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469" r:id="rId3"/>
    <p:sldId id="460" r:id="rId4"/>
    <p:sldId id="264" r:id="rId5"/>
    <p:sldId id="394" r:id="rId6"/>
    <p:sldId id="406" r:id="rId7"/>
    <p:sldId id="266" r:id="rId8"/>
    <p:sldId id="399" r:id="rId9"/>
    <p:sldId id="407" r:id="rId10"/>
    <p:sldId id="499" r:id="rId11"/>
    <p:sldId id="267" r:id="rId12"/>
    <p:sldId id="345" r:id="rId13"/>
    <p:sldId id="346" r:id="rId14"/>
    <p:sldId id="504" r:id="rId15"/>
    <p:sldId id="505" r:id="rId16"/>
    <p:sldId id="500" r:id="rId17"/>
    <p:sldId id="501" r:id="rId18"/>
    <p:sldId id="502" r:id="rId19"/>
    <p:sldId id="503" r:id="rId20"/>
    <p:sldId id="506" r:id="rId21"/>
    <p:sldId id="507" r:id="rId22"/>
    <p:sldId id="508" r:id="rId23"/>
    <p:sldId id="412" r:id="rId24"/>
    <p:sldId id="411" r:id="rId25"/>
    <p:sldId id="409" r:id="rId26"/>
    <p:sldId id="404" r:id="rId27"/>
    <p:sldId id="511" r:id="rId28"/>
    <p:sldId id="512" r:id="rId29"/>
    <p:sldId id="509" r:id="rId30"/>
    <p:sldId id="510" r:id="rId31"/>
    <p:sldId id="51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AD802-8814-47DF-8B2F-CDD100D86D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" y="1"/>
            <a:ext cx="1350150" cy="8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8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5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0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70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67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7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9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8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0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0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6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6/22/2024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6/22/2024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6/22/2024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6/22/2024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6/22/2024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6/22/2024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6/22/2024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DFA20-9970-4188-8A4F-E63DC3152B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" y="1"/>
            <a:ext cx="1350150" cy="8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2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4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29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154C-ADDB-CF31-54E8-94244BF4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44BA1-61C2-3FAA-E0B3-AFAB00D3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2" y="1908066"/>
            <a:ext cx="4453792" cy="381884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public</a:t>
            </a:r>
            <a:r>
              <a:rPr lang="en-US" sz="1800" dirty="0">
                <a:solidFill>
                  <a:srgbClr val="111111"/>
                </a:solidFill>
              </a:rPr>
              <a:t> </a:t>
            </a:r>
            <a:r>
              <a:rPr lang="en-US" sz="1800" dirty="0"/>
              <a:t>class</a:t>
            </a:r>
            <a:r>
              <a:rPr lang="en-US" sz="1800" dirty="0">
                <a:solidFill>
                  <a:srgbClr val="111111"/>
                </a:solidFill>
              </a:rPr>
              <a:t> </a:t>
            </a:r>
            <a:r>
              <a:rPr lang="en-US" sz="1800" dirty="0" err="1"/>
              <a:t>CollectionsDemo</a:t>
            </a:r>
            <a:r>
              <a:rPr lang="en-US" sz="1800" dirty="0">
                <a:solidFill>
                  <a:srgbClr val="111111"/>
                </a:solidFill>
              </a:rPr>
              <a:t> {  
    </a:t>
            </a:r>
            <a:r>
              <a:rPr lang="en-US" sz="1800" dirty="0"/>
              <a:t>public</a:t>
            </a:r>
            <a:r>
              <a:rPr lang="en-US" sz="1800" dirty="0">
                <a:solidFill>
                  <a:srgbClr val="111111"/>
                </a:solidFill>
              </a:rPr>
              <a:t> </a:t>
            </a:r>
            <a:r>
              <a:rPr lang="en-US" sz="1800" dirty="0"/>
              <a:t>static</a:t>
            </a:r>
            <a:r>
              <a:rPr lang="en-US" sz="1800" dirty="0">
                <a:solidFill>
                  <a:srgbClr val="111111"/>
                </a:solidFill>
              </a:rPr>
              <a:t> </a:t>
            </a:r>
            <a:r>
              <a:rPr lang="en-US" sz="1800" dirty="0"/>
              <a:t>void</a:t>
            </a:r>
            <a:r>
              <a:rPr lang="en-US" sz="1800" dirty="0">
                <a:solidFill>
                  <a:srgbClr val="111111"/>
                </a:solidFill>
              </a:rPr>
              <a:t> </a:t>
            </a:r>
            <a:r>
              <a:rPr lang="en-US" sz="1800" dirty="0"/>
              <a:t>main</a:t>
            </a:r>
            <a:r>
              <a:rPr lang="en-US" sz="1800" dirty="0">
                <a:solidFill>
                  <a:srgbClr val="111111"/>
                </a:solidFill>
              </a:rPr>
              <a:t>(String[] </a:t>
            </a:r>
            <a:r>
              <a:rPr lang="en-US" sz="1800" dirty="0" err="1">
                <a:solidFill>
                  <a:srgbClr val="111111"/>
                </a:solidFill>
              </a:rPr>
              <a:t>args</a:t>
            </a:r>
            <a:r>
              <a:rPr lang="en-US" sz="1800" dirty="0">
                <a:solidFill>
                  <a:srgbClr val="111111"/>
                </a:solidFill>
              </a:rPr>
              <a:t>)  {  
        </a:t>
            </a:r>
            <a:r>
              <a:rPr lang="en-US" sz="1800" dirty="0"/>
              <a:t>// </a:t>
            </a:r>
            <a:r>
              <a:rPr lang="en-US" sz="1800" dirty="0" err="1"/>
              <a:t>ArrayList</a:t>
            </a:r>
            <a:r>
              <a:rPr lang="en-US" sz="1800" dirty="0">
                <a:solidFill>
                  <a:srgbClr val="111111"/>
                </a:solidFill>
              </a:rPr>
              <a:t>
        List&lt;String&gt; list = </a:t>
            </a:r>
            <a:r>
              <a:rPr lang="en-US" sz="1800" dirty="0"/>
              <a:t>new</a:t>
            </a:r>
            <a:r>
              <a:rPr lang="en-US" sz="1800" dirty="0">
                <a:solidFill>
                  <a:srgbClr val="111111"/>
                </a:solidFill>
              </a:rPr>
              <a:t> </a:t>
            </a:r>
            <a:r>
              <a:rPr lang="en-US" sz="1800" dirty="0" err="1"/>
              <a:t>ArrayList</a:t>
            </a:r>
            <a:r>
              <a:rPr lang="en-US" sz="1800" dirty="0">
                <a:solidFill>
                  <a:srgbClr val="111111"/>
                </a:solidFill>
              </a:rPr>
              <a:t>&lt;&gt;();  
        </a:t>
            </a:r>
            <a:r>
              <a:rPr lang="en-US" sz="1800" dirty="0" err="1">
                <a:solidFill>
                  <a:srgbClr val="111111"/>
                </a:solidFill>
              </a:rPr>
              <a:t>list.add</a:t>
            </a:r>
            <a:r>
              <a:rPr lang="en-US" sz="1800" dirty="0">
                <a:solidFill>
                  <a:srgbClr val="111111"/>
                </a:solidFill>
              </a:rPr>
              <a:t>(</a:t>
            </a:r>
            <a:r>
              <a:rPr lang="en-US" sz="1800" dirty="0"/>
              <a:t>"Welcome"</a:t>
            </a:r>
            <a:r>
              <a:rPr lang="en-US" sz="1800" dirty="0">
                <a:solidFill>
                  <a:srgbClr val="111111"/>
                </a:solidFill>
              </a:rPr>
              <a:t>);  
        </a:t>
            </a:r>
            <a:r>
              <a:rPr lang="en-US" sz="1800" dirty="0" err="1">
                <a:solidFill>
                  <a:srgbClr val="111111"/>
                </a:solidFill>
              </a:rPr>
              <a:t>list.add</a:t>
            </a:r>
            <a:r>
              <a:rPr lang="en-US" sz="1800" dirty="0">
                <a:solidFill>
                  <a:srgbClr val="111111"/>
                </a:solidFill>
              </a:rPr>
              <a:t>(</a:t>
            </a:r>
            <a:r>
              <a:rPr lang="en-US" sz="1800" dirty="0"/>
              <a:t>"to"</a:t>
            </a:r>
            <a:r>
              <a:rPr lang="en-US" sz="1800" dirty="0">
                <a:solidFill>
                  <a:srgbClr val="111111"/>
                </a:solidFill>
              </a:rPr>
              <a:t>);  
        </a:t>
            </a:r>
            <a:r>
              <a:rPr lang="en-US" sz="1800" dirty="0" err="1">
                <a:solidFill>
                  <a:srgbClr val="111111"/>
                </a:solidFill>
              </a:rPr>
              <a:t>list.add</a:t>
            </a:r>
            <a:r>
              <a:rPr lang="en-US" sz="1800" dirty="0">
                <a:solidFill>
                  <a:srgbClr val="111111"/>
                </a:solidFill>
              </a:rPr>
              <a:t>(</a:t>
            </a:r>
            <a:r>
              <a:rPr lang="en-US" sz="1800" dirty="0"/>
              <a:t>"Java"</a:t>
            </a:r>
            <a:r>
              <a:rPr lang="en-US" sz="1800" dirty="0">
                <a:solidFill>
                  <a:srgbClr val="111111"/>
                </a:solidFill>
              </a:rPr>
              <a:t>);  
        </a:t>
            </a:r>
            <a:r>
              <a:rPr lang="en-US" sz="1800" dirty="0" err="1">
                <a:solidFill>
                  <a:srgbClr val="111111"/>
                </a:solidFill>
              </a:rPr>
              <a:t>System.out.println</a:t>
            </a:r>
            <a:r>
              <a:rPr lang="en-US" sz="1800" dirty="0">
                <a:solidFill>
                  <a:srgbClr val="111111"/>
                </a:solidFill>
              </a:rPr>
              <a:t>(</a:t>
            </a:r>
            <a:r>
              <a:rPr lang="en-US" sz="1800" dirty="0"/>
              <a:t>"The list is: "</a:t>
            </a:r>
            <a:r>
              <a:rPr lang="en-US" sz="1800" dirty="0">
                <a:solidFill>
                  <a:srgbClr val="111111"/>
                </a:solidFill>
              </a:rPr>
              <a:t> + list);  
        Iterator&lt;String&gt; </a:t>
            </a:r>
            <a:r>
              <a:rPr lang="en-US" sz="1800" dirty="0" err="1">
                <a:solidFill>
                  <a:srgbClr val="111111"/>
                </a:solidFill>
              </a:rPr>
              <a:t>itr</a:t>
            </a:r>
            <a:r>
              <a:rPr lang="en-US" sz="1800" dirty="0">
                <a:solidFill>
                  <a:srgbClr val="111111"/>
                </a:solidFill>
              </a:rPr>
              <a:t> = </a:t>
            </a:r>
            <a:r>
              <a:rPr lang="en-US" sz="1800" dirty="0" err="1">
                <a:solidFill>
                  <a:srgbClr val="111111"/>
                </a:solidFill>
              </a:rPr>
              <a:t>list.iterator</a:t>
            </a:r>
            <a:r>
              <a:rPr lang="en-US" sz="1800" dirty="0">
                <a:solidFill>
                  <a:srgbClr val="111111"/>
                </a:solidFill>
              </a:rPr>
              <a:t>();  
        </a:t>
            </a:r>
            <a:r>
              <a:rPr lang="en-US" sz="1800" dirty="0"/>
              <a:t>while</a:t>
            </a:r>
            <a:r>
              <a:rPr lang="en-US" sz="1800" dirty="0">
                <a:solidFill>
                  <a:srgbClr val="111111"/>
                </a:solidFill>
              </a:rPr>
              <a:t> (</a:t>
            </a:r>
            <a:r>
              <a:rPr lang="en-US" sz="1800" dirty="0" err="1">
                <a:solidFill>
                  <a:srgbClr val="111111"/>
                </a:solidFill>
              </a:rPr>
              <a:t>itr.hasNext</a:t>
            </a:r>
            <a:r>
              <a:rPr lang="en-US" sz="1800" dirty="0">
                <a:solidFill>
                  <a:srgbClr val="111111"/>
                </a:solidFill>
              </a:rPr>
              <a:t>()) {  
            </a:t>
            </a:r>
            <a:r>
              <a:rPr lang="en-US" sz="1800" dirty="0" err="1">
                <a:solidFill>
                  <a:srgbClr val="111111"/>
                </a:solidFill>
              </a:rPr>
              <a:t>System.out.println</a:t>
            </a:r>
            <a:r>
              <a:rPr lang="en-US" sz="1800" dirty="0">
                <a:solidFill>
                  <a:srgbClr val="111111"/>
                </a:solidFill>
              </a:rPr>
              <a:t>(</a:t>
            </a:r>
            <a:r>
              <a:rPr lang="en-US" sz="1800" dirty="0" err="1">
                <a:solidFill>
                  <a:srgbClr val="111111"/>
                </a:solidFill>
              </a:rPr>
              <a:t>itr.next</a:t>
            </a:r>
            <a:r>
              <a:rPr lang="en-US" sz="1800" dirty="0">
                <a:solidFill>
                  <a:srgbClr val="111111"/>
                </a:solidFill>
              </a:rPr>
              <a:t>()); }    }  }  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4B754-9898-532A-3ACF-DEFAFED9C99A}"/>
              </a:ext>
            </a:extLst>
          </p:cNvPr>
          <p:cNvSpPr txBox="1"/>
          <p:nvPr/>
        </p:nvSpPr>
        <p:spPr>
          <a:xfrm>
            <a:off x="5254700" y="1547501"/>
            <a:ext cx="2995523" cy="36240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1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create an </a:t>
            </a:r>
            <a:r>
              <a:rPr lang="en-US" sz="21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1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add elements to it. We then create an Iterator object and use it to iterate over the </a:t>
            </a:r>
            <a:r>
              <a:rPr lang="en-US" sz="21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1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method checks if there are more elements, and the next() method retrieves the next element</a:t>
            </a:r>
          </a:p>
        </p:txBody>
      </p:sp>
    </p:spTree>
    <p:extLst>
      <p:ext uri="{BB962C8B-B14F-4D97-AF65-F5344CB8AC3E}">
        <p14:creationId xmlns:p14="http://schemas.microsoft.com/office/powerpoint/2010/main" val="288714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B79B-5477-4552-8941-D2B4E0FC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65127"/>
            <a:ext cx="7111702" cy="903634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ArrayList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EEE3-7310-4EA4-A426-8B468632F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760"/>
            <a:ext cx="7886700" cy="532859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An </a:t>
            </a:r>
            <a:r>
              <a:rPr lang="en-US" sz="2400" dirty="0" err="1"/>
              <a:t>ArrayList</a:t>
            </a:r>
            <a:r>
              <a:rPr lang="en-US" sz="2400" dirty="0"/>
              <a:t> in Java is a dynamic array that can grow or shrink in size dynamically. </a:t>
            </a:r>
            <a:r>
              <a:rPr lang="en-US" sz="2400" dirty="0">
                <a:solidFill>
                  <a:schemeClr val="accent5"/>
                </a:solidFill>
              </a:rPr>
              <a:t>It's part of the Java Collections Framework and is present in the </a:t>
            </a:r>
            <a:r>
              <a:rPr lang="en-US" sz="2400" dirty="0" err="1">
                <a:solidFill>
                  <a:schemeClr val="accent5"/>
                </a:solidFill>
              </a:rPr>
              <a:t>java.util</a:t>
            </a:r>
            <a:r>
              <a:rPr lang="en-US" sz="2400" dirty="0">
                <a:solidFill>
                  <a:schemeClr val="accent5"/>
                </a:solidFill>
              </a:rPr>
              <a:t> package. </a:t>
            </a:r>
          </a:p>
          <a:p>
            <a:pPr marL="0" indent="0" algn="just">
              <a:buNone/>
            </a:pPr>
            <a:r>
              <a:rPr lang="en-US" sz="2400" dirty="0"/>
              <a:t>Some key points about </a:t>
            </a:r>
            <a:r>
              <a:rPr lang="en-US" sz="2400" dirty="0" err="1"/>
              <a:t>ArrayList</a:t>
            </a:r>
            <a:r>
              <a:rPr lang="en-US" sz="2400" dirty="0"/>
              <a:t> are:</a:t>
            </a:r>
          </a:p>
          <a:p>
            <a:pPr marL="0" indent="0" algn="just">
              <a:buNone/>
            </a:pPr>
            <a:r>
              <a:rPr lang="en-US" sz="2400" b="1" dirty="0"/>
              <a:t>Dynamic Sizing: </a:t>
            </a:r>
            <a:r>
              <a:rPr lang="en-US" sz="2400" dirty="0"/>
              <a:t>Unlike arrays, </a:t>
            </a:r>
            <a:r>
              <a:rPr lang="en-US" sz="2400" dirty="0" err="1"/>
              <a:t>ArrayList</a:t>
            </a:r>
            <a:r>
              <a:rPr lang="en-US" sz="2400" dirty="0"/>
              <a:t> can dynamically resize itself.</a:t>
            </a:r>
          </a:p>
          <a:p>
            <a:pPr marL="0" indent="0" algn="just">
              <a:buNone/>
            </a:pPr>
            <a:r>
              <a:rPr lang="en-US" sz="2400" b="1" dirty="0"/>
              <a:t>Ordered Collection: </a:t>
            </a:r>
            <a:r>
              <a:rPr lang="en-US" sz="2400" dirty="0" err="1"/>
              <a:t>ArrayList</a:t>
            </a:r>
            <a:r>
              <a:rPr lang="en-US" sz="2400" dirty="0"/>
              <a:t> maintains the insertion order of elements.</a:t>
            </a:r>
          </a:p>
          <a:p>
            <a:pPr marL="0" indent="0" algn="just">
              <a:buNone/>
            </a:pPr>
            <a:r>
              <a:rPr lang="en-US" sz="2400" b="1" dirty="0"/>
              <a:t>Allows Duplicates: </a:t>
            </a:r>
            <a:r>
              <a:rPr lang="en-US" sz="2400" dirty="0" err="1"/>
              <a:t>ArrayList</a:t>
            </a:r>
            <a:r>
              <a:rPr lang="en-US" sz="2400" dirty="0"/>
              <a:t> can contain duplicate elements.</a:t>
            </a:r>
          </a:p>
          <a:p>
            <a:pPr marL="0" indent="0" algn="just">
              <a:buNone/>
            </a:pPr>
            <a:r>
              <a:rPr lang="en-US" sz="2400" b="1" dirty="0"/>
              <a:t>Random Access: </a:t>
            </a:r>
            <a:r>
              <a:rPr lang="en-US" sz="2400" dirty="0"/>
              <a:t>You can access any element in </a:t>
            </a:r>
            <a:r>
              <a:rPr lang="en-US" sz="2400" dirty="0" err="1"/>
              <a:t>ArrayList</a:t>
            </a:r>
            <a:r>
              <a:rPr lang="en-US" sz="2400" dirty="0"/>
              <a:t> using its index, similar to arrays.</a:t>
            </a:r>
          </a:p>
          <a:p>
            <a:pPr marL="0" indent="0" algn="just">
              <a:buNone/>
            </a:pPr>
            <a:r>
              <a:rPr lang="en-US" sz="2400" b="1" dirty="0"/>
              <a:t>Not Synchronized: </a:t>
            </a:r>
            <a:r>
              <a:rPr lang="en-US" sz="2400" dirty="0" err="1"/>
              <a:t>ArrayList</a:t>
            </a:r>
            <a:r>
              <a:rPr lang="en-US" sz="2400" dirty="0"/>
              <a:t> is not synchronized, so it's not thread-safe by default.</a:t>
            </a:r>
          </a:p>
          <a:p>
            <a:pPr marL="0" indent="0" algn="just">
              <a:buNone/>
            </a:pPr>
            <a:r>
              <a:rPr lang="en-US" sz="2400" b="1" dirty="0"/>
              <a:t>Methods: </a:t>
            </a:r>
            <a:r>
              <a:rPr lang="en-US" sz="2400" dirty="0" err="1"/>
              <a:t>ArrayList</a:t>
            </a:r>
            <a:r>
              <a:rPr lang="en-US" sz="2400" dirty="0"/>
              <a:t> provides various methods like add(), get(), set(), remove(), size(), clear(), contains(), etc., for managing elements.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2779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6B3A-7DEF-4F85-BBD9-F1F198CD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(Syntax):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CDFB-5998-4772-9496-27F82CFD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90688"/>
            <a:ext cx="8886477" cy="4330599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Data structure declaration and initialization </a:t>
            </a:r>
          </a:p>
          <a:p>
            <a:pPr marL="0" indent="0">
              <a:buNone/>
            </a:pPr>
            <a:r>
              <a:rPr lang="en-IN" sz="2400" dirty="0" err="1"/>
              <a:t>DataStructureType</a:t>
            </a:r>
            <a:r>
              <a:rPr lang="en-IN" sz="2400" dirty="0"/>
              <a:t>&lt;</a:t>
            </a:r>
            <a:r>
              <a:rPr lang="en-IN" sz="2400" dirty="0" err="1"/>
              <a:t>DataType</a:t>
            </a:r>
            <a:r>
              <a:rPr lang="en-IN" sz="2400" dirty="0"/>
              <a:t>&gt; </a:t>
            </a:r>
            <a:r>
              <a:rPr lang="en-IN" sz="2400" dirty="0" err="1"/>
              <a:t>dataStructureVariable</a:t>
            </a:r>
            <a:r>
              <a:rPr lang="en-IN" sz="2400" dirty="0"/>
              <a:t> = new </a:t>
            </a:r>
            <a:r>
              <a:rPr lang="en-IN" sz="2400" dirty="0" err="1"/>
              <a:t>DataStructureType</a:t>
            </a:r>
            <a:r>
              <a:rPr lang="en-IN" sz="2400" dirty="0"/>
              <a:t>&lt;&gt;();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Manipulating data structure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 </a:t>
            </a:r>
            <a:r>
              <a:rPr lang="en-IN" sz="2400" dirty="0" err="1">
                <a:latin typeface="Times New Roman"/>
                <a:cs typeface="Times New Roman"/>
              </a:rPr>
              <a:t>dataStructureVariable.methodName</a:t>
            </a:r>
            <a:r>
              <a:rPr lang="en-IN" sz="2400" dirty="0">
                <a:latin typeface="Times New Roman"/>
                <a:cs typeface="Times New Roman"/>
              </a:rPr>
              <a:t>();</a:t>
            </a:r>
            <a:endParaRPr lang="en-IN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E</a:t>
            </a:r>
            <a:r>
              <a:rPr lang="en-IN" sz="2400" b="1" dirty="0" err="1"/>
              <a:t>xample</a:t>
            </a:r>
            <a:r>
              <a:rPr lang="en-IN" sz="2400" b="1" dirty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// </a:t>
            </a:r>
            <a:r>
              <a:rPr lang="en-IN" sz="2400" b="1" dirty="0" err="1"/>
              <a:t>ArrayList</a:t>
            </a:r>
            <a:r>
              <a:rPr lang="en-IN" sz="2400" b="1" dirty="0"/>
              <a:t> declaration and initialization to store integers </a:t>
            </a:r>
          </a:p>
          <a:p>
            <a:pPr marL="0" indent="0">
              <a:buNone/>
            </a:pPr>
            <a:r>
              <a:rPr lang="en-IN" sz="2400" dirty="0" err="1"/>
              <a:t>ArrayList</a:t>
            </a:r>
            <a:r>
              <a:rPr lang="en-IN" sz="2400" dirty="0"/>
              <a:t>&lt;Integer&gt; </a:t>
            </a:r>
            <a:r>
              <a:rPr lang="en-IN" sz="2400" dirty="0" err="1"/>
              <a:t>arrayList</a:t>
            </a:r>
            <a:r>
              <a:rPr lang="en-IN" sz="2400" dirty="0"/>
              <a:t> = new </a:t>
            </a:r>
            <a:r>
              <a:rPr lang="en-IN" sz="2400" dirty="0" err="1"/>
              <a:t>ArrayList</a:t>
            </a:r>
            <a:r>
              <a:rPr lang="en-IN" sz="2400" dirty="0"/>
              <a:t>&lt;&gt;(); </a:t>
            </a:r>
          </a:p>
          <a:p>
            <a:pPr marL="0" indent="0">
              <a:buNone/>
            </a:pPr>
            <a:r>
              <a:rPr lang="en-IN" sz="2400" b="1" dirty="0"/>
              <a:t>// Adding elements to </a:t>
            </a:r>
            <a:r>
              <a:rPr lang="en-IN" sz="2400" b="1" dirty="0" err="1"/>
              <a:t>ArrayList</a:t>
            </a: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err="1"/>
              <a:t>arrayList.add</a:t>
            </a:r>
            <a:r>
              <a:rPr lang="en-IN" sz="2400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60688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class uses a dynamic array for storing the elements.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like an array, but there is no size limit.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add or remove elements anytime.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So, it is much more flexible than the traditional array.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found in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package.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3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class can contain duplicate elements.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class maintains insertion order.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allows random access because the array works on an index basis.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manipulation is a little bit slower than the LinkedList in Java because a lot of shifting needs to occur if any element is removed from the array list.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not create an array list of the primitive types, such as int, float, char, etc. It is required to use the required wrapper class in such cases. For example: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6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61206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//Creating a List of type String using </a:t>
            </a:r>
            <a:r>
              <a:rPr lang="en-US" sz="2800" dirty="0" err="1">
                <a:solidFill>
                  <a:srgbClr val="008200"/>
                </a:solidFill>
                <a:latin typeface="inter-regular"/>
              </a:rPr>
              <a:t>ArrayList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List&lt;String&gt; list=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&lt;String&gt;();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//Creating a List of type Integer using </a:t>
            </a:r>
            <a:r>
              <a:rPr lang="en-US" sz="2800" dirty="0" err="1">
                <a:solidFill>
                  <a:srgbClr val="008200"/>
                </a:solidFill>
                <a:latin typeface="inter-regular"/>
              </a:rPr>
              <a:t>ArrayList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List&lt;Integer&gt; list=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&lt;Integer&gt;();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//Creating a List of type Book using </a:t>
            </a:r>
            <a:r>
              <a:rPr lang="en-US" sz="2800" dirty="0" err="1">
                <a:solidFill>
                  <a:srgbClr val="008200"/>
                </a:solidFill>
                <a:latin typeface="inter-regular"/>
              </a:rPr>
              <a:t>ArrayList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List&lt;Book&gt; list=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&lt;Book&gt;();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//Creating a List of type String using LinkedList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List&lt;String&gt; list=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LinkedList&lt;String&gt;();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 and LinkedList classes provide the implementation of List interface. </a:t>
            </a:r>
            <a:endParaRPr 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2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ListExample1{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[]){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//Creating a 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List&lt;String&gt; list=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&lt;String&gt;();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//Adding elements in the 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"Mango"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"Apple"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"Banana"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"Grapes"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//Iterating the List element using for-each loop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(String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fruit:list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(fruit);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}  } 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2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Get and Set Element in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 </a:t>
            </a:r>
            <a:r>
              <a:rPr lang="en-US" sz="2800" i="1" dirty="0">
                <a:solidFill>
                  <a:srgbClr val="333333"/>
                </a:solidFill>
                <a:latin typeface="inter-regular"/>
              </a:rPr>
              <a:t>get() method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 returns the element at the given index, whereas the </a:t>
            </a:r>
            <a:r>
              <a:rPr lang="en-US" sz="2800" i="1" dirty="0">
                <a:solidFill>
                  <a:srgbClr val="333333"/>
                </a:solidFill>
                <a:latin typeface="inter-regular"/>
              </a:rPr>
              <a:t>set() method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 changes or replaces the element.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//accessing the element  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"Returning element: 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+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list.get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));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//it will return the 2nd element, because index starts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from 0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endParaRPr lang="en-US" sz="2800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>
                <a:solidFill>
                  <a:srgbClr val="008200"/>
                </a:solidFill>
                <a:latin typeface="inter-regular"/>
              </a:rPr>
              <a:t>//changing the element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list.set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inter-regular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"Dates"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1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How to Sort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//Creating a list of fruits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List&lt;String&gt; list1=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&lt;String&gt;();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list1.add(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"Mango"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list1.add(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"Apple"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list1.add(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"Banana"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list1.add(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"Grapes"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800" dirty="0">
                <a:solidFill>
                  <a:srgbClr val="008200"/>
                </a:solidFill>
                <a:latin typeface="inter-regular"/>
              </a:rPr>
              <a:t>//Sorting the list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Collections.sort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(list1);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Iterating </a:t>
            </a:r>
            <a:r>
              <a:rPr lang="en-US" b="1" dirty="0" err="1">
                <a:solidFill>
                  <a:srgbClr val="C00000"/>
                </a:solidFill>
              </a:rPr>
              <a:t>ArrayList</a:t>
            </a:r>
            <a:r>
              <a:rPr lang="en-US" b="1" dirty="0">
                <a:solidFill>
                  <a:srgbClr val="C00000"/>
                </a:solidFill>
              </a:rPr>
              <a:t> using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.*;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ArrayListExample2{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public static void main(String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[]){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&lt;String&gt; list=new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&lt;String&gt;();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("Mango");  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("Apple");  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("Banana");  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list.add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("Grapes");  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Iterator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list.iterator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();//getting the Iterator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while(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itr.hasNext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()){//check if iterator has the elements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itr.next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());//printing the element and move to next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}  }  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Iterator Interface</a:t>
            </a:r>
          </a:p>
          <a:p>
            <a:r>
              <a:rPr lang="en-US" dirty="0"/>
              <a:t>Collection Interface</a:t>
            </a:r>
          </a:p>
          <a:p>
            <a:r>
              <a:rPr lang="en-US" dirty="0"/>
              <a:t>List Interface</a:t>
            </a:r>
          </a:p>
          <a:p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LinkedList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LinkedList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LinkedList class uses a doubly linked list to store the elements.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provides a linked-list data structure. It inherits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AbstractList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class and implements List and Deque interfaces.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6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The important points about Java LinkedList are: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LinkedList class can contain duplicate elements.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LinkedList class maintains insertion order.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LinkedList class is non synchronized.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Java LinkedList class, manipulation is fast because no shifting needs to occur.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LinkedList class can be used as a list, stack or queue.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8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0E9A-CB2B-081C-D0EF-B2159E2D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60" y="1102520"/>
            <a:ext cx="2468165" cy="1715691"/>
          </a:xfrm>
        </p:spPr>
        <p:txBody>
          <a:bodyPr anchor="ctr">
            <a:normAutofit/>
          </a:bodyPr>
          <a:lstStyle/>
          <a:p>
            <a:br>
              <a:rPr lang="en-US" sz="2700">
                <a:latin typeface="Times New Roman"/>
                <a:cs typeface="Times New Roman"/>
              </a:rPr>
            </a:br>
            <a:r>
              <a:rPr lang="en-US" sz="2700">
                <a:latin typeface="Times New Roman"/>
                <a:cs typeface="Times New Roman"/>
              </a:rPr>
              <a:t>Working of a Java LinkedList</a:t>
            </a:r>
            <a:endParaRPr lang="en-US" sz="2700"/>
          </a:p>
          <a:p>
            <a:endParaRPr lang="en-US" sz="2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A223-2132-F7CF-4395-6DCF146F8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7" y="1102520"/>
            <a:ext cx="5614060" cy="171569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Elements in linked lists are not stored in sequence. Instead, they are scattered and connected through links (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Prev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 and Next).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br>
              <a:rPr lang="en-US" sz="1350" dirty="0"/>
            </a:br>
            <a:endParaRPr lang="en-US" sz="1350" dirty="0"/>
          </a:p>
        </p:txBody>
      </p:sp>
      <p:pic>
        <p:nvPicPr>
          <p:cNvPr id="5" name="Picture 4" descr="3 linkedlist nodes each connecting to one another using pointers">
            <a:extLst>
              <a:ext uri="{FF2B5EF4-FFF2-40B4-BE49-F238E27FC236}">
                <a16:creationId xmlns:a16="http://schemas.microsoft.com/office/drawing/2014/main" id="{2820E241-C335-61E4-0E93-C43966837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9" b="3872"/>
          <a:stretch/>
        </p:blipFill>
        <p:spPr>
          <a:xfrm>
            <a:off x="-6876" y="2590946"/>
            <a:ext cx="9150876" cy="3069947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0859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C3D2-048D-1AE0-34E0-F1BC060B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Methods of Java 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AA54D-978D-2540-2105-BBFA2A55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/>
                <a:cs typeface="Times New Roman"/>
              </a:rPr>
              <a:t>LinkedList provides various methods that allow us to perform different operations in linked lists. We will look at four commonly used LinkedList Operators in this tutorial:</a:t>
            </a:r>
            <a:endParaRPr lang="en-US" sz="2800" dirty="0"/>
          </a:p>
          <a:p>
            <a:r>
              <a:rPr lang="en-US" sz="2800" dirty="0">
                <a:latin typeface="Times New Roman"/>
                <a:cs typeface="Times New Roman"/>
              </a:rPr>
              <a:t>Add elements</a:t>
            </a:r>
            <a:endParaRPr lang="en-US" sz="2800" dirty="0"/>
          </a:p>
          <a:p>
            <a:r>
              <a:rPr lang="en-US" sz="2800" dirty="0">
                <a:latin typeface="Times New Roman"/>
                <a:cs typeface="Times New Roman"/>
              </a:rPr>
              <a:t>Access elements</a:t>
            </a:r>
            <a:endParaRPr lang="en-US" sz="2800" dirty="0"/>
          </a:p>
          <a:p>
            <a:r>
              <a:rPr lang="en-US" sz="2800" dirty="0">
                <a:latin typeface="Times New Roman"/>
                <a:cs typeface="Times New Roman"/>
              </a:rPr>
              <a:t>Change elements</a:t>
            </a:r>
            <a:endParaRPr lang="en-US" sz="2800" dirty="0"/>
          </a:p>
          <a:p>
            <a:r>
              <a:rPr lang="en-US" sz="2800" dirty="0">
                <a:latin typeface="Times New Roman"/>
                <a:cs typeface="Times New Roman"/>
              </a:rPr>
              <a:t>Remove elements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31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9145-7AC1-323B-DFC2-596F0B8E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7A05-34B0-0F13-12C3-261EB00C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30626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The main advantages of using a LinkedList over an 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cs typeface="Times New Roman"/>
              </a:rPr>
              <a:t>ArrayList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are: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Efficient Insertion and Removal:</a:t>
            </a:r>
            <a:r>
              <a:rPr lang="en-US" sz="2800" dirty="0">
                <a:latin typeface="Times New Roman"/>
                <a:cs typeface="Times New Roman"/>
              </a:rPr>
              <a:t> Inserting and removing elements at the beginning or end of a LinkedList is highly efficient with a time complexity of O(1). This is because it only requires updating the references of the neighboring nodes.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Dynamic Size: </a:t>
            </a:r>
            <a:r>
              <a:rPr lang="en-US" sz="2800" dirty="0">
                <a:latin typeface="Times New Roman"/>
                <a:cs typeface="Times New Roman"/>
              </a:rPr>
              <a:t>Unlike arrays, LinkedList does not have a fixed size, and it can grow or shrink dynamically as elements are added or removed.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No Shift Required:</a:t>
            </a:r>
            <a:r>
              <a:rPr lang="en-US" sz="2800" dirty="0">
                <a:latin typeface="Times New Roman"/>
                <a:cs typeface="Times New Roman"/>
              </a:rPr>
              <a:t> When inserting or removing elements in the middle of a LinkedList, there is no need to shift the remaining elements, as they are simply linked through their references.</a:t>
            </a: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7629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9145-7AC1-323B-DFC2-596F0B8E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C7A05-34B0-0F13-12C3-261EB00CE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However, LinkedList has a few drawbacks compared to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ArrayList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Random Access:</a:t>
            </a:r>
            <a:r>
              <a:rPr lang="en-US" sz="2800" dirty="0">
                <a:latin typeface="Times New Roman"/>
                <a:cs typeface="Times New Roman"/>
              </a:rPr>
              <a:t> Accessing elements by index in a LinkedList is relatively slow, with a time complexity of O(n), as it requires traversing the list from the beginning or end.</a:t>
            </a:r>
            <a:endParaRPr lang="en-US" sz="2400" dirty="0"/>
          </a:p>
          <a:p>
            <a:pPr marL="0" indent="0" algn="just">
              <a:buNone/>
            </a:pPr>
            <a:r>
              <a:rPr lang="en-US" sz="2800" b="1" dirty="0">
                <a:latin typeface="Times New Roman"/>
                <a:cs typeface="Times New Roman"/>
              </a:rPr>
              <a:t>Memory Overhead:</a:t>
            </a:r>
            <a:r>
              <a:rPr lang="en-US" sz="2800" dirty="0">
                <a:latin typeface="Times New Roman"/>
                <a:cs typeface="Times New Roman"/>
              </a:rPr>
              <a:t> Each node in a LinkedList requires additional memory to store the references to the next and previous nodes, resulting in higher memory overhead compared to an </a:t>
            </a:r>
            <a:r>
              <a:rPr lang="en-US" sz="2800" dirty="0" err="1">
                <a:latin typeface="Times New Roman"/>
                <a:cs typeface="Times New Roman"/>
              </a:rPr>
              <a:t>ArrayList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endParaRPr lang="en-US" sz="2400" dirty="0" err="1"/>
          </a:p>
          <a:p>
            <a:pPr marL="0" indent="0" algn="just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4793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Methods of Java LinkedList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3C9D7A3-92B4-4D70-B40E-DAC93A18F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07375"/>
              </p:ext>
            </p:extLst>
          </p:nvPr>
        </p:nvGraphicFramePr>
        <p:xfrm>
          <a:off x="457200" y="980728"/>
          <a:ext cx="8229600" cy="570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672">
                  <a:extLst>
                    <a:ext uri="{9D8B030D-6E8A-4147-A177-3AD203B41FA5}">
                      <a16:colId xmlns:a16="http://schemas.microsoft.com/office/drawing/2014/main" val="3779316456"/>
                    </a:ext>
                  </a:extLst>
                </a:gridCol>
                <a:gridCol w="5266928">
                  <a:extLst>
                    <a:ext uri="{9D8B030D-6E8A-4147-A177-3AD203B41FA5}">
                      <a16:colId xmlns:a16="http://schemas.microsoft.com/office/drawing/2014/main" val="922358056"/>
                    </a:ext>
                  </a:extLst>
                </a:gridCol>
              </a:tblGrid>
              <a:tr h="44827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605890602"/>
                  </a:ext>
                </a:extLst>
              </a:tr>
              <a:tr h="44827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</a:t>
                      </a:r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add(E 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append the specified element to the end of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132282077"/>
                  </a:ext>
                </a:extLst>
              </a:tr>
              <a:tr h="44827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addAll(Collection&lt;? extends E&gt;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append all of the elements in the specified collection to the end of this list, in the order that they are returned by the specified collection's iterator.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00669559"/>
                  </a:ext>
                </a:extLst>
              </a:tr>
              <a:tr h="44827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addFirst(E 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given element at the beginning of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58086589"/>
                  </a:ext>
                </a:extLst>
              </a:tr>
              <a:tr h="44827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addLast(E 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append the given element to the end of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31218016"/>
                  </a:ext>
                </a:extLst>
              </a:tr>
              <a:tr h="44827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clear()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all the elements from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69155629"/>
                  </a:ext>
                </a:extLst>
              </a:tr>
              <a:tr h="44827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void addFirst(E 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insert the given element at the beginning of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8210661"/>
                  </a:ext>
                </a:extLst>
              </a:tr>
              <a:tr h="448274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Iterator&lt;E&gt; descendingIterator()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an iterator over the elements in a deque in reverse sequential order.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3726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323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E3E2AE0-D602-4310-A1E0-AC0E369D0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194765"/>
              </p:ext>
            </p:extLst>
          </p:nvPr>
        </p:nvGraphicFramePr>
        <p:xfrm>
          <a:off x="457200" y="136525"/>
          <a:ext cx="8435976" cy="611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56">
                  <a:extLst>
                    <a:ext uri="{9D8B030D-6E8A-4147-A177-3AD203B41FA5}">
                      <a16:colId xmlns:a16="http://schemas.microsoft.com/office/drawing/2014/main" val="3665540232"/>
                    </a:ext>
                  </a:extLst>
                </a:gridCol>
                <a:gridCol w="5617320">
                  <a:extLst>
                    <a:ext uri="{9D8B030D-6E8A-4147-A177-3AD203B41FA5}">
                      <a16:colId xmlns:a16="http://schemas.microsoft.com/office/drawing/2014/main" val="4035760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47899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get(int index)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element at the specified position in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12977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getFirst()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first element in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33976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getLast()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last element in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11251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indexOf(Object 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index in a list of the first occurrence of the specified element, or -1 if the list does not contain any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8378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int lastIndexOf(Object 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index in a list of the last occurrence of the specified element, or -1 if the list does not contain any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3889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remove()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retrieve and removes the first element of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1388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 remove(int index)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element at the specified position in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0315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boolean remove(Object o)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first occurrence of the specified element in a list.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0556958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48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LinkedList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A064DB-ABBA-4EE8-B3EF-1B59F895B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LinkedList1{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[]){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LinkedList&lt;String&gt; al=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 LinkedList&lt;String&gt;();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al.add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>
                <a:solidFill>
                  <a:srgbClr val="0000FF"/>
                </a:solidFill>
                <a:latin typeface="inter-regular"/>
              </a:rPr>
              <a:t>"Ravi"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al.add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>
                <a:solidFill>
                  <a:srgbClr val="0000FF"/>
                </a:solidFill>
                <a:latin typeface="inter-regular"/>
              </a:rPr>
              <a:t>"Vijay"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al.add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>
                <a:solidFill>
                  <a:srgbClr val="0000FF"/>
                </a:solidFill>
                <a:latin typeface="inter-regular"/>
              </a:rPr>
              <a:t>"Ravi"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al.add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>
                <a:solidFill>
                  <a:srgbClr val="0000FF"/>
                </a:solidFill>
                <a:latin typeface="inter-regular"/>
              </a:rPr>
              <a:t>"Ajay"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Iterator&lt;String&gt;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itr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al.iterator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3400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itr.hasNext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()){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3400" dirty="0" err="1">
                <a:solidFill>
                  <a:srgbClr val="000000"/>
                </a:solidFill>
                <a:latin typeface="inter-regular"/>
              </a:rPr>
              <a:t>itr.next</a:t>
            </a:r>
            <a:r>
              <a:rPr lang="en-US" sz="3400" dirty="0">
                <a:solidFill>
                  <a:srgbClr val="000000"/>
                </a:solidFill>
                <a:latin typeface="inter-regular"/>
              </a:rPr>
              <a:t>());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 }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 }  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74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LinkedList Example to reverse a list of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LinkedList4{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[]){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LinkedList&lt;String&gt;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ll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LinkedList&lt;String&gt;();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ll.add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"Ravi"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ll.add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"Vijay"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ll.add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"Ajay"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>
                <a:solidFill>
                  <a:srgbClr val="008200"/>
                </a:solidFill>
                <a:latin typeface="inter-regular"/>
              </a:rPr>
              <a:t>//Traversing the list of elements in reverse order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Iterator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ll.descendingIterator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i.hasNext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())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i.next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6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A3FB-B9C5-F260-FE31-17EE6B51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ea typeface="+mj-lt"/>
                <a:cs typeface="+mj-lt"/>
              </a:rPr>
              <a:t>Iterator Interface in Java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CBF5-168F-3F48-EC31-18AA231B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2776"/>
            <a:ext cx="8029575" cy="5080098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111111"/>
                </a:solidFill>
                <a:ea typeface="+mn-lt"/>
                <a:cs typeface="+mn-lt"/>
              </a:rPr>
              <a:t>The Iterator interface in Java is a part of the Java Collections Framework, and it is used to traverse the elements in a collection. It provides a way to access and manipulate the elements of a collection in a sequential manner, without exposing the underlying implementation details of the collection. The Iterator is considered a universal iterator as it can be applied to any Collection object</a:t>
            </a:r>
            <a:r>
              <a:rPr lang="en-US" sz="2400" baseline="300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>
                <a:solidFill>
                  <a:srgbClr val="111111"/>
                </a:solidFill>
                <a:ea typeface="+mn-lt"/>
                <a:cs typeface="+mn-lt"/>
              </a:rPr>
              <a:t>Key Features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111111"/>
                </a:solidFill>
                <a:ea typeface="+mn-lt"/>
                <a:cs typeface="+mn-lt"/>
              </a:rPr>
              <a:t>It can traverse only in the forward direction</a:t>
            </a:r>
            <a:r>
              <a:rPr lang="en-US" sz="2400" baseline="300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111111"/>
                </a:solidFill>
                <a:ea typeface="+mn-lt"/>
                <a:cs typeface="+mn-lt"/>
              </a:rPr>
              <a:t>Both read and remove operations can be performed.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111111"/>
                </a:solidFill>
                <a:ea typeface="+mn-lt"/>
                <a:cs typeface="+mn-lt"/>
              </a:rPr>
              <a:t>It was included in Java JDK 1.2</a:t>
            </a:r>
            <a:r>
              <a:rPr lang="en-US" sz="2400" baseline="300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>
                <a:solidFill>
                  <a:srgbClr val="111111"/>
                </a:solidFill>
                <a:ea typeface="+mn-lt"/>
                <a:cs typeface="+mn-lt"/>
              </a:rPr>
              <a:t>Declaration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>
                <a:ea typeface="+mn-lt"/>
                <a:cs typeface="+mn-lt"/>
              </a:rPr>
              <a:t>public interface Iterator&lt;E&gt;</a:t>
            </a:r>
            <a:endParaRPr lang="en-US" sz="2400" dirty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476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34605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Difference Between </a:t>
            </a:r>
            <a:r>
              <a:rPr lang="en-US" sz="2800" b="1" dirty="0" err="1">
                <a:solidFill>
                  <a:srgbClr val="C00000"/>
                </a:solidFill>
              </a:rPr>
              <a:t>ArrayList</a:t>
            </a:r>
            <a:r>
              <a:rPr lang="en-US" sz="2800" b="1" dirty="0">
                <a:solidFill>
                  <a:srgbClr val="C00000"/>
                </a:solidFill>
              </a:rPr>
              <a:t> and LinkedList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36F273-DB47-4F99-A7F1-6E9CBFA7F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11237"/>
              </p:ext>
            </p:extLst>
          </p:nvPr>
        </p:nvGraphicFramePr>
        <p:xfrm>
          <a:off x="179512" y="764704"/>
          <a:ext cx="8856984" cy="5960807"/>
        </p:xfrm>
        <a:graphic>
          <a:graphicData uri="http://schemas.openxmlformats.org/drawingml/2006/table">
            <a:tbl>
              <a:tblPr/>
              <a:tblGrid>
                <a:gridCol w="4428492">
                  <a:extLst>
                    <a:ext uri="{9D8B030D-6E8A-4147-A177-3AD203B41FA5}">
                      <a16:colId xmlns:a16="http://schemas.microsoft.com/office/drawing/2014/main" val="4213671864"/>
                    </a:ext>
                  </a:extLst>
                </a:gridCol>
                <a:gridCol w="4428492">
                  <a:extLst>
                    <a:ext uri="{9D8B030D-6E8A-4147-A177-3AD203B41FA5}">
                      <a16:colId xmlns:a16="http://schemas.microsoft.com/office/drawing/2014/main" val="2051376595"/>
                    </a:ext>
                  </a:extLst>
                </a:gridCol>
              </a:tblGrid>
              <a:tr h="562703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ArrayList</a:t>
                      </a:r>
                      <a:endParaRPr lang="en-US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1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1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1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LinkedList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C01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1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1A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464008"/>
                  </a:ext>
                </a:extLst>
              </a:tr>
              <a:tr h="8038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 ArrayList internally uses a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dynamic array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to store the elements.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LinkedList internally uses a </a:t>
                      </a:r>
                      <a:r>
                        <a:rPr lang="en-US" sz="20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doubly linked list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to store the elements.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579780"/>
                  </a:ext>
                </a:extLst>
              </a:tr>
              <a:tr h="176849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 Manipulation with ArrayList is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slow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because it internally uses an array. If any element is removed from the array, all the other elements are shifted in memory.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Manipulation with LinkedList is </a:t>
                      </a:r>
                      <a:r>
                        <a:rPr lang="en-US" sz="20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faster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ArrayList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because it uses a doubly linked list, so no bit shifting is required in memory.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297727"/>
                  </a:ext>
                </a:extLst>
              </a:tr>
              <a:tr h="11254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 An ArrayList class can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act as a list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only because it implements List only.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LinkedList class can </a:t>
                      </a:r>
                      <a:r>
                        <a:rPr lang="en-US" sz="20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act as a list and queue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both because it implements List and Deque interfaces.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21022"/>
                  </a:ext>
                </a:extLst>
              </a:tr>
              <a:tr h="8038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4) ArrayList is </a:t>
                      </a:r>
                      <a:r>
                        <a:rPr lang="en-US" sz="2000" b="1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better for storing and accessing</a:t>
                      </a:r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data.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LinkedList is </a:t>
                      </a:r>
                      <a:r>
                        <a:rPr lang="en-US" sz="2000" b="1" dirty="0">
                          <a:solidFill>
                            <a:srgbClr val="333333"/>
                          </a:solidFill>
                          <a:effectLst/>
                          <a:latin typeface="inter-bold"/>
                        </a:rPr>
                        <a:t>better for manipulating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data.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301467"/>
                  </a:ext>
                </a:extLst>
              </a:tr>
              <a:tr h="80386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5) The memory location for the elements of an ArrayList is contiguous.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location for the elements of a linked list is not contagious.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2762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3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BCBA-0A33-940E-30B3-B259BE161461}"/>
              </a:ext>
            </a:extLst>
          </p:cNvPr>
          <p:cNvSpPr txBox="1">
            <a:spLocks/>
          </p:cNvSpPr>
          <p:nvPr/>
        </p:nvSpPr>
        <p:spPr>
          <a:xfrm>
            <a:off x="1396857" y="233772"/>
            <a:ext cx="6350285" cy="365522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sz="4050" spc="-38" dirty="0">
                <a:solidFill>
                  <a:srgbClr val="FF0000"/>
                </a:solidFill>
                <a:latin typeface="Aptos" panose="020B0004020202020204"/>
              </a:rPr>
              <a:t>Methods of Iterator</a:t>
            </a:r>
            <a:endParaRPr lang="en-US" sz="4050" b="1" spc="-38" dirty="0">
              <a:solidFill>
                <a:srgbClr val="FF0000"/>
              </a:solidFill>
              <a:latin typeface="Aptos" panose="020B00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C2480-646B-48CF-8E7F-A77987EA5571}"/>
              </a:ext>
            </a:extLst>
          </p:cNvPr>
          <p:cNvSpPr txBox="1"/>
          <p:nvPr/>
        </p:nvSpPr>
        <p:spPr>
          <a:xfrm>
            <a:off x="395536" y="770684"/>
            <a:ext cx="8108957" cy="5670783"/>
          </a:xfrm>
          <a:prstGeom prst="rect">
            <a:avLst/>
          </a:prstGeom>
          <a:noFill/>
        </p:spPr>
        <p:txBody>
          <a:bodyPr wrap="square" lIns="68580" tIns="34290" rIns="68580" bIns="34290" anchor="t">
            <a:spAutoFit/>
          </a:bodyPr>
          <a:lstStyle/>
          <a:p>
            <a:pPr algn="just" defTabSz="685800"/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Iterator interface provides 3 methods that can be used to perform various operations on elements of collections.</a:t>
            </a:r>
          </a:p>
          <a:p>
            <a:pPr algn="just" defTabSz="685800"/>
            <a:r>
              <a:rPr lang="en-US" sz="2800" b="1" dirty="0" err="1">
                <a:solidFill>
                  <a:srgbClr val="333333"/>
                </a:solidFill>
                <a:latin typeface="Times New Roman"/>
                <a:cs typeface="Times New Roman"/>
              </a:rPr>
              <a:t>hasNext</a:t>
            </a:r>
            <a:r>
              <a:rPr lang="en-US" sz="2800" b="1" dirty="0">
                <a:solidFill>
                  <a:srgbClr val="333333"/>
                </a:solidFill>
                <a:latin typeface="Times New Roman"/>
                <a:cs typeface="Times New Roman"/>
              </a:rPr>
              <a:t>(): </a:t>
            </a: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This method returns a </a:t>
            </a:r>
            <a:r>
              <a:rPr lang="en-US" sz="2800" dirty="0" err="1">
                <a:solidFill>
                  <a:srgbClr val="333333"/>
                </a:solidFill>
                <a:latin typeface="Times New Roman"/>
                <a:cs typeface="Times New Roman"/>
              </a:rPr>
              <a:t>boolean</a:t>
            </a:r>
            <a:r>
              <a:rPr lang="en-US" sz="2800" dirty="0">
                <a:solidFill>
                  <a:srgbClr val="333333"/>
                </a:solidFill>
                <a:latin typeface="Times New Roman"/>
                <a:cs typeface="Times New Roman"/>
              </a:rPr>
              <a:t> value indicating whether there are more elements to traverse in the collection.</a:t>
            </a:r>
          </a:p>
          <a:p>
            <a:pPr algn="just" defTabSz="685800"/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This method returns the next element in the collection's iteration. It throws a </a:t>
            </a:r>
            <a:r>
              <a:rPr lang="en-US" sz="28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NoSuchElementException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there are no more elements to iterate over.</a:t>
            </a:r>
          </a:p>
          <a:p>
            <a:pPr algn="just" defTabSz="685800"/>
            <a:r>
              <a:rPr lang="en-US" sz="28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remove() (optional): </a:t>
            </a:r>
            <a:r>
              <a:rPr lang="en-US" sz="28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removes the last element returned by the next() method from the underlying collection.</a:t>
            </a:r>
          </a:p>
        </p:txBody>
      </p:sp>
    </p:spTree>
    <p:extLst>
      <p:ext uri="{BB962C8B-B14F-4D97-AF65-F5344CB8AC3E}">
        <p14:creationId xmlns:p14="http://schemas.microsoft.com/office/powerpoint/2010/main" val="7504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3"/>
    </mc:Choice>
    <mc:Fallback xmlns="">
      <p:transition spd="slow" advTm="342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87CD-F5B0-4AE1-A71A-1341F18D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1146595"/>
            <a:ext cx="7886700" cy="994172"/>
          </a:xfrm>
        </p:spPr>
        <p:txBody>
          <a:bodyPr/>
          <a:lstStyle/>
          <a:p>
            <a:r>
              <a:rPr lang="en-US" dirty="0"/>
              <a:t>Collection Interface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C2CD-D759-1137-F36B-6C1E6B61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34" y="2193132"/>
            <a:ext cx="7886700" cy="3518275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700" dirty="0">
                <a:latin typeface="Times New Roman"/>
                <a:cs typeface="Times New Roman"/>
              </a:rPr>
              <a:t>The Collection interface is defined in the </a:t>
            </a:r>
            <a:r>
              <a:rPr lang="en-US" sz="2700" err="1">
                <a:highlight>
                  <a:srgbClr val="FFFF00"/>
                </a:highlight>
                <a:latin typeface="Times New Roman"/>
                <a:cs typeface="Times New Roman"/>
              </a:rPr>
              <a:t>java.util</a:t>
            </a:r>
            <a:r>
              <a:rPr lang="en-US" sz="2700" dirty="0">
                <a:latin typeface="Times New Roman"/>
                <a:cs typeface="Times New Roman"/>
              </a:rPr>
              <a:t> package, and it extends the </a:t>
            </a:r>
            <a:r>
              <a:rPr lang="en-US" sz="2700" err="1">
                <a:latin typeface="Times New Roman"/>
                <a:cs typeface="Times New Roman"/>
              </a:rPr>
              <a:t>Iterable</a:t>
            </a:r>
            <a:r>
              <a:rPr lang="en-US" sz="2700" dirty="0">
                <a:latin typeface="Times New Roman"/>
                <a:cs typeface="Times New Roman"/>
              </a:rPr>
              <a:t> interface. This means that all collections in Java are </a:t>
            </a:r>
            <a:r>
              <a:rPr lang="en-US" sz="2700" err="1">
                <a:latin typeface="Times New Roman"/>
                <a:cs typeface="Times New Roman"/>
              </a:rPr>
              <a:t>iterable</a:t>
            </a:r>
            <a:r>
              <a:rPr lang="en-US" sz="2700" dirty="0">
                <a:latin typeface="Times New Roman"/>
                <a:cs typeface="Times New Roman"/>
              </a:rPr>
              <a:t>, allowing them to be used in enhanced for-loops and with iterators. The Collection interface does not implement any methods directly; instead, it defines several methods that must be implemented by concrete classes that implement this interface. 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63247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87CD-F5B0-4AE1-A71A-1341F18D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1146595"/>
            <a:ext cx="7886700" cy="994172"/>
          </a:xfrm>
        </p:spPr>
        <p:txBody>
          <a:bodyPr/>
          <a:lstStyle/>
          <a:p>
            <a:r>
              <a:rPr lang="en-US" dirty="0"/>
              <a:t>Collection Interface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C2CD-D759-1137-F36B-6C1E6B61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34" y="2193132"/>
            <a:ext cx="7886700" cy="3518275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100" b="1" dirty="0">
                <a:latin typeface="Times New Roman"/>
                <a:cs typeface="Times New Roman"/>
              </a:rPr>
              <a:t>These methods are:</a:t>
            </a:r>
            <a:endParaRPr lang="en-US" sz="21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100" b="1" dirty="0"/>
              <a:t>add(E element): </a:t>
            </a:r>
            <a:r>
              <a:rPr lang="en-US" sz="2100" dirty="0"/>
              <a:t>Adds the specified element to the collection.</a:t>
            </a:r>
          </a:p>
          <a:p>
            <a:pPr marL="0" indent="0" algn="just">
              <a:buNone/>
            </a:pPr>
            <a:r>
              <a:rPr lang="en-US" sz="2100" b="1" err="1">
                <a:latin typeface="Times New Roman"/>
                <a:cs typeface="Times New Roman"/>
              </a:rPr>
              <a:t>addAll</a:t>
            </a:r>
            <a:r>
              <a:rPr lang="en-US" sz="2100" b="1" dirty="0">
                <a:latin typeface="Times New Roman"/>
                <a:cs typeface="Times New Roman"/>
              </a:rPr>
              <a:t>(Collection&lt;? extends E&gt; c): </a:t>
            </a:r>
            <a:r>
              <a:rPr lang="en-US" sz="2100" dirty="0">
                <a:latin typeface="Times New Roman"/>
                <a:cs typeface="Times New Roman"/>
              </a:rPr>
              <a:t>Adds all the elements from the specified collection to this collection.</a:t>
            </a:r>
          </a:p>
          <a:p>
            <a:pPr marL="0" indent="0" algn="just">
              <a:buNone/>
            </a:pPr>
            <a:r>
              <a:rPr lang="en-US" sz="2100" b="1" dirty="0"/>
              <a:t>clear(): </a:t>
            </a:r>
            <a:r>
              <a:rPr lang="en-US" sz="2100" dirty="0"/>
              <a:t>Removes all elements from the collection.</a:t>
            </a:r>
          </a:p>
          <a:p>
            <a:pPr marL="0" indent="0" algn="just">
              <a:buNone/>
            </a:pPr>
            <a:r>
              <a:rPr lang="en-US" sz="2100" b="1" dirty="0"/>
              <a:t>contains(Object o): </a:t>
            </a:r>
            <a:r>
              <a:rPr lang="en-US" sz="2100" dirty="0"/>
              <a:t>Returns true if the collection contains the specified element.</a:t>
            </a:r>
          </a:p>
          <a:p>
            <a:pPr marL="0" indent="0" algn="just">
              <a:buNone/>
            </a:pPr>
            <a:r>
              <a:rPr lang="en-US" sz="2100" b="1" err="1">
                <a:latin typeface="Times New Roman"/>
                <a:cs typeface="Times New Roman"/>
              </a:rPr>
              <a:t>containsAll</a:t>
            </a:r>
            <a:r>
              <a:rPr lang="en-US" sz="2100" b="1" dirty="0">
                <a:latin typeface="Times New Roman"/>
                <a:cs typeface="Times New Roman"/>
              </a:rPr>
              <a:t>(Collection&lt;?&gt; c): </a:t>
            </a:r>
            <a:r>
              <a:rPr lang="en-US" sz="2100" dirty="0">
                <a:latin typeface="Times New Roman"/>
                <a:cs typeface="Times New Roman"/>
              </a:rPr>
              <a:t>Returns true if the collection contains all the elements in the specified collection.</a:t>
            </a:r>
          </a:p>
        </p:txBody>
      </p:sp>
    </p:spTree>
    <p:extLst>
      <p:ext uri="{BB962C8B-B14F-4D97-AF65-F5344CB8AC3E}">
        <p14:creationId xmlns:p14="http://schemas.microsoft.com/office/powerpoint/2010/main" val="296494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87CD-F5B0-4AE1-A71A-1341F18D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1146595"/>
            <a:ext cx="7886700" cy="994172"/>
          </a:xfrm>
        </p:spPr>
        <p:txBody>
          <a:bodyPr/>
          <a:lstStyle/>
          <a:p>
            <a:r>
              <a:rPr lang="en-US" dirty="0"/>
              <a:t>Collection Interface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C2CD-D759-1137-F36B-6C1E6B61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34" y="2193132"/>
            <a:ext cx="7886700" cy="3518275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equals(Object o): </a:t>
            </a:r>
            <a:r>
              <a:rPr lang="en-US" sz="2400" dirty="0"/>
              <a:t>Compares the specified object with this collection for equality.</a:t>
            </a:r>
          </a:p>
          <a:p>
            <a:pPr marL="0" indent="0" algn="just">
              <a:buNone/>
            </a:pPr>
            <a:r>
              <a:rPr lang="en-US" sz="2400" b="1" dirty="0" err="1"/>
              <a:t>hashCode</a:t>
            </a:r>
            <a:r>
              <a:rPr lang="en-US" sz="2400" b="1" dirty="0"/>
              <a:t>(): </a:t>
            </a:r>
            <a:r>
              <a:rPr lang="en-US" sz="2400" dirty="0"/>
              <a:t>Returns the hash code value for this collection.</a:t>
            </a:r>
          </a:p>
          <a:p>
            <a:pPr marL="0" indent="0" algn="just">
              <a:buNone/>
            </a:pPr>
            <a:r>
              <a:rPr lang="en-US" sz="2400" b="1" dirty="0" err="1"/>
              <a:t>isEmpty</a:t>
            </a:r>
            <a:r>
              <a:rPr lang="en-US" sz="2400" b="1" dirty="0"/>
              <a:t>(): </a:t>
            </a:r>
            <a:r>
              <a:rPr lang="en-US" sz="2400" dirty="0"/>
              <a:t>Returns true if the collection is empty.</a:t>
            </a:r>
          </a:p>
          <a:p>
            <a:pPr marL="0" indent="0" algn="just">
              <a:buNone/>
            </a:pPr>
            <a:r>
              <a:rPr lang="en-US" sz="2400" b="1" dirty="0"/>
              <a:t>iterator(): </a:t>
            </a:r>
            <a:r>
              <a:rPr lang="en-US" sz="2400" dirty="0"/>
              <a:t>Returns an iterator over the elements in this collection.</a:t>
            </a:r>
          </a:p>
          <a:p>
            <a:pPr marL="0" indent="0" algn="just">
              <a:buNone/>
            </a:pPr>
            <a:r>
              <a:rPr lang="en-US" sz="2400" b="1" dirty="0"/>
              <a:t>remove(Object o): </a:t>
            </a:r>
            <a:r>
              <a:rPr lang="en-US" sz="2400" dirty="0"/>
              <a:t>Removes a single instance of the specified element from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72636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87CD-F5B0-4AE1-A71A-1341F18D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34" y="1146595"/>
            <a:ext cx="7886700" cy="994172"/>
          </a:xfrm>
        </p:spPr>
        <p:txBody>
          <a:bodyPr/>
          <a:lstStyle/>
          <a:p>
            <a:r>
              <a:rPr lang="en-US" dirty="0"/>
              <a:t>Collection Interface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C2CD-D759-1137-F36B-6C1E6B616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34" y="2193132"/>
            <a:ext cx="7886700" cy="3518275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 algn="just">
              <a:buNone/>
            </a:pPr>
            <a:r>
              <a:rPr lang="en-US" sz="2100" b="1" dirty="0" err="1">
                <a:latin typeface="Times New Roman"/>
                <a:cs typeface="Times New Roman"/>
              </a:rPr>
              <a:t>removeAll</a:t>
            </a:r>
            <a:r>
              <a:rPr lang="en-US" sz="2100" b="1" dirty="0">
                <a:latin typeface="Times New Roman"/>
                <a:cs typeface="Times New Roman"/>
              </a:rPr>
              <a:t>(Collection&lt;?&gt; c): </a:t>
            </a:r>
            <a:r>
              <a:rPr lang="en-US" sz="2100" dirty="0">
                <a:latin typeface="Times New Roman"/>
                <a:cs typeface="Times New Roman"/>
              </a:rPr>
              <a:t>Removes from the collection all its elements that are also contained in the specified collection.</a:t>
            </a:r>
          </a:p>
          <a:p>
            <a:pPr marL="0" indent="0" algn="just">
              <a:buNone/>
            </a:pPr>
            <a:r>
              <a:rPr lang="en-US" sz="2100" b="1" err="1">
                <a:latin typeface="Times New Roman"/>
                <a:cs typeface="Times New Roman"/>
              </a:rPr>
              <a:t>retainAll</a:t>
            </a:r>
            <a:r>
              <a:rPr lang="en-US" sz="2100" b="1" dirty="0">
                <a:latin typeface="Times New Roman"/>
                <a:cs typeface="Times New Roman"/>
              </a:rPr>
              <a:t>(Collection&lt;?&gt; c): </a:t>
            </a:r>
            <a:r>
              <a:rPr lang="en-US" sz="2100" dirty="0">
                <a:latin typeface="Times New Roman"/>
                <a:cs typeface="Times New Roman"/>
              </a:rPr>
              <a:t>Retains only the elements in this collection that are also contained in the specified collection.</a:t>
            </a:r>
          </a:p>
          <a:p>
            <a:pPr marL="0" indent="0" algn="just">
              <a:buNone/>
            </a:pPr>
            <a:r>
              <a:rPr lang="en-US" sz="2100" b="1" dirty="0"/>
              <a:t>size(): </a:t>
            </a:r>
            <a:r>
              <a:rPr lang="en-US" sz="2100" dirty="0"/>
              <a:t>Returns the number of elements in the collection.</a:t>
            </a:r>
          </a:p>
          <a:p>
            <a:pPr marL="0" indent="0" algn="just">
              <a:buNone/>
            </a:pPr>
            <a:r>
              <a:rPr lang="en-US" sz="2100" b="1" err="1">
                <a:latin typeface="Times New Roman"/>
                <a:cs typeface="Times New Roman"/>
              </a:rPr>
              <a:t>toArray</a:t>
            </a:r>
            <a:r>
              <a:rPr lang="en-US" sz="2100" b="1" dirty="0">
                <a:latin typeface="Times New Roman"/>
                <a:cs typeface="Times New Roman"/>
              </a:rPr>
              <a:t>(): </a:t>
            </a:r>
            <a:r>
              <a:rPr lang="en-US" sz="2100" dirty="0">
                <a:latin typeface="Times New Roman"/>
                <a:cs typeface="Times New Roman"/>
              </a:rPr>
              <a:t>Returns an array containing all the elements in this collection.</a:t>
            </a:r>
          </a:p>
          <a:p>
            <a:pPr marL="0" indent="0" algn="just">
              <a:buNone/>
            </a:pPr>
            <a:r>
              <a:rPr lang="en-US" sz="2100" b="1" err="1">
                <a:latin typeface="Times New Roman"/>
                <a:cs typeface="Times New Roman"/>
              </a:rPr>
              <a:t>toArray</a:t>
            </a:r>
            <a:r>
              <a:rPr lang="en-US" sz="2100" b="1" dirty="0">
                <a:latin typeface="Times New Roman"/>
                <a:cs typeface="Times New Roman"/>
              </a:rPr>
              <a:t>(T[] a): </a:t>
            </a:r>
            <a:r>
              <a:rPr lang="en-US" sz="2100" dirty="0">
                <a:latin typeface="Times New Roman"/>
                <a:cs typeface="Times New Roman"/>
              </a:rPr>
              <a:t>Returns an array containing all the elements in this collection, using the specified array if it is big enough.</a:t>
            </a:r>
          </a:p>
        </p:txBody>
      </p:sp>
    </p:spTree>
    <p:extLst>
      <p:ext uri="{BB962C8B-B14F-4D97-AF65-F5344CB8AC3E}">
        <p14:creationId xmlns:p14="http://schemas.microsoft.com/office/powerpoint/2010/main" val="140446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List Interface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List in Java provides the facility to maintain the ordered collection.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contains the index-based methods to insert, update, delete and search the elements.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can have the duplicate elements also.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also store the null elements in the list.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List interface is found in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package and inherits the Collection interface.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Through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ListIterator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we can iterate the list in forward and backward directions.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implementation classes of List interface are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LinkedList, Stack and Vector.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6944</TotalTime>
  <Words>3303</Words>
  <Application>Microsoft Office PowerPoint</Application>
  <PresentationFormat>On-screen Show (4:3)</PresentationFormat>
  <Paragraphs>267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inter-bold</vt:lpstr>
      <vt:lpstr>inter-regular</vt:lpstr>
      <vt:lpstr>Times New Roman</vt:lpstr>
      <vt:lpstr>Times New Roman</vt:lpstr>
      <vt:lpstr>Office Theme</vt:lpstr>
      <vt:lpstr>1_office theme</vt:lpstr>
      <vt:lpstr> Object Oriented Programming with Java (Subject Code: BCS-403)</vt:lpstr>
      <vt:lpstr>Lecture 29 </vt:lpstr>
      <vt:lpstr>Iterator Interface in Java</vt:lpstr>
      <vt:lpstr>PowerPoint Presentation</vt:lpstr>
      <vt:lpstr>Collection Interface in Java</vt:lpstr>
      <vt:lpstr>Collection Interface in Java</vt:lpstr>
      <vt:lpstr>Collection Interface in Java</vt:lpstr>
      <vt:lpstr>Collection Interface in Java</vt:lpstr>
      <vt:lpstr>List Interface</vt:lpstr>
      <vt:lpstr>Example</vt:lpstr>
      <vt:lpstr>ArrayList</vt:lpstr>
      <vt:lpstr>Declaration (Syntax):</vt:lpstr>
      <vt:lpstr>Java ArrayList</vt:lpstr>
      <vt:lpstr>   </vt:lpstr>
      <vt:lpstr>  </vt:lpstr>
      <vt:lpstr>  </vt:lpstr>
      <vt:lpstr>Get and Set Element in List</vt:lpstr>
      <vt:lpstr>How to Sort List</vt:lpstr>
      <vt:lpstr>Iterating ArrayList using Iterator</vt:lpstr>
      <vt:lpstr>LinkedList class</vt:lpstr>
      <vt:lpstr>The important points about Java LinkedList are:</vt:lpstr>
      <vt:lpstr> Working of a Java LinkedList </vt:lpstr>
      <vt:lpstr>Methods of Java LinkedList</vt:lpstr>
      <vt:lpstr>LinkedList</vt:lpstr>
      <vt:lpstr>LinkedList</vt:lpstr>
      <vt:lpstr>Methods of Java LinkedList</vt:lpstr>
      <vt:lpstr>  </vt:lpstr>
      <vt:lpstr>LinkedList Example</vt:lpstr>
      <vt:lpstr>LinkedList Example to reverse a list of elements</vt:lpstr>
      <vt:lpstr>Difference Between ArrayList and LinkedList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518</cp:revision>
  <dcterms:created xsi:type="dcterms:W3CDTF">2016-07-13T05:39:24Z</dcterms:created>
  <dcterms:modified xsi:type="dcterms:W3CDTF">2024-06-23T07:48:24Z</dcterms:modified>
</cp:coreProperties>
</file>