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469" r:id="rId3"/>
    <p:sldId id="460" r:id="rId4"/>
    <p:sldId id="280" r:id="rId5"/>
    <p:sldId id="499" r:id="rId6"/>
    <p:sldId id="500" r:id="rId7"/>
    <p:sldId id="502" r:id="rId8"/>
    <p:sldId id="503" r:id="rId9"/>
    <p:sldId id="504" r:id="rId10"/>
    <p:sldId id="416" r:id="rId11"/>
    <p:sldId id="417" r:id="rId12"/>
    <p:sldId id="418" r:id="rId13"/>
    <p:sldId id="281" r:id="rId14"/>
    <p:sldId id="282" r:id="rId15"/>
    <p:sldId id="419" r:id="rId16"/>
    <p:sldId id="506" r:id="rId17"/>
    <p:sldId id="507" r:id="rId18"/>
    <p:sldId id="508" r:id="rId19"/>
    <p:sldId id="509" r:id="rId20"/>
    <p:sldId id="283" r:id="rId21"/>
    <p:sldId id="284" r:id="rId22"/>
    <p:sldId id="422" r:id="rId23"/>
    <p:sldId id="285" r:id="rId24"/>
    <p:sldId id="420" r:id="rId25"/>
    <p:sldId id="421" r:id="rId26"/>
    <p:sldId id="286" r:id="rId27"/>
    <p:sldId id="423" r:id="rId28"/>
    <p:sldId id="510" r:id="rId29"/>
    <p:sldId id="511" r:id="rId30"/>
    <p:sldId id="512" r:id="rId31"/>
    <p:sldId id="513" r:id="rId32"/>
    <p:sldId id="514" r:id="rId33"/>
    <p:sldId id="51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6/25/2024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A61B16-37B5-4351-BAD5-BBF844435BAE}"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00FD5-86C6-485F-803A-A299297FB22E}"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334C96-BCB9-453B-BE08-7EFAA7BAC2B9}"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79AD802-8814-47DF-8B2F-CDD100D86D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844" y="1"/>
            <a:ext cx="1350150" cy="887055"/>
          </a:xfrm>
          <a:prstGeom prst="rect">
            <a:avLst/>
          </a:prstGeom>
        </p:spPr>
      </p:pic>
    </p:spTree>
    <p:extLst>
      <p:ext uri="{BB962C8B-B14F-4D97-AF65-F5344CB8AC3E}">
        <p14:creationId xmlns:p14="http://schemas.microsoft.com/office/powerpoint/2010/main" val="3228274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500">
                <a:latin typeface="Times New Roman" panose="02020603050405020304" pitchFamily="18" charset="0"/>
                <a:cs typeface="Times New Roman" panose="02020603050405020304" pitchFamily="18" charset="0"/>
              </a:defRPr>
            </a:lvl1pPr>
            <a:lvl2pPr>
              <a:defRPr sz="1500">
                <a:latin typeface="Times New Roman" panose="02020603050405020304" pitchFamily="18" charset="0"/>
                <a:cs typeface="Times New Roman" panose="02020603050405020304" pitchFamily="18" charset="0"/>
              </a:defRPr>
            </a:lvl2pPr>
            <a:lvl3pPr>
              <a:defRPr sz="1500">
                <a:latin typeface="Times New Roman" panose="02020603050405020304" pitchFamily="18" charset="0"/>
                <a:cs typeface="Times New Roman" panose="02020603050405020304" pitchFamily="18" charset="0"/>
              </a:defRPr>
            </a:lvl3pPr>
            <a:lvl4pPr>
              <a:defRPr sz="1500">
                <a:latin typeface="Times New Roman" panose="02020603050405020304" pitchFamily="18" charset="0"/>
                <a:cs typeface="Times New Roman" panose="02020603050405020304" pitchFamily="18" charset="0"/>
              </a:defRPr>
            </a:lvl4pPr>
            <a:lvl5pPr>
              <a:defRPr sz="15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3110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490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418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0231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59724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02001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3064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67DA6E-8941-4F95-8FE7-288BDA956267}"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7198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23222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61828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1BC97-A477-40EB-B448-98CD9ACF11AB}"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BB0CF3-9FF8-47C2-88C7-467EA9854E64}" type="datetime1">
              <a:rPr lang="en-US" smtClean="0"/>
              <a:t>6/25/2024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5A84D9-27F0-4063-8E2F-43C407CB0CBA}" type="datetime1">
              <a:rPr lang="en-US" smtClean="0"/>
              <a:t>6/25/2024</a:t>
            </a:fld>
            <a:endParaRPr lang="en-IN"/>
          </a:p>
        </p:txBody>
      </p:sp>
      <p:sp>
        <p:nvSpPr>
          <p:cNvPr id="8" name="Footer Placeholder 7"/>
          <p:cNvSpPr>
            <a:spLocks noGrp="1"/>
          </p:cNvSpPr>
          <p:nvPr>
            <p:ph type="ftr" sz="quarter" idx="11"/>
          </p:nvPr>
        </p:nvSpPr>
        <p:spPr/>
        <p:txBody>
          <a:bodyPr/>
          <a:lstStyle/>
          <a:p>
            <a:r>
              <a:rPr lang="en-US"/>
              <a:t>Department of Computer Science ,ABES Engineering College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A1B1CD-E166-4820-9ACC-C9479FE309BE}" type="datetime1">
              <a:rPr lang="en-US" smtClean="0"/>
              <a:t>6/25/2024</a:t>
            </a:fld>
            <a:endParaRPr lang="en-IN"/>
          </a:p>
        </p:txBody>
      </p:sp>
      <p:sp>
        <p:nvSpPr>
          <p:cNvPr id="4" name="Footer Placeholder 3"/>
          <p:cNvSpPr>
            <a:spLocks noGrp="1"/>
          </p:cNvSpPr>
          <p:nvPr>
            <p:ph type="ftr" sz="quarter" idx="11"/>
          </p:nvPr>
        </p:nvSpPr>
        <p:spPr/>
        <p:txBody>
          <a:bodyPr/>
          <a:lstStyle/>
          <a:p>
            <a:r>
              <a:rPr lang="en-US"/>
              <a:t>Department of Computer Science ,ABES Engineering College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069B-088E-46AE-8F71-0EF81679F9BC}" type="datetime1">
              <a:rPr lang="en-US" smtClean="0"/>
              <a:t>6/25/2024</a:t>
            </a:fld>
            <a:endParaRPr lang="en-IN"/>
          </a:p>
        </p:txBody>
      </p:sp>
      <p:sp>
        <p:nvSpPr>
          <p:cNvPr id="3" name="Footer Placeholder 2"/>
          <p:cNvSpPr>
            <a:spLocks noGrp="1"/>
          </p:cNvSpPr>
          <p:nvPr>
            <p:ph type="ftr" sz="quarter" idx="11"/>
          </p:nvPr>
        </p:nvSpPr>
        <p:spPr/>
        <p:txBody>
          <a:bodyPr/>
          <a:lstStyle/>
          <a:p>
            <a:r>
              <a:rPr lang="en-US"/>
              <a:t>Department of Computer Science ,ABES Engineering College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959C3-6D9B-4D3D-8A5F-C5093CF5628A}" type="datetime1">
              <a:rPr lang="en-US" smtClean="0"/>
              <a:t>6/25/2024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FCAD9-EB91-469A-BF8F-E527E7FECA47}" type="datetime1">
              <a:rPr lang="en-US" smtClean="0"/>
              <a:t>6/25/2024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E0374-3565-40EF-B365-25D60598141E}" type="datetime1">
              <a:rPr lang="en-US" smtClean="0"/>
              <a:t>6/25/2024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,ABES Engineering College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846CE7D5-CF57-46EF-B807-FDD0502418D4}" type="datetimeFigureOut">
              <a:rPr lang="en-US" smtClean="0"/>
              <a:t>6/25/2024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2BCDFA20-9970-4188-8A4F-E63DC3152BC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844" y="1"/>
            <a:ext cx="1350150" cy="887055"/>
          </a:xfrm>
          <a:prstGeom prst="rect">
            <a:avLst/>
          </a:prstGeom>
        </p:spPr>
      </p:pic>
    </p:spTree>
    <p:extLst>
      <p:ext uri="{BB962C8B-B14F-4D97-AF65-F5344CB8AC3E}">
        <p14:creationId xmlns:p14="http://schemas.microsoft.com/office/powerpoint/2010/main" val="3157333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4</a:t>
            </a:r>
          </a:p>
          <a:p>
            <a:r>
              <a:rPr lang="en-US" sz="3600" b="1" dirty="0">
                <a:solidFill>
                  <a:srgbClr val="C00000"/>
                </a:solidFill>
              </a:rPr>
              <a:t>Lecture 30 </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6483760-00C9-4318-C206-2BE21F2075B9}"/>
              </a:ext>
            </a:extLst>
          </p:cNvPr>
          <p:cNvGraphicFramePr>
            <a:graphicFrameLocks noGrp="1"/>
          </p:cNvGraphicFramePr>
          <p:nvPr>
            <p:ph idx="1"/>
            <p:extLst>
              <p:ext uri="{D42A27DB-BD31-4B8C-83A1-F6EECF244321}">
                <p14:modId xmlns:p14="http://schemas.microsoft.com/office/powerpoint/2010/main" val="3280199263"/>
              </p:ext>
            </p:extLst>
          </p:nvPr>
        </p:nvGraphicFramePr>
        <p:xfrm>
          <a:off x="395536" y="301352"/>
          <a:ext cx="8462763" cy="6255296"/>
        </p:xfrm>
        <a:graphic>
          <a:graphicData uri="http://schemas.openxmlformats.org/drawingml/2006/table">
            <a:tbl>
              <a:tblPr bandRow="1">
                <a:tableStyleId>{5C22544A-7EE6-4342-B048-85BDC9FD1C3A}</a:tableStyleId>
              </a:tblPr>
              <a:tblGrid>
                <a:gridCol w="2820921">
                  <a:extLst>
                    <a:ext uri="{9D8B030D-6E8A-4147-A177-3AD203B41FA5}">
                      <a16:colId xmlns:a16="http://schemas.microsoft.com/office/drawing/2014/main" val="23935477"/>
                    </a:ext>
                  </a:extLst>
                </a:gridCol>
                <a:gridCol w="2820921">
                  <a:extLst>
                    <a:ext uri="{9D8B030D-6E8A-4147-A177-3AD203B41FA5}">
                      <a16:colId xmlns:a16="http://schemas.microsoft.com/office/drawing/2014/main" val="893719705"/>
                    </a:ext>
                  </a:extLst>
                </a:gridCol>
                <a:gridCol w="2820921">
                  <a:extLst>
                    <a:ext uri="{9D8B030D-6E8A-4147-A177-3AD203B41FA5}">
                      <a16:colId xmlns:a16="http://schemas.microsoft.com/office/drawing/2014/main" val="2635632257"/>
                    </a:ext>
                  </a:extLst>
                </a:gridCol>
              </a:tblGrid>
              <a:tr h="818431">
                <a:tc>
                  <a:txBody>
                    <a:bodyPr/>
                    <a:lstStyle/>
                    <a:p>
                      <a:pPr rtl="0" fontAlgn="base"/>
                      <a:r>
                        <a:rPr lang="en-US" sz="1800" b="1" dirty="0">
                          <a:effectLst/>
                          <a:latin typeface="Aptos"/>
                        </a:rPr>
                        <a:t>Iterator</a:t>
                      </a:r>
                      <a:endParaRPr lang="en-US" sz="1800" dirty="0">
                        <a:effectLst/>
                        <a:latin typeface="Aptos"/>
                      </a:endParaRP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Fail-fast (throws </a:t>
                      </a:r>
                      <a:r>
                        <a:rPr lang="en-US" sz="1800" dirty="0" err="1">
                          <a:effectLst/>
                          <a:latin typeface="Aptos"/>
                        </a:rPr>
                        <a:t>ConcurrentModificationException</a:t>
                      </a:r>
                      <a:r>
                        <a:rPr lang="en-US" sz="1800" dirty="0">
                          <a:effectLst/>
                          <a:latin typeface="Aptos"/>
                        </a:rPr>
                        <a:t> if modified while iterating)</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Fail-fast (throws </a:t>
                      </a:r>
                      <a:r>
                        <a:rPr lang="en-US" sz="1800" dirty="0" err="1">
                          <a:effectLst/>
                          <a:latin typeface="Aptos"/>
                        </a:rPr>
                        <a:t>ConcurrentModificationException</a:t>
                      </a:r>
                      <a:r>
                        <a:rPr lang="en-US" sz="1800" dirty="0">
                          <a:effectLst/>
                          <a:latin typeface="Aptos"/>
                        </a:rPr>
                        <a:t> if modified while iterating)</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655350"/>
                  </a:ext>
                </a:extLst>
              </a:tr>
              <a:tr h="284672">
                <a:tc>
                  <a:txBody>
                    <a:bodyPr/>
                    <a:lstStyle/>
                    <a:p>
                      <a:pPr rtl="0" fontAlgn="base"/>
                      <a:r>
                        <a:rPr lang="en-US" sz="1800" b="1" dirty="0">
                          <a:effectLst/>
                          <a:latin typeface="Aptos"/>
                        </a:rPr>
                        <a:t>Initial Capacity</a:t>
                      </a:r>
                      <a:endParaRPr lang="en-US" sz="1800" dirty="0">
                        <a:effectLst/>
                        <a:latin typeface="Aptos"/>
                      </a:endParaRP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Can be specified; default is 10</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Can be specified; default is 10</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185663"/>
                  </a:ext>
                </a:extLst>
              </a:tr>
              <a:tr h="498170">
                <a:tc>
                  <a:txBody>
                    <a:bodyPr/>
                    <a:lstStyle/>
                    <a:p>
                      <a:pPr rtl="0" fontAlgn="base"/>
                      <a:r>
                        <a:rPr lang="en-US" sz="1800" b="1" dirty="0">
                          <a:effectLst/>
                          <a:latin typeface="Aptos"/>
                        </a:rPr>
                        <a:t>Capacity Increment</a:t>
                      </a:r>
                      <a:endParaRPr lang="en-US" sz="1800" dirty="0">
                        <a:effectLst/>
                        <a:latin typeface="Aptos"/>
                      </a:endParaRP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Can be adjusted manually</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Can be specified; doubles if not specified</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6233883"/>
                  </a:ext>
                </a:extLst>
              </a:tr>
              <a:tr h="498170">
                <a:tc>
                  <a:txBody>
                    <a:bodyPr/>
                    <a:lstStyle/>
                    <a:p>
                      <a:pPr rtl="0" fontAlgn="base"/>
                      <a:r>
                        <a:rPr lang="en-US" sz="1800" b="1" dirty="0">
                          <a:effectLst/>
                          <a:latin typeface="Aptos"/>
                        </a:rPr>
                        <a:t>Enumeration</a:t>
                      </a:r>
                      <a:endParaRPr lang="en-US" sz="1800" dirty="0">
                        <a:effectLst/>
                        <a:latin typeface="Aptos"/>
                      </a:endParaRP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Not available</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Supports both Enumeration and Iterator</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373630"/>
                  </a:ext>
                </a:extLst>
              </a:tr>
              <a:tr h="713333">
                <a:tc>
                  <a:txBody>
                    <a:bodyPr/>
                    <a:lstStyle/>
                    <a:p>
                      <a:pPr rtl="0" fontAlgn="base"/>
                      <a:r>
                        <a:rPr lang="en-US" sz="1800" b="1" dirty="0">
                          <a:effectLst/>
                          <a:latin typeface="Aptos"/>
                        </a:rPr>
                        <a:t>Vector-specific Methods</a:t>
                      </a:r>
                      <a:endParaRPr lang="en-US" sz="1800" dirty="0">
                        <a:effectLst/>
                        <a:latin typeface="Aptos"/>
                      </a:endParaRP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No specific methods; uses List methods</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Contains legacy methods such as </a:t>
                      </a:r>
                      <a:r>
                        <a:rPr lang="en-US" sz="1800" dirty="0" err="1">
                          <a:effectLst/>
                          <a:latin typeface="Aptos"/>
                        </a:rPr>
                        <a:t>addElement</a:t>
                      </a:r>
                      <a:r>
                        <a:rPr lang="en-US" sz="1800" dirty="0">
                          <a:effectLst/>
                          <a:latin typeface="Aptos"/>
                        </a:rPr>
                        <a:t>, </a:t>
                      </a:r>
                      <a:r>
                        <a:rPr lang="en-US" sz="1800" dirty="0" err="1">
                          <a:effectLst/>
                          <a:latin typeface="Aptos"/>
                        </a:rPr>
                        <a:t>removeElement</a:t>
                      </a:r>
                      <a:r>
                        <a:rPr lang="en-US" sz="1800" dirty="0">
                          <a:effectLst/>
                          <a:latin typeface="Aptos"/>
                        </a:rPr>
                        <a:t>, elements</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750961"/>
                  </a:ext>
                </a:extLst>
              </a:tr>
              <a:tr h="713333">
                <a:tc>
                  <a:txBody>
                    <a:bodyPr/>
                    <a:lstStyle/>
                    <a:p>
                      <a:pPr rtl="0" fontAlgn="base"/>
                      <a:r>
                        <a:rPr lang="en-US" sz="1800" b="1" dirty="0">
                          <a:effectLst/>
                          <a:latin typeface="Aptos"/>
                        </a:rPr>
                        <a:t>Legacy Methods</a:t>
                      </a:r>
                      <a:endParaRPr lang="en-US" sz="1800" dirty="0">
                        <a:effectLst/>
                        <a:latin typeface="Aptos"/>
                      </a:endParaRP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No legacy methods; adheres to the List interface</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Contains methods from earlier versions of Java (before Collections Framework)</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748031"/>
                  </a:ext>
                </a:extLst>
              </a:tr>
              <a:tr h="498170">
                <a:tc>
                  <a:txBody>
                    <a:bodyPr/>
                    <a:lstStyle/>
                    <a:p>
                      <a:pPr rtl="0" fontAlgn="base"/>
                      <a:r>
                        <a:rPr lang="en-US" sz="1800" b="1" dirty="0">
                          <a:effectLst/>
                          <a:latin typeface="Aptos"/>
                        </a:rPr>
                        <a:t>Thread Safety Implementation</a:t>
                      </a:r>
                      <a:endParaRPr lang="en-US" sz="1800" dirty="0">
                        <a:effectLst/>
                        <a:latin typeface="Aptos"/>
                      </a:endParaRP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External synchronization needed if thread safety is required</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Built-in synchronization; all methods are synchronized</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4082331"/>
                  </a:ext>
                </a:extLst>
              </a:tr>
              <a:tr h="498170">
                <a:tc>
                  <a:txBody>
                    <a:bodyPr/>
                    <a:lstStyle/>
                    <a:p>
                      <a:pPr rtl="0" fontAlgn="base"/>
                      <a:r>
                        <a:rPr lang="en-US" sz="1800" b="1" dirty="0">
                          <a:effectLst/>
                          <a:latin typeface="Aptos"/>
                        </a:rPr>
                        <a:t>API Consistency</a:t>
                      </a:r>
                      <a:endParaRPr lang="en-US" sz="1800" dirty="0">
                        <a:effectLst/>
                        <a:latin typeface="Aptos"/>
                      </a:endParaRP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More consistent with other Java Collections classes</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base"/>
                      <a:r>
                        <a:rPr lang="en-US" sz="1800" dirty="0">
                          <a:effectLst/>
                          <a:latin typeface="Aptos"/>
                        </a:rPr>
                        <a:t>Less consistent due to legacy methods and API</a:t>
                      </a:r>
                    </a:p>
                  </a:txBody>
                  <a:tcPr marL="27532" marR="27532" marT="13766" marB="137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4535555"/>
                  </a:ext>
                </a:extLst>
              </a:tr>
            </a:tbl>
          </a:graphicData>
        </a:graphic>
      </p:graphicFrame>
    </p:spTree>
    <p:extLst>
      <p:ext uri="{BB962C8B-B14F-4D97-AF65-F5344CB8AC3E}">
        <p14:creationId xmlns:p14="http://schemas.microsoft.com/office/powerpoint/2010/main" val="105973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A644-3EC2-59BC-AABC-AF2F00E46440}"/>
              </a:ext>
            </a:extLst>
          </p:cNvPr>
          <p:cNvSpPr>
            <a:spLocks noGrp="1"/>
          </p:cNvSpPr>
          <p:nvPr>
            <p:ph type="title"/>
          </p:nvPr>
        </p:nvSpPr>
        <p:spPr/>
        <p:txBody>
          <a:bodyPr/>
          <a:lstStyle/>
          <a:p>
            <a:r>
              <a:rPr lang="en-US" b="0" dirty="0"/>
              <a:t>Methods:</a:t>
            </a:r>
            <a:endParaRPr lang="en-US" dirty="0"/>
          </a:p>
        </p:txBody>
      </p:sp>
      <p:sp>
        <p:nvSpPr>
          <p:cNvPr id="3" name="Content Placeholder 2">
            <a:extLst>
              <a:ext uri="{FF2B5EF4-FFF2-40B4-BE49-F238E27FC236}">
                <a16:creationId xmlns:a16="http://schemas.microsoft.com/office/drawing/2014/main" id="{DC09C30C-C3E7-A5A2-7050-D232C2062E40}"/>
              </a:ext>
            </a:extLst>
          </p:cNvPr>
          <p:cNvSpPr>
            <a:spLocks noGrp="1"/>
          </p:cNvSpPr>
          <p:nvPr>
            <p:ph idx="1"/>
          </p:nvPr>
        </p:nvSpPr>
        <p:spPr>
          <a:xfrm>
            <a:off x="628650" y="1484784"/>
            <a:ext cx="7886700" cy="5008090"/>
          </a:xfrm>
        </p:spPr>
        <p:txBody>
          <a:bodyPr vert="horz" lIns="68580" tIns="34290" rIns="68580" bIns="34290" rtlCol="0" anchor="t">
            <a:normAutofit fontScale="92500"/>
          </a:bodyPr>
          <a:lstStyle/>
          <a:p>
            <a:pPr algn="just"/>
            <a:r>
              <a:rPr lang="en-US" sz="2400" b="1" dirty="0">
                <a:latin typeface="Consolas"/>
                <a:cs typeface="Times New Roman"/>
              </a:rPr>
              <a:t>add(E element)</a:t>
            </a:r>
            <a:r>
              <a:rPr lang="en-US" sz="2400" b="1" dirty="0">
                <a:latin typeface="Times New Roman"/>
                <a:cs typeface="Times New Roman"/>
              </a:rPr>
              <a:t>:</a:t>
            </a:r>
            <a:r>
              <a:rPr lang="en-US" sz="2400" dirty="0">
                <a:latin typeface="Times New Roman"/>
                <a:cs typeface="Times New Roman"/>
              </a:rPr>
              <a:t> Adds an element to the end of the vector.</a:t>
            </a:r>
          </a:p>
          <a:p>
            <a:pPr algn="just"/>
            <a:r>
              <a:rPr lang="en-US" sz="2400" b="1" dirty="0">
                <a:latin typeface="Consolas"/>
                <a:cs typeface="Times New Roman"/>
              </a:rPr>
              <a:t>add(int index, E element)</a:t>
            </a:r>
            <a:r>
              <a:rPr lang="en-US" sz="2400" b="1" dirty="0">
                <a:latin typeface="Times New Roman"/>
                <a:cs typeface="Times New Roman"/>
              </a:rPr>
              <a:t>: </a:t>
            </a:r>
            <a:r>
              <a:rPr lang="en-US" sz="2400" dirty="0">
                <a:latin typeface="Times New Roman"/>
                <a:cs typeface="Times New Roman"/>
              </a:rPr>
              <a:t>Inserts an element at the specified index.</a:t>
            </a:r>
          </a:p>
          <a:p>
            <a:pPr algn="just"/>
            <a:r>
              <a:rPr lang="en-US" sz="2400" b="1" dirty="0">
                <a:latin typeface="Consolas"/>
                <a:cs typeface="Times New Roman"/>
              </a:rPr>
              <a:t>remove(int index)</a:t>
            </a:r>
            <a:r>
              <a:rPr lang="en-US" sz="2400" b="1" dirty="0">
                <a:latin typeface="Times New Roman"/>
                <a:cs typeface="Times New Roman"/>
              </a:rPr>
              <a:t>:</a:t>
            </a:r>
            <a:r>
              <a:rPr lang="en-US" sz="2400" dirty="0">
                <a:latin typeface="Times New Roman"/>
                <a:cs typeface="Times New Roman"/>
              </a:rPr>
              <a:t> Removes the element at the specified index.</a:t>
            </a:r>
          </a:p>
          <a:p>
            <a:pPr algn="just"/>
            <a:r>
              <a:rPr lang="en-US" sz="2400" b="1" dirty="0">
                <a:latin typeface="Consolas"/>
                <a:cs typeface="Times New Roman"/>
              </a:rPr>
              <a:t>get(int index)</a:t>
            </a:r>
            <a:r>
              <a:rPr lang="en-US" sz="2400" dirty="0">
                <a:latin typeface="Times New Roman"/>
                <a:cs typeface="Times New Roman"/>
              </a:rPr>
              <a:t>: Returns the element at the specified index.</a:t>
            </a:r>
          </a:p>
          <a:p>
            <a:pPr algn="just"/>
            <a:r>
              <a:rPr lang="en-US" sz="2400" b="1" dirty="0">
                <a:latin typeface="Consolas"/>
                <a:cs typeface="Times New Roman"/>
              </a:rPr>
              <a:t>size()</a:t>
            </a:r>
            <a:r>
              <a:rPr lang="en-US" sz="2400" b="1" dirty="0">
                <a:latin typeface="Times New Roman"/>
                <a:cs typeface="Times New Roman"/>
              </a:rPr>
              <a:t>:</a:t>
            </a:r>
            <a:r>
              <a:rPr lang="en-US" sz="2400" dirty="0">
                <a:latin typeface="Times New Roman"/>
                <a:cs typeface="Times New Roman"/>
              </a:rPr>
              <a:t> Returns the number of elements in the vector.</a:t>
            </a:r>
          </a:p>
          <a:p>
            <a:pPr algn="just"/>
            <a:r>
              <a:rPr lang="en-US" sz="2400" b="1" dirty="0">
                <a:latin typeface="Consolas"/>
                <a:cs typeface="Times New Roman"/>
              </a:rPr>
              <a:t>capacity()</a:t>
            </a:r>
            <a:r>
              <a:rPr lang="en-US" sz="2400" b="1" dirty="0">
                <a:latin typeface="Times New Roman"/>
                <a:cs typeface="Times New Roman"/>
              </a:rPr>
              <a:t>:</a:t>
            </a:r>
            <a:r>
              <a:rPr lang="en-US" sz="2400" dirty="0">
                <a:latin typeface="Times New Roman"/>
                <a:cs typeface="Times New Roman"/>
              </a:rPr>
              <a:t> Returns the current capacity of the vector.</a:t>
            </a:r>
          </a:p>
          <a:p>
            <a:pPr algn="just"/>
            <a:r>
              <a:rPr lang="en-US" sz="2400" b="1" dirty="0">
                <a:latin typeface="Consolas"/>
                <a:cs typeface="Times New Roman"/>
              </a:rPr>
              <a:t>elements()</a:t>
            </a:r>
            <a:r>
              <a:rPr lang="en-US" sz="2400" b="1" dirty="0">
                <a:latin typeface="Times New Roman"/>
                <a:cs typeface="Times New Roman"/>
              </a:rPr>
              <a:t>:</a:t>
            </a:r>
            <a:r>
              <a:rPr lang="en-US" sz="2400" dirty="0">
                <a:latin typeface="Times New Roman"/>
                <a:cs typeface="Times New Roman"/>
              </a:rPr>
              <a:t> Returns an enumeration of the components of the vector.</a:t>
            </a:r>
          </a:p>
          <a:p>
            <a:pPr algn="just"/>
            <a:r>
              <a:rPr lang="en-US" sz="2400" b="1" dirty="0" err="1">
                <a:latin typeface="Consolas"/>
                <a:cs typeface="Times New Roman"/>
              </a:rPr>
              <a:t>firstElement</a:t>
            </a:r>
            <a:r>
              <a:rPr lang="en-US" sz="2400" b="1" dirty="0">
                <a:latin typeface="Consolas"/>
                <a:cs typeface="Times New Roman"/>
              </a:rPr>
              <a:t>()</a:t>
            </a:r>
            <a:r>
              <a:rPr lang="en-US" sz="2400" b="1" dirty="0">
                <a:latin typeface="Times New Roman"/>
                <a:cs typeface="Times New Roman"/>
              </a:rPr>
              <a:t>: </a:t>
            </a:r>
            <a:r>
              <a:rPr lang="en-US" sz="2400" dirty="0">
                <a:latin typeface="Times New Roman"/>
                <a:cs typeface="Times New Roman"/>
              </a:rPr>
              <a:t>Returns the first component of the vector.</a:t>
            </a:r>
          </a:p>
          <a:p>
            <a:pPr algn="just"/>
            <a:r>
              <a:rPr lang="en-US" sz="2400" b="1" dirty="0" err="1">
                <a:latin typeface="Consolas"/>
                <a:cs typeface="Times New Roman"/>
              </a:rPr>
              <a:t>lastElement</a:t>
            </a:r>
            <a:r>
              <a:rPr lang="en-US" sz="2400" b="1" dirty="0">
                <a:latin typeface="Consolas"/>
                <a:cs typeface="Times New Roman"/>
              </a:rPr>
              <a:t>()</a:t>
            </a:r>
            <a:r>
              <a:rPr lang="en-US" sz="2400" b="1" dirty="0">
                <a:latin typeface="Times New Roman"/>
                <a:cs typeface="Times New Roman"/>
              </a:rPr>
              <a:t>:</a:t>
            </a:r>
            <a:r>
              <a:rPr lang="en-US" sz="2400" dirty="0">
                <a:latin typeface="Times New Roman"/>
                <a:cs typeface="Times New Roman"/>
              </a:rPr>
              <a:t> Returns the last component of the vector.</a:t>
            </a:r>
          </a:p>
          <a:p>
            <a:pPr algn="just"/>
            <a:r>
              <a:rPr lang="en-US" sz="2400" b="1" dirty="0" err="1">
                <a:latin typeface="Consolas"/>
                <a:cs typeface="Times New Roman"/>
              </a:rPr>
              <a:t>setSize</a:t>
            </a:r>
            <a:r>
              <a:rPr lang="en-US" sz="2400" b="1" dirty="0">
                <a:latin typeface="Consolas"/>
                <a:cs typeface="Times New Roman"/>
              </a:rPr>
              <a:t>(int </a:t>
            </a:r>
            <a:r>
              <a:rPr lang="en-US" sz="2400" b="1" dirty="0" err="1">
                <a:latin typeface="Consolas"/>
                <a:cs typeface="Times New Roman"/>
              </a:rPr>
              <a:t>newSize</a:t>
            </a:r>
            <a:r>
              <a:rPr lang="en-US" sz="2400" b="1" dirty="0">
                <a:latin typeface="Consolas"/>
                <a:cs typeface="Times New Roman"/>
              </a:rPr>
              <a:t>)</a:t>
            </a:r>
            <a:r>
              <a:rPr lang="en-US" sz="2400" b="1" dirty="0">
                <a:latin typeface="Times New Roman"/>
                <a:cs typeface="Times New Roman"/>
              </a:rPr>
              <a:t>: </a:t>
            </a:r>
            <a:r>
              <a:rPr lang="en-US" sz="2400" dirty="0">
                <a:latin typeface="Times New Roman"/>
                <a:cs typeface="Times New Roman"/>
              </a:rPr>
              <a:t>Sets the size of the vector.</a:t>
            </a:r>
          </a:p>
        </p:txBody>
      </p:sp>
    </p:spTree>
    <p:extLst>
      <p:ext uri="{BB962C8B-B14F-4D97-AF65-F5344CB8AC3E}">
        <p14:creationId xmlns:p14="http://schemas.microsoft.com/office/powerpoint/2010/main" val="346940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E6C22-3D57-45E5-BF59-7C090F9CA007}"/>
              </a:ext>
            </a:extLst>
          </p:cNvPr>
          <p:cNvSpPr>
            <a:spLocks noGrp="1"/>
          </p:cNvSpPr>
          <p:nvPr>
            <p:ph idx="1"/>
          </p:nvPr>
        </p:nvSpPr>
        <p:spPr>
          <a:xfrm>
            <a:off x="261219" y="1947390"/>
            <a:ext cx="4310781" cy="4008288"/>
          </a:xfrm>
          <a:solidFill>
            <a:schemeClr val="tx2">
              <a:lumMod val="10000"/>
              <a:lumOff val="90000"/>
            </a:schemeClr>
          </a:solidFill>
        </p:spPr>
        <p:txBody>
          <a:bodyPr vert="horz" lIns="68580" tIns="34290" rIns="68580" bIns="34290" rtlCol="0" anchor="t">
            <a:normAutofit/>
          </a:bodyPr>
          <a:lstStyle/>
          <a:p>
            <a:pPr marL="0" indent="0">
              <a:buNone/>
            </a:pPr>
            <a:r>
              <a:rPr lang="en-IN" sz="1800" b="1" dirty="0"/>
              <a:t>import </a:t>
            </a:r>
            <a:r>
              <a:rPr lang="en-IN" sz="1800" b="1" dirty="0" err="1"/>
              <a:t>java.util.Vector</a:t>
            </a:r>
            <a:r>
              <a:rPr lang="en-IN" sz="1800" b="1" dirty="0"/>
              <a:t>;</a:t>
            </a:r>
          </a:p>
          <a:p>
            <a:pPr marL="0" indent="0">
              <a:buNone/>
            </a:pPr>
            <a:r>
              <a:rPr lang="en-IN" sz="1800" b="1" dirty="0"/>
              <a:t>public class </a:t>
            </a:r>
            <a:r>
              <a:rPr lang="en-IN" sz="1800" b="1" dirty="0" err="1"/>
              <a:t>VectorExample</a:t>
            </a:r>
            <a:r>
              <a:rPr lang="en-IN" sz="1800" b="1" dirty="0"/>
              <a:t> {</a:t>
            </a:r>
          </a:p>
          <a:p>
            <a:pPr marL="0" indent="0">
              <a:buNone/>
            </a:pPr>
            <a:r>
              <a:rPr lang="en-IN" sz="1800" b="1" dirty="0"/>
              <a:t>    public static void main(String[] </a:t>
            </a:r>
            <a:r>
              <a:rPr lang="en-IN" sz="1800" b="1" dirty="0" err="1"/>
              <a:t>args</a:t>
            </a:r>
            <a:r>
              <a:rPr lang="en-IN" sz="1800" b="1" dirty="0"/>
              <a:t>) {</a:t>
            </a:r>
          </a:p>
          <a:p>
            <a:pPr marL="0" indent="0">
              <a:buNone/>
            </a:pPr>
            <a:r>
              <a:rPr lang="en-IN" sz="1800" b="1" dirty="0"/>
              <a:t>        Vector&lt;Integer&gt; vector = new Vector&lt;&gt;();</a:t>
            </a:r>
          </a:p>
          <a:p>
            <a:pPr marL="0" indent="0">
              <a:buNone/>
            </a:pPr>
            <a:r>
              <a:rPr lang="en-IN" sz="1800" b="1" dirty="0"/>
              <a:t>        // Adding elements to the Vector</a:t>
            </a:r>
          </a:p>
          <a:p>
            <a:pPr marL="0" indent="0">
              <a:buNone/>
            </a:pPr>
            <a:r>
              <a:rPr lang="en-IN" sz="1800" b="1" dirty="0"/>
              <a:t>        </a:t>
            </a:r>
            <a:r>
              <a:rPr lang="en-IN" sz="1800" b="1" dirty="0" err="1"/>
              <a:t>vector.add</a:t>
            </a:r>
            <a:r>
              <a:rPr lang="en-IN" sz="1800" b="1" dirty="0"/>
              <a:t>(10);</a:t>
            </a:r>
          </a:p>
          <a:p>
            <a:pPr marL="0" indent="0">
              <a:buNone/>
            </a:pPr>
            <a:r>
              <a:rPr lang="en-IN" sz="1800" b="1" dirty="0"/>
              <a:t>        </a:t>
            </a:r>
            <a:r>
              <a:rPr lang="en-IN" sz="1800" b="1" dirty="0" err="1"/>
              <a:t>vector.add</a:t>
            </a:r>
            <a:r>
              <a:rPr lang="en-IN" sz="1800" b="1" dirty="0"/>
              <a:t>(20);</a:t>
            </a:r>
          </a:p>
          <a:p>
            <a:pPr marL="0" indent="0">
              <a:buNone/>
            </a:pPr>
            <a:r>
              <a:rPr lang="en-IN" sz="1800" b="1" dirty="0"/>
              <a:t>        </a:t>
            </a:r>
            <a:r>
              <a:rPr lang="en-IN" sz="1800" b="1" dirty="0" err="1"/>
              <a:t>vector.add</a:t>
            </a:r>
            <a:r>
              <a:rPr lang="en-IN" sz="1800" b="1" dirty="0"/>
              <a:t>(30);</a:t>
            </a:r>
          </a:p>
          <a:p>
            <a:pPr marL="0" indent="0">
              <a:buNone/>
            </a:pPr>
            <a:r>
              <a:rPr lang="en-IN" sz="1800" b="1" dirty="0">
                <a:latin typeface="Times New Roman"/>
                <a:cs typeface="Times New Roman"/>
              </a:rPr>
              <a:t>        </a:t>
            </a:r>
            <a:endParaRPr lang="en-IN" sz="1800" b="1" dirty="0"/>
          </a:p>
        </p:txBody>
      </p:sp>
      <p:sp>
        <p:nvSpPr>
          <p:cNvPr id="6" name="TextBox 5">
            <a:extLst>
              <a:ext uri="{FF2B5EF4-FFF2-40B4-BE49-F238E27FC236}">
                <a16:creationId xmlns:a16="http://schemas.microsoft.com/office/drawing/2014/main" id="{AC8437CE-DA1B-4644-B5A0-6EC73562FF0C}"/>
              </a:ext>
            </a:extLst>
          </p:cNvPr>
          <p:cNvSpPr txBox="1"/>
          <p:nvPr/>
        </p:nvSpPr>
        <p:spPr>
          <a:xfrm>
            <a:off x="261219" y="902322"/>
            <a:ext cx="8749923" cy="715581"/>
          </a:xfrm>
          <a:prstGeom prst="rect">
            <a:avLst/>
          </a:prstGeom>
          <a:noFill/>
        </p:spPr>
        <p:txBody>
          <a:bodyPr wrap="square" lIns="68580" tIns="34290" rIns="68580" bIns="34290" anchor="t">
            <a:spAutoFit/>
          </a:bodyPr>
          <a:lstStyle/>
          <a:p>
            <a:pPr defTabSz="685800"/>
            <a:r>
              <a:rPr lang="en-US" sz="2100" dirty="0">
                <a:solidFill>
                  <a:prstClr val="black"/>
                </a:solidFill>
                <a:latin typeface="Times New Roman"/>
                <a:cs typeface="Times New Roman"/>
              </a:rPr>
              <a:t>In this example, we create a Vector of integers, add elements to it, access an element using its index, remove an element, and iterate over the vector.</a:t>
            </a:r>
            <a:endParaRPr lang="en-IN" sz="2100" dirty="0">
              <a:solidFill>
                <a:prstClr val="black"/>
              </a:solidFill>
              <a:latin typeface="Times New Roman"/>
              <a:cs typeface="Times New Roman"/>
            </a:endParaRPr>
          </a:p>
        </p:txBody>
      </p:sp>
      <p:sp>
        <p:nvSpPr>
          <p:cNvPr id="2" name="TextBox 1">
            <a:extLst>
              <a:ext uri="{FF2B5EF4-FFF2-40B4-BE49-F238E27FC236}">
                <a16:creationId xmlns:a16="http://schemas.microsoft.com/office/drawing/2014/main" id="{9AE1536A-5737-91EE-3439-AC48F233015D}"/>
              </a:ext>
            </a:extLst>
          </p:cNvPr>
          <p:cNvSpPr txBox="1"/>
          <p:nvPr/>
        </p:nvSpPr>
        <p:spPr>
          <a:xfrm>
            <a:off x="4740216" y="1952805"/>
            <a:ext cx="4278701" cy="3439403"/>
          </a:xfrm>
          <a:prstGeom prst="rect">
            <a:avLst/>
          </a:prstGeom>
          <a:solidFill>
            <a:schemeClr val="tx2">
              <a:lumMod val="10000"/>
              <a:lumOff val="9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r>
              <a:rPr lang="en-IN" b="1" dirty="0">
                <a:solidFill>
                  <a:prstClr val="black"/>
                </a:solidFill>
                <a:latin typeface="Times New Roman"/>
                <a:cs typeface="Segoe UI"/>
              </a:rPr>
              <a:t>   // </a:t>
            </a:r>
            <a:r>
              <a:rPr lang="en-IN" sz="2100" b="1" dirty="0">
                <a:solidFill>
                  <a:prstClr val="black"/>
                </a:solidFill>
                <a:latin typeface="Times New Roman"/>
                <a:cs typeface="Segoe UI"/>
              </a:rPr>
              <a:t>Accessing</a:t>
            </a:r>
            <a:r>
              <a:rPr lang="en-IN" b="1" dirty="0">
                <a:solidFill>
                  <a:prstClr val="black"/>
                </a:solidFill>
                <a:latin typeface="Times New Roman"/>
                <a:cs typeface="Segoe UI"/>
              </a:rPr>
              <a:t> elements using index</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        int element = </a:t>
            </a:r>
            <a:r>
              <a:rPr lang="en-IN" b="1" err="1">
                <a:solidFill>
                  <a:prstClr val="black"/>
                </a:solidFill>
                <a:latin typeface="Times New Roman"/>
                <a:cs typeface="Segoe UI"/>
              </a:rPr>
              <a:t>vector.get</a:t>
            </a:r>
            <a:r>
              <a:rPr lang="en-IN" b="1" dirty="0">
                <a:solidFill>
                  <a:prstClr val="black"/>
                </a:solidFill>
                <a:latin typeface="Times New Roman"/>
                <a:cs typeface="Segoe UI"/>
              </a:rPr>
              <a:t>(1);</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        </a:t>
            </a:r>
            <a:r>
              <a:rPr lang="en-IN" b="1" err="1">
                <a:solidFill>
                  <a:prstClr val="black"/>
                </a:solidFill>
                <a:latin typeface="Times New Roman"/>
                <a:cs typeface="Segoe UI"/>
              </a:rPr>
              <a:t>System.out.println</a:t>
            </a:r>
            <a:r>
              <a:rPr lang="en-IN" b="1" dirty="0">
                <a:solidFill>
                  <a:prstClr val="black"/>
                </a:solidFill>
                <a:latin typeface="Times New Roman"/>
                <a:cs typeface="Segoe UI"/>
              </a:rPr>
              <a:t>("Element at index 1: " + element);</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        // Removing an element</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        </a:t>
            </a:r>
            <a:r>
              <a:rPr lang="en-IN" b="1" err="1">
                <a:solidFill>
                  <a:prstClr val="black"/>
                </a:solidFill>
                <a:latin typeface="Times New Roman"/>
                <a:cs typeface="Segoe UI"/>
              </a:rPr>
              <a:t>vector.remove</a:t>
            </a:r>
            <a:r>
              <a:rPr lang="en-IN" b="1" dirty="0">
                <a:solidFill>
                  <a:prstClr val="black"/>
                </a:solidFill>
                <a:latin typeface="Times New Roman"/>
                <a:cs typeface="Segoe UI"/>
              </a:rPr>
              <a:t>(0);</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        // Iterating over the Vector</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        for (Integer </a:t>
            </a:r>
            <a:r>
              <a:rPr lang="en-IN" b="1" err="1">
                <a:solidFill>
                  <a:prstClr val="black"/>
                </a:solidFill>
                <a:latin typeface="Times New Roman"/>
                <a:cs typeface="Segoe UI"/>
              </a:rPr>
              <a:t>num</a:t>
            </a:r>
            <a:r>
              <a:rPr lang="en-IN" b="1" dirty="0">
                <a:solidFill>
                  <a:prstClr val="black"/>
                </a:solidFill>
                <a:latin typeface="Times New Roman"/>
                <a:cs typeface="Segoe UI"/>
              </a:rPr>
              <a:t> : vector) {</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            </a:t>
            </a:r>
            <a:r>
              <a:rPr lang="en-IN" b="1" err="1">
                <a:solidFill>
                  <a:prstClr val="black"/>
                </a:solidFill>
                <a:latin typeface="Times New Roman"/>
                <a:cs typeface="Segoe UI"/>
              </a:rPr>
              <a:t>System.out.println</a:t>
            </a:r>
            <a:r>
              <a:rPr lang="en-IN" b="1" dirty="0">
                <a:solidFill>
                  <a:prstClr val="black"/>
                </a:solidFill>
                <a:latin typeface="Times New Roman"/>
                <a:cs typeface="Segoe UI"/>
              </a:rPr>
              <a:t>(</a:t>
            </a:r>
            <a:r>
              <a:rPr lang="en-IN" b="1" err="1">
                <a:solidFill>
                  <a:prstClr val="black"/>
                </a:solidFill>
                <a:latin typeface="Times New Roman"/>
                <a:cs typeface="Segoe UI"/>
              </a:rPr>
              <a:t>num</a:t>
            </a:r>
            <a:r>
              <a:rPr lang="en-IN" b="1" dirty="0">
                <a:solidFill>
                  <a:prstClr val="black"/>
                </a:solidFill>
                <a:latin typeface="Times New Roman"/>
                <a:cs typeface="Segoe UI"/>
              </a:rPr>
              <a:t>);</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        }</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    }</a:t>
            </a:r>
            <a:r>
              <a:rPr lang="en-US" dirty="0">
                <a:solidFill>
                  <a:prstClr val="black"/>
                </a:solidFill>
                <a:latin typeface="Times New Roman"/>
                <a:cs typeface="Segoe UI"/>
              </a:rPr>
              <a:t>​</a:t>
            </a:r>
          </a:p>
          <a:p>
            <a:pPr defTabSz="685800"/>
            <a:r>
              <a:rPr lang="en-IN" b="1" dirty="0">
                <a:solidFill>
                  <a:prstClr val="black"/>
                </a:solidFill>
                <a:latin typeface="Times New Roman"/>
                <a:cs typeface="Segoe UI"/>
              </a:rPr>
              <a:t>}</a:t>
            </a:r>
            <a:r>
              <a:rPr lang="en-US" dirty="0">
                <a:solidFill>
                  <a:prstClr val="black"/>
                </a:solidFill>
                <a:latin typeface="Times New Roman"/>
                <a:cs typeface="Segoe UI"/>
              </a:rPr>
              <a:t>​</a:t>
            </a:r>
          </a:p>
        </p:txBody>
      </p:sp>
    </p:spTree>
    <p:extLst>
      <p:ext uri="{BB962C8B-B14F-4D97-AF65-F5344CB8AC3E}">
        <p14:creationId xmlns:p14="http://schemas.microsoft.com/office/powerpoint/2010/main" val="3479398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B72D-F338-43D5-852F-E42292BE4902}"/>
              </a:ext>
            </a:extLst>
          </p:cNvPr>
          <p:cNvSpPr>
            <a:spLocks noGrp="1"/>
          </p:cNvSpPr>
          <p:nvPr>
            <p:ph type="title"/>
          </p:nvPr>
        </p:nvSpPr>
        <p:spPr/>
        <p:txBody>
          <a:bodyPr/>
          <a:lstStyle/>
          <a:p>
            <a:r>
              <a:rPr lang="en-IN" dirty="0"/>
              <a:t>Stack Class:</a:t>
            </a:r>
          </a:p>
        </p:txBody>
      </p:sp>
      <p:sp>
        <p:nvSpPr>
          <p:cNvPr id="3" name="Content Placeholder 2">
            <a:extLst>
              <a:ext uri="{FF2B5EF4-FFF2-40B4-BE49-F238E27FC236}">
                <a16:creationId xmlns:a16="http://schemas.microsoft.com/office/drawing/2014/main" id="{DB9FD90A-CFDB-44A4-B988-6A7158168586}"/>
              </a:ext>
            </a:extLst>
          </p:cNvPr>
          <p:cNvSpPr>
            <a:spLocks noGrp="1"/>
          </p:cNvSpPr>
          <p:nvPr>
            <p:ph idx="1"/>
          </p:nvPr>
        </p:nvSpPr>
        <p:spPr>
          <a:xfrm>
            <a:off x="395536" y="1484784"/>
            <a:ext cx="8119814" cy="5008090"/>
          </a:xfrm>
        </p:spPr>
        <p:txBody>
          <a:bodyPr vert="horz" lIns="68580" tIns="34290" rIns="68580" bIns="34290" rtlCol="0" anchor="t">
            <a:normAutofit fontScale="92500"/>
          </a:bodyPr>
          <a:lstStyle/>
          <a:p>
            <a:pPr marL="0" indent="0" algn="just">
              <a:buNone/>
            </a:pPr>
            <a:r>
              <a:rPr lang="en-US" sz="2400" dirty="0">
                <a:latin typeface="Times New Roman"/>
                <a:cs typeface="Times New Roman"/>
              </a:rPr>
              <a:t>The Stack in Java represents a last-in, first-out (LIFO) stack of objects. It is based on the basic principle of stack data structure where elements are added to the top of the stack and removed from the top.  It extends the Vector class with five operations that allow a vector to be treated as a stack.</a:t>
            </a:r>
          </a:p>
          <a:p>
            <a:pPr marL="0" indent="0" algn="just">
              <a:buNone/>
            </a:pPr>
            <a:r>
              <a:rPr lang="en-US" sz="2400" dirty="0">
                <a:latin typeface="Times New Roman"/>
                <a:cs typeface="Times New Roman"/>
              </a:rPr>
              <a:t>The five operations are:</a:t>
            </a:r>
          </a:p>
          <a:p>
            <a:pPr marL="0" indent="0" algn="just">
              <a:buNone/>
            </a:pPr>
            <a:r>
              <a:rPr lang="en-US" sz="2400" b="1" dirty="0">
                <a:latin typeface="Times New Roman"/>
                <a:cs typeface="Times New Roman"/>
              </a:rPr>
              <a:t>push(E item):</a:t>
            </a:r>
            <a:r>
              <a:rPr lang="en-US" sz="2400" dirty="0">
                <a:latin typeface="Times New Roman"/>
                <a:cs typeface="Times New Roman"/>
              </a:rPr>
              <a:t> Pushes an item onto the top of the stack.</a:t>
            </a:r>
          </a:p>
          <a:p>
            <a:pPr marL="0" indent="0" algn="just">
              <a:buNone/>
            </a:pPr>
            <a:r>
              <a:rPr lang="en-US" sz="2400" b="1" dirty="0">
                <a:latin typeface="Times New Roman"/>
                <a:cs typeface="Times New Roman"/>
              </a:rPr>
              <a:t>pop():</a:t>
            </a:r>
            <a:r>
              <a:rPr lang="en-US" sz="2400" dirty="0">
                <a:latin typeface="Times New Roman"/>
                <a:cs typeface="Times New Roman"/>
              </a:rPr>
              <a:t> Removes the object at the top of the stack and returns that object.</a:t>
            </a:r>
          </a:p>
          <a:p>
            <a:pPr marL="0" indent="0" algn="just">
              <a:buNone/>
            </a:pPr>
            <a:r>
              <a:rPr lang="en-US" sz="2400" b="1" dirty="0">
                <a:latin typeface="Times New Roman"/>
                <a:cs typeface="Times New Roman"/>
              </a:rPr>
              <a:t>peek():</a:t>
            </a:r>
            <a:r>
              <a:rPr lang="en-US" sz="2400" dirty="0">
                <a:latin typeface="Times New Roman"/>
                <a:cs typeface="Times New Roman"/>
              </a:rPr>
              <a:t> Looks at the object at the top of the stack without removing it from the stack.</a:t>
            </a:r>
          </a:p>
          <a:p>
            <a:pPr marL="0" indent="0" algn="just">
              <a:buNone/>
            </a:pPr>
            <a:r>
              <a:rPr lang="en-US" sz="2400" b="1" dirty="0">
                <a:latin typeface="Times New Roman"/>
                <a:cs typeface="Times New Roman"/>
              </a:rPr>
              <a:t>empty(): </a:t>
            </a:r>
            <a:r>
              <a:rPr lang="en-US" sz="2400" dirty="0">
                <a:latin typeface="Times New Roman"/>
                <a:cs typeface="Times New Roman"/>
              </a:rPr>
              <a:t>Tests if the stack is empty.</a:t>
            </a:r>
          </a:p>
          <a:p>
            <a:pPr marL="0" indent="0" algn="just">
              <a:buNone/>
            </a:pPr>
            <a:r>
              <a:rPr lang="en-US" sz="2400" b="1" dirty="0">
                <a:latin typeface="Times New Roman"/>
                <a:cs typeface="Times New Roman"/>
              </a:rPr>
              <a:t>search(Object o):</a:t>
            </a:r>
            <a:r>
              <a:rPr lang="en-US" sz="2400" dirty="0">
                <a:latin typeface="Times New Roman"/>
                <a:cs typeface="Times New Roman"/>
              </a:rPr>
              <a:t> Searches for the specified object in the stack and returns its position relative to the top of the stack (1-based index).</a:t>
            </a:r>
            <a:endParaRPr lang="en-IN" sz="2400" dirty="0">
              <a:latin typeface="Times New Roman"/>
              <a:cs typeface="Times New Roman"/>
            </a:endParaRPr>
          </a:p>
        </p:txBody>
      </p:sp>
    </p:spTree>
    <p:extLst>
      <p:ext uri="{BB962C8B-B14F-4D97-AF65-F5344CB8AC3E}">
        <p14:creationId xmlns:p14="http://schemas.microsoft.com/office/powerpoint/2010/main" val="379713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B72D-F338-43D5-852F-E42292BE4902}"/>
              </a:ext>
            </a:extLst>
          </p:cNvPr>
          <p:cNvSpPr>
            <a:spLocks noGrp="1"/>
          </p:cNvSpPr>
          <p:nvPr>
            <p:ph type="title"/>
          </p:nvPr>
        </p:nvSpPr>
        <p:spPr>
          <a:xfrm>
            <a:off x="628650" y="681037"/>
            <a:ext cx="7886700" cy="587724"/>
          </a:xfrm>
        </p:spPr>
        <p:txBody>
          <a:bodyPr/>
          <a:lstStyle/>
          <a:p>
            <a:r>
              <a:rPr lang="en-IN" dirty="0"/>
              <a:t>Stack Class</a:t>
            </a:r>
          </a:p>
        </p:txBody>
      </p:sp>
      <p:sp>
        <p:nvSpPr>
          <p:cNvPr id="3" name="Content Placeholder 2">
            <a:extLst>
              <a:ext uri="{FF2B5EF4-FFF2-40B4-BE49-F238E27FC236}">
                <a16:creationId xmlns:a16="http://schemas.microsoft.com/office/drawing/2014/main" id="{DB9FD90A-CFDB-44A4-B988-6A7158168586}"/>
              </a:ext>
            </a:extLst>
          </p:cNvPr>
          <p:cNvSpPr>
            <a:spLocks noGrp="1"/>
          </p:cNvSpPr>
          <p:nvPr>
            <p:ph idx="1"/>
          </p:nvPr>
        </p:nvSpPr>
        <p:spPr>
          <a:xfrm>
            <a:off x="628650" y="1268761"/>
            <a:ext cx="7886700" cy="4908202"/>
          </a:xfrm>
        </p:spPr>
        <p:txBody>
          <a:bodyPr vert="horz" lIns="68580" tIns="34290" rIns="68580" bIns="34290" rtlCol="0" anchor="t">
            <a:normAutofit fontScale="92500"/>
          </a:bodyPr>
          <a:lstStyle/>
          <a:p>
            <a:pPr algn="just">
              <a:buFont typeface="Arial"/>
              <a:buChar char="•"/>
            </a:pPr>
            <a:r>
              <a:rPr lang="en-US" sz="2400" dirty="0">
                <a:latin typeface="Times New Roman"/>
                <a:cs typeface="Times New Roman"/>
              </a:rPr>
              <a:t>Stack is a subclass of Vector and a legacy class in Java that extends </a:t>
            </a:r>
            <a:r>
              <a:rPr lang="en-US" sz="2400" dirty="0">
                <a:latin typeface="Consolas"/>
                <a:cs typeface="Times New Roman"/>
              </a:rPr>
              <a:t>Vector</a:t>
            </a:r>
            <a:endParaRPr lang="en-US" sz="2400" dirty="0"/>
          </a:p>
          <a:p>
            <a:pPr algn="just">
              <a:buFont typeface="Arial"/>
              <a:buChar char="•"/>
            </a:pPr>
            <a:r>
              <a:rPr lang="en-US" sz="2400" dirty="0">
                <a:latin typeface="Times New Roman"/>
                <a:cs typeface="Times New Roman"/>
              </a:rPr>
              <a:t>It implements the List interface.</a:t>
            </a:r>
            <a:endParaRPr lang="en-US" sz="2400" dirty="0"/>
          </a:p>
          <a:p>
            <a:pPr algn="just">
              <a:buFont typeface="Arial"/>
              <a:buChar char="•"/>
            </a:pPr>
            <a:r>
              <a:rPr lang="en-US" sz="2400" dirty="0">
                <a:latin typeface="Times New Roman"/>
                <a:cs typeface="Times New Roman"/>
              </a:rPr>
              <a:t>It is synchronized, making it thread-safe.</a:t>
            </a:r>
          </a:p>
          <a:p>
            <a:pPr algn="just">
              <a:buFont typeface="Arial"/>
              <a:buChar char="•"/>
            </a:pPr>
            <a:r>
              <a:rPr lang="en-US" sz="2400" dirty="0">
                <a:latin typeface="Times New Roman"/>
                <a:cs typeface="Times New Roman"/>
              </a:rPr>
              <a:t>It allows null elements.</a:t>
            </a:r>
          </a:p>
          <a:p>
            <a:pPr marL="0" indent="0" algn="just">
              <a:buNone/>
            </a:pPr>
            <a:r>
              <a:rPr lang="en-US" sz="2400" b="1" dirty="0">
                <a:latin typeface="Times New Roman"/>
                <a:cs typeface="Times New Roman"/>
              </a:rPr>
              <a:t>Limitations:</a:t>
            </a:r>
            <a:endParaRPr lang="en-US" sz="2400" b="1" dirty="0"/>
          </a:p>
          <a:p>
            <a:pPr algn="just">
              <a:buFont typeface="Arial,Sans-Serif"/>
              <a:buChar char="•"/>
            </a:pPr>
            <a:r>
              <a:rPr lang="en-US" sz="2400" dirty="0">
                <a:latin typeface="Times New Roman"/>
                <a:cs typeface="Times New Roman"/>
              </a:rPr>
              <a:t>Stack is a subclass of Vector and a legacy class in Java that extends </a:t>
            </a:r>
            <a:r>
              <a:rPr lang="en-US" sz="2400" dirty="0">
                <a:latin typeface="Consolas"/>
                <a:cs typeface="Times New Roman"/>
              </a:rPr>
              <a:t>Vector</a:t>
            </a:r>
            <a:r>
              <a:rPr lang="en-US" sz="2400" dirty="0">
                <a:latin typeface="Times New Roman"/>
                <a:cs typeface="Times New Roman"/>
              </a:rPr>
              <a:t>. It has been part of Java since version 1.0. This means it inherits all the methods of </a:t>
            </a:r>
            <a:r>
              <a:rPr lang="en-US" sz="2400" dirty="0">
                <a:latin typeface="Consolas"/>
                <a:cs typeface="Times New Roman"/>
              </a:rPr>
              <a:t>Vector</a:t>
            </a:r>
            <a:r>
              <a:rPr lang="en-US" sz="2400" dirty="0">
                <a:latin typeface="Times New Roman"/>
                <a:cs typeface="Times New Roman"/>
              </a:rPr>
              <a:t>, which can be both unnecessary and confusing.</a:t>
            </a:r>
          </a:p>
          <a:p>
            <a:pPr algn="just">
              <a:buFont typeface="Arial"/>
              <a:buChar char="•"/>
            </a:pPr>
            <a:r>
              <a:rPr lang="en-US" sz="2400" dirty="0">
                <a:latin typeface="Times New Roman"/>
                <a:cs typeface="Times New Roman"/>
              </a:rPr>
              <a:t>The Stack class is not as efficient as other implementations of the stack data structure (like </a:t>
            </a:r>
            <a:r>
              <a:rPr lang="en-US" sz="2400" dirty="0" err="1">
                <a:latin typeface="Times New Roman"/>
                <a:cs typeface="Times New Roman"/>
              </a:rPr>
              <a:t>ArrayDeque</a:t>
            </a:r>
            <a:r>
              <a:rPr lang="en-US" sz="2400" dirty="0">
                <a:latin typeface="Times New Roman"/>
                <a:cs typeface="Times New Roman"/>
              </a:rPr>
              <a:t>) for certain operations because it is based on an array (via Vector) that may need to be resized, which can be costly in terms of performance.</a:t>
            </a:r>
          </a:p>
          <a:p>
            <a:pPr marL="0" indent="0" algn="just">
              <a:buNone/>
            </a:pPr>
            <a:endParaRPr lang="en-US" sz="2400" dirty="0"/>
          </a:p>
        </p:txBody>
      </p:sp>
    </p:spTree>
    <p:extLst>
      <p:ext uri="{BB962C8B-B14F-4D97-AF65-F5344CB8AC3E}">
        <p14:creationId xmlns:p14="http://schemas.microsoft.com/office/powerpoint/2010/main" val="622625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274638"/>
            <a:ext cx="7560840" cy="706090"/>
          </a:xfrm>
        </p:spPr>
        <p:txBody>
          <a:bodyPr>
            <a:noAutofit/>
          </a:bodyPr>
          <a:lstStyle/>
          <a:p>
            <a:r>
              <a:rPr lang="en-US" b="1" dirty="0">
                <a:solidFill>
                  <a:srgbClr val="C00000"/>
                </a:solidFill>
              </a:rPr>
              <a:t>Methods of the Stack Class</a:t>
            </a:r>
          </a:p>
        </p:txBody>
      </p:sp>
      <p:graphicFrame>
        <p:nvGraphicFramePr>
          <p:cNvPr id="5" name="Content Placeholder 4">
            <a:extLst>
              <a:ext uri="{FF2B5EF4-FFF2-40B4-BE49-F238E27FC236}">
                <a16:creationId xmlns:a16="http://schemas.microsoft.com/office/drawing/2014/main" id="{DECBF0A4-5DE1-47FE-A4E8-16EA34565A6D}"/>
              </a:ext>
            </a:extLst>
          </p:cNvPr>
          <p:cNvGraphicFramePr>
            <a:graphicFrameLocks noGrp="1"/>
          </p:cNvGraphicFramePr>
          <p:nvPr>
            <p:ph idx="1"/>
            <p:extLst/>
          </p:nvPr>
        </p:nvGraphicFramePr>
        <p:xfrm>
          <a:off x="457200" y="1052513"/>
          <a:ext cx="8147248" cy="5327820"/>
        </p:xfrm>
        <a:graphic>
          <a:graphicData uri="http://schemas.openxmlformats.org/drawingml/2006/table">
            <a:tbl>
              <a:tblPr/>
              <a:tblGrid>
                <a:gridCol w="2242592">
                  <a:extLst>
                    <a:ext uri="{9D8B030D-6E8A-4147-A177-3AD203B41FA5}">
                      <a16:colId xmlns:a16="http://schemas.microsoft.com/office/drawing/2014/main" val="638861127"/>
                    </a:ext>
                  </a:extLst>
                </a:gridCol>
                <a:gridCol w="5904656">
                  <a:extLst>
                    <a:ext uri="{9D8B030D-6E8A-4147-A177-3AD203B41FA5}">
                      <a16:colId xmlns:a16="http://schemas.microsoft.com/office/drawing/2014/main" val="64039961"/>
                    </a:ext>
                  </a:extLst>
                </a:gridCol>
              </a:tblGrid>
              <a:tr h="423830">
                <a:tc>
                  <a:txBody>
                    <a:bodyPr/>
                    <a:lstStyle/>
                    <a:p>
                      <a:pPr algn="l" fontAlgn="t"/>
                      <a:r>
                        <a:rPr lang="en-US" sz="2400" dirty="0">
                          <a:solidFill>
                            <a:srgbClr val="000000"/>
                          </a:solidFill>
                          <a:effectLst/>
                          <a:latin typeface="times new roman" panose="02020603050405020304" pitchFamily="18" charset="0"/>
                        </a:rPr>
                        <a:t>Method</a:t>
                      </a:r>
                    </a:p>
                  </a:txBody>
                  <a:tcPr marL="96325" marR="96325" marT="96325" marB="96325">
                    <a:lnL w="9525" cap="flat" cmpd="sng" algn="ctr">
                      <a:solidFill>
                        <a:srgbClr val="6051BC"/>
                      </a:solidFill>
                      <a:prstDash val="solid"/>
                      <a:round/>
                      <a:headEnd type="none" w="med" len="med"/>
                      <a:tailEnd type="none" w="med" len="med"/>
                    </a:lnL>
                    <a:lnR w="9525" cap="flat" cmpd="sng" algn="ctr">
                      <a:solidFill>
                        <a:srgbClr val="6051BC"/>
                      </a:solidFill>
                      <a:prstDash val="solid"/>
                      <a:round/>
                      <a:headEnd type="none" w="med" len="med"/>
                      <a:tailEnd type="none" w="med" len="med"/>
                    </a:lnR>
                    <a:lnT w="9525" cap="flat" cmpd="sng" algn="ctr">
                      <a:solidFill>
                        <a:srgbClr val="6051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rPr>
                        <a:t>Method Description</a:t>
                      </a:r>
                    </a:p>
                  </a:txBody>
                  <a:tcPr marL="96325" marR="96325" marT="96325" marB="96325">
                    <a:lnL w="9525" cap="flat" cmpd="sng" algn="ctr">
                      <a:solidFill>
                        <a:srgbClr val="6051BC"/>
                      </a:solidFill>
                      <a:prstDash val="solid"/>
                      <a:round/>
                      <a:headEnd type="none" w="med" len="med"/>
                      <a:tailEnd type="none" w="med" len="med"/>
                    </a:lnL>
                    <a:lnR w="9525" cap="flat" cmpd="sng" algn="ctr">
                      <a:solidFill>
                        <a:srgbClr val="6051BC"/>
                      </a:solidFill>
                      <a:prstDash val="solid"/>
                      <a:round/>
                      <a:headEnd type="none" w="med" len="med"/>
                      <a:tailEnd type="none" w="med" len="med"/>
                    </a:lnR>
                    <a:lnT w="9525" cap="flat" cmpd="sng" algn="ctr">
                      <a:solidFill>
                        <a:srgbClr val="6051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315268318"/>
                  </a:ext>
                </a:extLst>
              </a:tr>
              <a:tr h="590794">
                <a:tc>
                  <a:txBody>
                    <a:bodyPr/>
                    <a:lstStyle/>
                    <a:p>
                      <a:pPr algn="just" fontAlgn="t"/>
                      <a:r>
                        <a:rPr lang="en-US" sz="2400" u="none" strike="noStrike" dirty="0">
                          <a:solidFill>
                            <a:srgbClr val="008000"/>
                          </a:solidFill>
                          <a:effectLst/>
                          <a:latin typeface="inter-regular"/>
                        </a:rPr>
                        <a:t>empty()</a:t>
                      </a:r>
                      <a:endParaRPr lang="en-US" sz="2400" dirty="0">
                        <a:solidFill>
                          <a:srgbClr val="333333"/>
                        </a:solidFill>
                        <a:effectLst/>
                        <a:latin typeface="inter-regular"/>
                      </a:endParaRP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The method checks the stack is empty or not.</a:t>
                      </a: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53132647"/>
                  </a:ext>
                </a:extLst>
              </a:tr>
              <a:tr h="939251">
                <a:tc>
                  <a:txBody>
                    <a:bodyPr/>
                    <a:lstStyle/>
                    <a:p>
                      <a:pPr algn="just" fontAlgn="t"/>
                      <a:r>
                        <a:rPr lang="en-US" sz="2400" u="none" strike="noStrike" dirty="0">
                          <a:solidFill>
                            <a:srgbClr val="008000"/>
                          </a:solidFill>
                          <a:effectLst/>
                          <a:latin typeface="inter-regular"/>
                        </a:rPr>
                        <a:t>push(E item)</a:t>
                      </a:r>
                      <a:endParaRPr lang="en-US" sz="2400" dirty="0">
                        <a:solidFill>
                          <a:srgbClr val="333333"/>
                        </a:solidFill>
                        <a:effectLst/>
                        <a:latin typeface="inter-regular"/>
                      </a:endParaRP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The method pushes (insert) an element onto the top of the stack.</a:t>
                      </a: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04154115"/>
                  </a:ext>
                </a:extLst>
              </a:tr>
              <a:tr h="1326257">
                <a:tc>
                  <a:txBody>
                    <a:bodyPr/>
                    <a:lstStyle/>
                    <a:p>
                      <a:pPr algn="just" fontAlgn="t"/>
                      <a:r>
                        <a:rPr lang="en-US" sz="2400" u="none" strike="noStrike" dirty="0">
                          <a:solidFill>
                            <a:srgbClr val="008000"/>
                          </a:solidFill>
                          <a:effectLst/>
                          <a:latin typeface="inter-regular"/>
                        </a:rPr>
                        <a:t>pop()</a:t>
                      </a:r>
                      <a:endParaRPr lang="en-US" sz="2400" dirty="0">
                        <a:solidFill>
                          <a:srgbClr val="333333"/>
                        </a:solidFill>
                        <a:effectLst/>
                        <a:latin typeface="inter-regular"/>
                      </a:endParaRP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The method removes an element from the top of the stack and returns the same element as the value of that function.</a:t>
                      </a: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26816542"/>
                  </a:ext>
                </a:extLst>
              </a:tr>
              <a:tr h="818855">
                <a:tc>
                  <a:txBody>
                    <a:bodyPr/>
                    <a:lstStyle/>
                    <a:p>
                      <a:pPr algn="just" fontAlgn="t"/>
                      <a:r>
                        <a:rPr lang="en-US" sz="2400" u="none" strike="noStrike" dirty="0">
                          <a:solidFill>
                            <a:srgbClr val="008000"/>
                          </a:solidFill>
                          <a:effectLst/>
                          <a:latin typeface="inter-regular"/>
                        </a:rPr>
                        <a:t>peek()</a:t>
                      </a:r>
                      <a:endParaRPr lang="en-US" sz="2400" dirty="0">
                        <a:solidFill>
                          <a:srgbClr val="333333"/>
                        </a:solidFill>
                        <a:effectLst/>
                        <a:latin typeface="inter-regular"/>
                      </a:endParaRP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The method looks at the top element of the stack without removing it.</a:t>
                      </a: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52642400"/>
                  </a:ext>
                </a:extLst>
              </a:tr>
              <a:tr h="1053154">
                <a:tc>
                  <a:txBody>
                    <a:bodyPr/>
                    <a:lstStyle/>
                    <a:p>
                      <a:pPr algn="just" fontAlgn="t"/>
                      <a:r>
                        <a:rPr lang="en-US" sz="2400" u="none" strike="noStrike" dirty="0">
                          <a:solidFill>
                            <a:srgbClr val="008000"/>
                          </a:solidFill>
                          <a:effectLst/>
                          <a:latin typeface="inter-regular"/>
                        </a:rPr>
                        <a:t>search(Object o)</a:t>
                      </a:r>
                      <a:endParaRPr lang="en-US" sz="2400" dirty="0">
                        <a:solidFill>
                          <a:srgbClr val="333333"/>
                        </a:solidFill>
                        <a:effectLst/>
                        <a:latin typeface="inter-regular"/>
                      </a:endParaRP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The method searches the specified object and returns the position of the object.</a:t>
                      </a:r>
                    </a:p>
                  </a:txBody>
                  <a:tcPr marL="64217" marR="64217" marT="64217" marB="6421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7720396"/>
                  </a:ext>
                </a:extLst>
              </a:tr>
            </a:tbl>
          </a:graphicData>
        </a:graphic>
      </p:graphicFrame>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600130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06090"/>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1475656" y="136525"/>
            <a:ext cx="7416824" cy="6604843"/>
          </a:xfrm>
        </p:spPr>
        <p:txBody>
          <a:bodyPr>
            <a:noAutofit/>
          </a:bodyPr>
          <a:lstStyle/>
          <a:p>
            <a:pPr marL="0" indent="0" algn="just">
              <a:buNone/>
            </a:pPr>
            <a:r>
              <a:rPr lang="en-US" sz="2400" dirty="0">
                <a:solidFill>
                  <a:srgbClr val="008200"/>
                </a:solidFill>
                <a:latin typeface="inter-regular"/>
              </a:rPr>
              <a:t>//creating an object of Stack class</a:t>
            </a:r>
            <a:r>
              <a:rPr lang="en-US" sz="2400" dirty="0">
                <a:solidFill>
                  <a:srgbClr val="000000"/>
                </a:solidFill>
                <a:latin typeface="inter-regular"/>
              </a:rPr>
              <a:t>  </a:t>
            </a:r>
          </a:p>
          <a:p>
            <a:pPr marL="0" indent="0" algn="just">
              <a:buNone/>
            </a:pPr>
            <a:r>
              <a:rPr lang="en-US" sz="2400" dirty="0">
                <a:solidFill>
                  <a:srgbClr val="000000"/>
                </a:solidFill>
                <a:latin typeface="inter-regular"/>
              </a:rPr>
              <a:t>Stack </a:t>
            </a:r>
            <a:r>
              <a:rPr lang="en-US" sz="2400" dirty="0" err="1">
                <a:solidFill>
                  <a:srgbClr val="000000"/>
                </a:solidFill>
                <a:latin typeface="inter-regular"/>
              </a:rPr>
              <a:t>stk</a:t>
            </a:r>
            <a:r>
              <a:rPr lang="en-US" sz="2400" dirty="0">
                <a:solidFill>
                  <a:srgbClr val="000000"/>
                </a:solidFill>
                <a:latin typeface="inter-regular"/>
              </a:rPr>
              <a:t> = </a:t>
            </a:r>
            <a:r>
              <a:rPr lang="en-US" sz="2400" b="1" dirty="0">
                <a:solidFill>
                  <a:srgbClr val="006699"/>
                </a:solidFill>
                <a:latin typeface="inter-regular"/>
              </a:rPr>
              <a:t>new</a:t>
            </a:r>
            <a:r>
              <a:rPr lang="en-US" sz="2400" dirty="0">
                <a:solidFill>
                  <a:srgbClr val="000000"/>
                </a:solidFill>
                <a:latin typeface="inter-regular"/>
              </a:rPr>
              <a:t> Stack();  </a:t>
            </a:r>
          </a:p>
          <a:p>
            <a:pPr marL="0" indent="0" algn="just">
              <a:buNone/>
            </a:pPr>
            <a:r>
              <a:rPr lang="en-US" sz="2400" dirty="0">
                <a:solidFill>
                  <a:srgbClr val="008200"/>
                </a:solidFill>
                <a:latin typeface="inter-regular"/>
              </a:rPr>
              <a:t>//pushing elements into stack</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"BMW"</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"Audi"</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"Ferrari"</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"Bugatti"</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"Jaguar"</a:t>
            </a:r>
            <a:r>
              <a:rPr lang="en-US" sz="2400" dirty="0">
                <a:solidFill>
                  <a:srgbClr val="000000"/>
                </a:solidFill>
                <a:latin typeface="inter-regular"/>
              </a:rPr>
              <a:t>);  </a:t>
            </a:r>
          </a:p>
          <a:p>
            <a:pPr marL="0" indent="0" algn="just">
              <a:buNone/>
            </a:pPr>
            <a:r>
              <a:rPr lang="en-US" sz="2400" dirty="0">
                <a:solidFill>
                  <a:srgbClr val="008200"/>
                </a:solidFill>
                <a:latin typeface="inter-regular"/>
              </a:rPr>
              <a:t>//iteration over the stack</a:t>
            </a:r>
            <a:r>
              <a:rPr lang="en-US" sz="2400" dirty="0">
                <a:solidFill>
                  <a:srgbClr val="000000"/>
                </a:solidFill>
                <a:latin typeface="inter-regular"/>
              </a:rPr>
              <a:t>  </a:t>
            </a:r>
          </a:p>
          <a:p>
            <a:pPr marL="0" indent="0" algn="just">
              <a:buNone/>
            </a:pPr>
            <a:r>
              <a:rPr lang="en-US" sz="2400" dirty="0">
                <a:solidFill>
                  <a:srgbClr val="000000"/>
                </a:solidFill>
                <a:latin typeface="inter-regular"/>
              </a:rPr>
              <a:t>Iterator </a:t>
            </a:r>
            <a:r>
              <a:rPr lang="en-US" sz="2400" dirty="0" err="1">
                <a:solidFill>
                  <a:srgbClr val="000000"/>
                </a:solidFill>
                <a:latin typeface="inter-regular"/>
              </a:rPr>
              <a:t>iterator</a:t>
            </a:r>
            <a:r>
              <a:rPr lang="en-US" sz="2400" dirty="0">
                <a:solidFill>
                  <a:srgbClr val="000000"/>
                </a:solidFill>
                <a:latin typeface="inter-regular"/>
              </a:rPr>
              <a:t> = </a:t>
            </a:r>
            <a:r>
              <a:rPr lang="en-US" sz="2400" dirty="0" err="1">
                <a:solidFill>
                  <a:srgbClr val="000000"/>
                </a:solidFill>
                <a:latin typeface="inter-regular"/>
              </a:rPr>
              <a:t>stk.iterator</a:t>
            </a:r>
            <a:r>
              <a:rPr lang="en-US" sz="2400" dirty="0">
                <a:solidFill>
                  <a:srgbClr val="000000"/>
                </a:solidFill>
                <a:latin typeface="inter-regular"/>
              </a:rPr>
              <a:t>();  </a:t>
            </a:r>
          </a:p>
          <a:p>
            <a:pPr marL="0" indent="0" algn="just">
              <a:buNone/>
            </a:pPr>
            <a:r>
              <a:rPr lang="en-US" sz="2400" b="1" dirty="0">
                <a:solidFill>
                  <a:srgbClr val="006699"/>
                </a:solidFill>
                <a:latin typeface="inter-regular"/>
              </a:rPr>
              <a:t>while</a:t>
            </a:r>
            <a:r>
              <a:rPr lang="en-US" sz="2400" dirty="0">
                <a:solidFill>
                  <a:srgbClr val="000000"/>
                </a:solidFill>
                <a:latin typeface="inter-regular"/>
              </a:rPr>
              <a:t>(</a:t>
            </a:r>
            <a:r>
              <a:rPr lang="en-US" sz="2400" dirty="0" err="1">
                <a:solidFill>
                  <a:srgbClr val="000000"/>
                </a:solidFill>
                <a:latin typeface="inter-regular"/>
              </a:rPr>
              <a:t>iterator.hasNext</a:t>
            </a:r>
            <a:r>
              <a:rPr lang="en-US" sz="2400" dirty="0">
                <a:solidFill>
                  <a:srgbClr val="000000"/>
                </a:solidFill>
                <a:latin typeface="inter-regular"/>
              </a:rPr>
              <a:t>())  </a:t>
            </a:r>
          </a:p>
          <a:p>
            <a:pPr marL="0" indent="0" algn="just">
              <a:buNone/>
            </a:pPr>
            <a:r>
              <a:rPr lang="en-US" sz="2400" dirty="0">
                <a:solidFill>
                  <a:srgbClr val="000000"/>
                </a:solidFill>
                <a:latin typeface="inter-regular"/>
              </a:rPr>
              <a:t>{  </a:t>
            </a:r>
          </a:p>
          <a:p>
            <a:pPr marL="0" indent="0" algn="just">
              <a:buNone/>
            </a:pPr>
            <a:r>
              <a:rPr lang="en-US" sz="2400" dirty="0">
                <a:solidFill>
                  <a:srgbClr val="000000"/>
                </a:solidFill>
                <a:latin typeface="inter-regular"/>
              </a:rPr>
              <a:t>Object values = </a:t>
            </a:r>
            <a:r>
              <a:rPr lang="en-US" sz="2400" dirty="0" err="1">
                <a:solidFill>
                  <a:srgbClr val="000000"/>
                </a:solidFill>
                <a:latin typeface="inter-regular"/>
              </a:rPr>
              <a:t>iterator.next</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System.out.println</a:t>
            </a:r>
            <a:r>
              <a:rPr lang="en-US" sz="2400" dirty="0">
                <a:solidFill>
                  <a:srgbClr val="000000"/>
                </a:solidFill>
                <a:latin typeface="inter-regular"/>
              </a:rPr>
              <a:t>(values);   </a:t>
            </a:r>
          </a:p>
          <a:p>
            <a:pPr marL="0" indent="0" algn="just">
              <a:buNone/>
            </a:pPr>
            <a:r>
              <a:rPr lang="en-US" sz="2400" dirty="0">
                <a:solidFill>
                  <a:srgbClr val="000000"/>
                </a:solidFill>
                <a:latin typeface="inter-regular"/>
              </a:rPr>
              <a:t>}     </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084616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06090"/>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1331640" y="136525"/>
            <a:ext cx="7560840" cy="6604843"/>
          </a:xfrm>
        </p:spPr>
        <p:txBody>
          <a:bodyPr>
            <a:noAutofit/>
          </a:bodyPr>
          <a:lstStyle/>
          <a:p>
            <a:pPr marL="0" indent="0" algn="just">
              <a:buNone/>
            </a:pPr>
            <a:r>
              <a:rPr lang="en-US" sz="2400" dirty="0">
                <a:solidFill>
                  <a:srgbClr val="008200"/>
                </a:solidFill>
                <a:latin typeface="inter-regular"/>
              </a:rPr>
              <a:t>//creating an instance of Stack class</a:t>
            </a:r>
            <a:r>
              <a:rPr lang="en-US" sz="2400" dirty="0">
                <a:solidFill>
                  <a:srgbClr val="000000"/>
                </a:solidFill>
                <a:latin typeface="inter-regular"/>
              </a:rPr>
              <a:t>  </a:t>
            </a:r>
          </a:p>
          <a:p>
            <a:pPr marL="0" indent="0" algn="just">
              <a:buNone/>
            </a:pPr>
            <a:r>
              <a:rPr lang="en-US" sz="2400" dirty="0">
                <a:solidFill>
                  <a:srgbClr val="000000"/>
                </a:solidFill>
                <a:latin typeface="inter-regular"/>
              </a:rPr>
              <a:t>Stack &lt;Integer&gt; </a:t>
            </a:r>
            <a:r>
              <a:rPr lang="en-US" sz="2400" dirty="0" err="1">
                <a:solidFill>
                  <a:srgbClr val="000000"/>
                </a:solidFill>
                <a:latin typeface="inter-regular"/>
              </a:rPr>
              <a:t>stk</a:t>
            </a:r>
            <a:r>
              <a:rPr lang="en-US" sz="2400" dirty="0">
                <a:solidFill>
                  <a:srgbClr val="000000"/>
                </a:solidFill>
                <a:latin typeface="inter-regular"/>
              </a:rPr>
              <a:t> = </a:t>
            </a:r>
            <a:r>
              <a:rPr lang="en-US" sz="2400" b="1" dirty="0">
                <a:solidFill>
                  <a:srgbClr val="006699"/>
                </a:solidFill>
                <a:latin typeface="inter-regular"/>
              </a:rPr>
              <a:t>new</a:t>
            </a:r>
            <a:r>
              <a:rPr lang="en-US" sz="2400" dirty="0">
                <a:solidFill>
                  <a:srgbClr val="000000"/>
                </a:solidFill>
                <a:latin typeface="inter-regular"/>
              </a:rPr>
              <a:t> Stack&lt;&gt;();  </a:t>
            </a:r>
          </a:p>
          <a:p>
            <a:pPr marL="0" indent="0" algn="just">
              <a:buNone/>
            </a:pPr>
            <a:r>
              <a:rPr lang="en-US" sz="2400" dirty="0">
                <a:solidFill>
                  <a:srgbClr val="008200"/>
                </a:solidFill>
                <a:latin typeface="inter-regular"/>
              </a:rPr>
              <a:t>//pushing elements into stack</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C00000"/>
                </a:solidFill>
                <a:latin typeface="inter-regular"/>
              </a:rPr>
              <a:t>119</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C00000"/>
                </a:solidFill>
                <a:latin typeface="inter-regular"/>
              </a:rPr>
              <a:t>203</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C00000"/>
                </a:solidFill>
                <a:latin typeface="inter-regular"/>
              </a:rPr>
              <a:t>988</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System.out.println</a:t>
            </a:r>
            <a:r>
              <a:rPr lang="en-US" sz="2400" dirty="0">
                <a:solidFill>
                  <a:srgbClr val="000000"/>
                </a:solidFill>
                <a:latin typeface="inter-regular"/>
              </a:rPr>
              <a:t>(</a:t>
            </a:r>
            <a:r>
              <a:rPr lang="en-US" sz="2400" dirty="0">
                <a:solidFill>
                  <a:srgbClr val="0000FF"/>
                </a:solidFill>
                <a:latin typeface="inter-regular"/>
              </a:rPr>
              <a:t>"Iteration over the stack using </a:t>
            </a:r>
            <a:r>
              <a:rPr lang="en-US" sz="2400" dirty="0" err="1">
                <a:solidFill>
                  <a:srgbClr val="0000FF"/>
                </a:solidFill>
                <a:latin typeface="inter-regular"/>
              </a:rPr>
              <a:t>forEach</a:t>
            </a:r>
            <a:r>
              <a:rPr lang="en-US" sz="2400" dirty="0">
                <a:solidFill>
                  <a:srgbClr val="0000FF"/>
                </a:solidFill>
                <a:latin typeface="inter-regular"/>
              </a:rPr>
              <a:t>() Method:"</a:t>
            </a:r>
            <a:r>
              <a:rPr lang="en-US" sz="2400" dirty="0">
                <a:solidFill>
                  <a:srgbClr val="000000"/>
                </a:solidFill>
                <a:latin typeface="inter-regular"/>
              </a:rPr>
              <a:t>);  </a:t>
            </a:r>
          </a:p>
          <a:p>
            <a:pPr marL="0" indent="0" algn="just">
              <a:buNone/>
            </a:pPr>
            <a:r>
              <a:rPr lang="en-US" sz="2400" dirty="0">
                <a:solidFill>
                  <a:srgbClr val="008200"/>
                </a:solidFill>
                <a:latin typeface="inter-regular"/>
              </a:rPr>
              <a:t>//invoking </a:t>
            </a:r>
            <a:r>
              <a:rPr lang="en-US" sz="2400" dirty="0" err="1">
                <a:solidFill>
                  <a:srgbClr val="008200"/>
                </a:solidFill>
                <a:latin typeface="inter-regular"/>
              </a:rPr>
              <a:t>forEach</a:t>
            </a:r>
            <a:r>
              <a:rPr lang="en-US" sz="2400" dirty="0">
                <a:solidFill>
                  <a:srgbClr val="008200"/>
                </a:solidFill>
                <a:latin typeface="inter-regular"/>
              </a:rPr>
              <a:t>() method for iteration over the stack</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stk.forEach</a:t>
            </a:r>
            <a:r>
              <a:rPr lang="en-US" sz="2400" dirty="0">
                <a:solidFill>
                  <a:srgbClr val="000000"/>
                </a:solidFill>
                <a:latin typeface="inter-regular"/>
              </a:rPr>
              <a:t>(n -&gt;  </a:t>
            </a:r>
          </a:p>
          <a:p>
            <a:pPr marL="0" indent="0" algn="just">
              <a:buNone/>
            </a:pPr>
            <a:r>
              <a:rPr lang="en-US" sz="2400" dirty="0">
                <a:solidFill>
                  <a:srgbClr val="000000"/>
                </a:solidFill>
                <a:latin typeface="inter-regular"/>
              </a:rPr>
              <a:t>{  </a:t>
            </a:r>
          </a:p>
          <a:p>
            <a:pPr marL="0" indent="0" algn="just">
              <a:buNone/>
            </a:pPr>
            <a:r>
              <a:rPr lang="en-US" sz="2400" dirty="0" err="1">
                <a:solidFill>
                  <a:srgbClr val="000000"/>
                </a:solidFill>
                <a:latin typeface="inter-regular"/>
              </a:rPr>
              <a:t>System.out.println</a:t>
            </a:r>
            <a:r>
              <a:rPr lang="en-US" sz="2400" dirty="0">
                <a:solidFill>
                  <a:srgbClr val="000000"/>
                </a:solidFill>
                <a:latin typeface="inter-regular"/>
              </a:rPr>
              <a:t>(n);  </a:t>
            </a:r>
          </a:p>
          <a:p>
            <a:pPr marL="0" indent="0" algn="just">
              <a:buNone/>
            </a:pPr>
            <a:r>
              <a:rPr lang="en-US" sz="2400" dirty="0">
                <a:solidFill>
                  <a:srgbClr val="000000"/>
                </a:solidFill>
                <a:latin typeface="inter-regular"/>
              </a:rPr>
              <a:t>});  </a:t>
            </a:r>
          </a:p>
          <a:p>
            <a:pPr marL="0" indent="0" algn="just">
              <a:buNone/>
            </a:pPr>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634529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06090"/>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1619672" y="0"/>
            <a:ext cx="7272808" cy="6741368"/>
          </a:xfrm>
        </p:spPr>
        <p:txBody>
          <a:bodyPr>
            <a:noAutofit/>
          </a:bodyPr>
          <a:lstStyle/>
          <a:p>
            <a:pPr marL="0" indent="0" algn="just">
              <a:buNone/>
            </a:pPr>
            <a:r>
              <a:rPr lang="en-US" sz="2400" dirty="0">
                <a:solidFill>
                  <a:srgbClr val="008200"/>
                </a:solidFill>
                <a:latin typeface="inter-regular"/>
              </a:rPr>
              <a:t>//creating an object of Stack class</a:t>
            </a:r>
            <a:r>
              <a:rPr lang="en-US" sz="2400" dirty="0">
                <a:solidFill>
                  <a:srgbClr val="000000"/>
                </a:solidFill>
                <a:latin typeface="inter-regular"/>
              </a:rPr>
              <a:t>  </a:t>
            </a:r>
          </a:p>
          <a:p>
            <a:pPr marL="0" indent="0" algn="just">
              <a:buNone/>
            </a:pPr>
            <a:r>
              <a:rPr lang="en-US" sz="2400" dirty="0">
                <a:solidFill>
                  <a:srgbClr val="000000"/>
                </a:solidFill>
                <a:latin typeface="inter-regular"/>
              </a:rPr>
              <a:t>Stack </a:t>
            </a:r>
            <a:r>
              <a:rPr lang="en-US" sz="2400" dirty="0" err="1">
                <a:solidFill>
                  <a:srgbClr val="000000"/>
                </a:solidFill>
                <a:latin typeface="inter-regular"/>
              </a:rPr>
              <a:t>stk</a:t>
            </a:r>
            <a:r>
              <a:rPr lang="en-US" sz="2400" dirty="0">
                <a:solidFill>
                  <a:srgbClr val="000000"/>
                </a:solidFill>
                <a:latin typeface="inter-regular"/>
              </a:rPr>
              <a:t> = </a:t>
            </a:r>
            <a:r>
              <a:rPr lang="en-US" sz="2400" b="1" dirty="0">
                <a:solidFill>
                  <a:srgbClr val="006699"/>
                </a:solidFill>
                <a:latin typeface="inter-regular"/>
              </a:rPr>
              <a:t>new</a:t>
            </a:r>
            <a:r>
              <a:rPr lang="en-US" sz="2400" dirty="0">
                <a:solidFill>
                  <a:srgbClr val="000000"/>
                </a:solidFill>
                <a:latin typeface="inter-regular"/>
              </a:rPr>
              <a:t> Stack();  </a:t>
            </a:r>
          </a:p>
          <a:p>
            <a:pPr marL="0" indent="0" algn="just">
              <a:buNone/>
            </a:pPr>
            <a:r>
              <a:rPr lang="en-US" sz="2400" dirty="0">
                <a:solidFill>
                  <a:srgbClr val="008200"/>
                </a:solidFill>
                <a:latin typeface="inter-regular"/>
              </a:rPr>
              <a:t>//pushing elements into stack</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"BMW"</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"Audi"</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"Ferrari"</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"Bugatti"</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stk.push</a:t>
            </a:r>
            <a:r>
              <a:rPr lang="en-US" sz="2400" dirty="0">
                <a:solidFill>
                  <a:srgbClr val="000000"/>
                </a:solidFill>
                <a:latin typeface="inter-regular"/>
              </a:rPr>
              <a:t>(</a:t>
            </a:r>
            <a:r>
              <a:rPr lang="en-US" sz="2400" dirty="0">
                <a:solidFill>
                  <a:srgbClr val="0000FF"/>
                </a:solidFill>
                <a:latin typeface="inter-regular"/>
              </a:rPr>
              <a:t>"Jaguar"</a:t>
            </a:r>
            <a:r>
              <a:rPr lang="en-US" sz="2400" dirty="0">
                <a:solidFill>
                  <a:srgbClr val="000000"/>
                </a:solidFill>
                <a:latin typeface="inter-regular"/>
              </a:rPr>
              <a:t>);  </a:t>
            </a:r>
          </a:p>
          <a:p>
            <a:pPr marL="0" indent="0" algn="just">
              <a:buNone/>
            </a:pPr>
            <a:r>
              <a:rPr lang="en-US" sz="2400" dirty="0">
                <a:solidFill>
                  <a:srgbClr val="008200"/>
                </a:solidFill>
                <a:latin typeface="inter-regular"/>
              </a:rPr>
              <a:t>//iteration over the stack</a:t>
            </a:r>
            <a:r>
              <a:rPr lang="en-US" sz="2400" dirty="0">
                <a:solidFill>
                  <a:srgbClr val="000000"/>
                </a:solidFill>
                <a:latin typeface="inter-regular"/>
              </a:rPr>
              <a:t>  </a:t>
            </a:r>
          </a:p>
          <a:p>
            <a:pPr marL="0" indent="0" algn="just">
              <a:buNone/>
            </a:pPr>
            <a:r>
              <a:rPr lang="en-US" sz="2400" dirty="0">
                <a:solidFill>
                  <a:srgbClr val="000000"/>
                </a:solidFill>
                <a:latin typeface="inter-regular"/>
              </a:rPr>
              <a:t>Iterator </a:t>
            </a:r>
            <a:r>
              <a:rPr lang="en-US" sz="2400" dirty="0" err="1">
                <a:solidFill>
                  <a:srgbClr val="000000"/>
                </a:solidFill>
                <a:latin typeface="inter-regular"/>
              </a:rPr>
              <a:t>iterator</a:t>
            </a:r>
            <a:r>
              <a:rPr lang="en-US" sz="2400" dirty="0">
                <a:solidFill>
                  <a:srgbClr val="000000"/>
                </a:solidFill>
                <a:latin typeface="inter-regular"/>
              </a:rPr>
              <a:t> = </a:t>
            </a:r>
            <a:r>
              <a:rPr lang="en-US" sz="2400" dirty="0" err="1">
                <a:solidFill>
                  <a:srgbClr val="000000"/>
                </a:solidFill>
                <a:latin typeface="inter-regular"/>
              </a:rPr>
              <a:t>stk.iterator</a:t>
            </a:r>
            <a:r>
              <a:rPr lang="en-US" sz="2400" dirty="0">
                <a:solidFill>
                  <a:srgbClr val="000000"/>
                </a:solidFill>
                <a:latin typeface="inter-regular"/>
              </a:rPr>
              <a:t>();  </a:t>
            </a:r>
          </a:p>
          <a:p>
            <a:pPr marL="0" indent="0" algn="just">
              <a:buNone/>
            </a:pPr>
            <a:r>
              <a:rPr lang="en-US" sz="2400" b="1" dirty="0">
                <a:solidFill>
                  <a:srgbClr val="006699"/>
                </a:solidFill>
                <a:latin typeface="inter-regular"/>
              </a:rPr>
              <a:t>while</a:t>
            </a:r>
            <a:r>
              <a:rPr lang="en-US" sz="2400" dirty="0">
                <a:solidFill>
                  <a:srgbClr val="000000"/>
                </a:solidFill>
                <a:latin typeface="inter-regular"/>
              </a:rPr>
              <a:t>(</a:t>
            </a:r>
            <a:r>
              <a:rPr lang="en-US" sz="2400" dirty="0" err="1">
                <a:solidFill>
                  <a:srgbClr val="000000"/>
                </a:solidFill>
                <a:latin typeface="inter-regular"/>
              </a:rPr>
              <a:t>iterator.hasNext</a:t>
            </a:r>
            <a:r>
              <a:rPr lang="en-US" sz="2400" dirty="0">
                <a:solidFill>
                  <a:srgbClr val="000000"/>
                </a:solidFill>
                <a:latin typeface="inter-regular"/>
              </a:rPr>
              <a:t>())  </a:t>
            </a:r>
          </a:p>
          <a:p>
            <a:pPr marL="0" indent="0" algn="just">
              <a:buNone/>
            </a:pPr>
            <a:r>
              <a:rPr lang="en-US" sz="2400" dirty="0">
                <a:solidFill>
                  <a:srgbClr val="000000"/>
                </a:solidFill>
                <a:latin typeface="inter-regular"/>
              </a:rPr>
              <a:t>{  </a:t>
            </a:r>
          </a:p>
          <a:p>
            <a:pPr marL="0" indent="0" algn="just">
              <a:buNone/>
            </a:pPr>
            <a:r>
              <a:rPr lang="en-US" sz="2400" dirty="0">
                <a:solidFill>
                  <a:srgbClr val="000000"/>
                </a:solidFill>
                <a:latin typeface="inter-regular"/>
              </a:rPr>
              <a:t>Object values = </a:t>
            </a:r>
            <a:r>
              <a:rPr lang="en-US" sz="2400" dirty="0" err="1">
                <a:solidFill>
                  <a:srgbClr val="000000"/>
                </a:solidFill>
                <a:latin typeface="inter-regular"/>
              </a:rPr>
              <a:t>iterator.next</a:t>
            </a:r>
            <a:r>
              <a:rPr lang="en-US" sz="2400" dirty="0">
                <a:solidFill>
                  <a:srgbClr val="000000"/>
                </a:solidFill>
                <a:latin typeface="inter-regular"/>
              </a:rPr>
              <a:t>();  </a:t>
            </a:r>
          </a:p>
          <a:p>
            <a:pPr marL="0" indent="0" algn="just">
              <a:buNone/>
            </a:pPr>
            <a:r>
              <a:rPr lang="en-US" sz="2400" dirty="0" err="1">
                <a:solidFill>
                  <a:srgbClr val="000000"/>
                </a:solidFill>
                <a:latin typeface="inter-regular"/>
              </a:rPr>
              <a:t>System.out.println</a:t>
            </a:r>
            <a:r>
              <a:rPr lang="en-US" sz="2400" dirty="0">
                <a:solidFill>
                  <a:srgbClr val="000000"/>
                </a:solidFill>
                <a:latin typeface="inter-regular"/>
              </a:rPr>
              <a:t>(values);   </a:t>
            </a:r>
          </a:p>
          <a:p>
            <a:pPr marL="0" indent="0" algn="just">
              <a:buNone/>
            </a:pPr>
            <a:r>
              <a:rPr lang="en-US" sz="2400" dirty="0">
                <a:solidFill>
                  <a:srgbClr val="000000"/>
                </a:solidFill>
                <a:latin typeface="inter-regular"/>
              </a:rPr>
              <a:t>}     </a:t>
            </a:r>
          </a:p>
          <a:p>
            <a:pPr marL="0" indent="0" algn="just">
              <a:buNone/>
            </a:pPr>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451828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07F4A0-B9F1-4F37-9890-D5A0031495EF}"/>
              </a:ext>
            </a:extLst>
          </p:cNvPr>
          <p:cNvSpPr>
            <a:spLocks noGrp="1"/>
          </p:cNvSpPr>
          <p:nvPr>
            <p:ph idx="1"/>
          </p:nvPr>
        </p:nvSpPr>
        <p:spPr>
          <a:xfrm>
            <a:off x="218896" y="1601915"/>
            <a:ext cx="4597880" cy="4214389"/>
          </a:xfrm>
          <a:solidFill>
            <a:schemeClr val="tx2">
              <a:lumMod val="10000"/>
              <a:lumOff val="90000"/>
            </a:schemeClr>
          </a:solidFill>
        </p:spPr>
        <p:txBody>
          <a:bodyPr vert="horz" lIns="68580" tIns="34290" rIns="68580" bIns="34290" rtlCol="0" anchor="t">
            <a:normAutofit/>
          </a:bodyPr>
          <a:lstStyle/>
          <a:p>
            <a:pPr marL="0" indent="0">
              <a:buNone/>
            </a:pPr>
            <a:r>
              <a:rPr lang="en-IN" sz="2100" dirty="0"/>
              <a:t>import </a:t>
            </a:r>
            <a:r>
              <a:rPr lang="en-IN" sz="2100" dirty="0" err="1"/>
              <a:t>java.util.Stack</a:t>
            </a:r>
            <a:r>
              <a:rPr lang="en-IN" sz="2100" dirty="0"/>
              <a:t>;</a:t>
            </a:r>
          </a:p>
          <a:p>
            <a:pPr marL="0" indent="0">
              <a:buNone/>
            </a:pPr>
            <a:r>
              <a:rPr lang="en-IN" sz="2100" dirty="0"/>
              <a:t>public class </a:t>
            </a:r>
            <a:r>
              <a:rPr lang="en-IN" sz="2100" dirty="0" err="1"/>
              <a:t>StackExample</a:t>
            </a:r>
            <a:r>
              <a:rPr lang="en-IN" sz="2100" dirty="0"/>
              <a:t> {</a:t>
            </a:r>
          </a:p>
          <a:p>
            <a:pPr marL="0" indent="0">
              <a:buNone/>
            </a:pPr>
            <a:r>
              <a:rPr lang="en-IN" sz="2100" dirty="0"/>
              <a:t>    public static void main(String[] </a:t>
            </a:r>
            <a:r>
              <a:rPr lang="en-IN" sz="2100" dirty="0" err="1"/>
              <a:t>args</a:t>
            </a:r>
            <a:r>
              <a:rPr lang="en-IN" sz="2100" dirty="0"/>
              <a:t>) {</a:t>
            </a:r>
          </a:p>
          <a:p>
            <a:pPr marL="0" indent="0">
              <a:buNone/>
            </a:pPr>
            <a:r>
              <a:rPr lang="en-IN" sz="2100" dirty="0"/>
              <a:t>        Stack&lt;Integer&gt; stack = new Stack&lt;&gt;();</a:t>
            </a:r>
          </a:p>
          <a:p>
            <a:pPr marL="0" indent="0">
              <a:buNone/>
            </a:pPr>
            <a:r>
              <a:rPr lang="en-IN" sz="2100" dirty="0"/>
              <a:t>// Pushing elements onto the stack</a:t>
            </a:r>
          </a:p>
          <a:p>
            <a:pPr marL="0" indent="0">
              <a:buNone/>
            </a:pPr>
            <a:r>
              <a:rPr lang="en-IN" sz="2100" dirty="0"/>
              <a:t>        </a:t>
            </a:r>
            <a:r>
              <a:rPr lang="en-IN" sz="2100" dirty="0" err="1"/>
              <a:t>stack.push</a:t>
            </a:r>
            <a:r>
              <a:rPr lang="en-IN" sz="2100" dirty="0"/>
              <a:t>(1);</a:t>
            </a:r>
          </a:p>
          <a:p>
            <a:pPr marL="0" indent="0">
              <a:buNone/>
            </a:pPr>
            <a:r>
              <a:rPr lang="en-IN" sz="2100" dirty="0"/>
              <a:t>        </a:t>
            </a:r>
            <a:r>
              <a:rPr lang="en-IN" sz="2100" dirty="0" err="1"/>
              <a:t>stack.push</a:t>
            </a:r>
            <a:r>
              <a:rPr lang="en-IN" sz="2100" dirty="0"/>
              <a:t>(2);</a:t>
            </a:r>
          </a:p>
          <a:p>
            <a:pPr marL="0" indent="0">
              <a:buNone/>
            </a:pPr>
            <a:r>
              <a:rPr lang="en-IN" sz="2100" dirty="0"/>
              <a:t>        </a:t>
            </a:r>
            <a:r>
              <a:rPr lang="en-IN" sz="2100" dirty="0" err="1"/>
              <a:t>stack.push</a:t>
            </a:r>
            <a:r>
              <a:rPr lang="en-IN" sz="2100" dirty="0"/>
              <a:t>(3);</a:t>
            </a:r>
          </a:p>
          <a:p>
            <a:pPr marL="0" indent="0">
              <a:buNone/>
            </a:pPr>
            <a:endParaRPr lang="en-IN" sz="2100" dirty="0"/>
          </a:p>
          <a:p>
            <a:pPr marL="0" indent="0">
              <a:buNone/>
            </a:pPr>
            <a:r>
              <a:rPr lang="en-IN" sz="2100">
                <a:latin typeface="Times New Roman"/>
                <a:cs typeface="Times New Roman"/>
              </a:rPr>
              <a:t>      </a:t>
            </a:r>
            <a:endParaRPr lang="en-IN" sz="2100"/>
          </a:p>
        </p:txBody>
      </p:sp>
      <p:sp>
        <p:nvSpPr>
          <p:cNvPr id="2" name="TextBox 1">
            <a:extLst>
              <a:ext uri="{FF2B5EF4-FFF2-40B4-BE49-F238E27FC236}">
                <a16:creationId xmlns:a16="http://schemas.microsoft.com/office/drawing/2014/main" id="{E208784A-B66A-8647-4329-D6064F279FE2}"/>
              </a:ext>
            </a:extLst>
          </p:cNvPr>
          <p:cNvSpPr txBox="1"/>
          <p:nvPr/>
        </p:nvSpPr>
        <p:spPr>
          <a:xfrm>
            <a:off x="5085271" y="1596966"/>
            <a:ext cx="3890513" cy="4224233"/>
          </a:xfrm>
          <a:prstGeom prst="rect">
            <a:avLst/>
          </a:prstGeom>
          <a:solidFill>
            <a:schemeClr val="tx2">
              <a:lumMod val="10000"/>
              <a:lumOff val="90000"/>
            </a:schemeClr>
          </a:solid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r>
              <a:rPr lang="en-IN" dirty="0">
                <a:solidFill>
                  <a:prstClr val="black"/>
                </a:solidFill>
                <a:latin typeface="Times New Roman"/>
                <a:cs typeface="Segoe UI"/>
              </a:rPr>
              <a:t>  // Popping elements from the stack</a:t>
            </a:r>
            <a:r>
              <a:rPr lang="en-US" dirty="0">
                <a:solidFill>
                  <a:prstClr val="black"/>
                </a:solidFill>
                <a:latin typeface="Times New Roman"/>
                <a:cs typeface="Segoe UI"/>
              </a:rPr>
              <a:t>​</a:t>
            </a:r>
          </a:p>
          <a:p>
            <a:pPr defTabSz="685800"/>
            <a:r>
              <a:rPr lang="en-IN" dirty="0">
                <a:solidFill>
                  <a:prstClr val="black"/>
                </a:solidFill>
                <a:latin typeface="Times New Roman"/>
                <a:cs typeface="Segoe UI"/>
              </a:rPr>
              <a:t>        </a:t>
            </a:r>
            <a:r>
              <a:rPr lang="en-IN" err="1">
                <a:solidFill>
                  <a:prstClr val="black"/>
                </a:solidFill>
                <a:latin typeface="Times New Roman"/>
                <a:cs typeface="Segoe UI"/>
              </a:rPr>
              <a:t>System.out.println</a:t>
            </a:r>
            <a:r>
              <a:rPr lang="en-IN">
                <a:solidFill>
                  <a:prstClr val="black"/>
                </a:solidFill>
                <a:latin typeface="Times New Roman"/>
                <a:cs typeface="Segoe UI"/>
              </a:rPr>
              <a:t>(</a:t>
            </a:r>
            <a:r>
              <a:rPr lang="en-IN" err="1">
                <a:solidFill>
                  <a:prstClr val="black"/>
                </a:solidFill>
                <a:latin typeface="Times New Roman"/>
                <a:cs typeface="Segoe UI"/>
              </a:rPr>
              <a:t>stack.pop</a:t>
            </a:r>
            <a:r>
              <a:rPr lang="en-IN">
                <a:solidFill>
                  <a:prstClr val="black"/>
                </a:solidFill>
                <a:latin typeface="Times New Roman"/>
                <a:cs typeface="Segoe UI"/>
              </a:rPr>
              <a:t>());</a:t>
            </a:r>
          </a:p>
          <a:p>
            <a:pPr defTabSz="685800"/>
            <a:r>
              <a:rPr lang="en-IN" dirty="0">
                <a:solidFill>
                  <a:prstClr val="black"/>
                </a:solidFill>
                <a:latin typeface="Times New Roman"/>
                <a:cs typeface="Segoe UI"/>
              </a:rPr>
              <a:t> // Output: 3</a:t>
            </a:r>
            <a:r>
              <a:rPr lang="en-US" dirty="0">
                <a:solidFill>
                  <a:prstClr val="black"/>
                </a:solidFill>
                <a:latin typeface="Times New Roman"/>
                <a:cs typeface="Segoe UI"/>
              </a:rPr>
              <a:t>​</a:t>
            </a:r>
            <a:endParaRPr lang="en-US" sz="1350" dirty="0">
              <a:solidFill>
                <a:prstClr val="black"/>
              </a:solidFill>
              <a:latin typeface="Aptos" panose="020B0004020202020204"/>
            </a:endParaRPr>
          </a:p>
          <a:p>
            <a:pPr defTabSz="685800"/>
            <a:r>
              <a:rPr lang="en-IN" dirty="0">
                <a:solidFill>
                  <a:prstClr val="black"/>
                </a:solidFill>
                <a:latin typeface="Times New Roman"/>
                <a:cs typeface="Segoe UI"/>
              </a:rPr>
              <a:t>        </a:t>
            </a:r>
            <a:r>
              <a:rPr lang="en-IN" err="1">
                <a:solidFill>
                  <a:prstClr val="black"/>
                </a:solidFill>
                <a:latin typeface="Times New Roman"/>
                <a:cs typeface="Segoe UI"/>
              </a:rPr>
              <a:t>System.out.println</a:t>
            </a:r>
            <a:r>
              <a:rPr lang="en-IN">
                <a:solidFill>
                  <a:prstClr val="black"/>
                </a:solidFill>
                <a:latin typeface="Times New Roman"/>
                <a:cs typeface="Segoe UI"/>
              </a:rPr>
              <a:t>(</a:t>
            </a:r>
            <a:r>
              <a:rPr lang="en-IN" err="1">
                <a:solidFill>
                  <a:prstClr val="black"/>
                </a:solidFill>
                <a:latin typeface="Times New Roman"/>
                <a:cs typeface="Segoe UI"/>
              </a:rPr>
              <a:t>stack.pop</a:t>
            </a:r>
            <a:r>
              <a:rPr lang="en-IN">
                <a:solidFill>
                  <a:prstClr val="black"/>
                </a:solidFill>
                <a:latin typeface="Times New Roman"/>
                <a:cs typeface="Segoe UI"/>
              </a:rPr>
              <a:t>());</a:t>
            </a:r>
          </a:p>
          <a:p>
            <a:pPr defTabSz="685800"/>
            <a:r>
              <a:rPr lang="en-IN" dirty="0">
                <a:solidFill>
                  <a:prstClr val="black"/>
                </a:solidFill>
                <a:latin typeface="Times New Roman"/>
                <a:cs typeface="Segoe UI"/>
              </a:rPr>
              <a:t> // Output: 2</a:t>
            </a:r>
            <a:r>
              <a:rPr lang="en-US" dirty="0">
                <a:solidFill>
                  <a:prstClr val="black"/>
                </a:solidFill>
                <a:latin typeface="Times New Roman"/>
                <a:cs typeface="Segoe UI"/>
              </a:rPr>
              <a:t>​</a:t>
            </a:r>
            <a:endParaRPr lang="en-US" sz="1350" dirty="0">
              <a:solidFill>
                <a:prstClr val="black"/>
              </a:solidFill>
              <a:latin typeface="Aptos" panose="020B0004020202020204"/>
            </a:endParaRPr>
          </a:p>
          <a:p>
            <a:pPr defTabSz="685800"/>
            <a:r>
              <a:rPr lang="en-IN" dirty="0">
                <a:solidFill>
                  <a:prstClr val="black"/>
                </a:solidFill>
                <a:latin typeface="Times New Roman"/>
                <a:cs typeface="Segoe UI"/>
              </a:rPr>
              <a:t>        // Peeking at the top element of the stack</a:t>
            </a:r>
            <a:r>
              <a:rPr lang="en-US" dirty="0">
                <a:solidFill>
                  <a:prstClr val="black"/>
                </a:solidFill>
                <a:latin typeface="Times New Roman"/>
                <a:cs typeface="Segoe UI"/>
              </a:rPr>
              <a:t>​</a:t>
            </a:r>
          </a:p>
          <a:p>
            <a:pPr defTabSz="685800"/>
            <a:r>
              <a:rPr lang="en-IN" dirty="0">
                <a:solidFill>
                  <a:prstClr val="black"/>
                </a:solidFill>
                <a:latin typeface="Times New Roman"/>
                <a:cs typeface="Segoe UI"/>
              </a:rPr>
              <a:t>        </a:t>
            </a:r>
            <a:r>
              <a:rPr lang="en-IN" dirty="0" err="1">
                <a:solidFill>
                  <a:prstClr val="black"/>
                </a:solidFill>
                <a:latin typeface="Times New Roman"/>
                <a:cs typeface="Segoe UI"/>
              </a:rPr>
              <a:t>System.out.println</a:t>
            </a:r>
            <a:r>
              <a:rPr lang="en-IN" dirty="0">
                <a:solidFill>
                  <a:prstClr val="black"/>
                </a:solidFill>
                <a:latin typeface="Times New Roman"/>
                <a:cs typeface="Segoe UI"/>
              </a:rPr>
              <a:t>(</a:t>
            </a:r>
            <a:r>
              <a:rPr lang="en-IN" dirty="0" err="1">
                <a:solidFill>
                  <a:prstClr val="black"/>
                </a:solidFill>
                <a:latin typeface="Times New Roman"/>
                <a:cs typeface="Segoe UI"/>
              </a:rPr>
              <a:t>stack.peek</a:t>
            </a:r>
            <a:r>
              <a:rPr lang="en-IN" dirty="0">
                <a:solidFill>
                  <a:prstClr val="black"/>
                </a:solidFill>
                <a:latin typeface="Times New Roman"/>
                <a:cs typeface="Segoe UI"/>
              </a:rPr>
              <a:t>());</a:t>
            </a:r>
          </a:p>
          <a:p>
            <a:pPr defTabSz="685800"/>
            <a:r>
              <a:rPr lang="en-IN" dirty="0">
                <a:solidFill>
                  <a:prstClr val="black"/>
                </a:solidFill>
                <a:latin typeface="Times New Roman"/>
                <a:cs typeface="Segoe UI"/>
              </a:rPr>
              <a:t> // Output: 1</a:t>
            </a:r>
            <a:r>
              <a:rPr lang="en-US" dirty="0">
                <a:solidFill>
                  <a:prstClr val="black"/>
                </a:solidFill>
                <a:latin typeface="Times New Roman"/>
                <a:cs typeface="Segoe UI"/>
              </a:rPr>
              <a:t>​</a:t>
            </a:r>
            <a:endParaRPr lang="en-US" sz="1350" dirty="0">
              <a:solidFill>
                <a:prstClr val="black"/>
              </a:solidFill>
              <a:latin typeface="Aptos" panose="020B0004020202020204"/>
            </a:endParaRPr>
          </a:p>
          <a:p>
            <a:pPr defTabSz="685800"/>
            <a:r>
              <a:rPr lang="en-IN" dirty="0">
                <a:solidFill>
                  <a:prstClr val="black"/>
                </a:solidFill>
                <a:latin typeface="Times New Roman"/>
                <a:cs typeface="Segoe UI"/>
              </a:rPr>
              <a:t>        // Checking if the stack is empty</a:t>
            </a:r>
            <a:r>
              <a:rPr lang="en-US" dirty="0">
                <a:solidFill>
                  <a:prstClr val="black"/>
                </a:solidFill>
                <a:latin typeface="Times New Roman"/>
                <a:cs typeface="Segoe UI"/>
              </a:rPr>
              <a:t>​</a:t>
            </a:r>
          </a:p>
          <a:p>
            <a:pPr defTabSz="685800"/>
            <a:r>
              <a:rPr lang="en-IN" dirty="0">
                <a:solidFill>
                  <a:prstClr val="black"/>
                </a:solidFill>
                <a:latin typeface="Times New Roman"/>
                <a:cs typeface="Segoe UI"/>
              </a:rPr>
              <a:t>        </a:t>
            </a:r>
            <a:r>
              <a:rPr lang="en-IN" dirty="0" err="1">
                <a:solidFill>
                  <a:prstClr val="black"/>
                </a:solidFill>
                <a:latin typeface="Times New Roman"/>
                <a:cs typeface="Segoe UI"/>
              </a:rPr>
              <a:t>System.out.println</a:t>
            </a:r>
            <a:r>
              <a:rPr lang="en-IN" dirty="0">
                <a:solidFill>
                  <a:prstClr val="black"/>
                </a:solidFill>
                <a:latin typeface="Times New Roman"/>
                <a:cs typeface="Segoe UI"/>
              </a:rPr>
              <a:t>(</a:t>
            </a:r>
            <a:r>
              <a:rPr lang="en-IN" dirty="0" err="1">
                <a:solidFill>
                  <a:prstClr val="black"/>
                </a:solidFill>
                <a:latin typeface="Times New Roman"/>
                <a:cs typeface="Segoe UI"/>
              </a:rPr>
              <a:t>stack.isEmpty</a:t>
            </a:r>
            <a:r>
              <a:rPr lang="en-IN" dirty="0">
                <a:solidFill>
                  <a:prstClr val="black"/>
                </a:solidFill>
                <a:latin typeface="Times New Roman"/>
                <a:cs typeface="Segoe UI"/>
              </a:rPr>
              <a:t>());</a:t>
            </a:r>
          </a:p>
          <a:p>
            <a:pPr defTabSz="685800"/>
            <a:r>
              <a:rPr lang="en-IN" dirty="0">
                <a:solidFill>
                  <a:prstClr val="black"/>
                </a:solidFill>
                <a:latin typeface="Times New Roman"/>
                <a:cs typeface="Segoe UI"/>
              </a:rPr>
              <a:t> // Output: false</a:t>
            </a:r>
            <a:r>
              <a:rPr lang="en-US" dirty="0">
                <a:solidFill>
                  <a:prstClr val="black"/>
                </a:solidFill>
                <a:latin typeface="Times New Roman"/>
                <a:cs typeface="Segoe UI"/>
              </a:rPr>
              <a:t>​</a:t>
            </a:r>
            <a:endParaRPr lang="en-US" sz="1350" dirty="0">
              <a:solidFill>
                <a:prstClr val="black"/>
              </a:solidFill>
              <a:latin typeface="Aptos" panose="020B0004020202020204"/>
            </a:endParaRPr>
          </a:p>
          <a:p>
            <a:pPr defTabSz="685800"/>
            <a:r>
              <a:rPr lang="en-IN" dirty="0">
                <a:solidFill>
                  <a:prstClr val="black"/>
                </a:solidFill>
                <a:latin typeface="Times New Roman"/>
                <a:cs typeface="Segoe UI"/>
              </a:rPr>
              <a:t>    }</a:t>
            </a:r>
            <a:r>
              <a:rPr lang="en-US" dirty="0">
                <a:solidFill>
                  <a:prstClr val="black"/>
                </a:solidFill>
                <a:latin typeface="Times New Roman"/>
                <a:cs typeface="Segoe UI"/>
              </a:rPr>
              <a:t>​</a:t>
            </a:r>
          </a:p>
          <a:p>
            <a:pPr defTabSz="685800"/>
            <a:r>
              <a:rPr lang="en-IN" dirty="0">
                <a:solidFill>
                  <a:prstClr val="black"/>
                </a:solidFill>
                <a:latin typeface="Times New Roman"/>
                <a:cs typeface="Segoe UI"/>
              </a:rPr>
              <a:t>}</a:t>
            </a:r>
            <a:r>
              <a:rPr lang="en-US" dirty="0">
                <a:solidFill>
                  <a:prstClr val="black"/>
                </a:solidFill>
                <a:latin typeface="Times New Roman"/>
                <a:cs typeface="Segoe UI"/>
              </a:rPr>
              <a:t>​</a:t>
            </a:r>
          </a:p>
        </p:txBody>
      </p:sp>
    </p:spTree>
    <p:extLst>
      <p:ext uri="{BB962C8B-B14F-4D97-AF65-F5344CB8AC3E}">
        <p14:creationId xmlns:p14="http://schemas.microsoft.com/office/powerpoint/2010/main" val="50960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30</a:t>
            </a:r>
          </a:p>
        </p:txBody>
      </p:sp>
      <p:sp>
        <p:nvSpPr>
          <p:cNvPr id="3" name="Content Placeholder 2"/>
          <p:cNvSpPr>
            <a:spLocks noGrp="1"/>
          </p:cNvSpPr>
          <p:nvPr>
            <p:ph idx="1"/>
          </p:nvPr>
        </p:nvSpPr>
        <p:spPr>
          <a:xfrm>
            <a:off x="457200" y="836712"/>
            <a:ext cx="8229600" cy="5289451"/>
          </a:xfrm>
        </p:spPr>
        <p:txBody>
          <a:bodyPr>
            <a:normAutofit/>
          </a:bodyPr>
          <a:lstStyle/>
          <a:p>
            <a:r>
              <a:rPr lang="en-US" dirty="0"/>
              <a:t>Vector</a:t>
            </a:r>
          </a:p>
          <a:p>
            <a:r>
              <a:rPr lang="en-US" dirty="0"/>
              <a:t>Stack</a:t>
            </a:r>
          </a:p>
          <a:p>
            <a:r>
              <a:rPr lang="en-US" dirty="0"/>
              <a:t>Queue Interface</a:t>
            </a:r>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C8524-61FB-47F1-BDBC-BA4E1938A463}"/>
              </a:ext>
            </a:extLst>
          </p:cNvPr>
          <p:cNvSpPr>
            <a:spLocks noGrp="1"/>
          </p:cNvSpPr>
          <p:nvPr>
            <p:ph idx="1"/>
          </p:nvPr>
        </p:nvSpPr>
        <p:spPr>
          <a:xfrm>
            <a:off x="277803" y="1124744"/>
            <a:ext cx="7581761" cy="5256584"/>
          </a:xfrm>
          <a:solidFill>
            <a:schemeClr val="tx2">
              <a:lumMod val="10000"/>
              <a:lumOff val="90000"/>
            </a:schemeClr>
          </a:solidFill>
        </p:spPr>
        <p:txBody>
          <a:bodyPr vert="horz" lIns="68580" tIns="34290" rIns="68580" bIns="34290" rtlCol="0" anchor="t">
            <a:normAutofit/>
          </a:bodyPr>
          <a:lstStyle/>
          <a:p>
            <a:pPr marL="0" indent="0">
              <a:buNone/>
            </a:pPr>
            <a:r>
              <a:rPr lang="en-IN" sz="2800" dirty="0"/>
              <a:t>import </a:t>
            </a:r>
            <a:r>
              <a:rPr lang="en-IN" sz="2800" dirty="0" err="1"/>
              <a:t>java.util.Stack</a:t>
            </a:r>
            <a:r>
              <a:rPr lang="en-IN" sz="2800" dirty="0"/>
              <a:t>;</a:t>
            </a:r>
          </a:p>
          <a:p>
            <a:pPr marL="0" indent="0">
              <a:buNone/>
            </a:pPr>
            <a:r>
              <a:rPr lang="en-IN" sz="2800" dirty="0"/>
              <a:t>public class </a:t>
            </a:r>
            <a:r>
              <a:rPr lang="en-IN" sz="2800" dirty="0" err="1"/>
              <a:t>StackExample</a:t>
            </a:r>
            <a:r>
              <a:rPr lang="en-IN" sz="2800" dirty="0"/>
              <a:t> {</a:t>
            </a:r>
          </a:p>
          <a:p>
            <a:pPr marL="0" indent="0">
              <a:buNone/>
            </a:pPr>
            <a:r>
              <a:rPr lang="en-IN" sz="2800" dirty="0"/>
              <a:t>    public static void main(String[] </a:t>
            </a:r>
            <a:r>
              <a:rPr lang="en-IN" sz="2800" dirty="0" err="1"/>
              <a:t>args</a:t>
            </a:r>
            <a:r>
              <a:rPr lang="en-IN" sz="2800" dirty="0"/>
              <a:t>) {</a:t>
            </a:r>
          </a:p>
          <a:p>
            <a:pPr marL="0" indent="0">
              <a:buNone/>
            </a:pPr>
            <a:r>
              <a:rPr lang="en-IN" sz="2800" dirty="0"/>
              <a:t>        Stack&lt;String&gt; stack = new Stack&lt;&gt;();</a:t>
            </a:r>
          </a:p>
          <a:p>
            <a:pPr marL="0" indent="0">
              <a:buNone/>
            </a:pPr>
            <a:r>
              <a:rPr lang="en-IN" sz="2800" dirty="0"/>
              <a:t>        // Pushing elements onto the stack</a:t>
            </a:r>
          </a:p>
          <a:p>
            <a:pPr marL="0" indent="0">
              <a:buNone/>
            </a:pPr>
            <a:r>
              <a:rPr lang="en-IN" sz="2800" dirty="0"/>
              <a:t>        </a:t>
            </a:r>
            <a:r>
              <a:rPr lang="en-IN" sz="2800" dirty="0" err="1"/>
              <a:t>stack.push</a:t>
            </a:r>
            <a:r>
              <a:rPr lang="en-IN" sz="2800" dirty="0"/>
              <a:t>("Java");</a:t>
            </a:r>
          </a:p>
          <a:p>
            <a:pPr marL="0" indent="0">
              <a:buNone/>
            </a:pPr>
            <a:r>
              <a:rPr lang="en-IN" sz="2800" dirty="0"/>
              <a:t>        </a:t>
            </a:r>
            <a:r>
              <a:rPr lang="en-IN" sz="2800" dirty="0" err="1"/>
              <a:t>stack.push</a:t>
            </a:r>
            <a:r>
              <a:rPr lang="en-IN" sz="2800" dirty="0"/>
              <a:t>("Python");</a:t>
            </a:r>
          </a:p>
          <a:p>
            <a:pPr marL="0" indent="0">
              <a:buNone/>
            </a:pPr>
            <a:r>
              <a:rPr lang="en-IN" sz="2800" dirty="0"/>
              <a:t>        </a:t>
            </a:r>
            <a:r>
              <a:rPr lang="en-IN" sz="2800" dirty="0" err="1"/>
              <a:t>stack.push</a:t>
            </a:r>
            <a:r>
              <a:rPr lang="en-IN" sz="2800" dirty="0"/>
              <a:t>("C++");</a:t>
            </a:r>
          </a:p>
          <a:p>
            <a:pPr marL="0" indent="0">
              <a:buNone/>
            </a:pPr>
            <a:r>
              <a:rPr lang="en-IN" sz="2800" dirty="0"/>
              <a:t>        // Peeking at the top element of the stack</a:t>
            </a:r>
          </a:p>
          <a:p>
            <a:pPr marL="0" indent="0">
              <a:buNone/>
            </a:pPr>
            <a:r>
              <a:rPr lang="en-IN" sz="2800" dirty="0">
                <a:latin typeface="Times New Roman"/>
                <a:cs typeface="Times New Roman"/>
              </a:rPr>
              <a:t>      </a:t>
            </a:r>
            <a:endParaRPr lang="en-IN" sz="2800" dirty="0"/>
          </a:p>
        </p:txBody>
      </p:sp>
      <p:sp>
        <p:nvSpPr>
          <p:cNvPr id="4" name="TextBox 3">
            <a:extLst>
              <a:ext uri="{FF2B5EF4-FFF2-40B4-BE49-F238E27FC236}">
                <a16:creationId xmlns:a16="http://schemas.microsoft.com/office/drawing/2014/main" id="{6CADB1DE-2B3D-8BEF-6BD3-2F9CA2B686D9}"/>
              </a:ext>
            </a:extLst>
          </p:cNvPr>
          <p:cNvSpPr txBox="1"/>
          <p:nvPr/>
        </p:nvSpPr>
        <p:spPr>
          <a:xfrm>
            <a:off x="2051720" y="226603"/>
            <a:ext cx="6311900" cy="500137"/>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a:r>
              <a:rPr lang="en-US" sz="2800" dirty="0">
                <a:solidFill>
                  <a:srgbClr val="FF0000"/>
                </a:solidFill>
                <a:latin typeface="Times New Roman"/>
                <a:cs typeface="Times New Roman"/>
              </a:rPr>
              <a:t>Example: Part: 1</a:t>
            </a:r>
          </a:p>
        </p:txBody>
      </p:sp>
    </p:spTree>
    <p:extLst>
      <p:ext uri="{BB962C8B-B14F-4D97-AF65-F5344CB8AC3E}">
        <p14:creationId xmlns:p14="http://schemas.microsoft.com/office/powerpoint/2010/main" val="3108017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539D-68B3-F447-AC8D-E39A9B274189}"/>
              </a:ext>
            </a:extLst>
          </p:cNvPr>
          <p:cNvSpPr>
            <a:spLocks noGrp="1"/>
          </p:cNvSpPr>
          <p:nvPr>
            <p:ph type="title"/>
          </p:nvPr>
        </p:nvSpPr>
        <p:spPr>
          <a:xfrm>
            <a:off x="1619672" y="259108"/>
            <a:ext cx="7128792" cy="421929"/>
          </a:xfrm>
        </p:spPr>
        <p:txBody>
          <a:bodyPr/>
          <a:lstStyle/>
          <a:p>
            <a:r>
              <a:rPr lang="en-US" sz="2400" b="0" dirty="0">
                <a:latin typeface="Times New Roman"/>
                <a:cs typeface="Times New Roman"/>
              </a:rPr>
              <a:t>Example: Part: 2</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72775FD0-4BBC-1A9D-880D-E57AA22DC9D9}"/>
              </a:ext>
            </a:extLst>
          </p:cNvPr>
          <p:cNvSpPr>
            <a:spLocks noGrp="1"/>
          </p:cNvSpPr>
          <p:nvPr>
            <p:ph idx="1"/>
          </p:nvPr>
        </p:nvSpPr>
        <p:spPr>
          <a:xfrm>
            <a:off x="628650" y="1124744"/>
            <a:ext cx="7886700" cy="5052219"/>
          </a:xfrm>
          <a:solidFill>
            <a:schemeClr val="tx2">
              <a:lumMod val="10000"/>
              <a:lumOff val="90000"/>
            </a:schemeClr>
          </a:solidFill>
        </p:spPr>
        <p:txBody>
          <a:bodyPr vert="horz" lIns="68580" tIns="34290" rIns="68580" bIns="34290" rtlCol="0" anchor="t">
            <a:normAutofit/>
          </a:bodyPr>
          <a:lstStyle/>
          <a:p>
            <a:pPr marL="0" indent="0">
              <a:lnSpc>
                <a:spcPct val="100000"/>
              </a:lnSpc>
              <a:spcBef>
                <a:spcPts val="0"/>
              </a:spcBef>
              <a:buNone/>
            </a:pPr>
            <a:r>
              <a:rPr lang="en-US" sz="2400" dirty="0"/>
              <a:t>// Peeking at the top element of the stack </a:t>
            </a:r>
          </a:p>
          <a:p>
            <a:pPr marL="0" indent="0">
              <a:lnSpc>
                <a:spcPct val="100000"/>
              </a:lnSpc>
              <a:spcBef>
                <a:spcPts val="0"/>
              </a:spcBef>
              <a:buNone/>
            </a:pPr>
            <a:r>
              <a:rPr lang="en-US" sz="2400" dirty="0" err="1"/>
              <a:t>System.out.println</a:t>
            </a:r>
            <a:r>
              <a:rPr lang="en-US" sz="2400" dirty="0"/>
              <a:t>("Top element: " + </a:t>
            </a:r>
            <a:r>
              <a:rPr lang="en-US" sz="2400" dirty="0" err="1"/>
              <a:t>stack.peek</a:t>
            </a:r>
            <a:r>
              <a:rPr lang="en-US" sz="2400" dirty="0"/>
              <a:t>());</a:t>
            </a:r>
          </a:p>
          <a:p>
            <a:pPr marL="0" indent="0">
              <a:lnSpc>
                <a:spcPct val="100000"/>
              </a:lnSpc>
              <a:spcBef>
                <a:spcPts val="0"/>
              </a:spcBef>
              <a:buNone/>
            </a:pPr>
            <a:r>
              <a:rPr lang="en-US" sz="2400" dirty="0"/>
              <a:t> // Popping elements from the stack </a:t>
            </a:r>
          </a:p>
          <a:p>
            <a:pPr marL="0" indent="0">
              <a:lnSpc>
                <a:spcPct val="100000"/>
              </a:lnSpc>
              <a:spcBef>
                <a:spcPts val="0"/>
              </a:spcBef>
              <a:buNone/>
            </a:pPr>
            <a:r>
              <a:rPr lang="en-US" sz="2400" dirty="0" err="1"/>
              <a:t>System.out.println</a:t>
            </a:r>
            <a:r>
              <a:rPr lang="en-US" sz="2400" dirty="0"/>
              <a:t>("Popped element: " + </a:t>
            </a:r>
            <a:r>
              <a:rPr lang="en-US" sz="2400" dirty="0" err="1"/>
              <a:t>stack.pop</a:t>
            </a:r>
            <a:r>
              <a:rPr lang="en-US" sz="2400" dirty="0"/>
              <a:t>()); </a:t>
            </a:r>
            <a:r>
              <a:rPr lang="en-US" sz="2400" dirty="0" err="1"/>
              <a:t>System.out.println</a:t>
            </a:r>
            <a:r>
              <a:rPr lang="en-US" sz="2400" dirty="0"/>
              <a:t>("Popped element: " + </a:t>
            </a:r>
            <a:r>
              <a:rPr lang="en-US" sz="2400" dirty="0" err="1"/>
              <a:t>stack.pop</a:t>
            </a:r>
            <a:r>
              <a:rPr lang="en-US" sz="2400" dirty="0"/>
              <a:t>());</a:t>
            </a:r>
          </a:p>
          <a:p>
            <a:pPr marL="0" indent="0">
              <a:lnSpc>
                <a:spcPct val="100000"/>
              </a:lnSpc>
              <a:spcBef>
                <a:spcPts val="0"/>
              </a:spcBef>
              <a:buNone/>
            </a:pPr>
            <a:r>
              <a:rPr lang="en-US" sz="2400" dirty="0"/>
              <a:t> // Checking the size of the stack</a:t>
            </a:r>
          </a:p>
          <a:p>
            <a:pPr marL="0" indent="0">
              <a:lnSpc>
                <a:spcPct val="100000"/>
              </a:lnSpc>
              <a:spcBef>
                <a:spcPts val="0"/>
              </a:spcBef>
              <a:buNone/>
            </a:pPr>
            <a:r>
              <a:rPr lang="en-US" sz="2400" dirty="0"/>
              <a:t> </a:t>
            </a:r>
            <a:r>
              <a:rPr lang="en-US" sz="2400" dirty="0" err="1"/>
              <a:t>System.out.println</a:t>
            </a:r>
            <a:r>
              <a:rPr lang="en-US" sz="2400" dirty="0"/>
              <a:t>("Stack size: " + </a:t>
            </a:r>
            <a:r>
              <a:rPr lang="en-US" sz="2400" dirty="0" err="1"/>
              <a:t>stack.size</a:t>
            </a:r>
            <a:r>
              <a:rPr lang="en-US" sz="2400" dirty="0"/>
              <a:t>()); </a:t>
            </a:r>
          </a:p>
          <a:p>
            <a:pPr marL="0" indent="0">
              <a:lnSpc>
                <a:spcPct val="100000"/>
              </a:lnSpc>
              <a:spcBef>
                <a:spcPts val="0"/>
              </a:spcBef>
              <a:buNone/>
            </a:pPr>
            <a:r>
              <a:rPr lang="en-US" sz="2400" dirty="0"/>
              <a:t>// Checking if the stack is empty</a:t>
            </a:r>
          </a:p>
          <a:p>
            <a:pPr marL="0" indent="0">
              <a:lnSpc>
                <a:spcPct val="100000"/>
              </a:lnSpc>
              <a:spcBef>
                <a:spcPts val="0"/>
              </a:spcBef>
              <a:buNone/>
            </a:pPr>
            <a:r>
              <a:rPr lang="en-US" sz="2400" dirty="0"/>
              <a:t> </a:t>
            </a:r>
            <a:r>
              <a:rPr lang="en-US" sz="2400" dirty="0" err="1"/>
              <a:t>System.out.println</a:t>
            </a:r>
            <a:r>
              <a:rPr lang="en-US" sz="2400" dirty="0"/>
              <a:t>("Is stack empty? " + </a:t>
            </a:r>
            <a:r>
              <a:rPr lang="en-US" sz="2400" dirty="0" err="1"/>
              <a:t>stack.isEmpty</a:t>
            </a:r>
            <a:r>
              <a:rPr lang="en-US" sz="2400" dirty="0"/>
              <a:t>());</a:t>
            </a:r>
          </a:p>
          <a:p>
            <a:pPr marL="0" indent="0">
              <a:lnSpc>
                <a:spcPct val="100000"/>
              </a:lnSpc>
              <a:spcBef>
                <a:spcPts val="0"/>
              </a:spcBef>
              <a:buNone/>
            </a:pPr>
            <a:r>
              <a:rPr lang="en-US" sz="2400" dirty="0"/>
              <a:t> // Popping the last element </a:t>
            </a:r>
          </a:p>
          <a:p>
            <a:pPr marL="0" indent="0">
              <a:lnSpc>
                <a:spcPct val="100000"/>
              </a:lnSpc>
              <a:spcBef>
                <a:spcPts val="0"/>
              </a:spcBef>
              <a:buNone/>
            </a:pPr>
            <a:r>
              <a:rPr lang="en-US" sz="2400" dirty="0" err="1"/>
              <a:t>System.out.println</a:t>
            </a:r>
            <a:r>
              <a:rPr lang="en-US" sz="2400" dirty="0"/>
              <a:t>("Popped element: " + </a:t>
            </a:r>
            <a:r>
              <a:rPr lang="en-US" sz="2400" dirty="0" err="1"/>
              <a:t>stack.pop</a:t>
            </a:r>
            <a:r>
              <a:rPr lang="en-US" sz="2400" dirty="0"/>
              <a:t>()); </a:t>
            </a:r>
          </a:p>
          <a:p>
            <a:pPr marL="0" indent="0">
              <a:lnSpc>
                <a:spcPct val="100000"/>
              </a:lnSpc>
              <a:spcBef>
                <a:spcPts val="0"/>
              </a:spcBef>
              <a:buNone/>
            </a:pPr>
            <a:r>
              <a:rPr lang="en-US" sz="2400" dirty="0"/>
              <a:t>// Checking if the stack is empty after popping all elements </a:t>
            </a:r>
            <a:r>
              <a:rPr lang="en-US" sz="2400" dirty="0" err="1"/>
              <a:t>System.out.println</a:t>
            </a:r>
            <a:r>
              <a:rPr lang="en-US" sz="2400" dirty="0"/>
              <a:t>("Is stack empty? " + </a:t>
            </a:r>
            <a:r>
              <a:rPr lang="en-US" sz="2400" dirty="0" err="1"/>
              <a:t>stack.isEmpty</a:t>
            </a:r>
            <a:r>
              <a:rPr lang="en-US" sz="2400" dirty="0"/>
              <a:t>()); } }</a:t>
            </a:r>
          </a:p>
          <a:p>
            <a:pPr marL="0" indent="0">
              <a:buNone/>
            </a:pPr>
            <a:endParaRPr lang="en-US" sz="2000" dirty="0"/>
          </a:p>
        </p:txBody>
      </p:sp>
    </p:spTree>
    <p:extLst>
      <p:ext uri="{BB962C8B-B14F-4D97-AF65-F5344CB8AC3E}">
        <p14:creationId xmlns:p14="http://schemas.microsoft.com/office/powerpoint/2010/main" val="3233383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11D3-35EE-4946-8C57-6F49177CB75C}"/>
              </a:ext>
            </a:extLst>
          </p:cNvPr>
          <p:cNvSpPr>
            <a:spLocks noGrp="1"/>
          </p:cNvSpPr>
          <p:nvPr>
            <p:ph type="title"/>
          </p:nvPr>
        </p:nvSpPr>
        <p:spPr>
          <a:xfrm>
            <a:off x="1547664" y="404664"/>
            <a:ext cx="7272808" cy="421929"/>
          </a:xfrm>
        </p:spPr>
        <p:txBody>
          <a:bodyPr>
            <a:normAutofit fontScale="90000"/>
          </a:bodyPr>
          <a:lstStyle/>
          <a:p>
            <a:r>
              <a:rPr lang="en-IN" dirty="0"/>
              <a:t>Queue Interface:</a:t>
            </a:r>
          </a:p>
        </p:txBody>
      </p:sp>
      <p:sp>
        <p:nvSpPr>
          <p:cNvPr id="3" name="Content Placeholder 2">
            <a:extLst>
              <a:ext uri="{FF2B5EF4-FFF2-40B4-BE49-F238E27FC236}">
                <a16:creationId xmlns:a16="http://schemas.microsoft.com/office/drawing/2014/main" id="{204C8C3F-2EA3-4E87-9B10-11762DA96C2A}"/>
              </a:ext>
            </a:extLst>
          </p:cNvPr>
          <p:cNvSpPr>
            <a:spLocks noGrp="1"/>
          </p:cNvSpPr>
          <p:nvPr>
            <p:ph idx="1"/>
          </p:nvPr>
        </p:nvSpPr>
        <p:spPr>
          <a:xfrm>
            <a:off x="628650" y="1124744"/>
            <a:ext cx="7886700" cy="5256584"/>
          </a:xfrm>
        </p:spPr>
        <p:txBody>
          <a:bodyPr vert="horz" lIns="68580" tIns="34290" rIns="68580" bIns="34290" rtlCol="0" anchor="t">
            <a:normAutofit/>
          </a:bodyPr>
          <a:lstStyle/>
          <a:p>
            <a:pPr algn="just"/>
            <a:r>
              <a:rPr lang="en-US" sz="2400" dirty="0">
                <a:latin typeface="Times New Roman"/>
                <a:cs typeface="Times New Roman"/>
              </a:rPr>
              <a:t>The Queue interface in Java represents a first-in, first-out (FIFO) queue of objects.</a:t>
            </a:r>
            <a:endParaRPr lang="en-US" sz="2400" dirty="0"/>
          </a:p>
          <a:p>
            <a:pPr algn="just"/>
            <a:r>
              <a:rPr lang="en-US" sz="2400" dirty="0">
                <a:latin typeface="Times New Roman"/>
                <a:cs typeface="Times New Roman"/>
              </a:rPr>
              <a:t>The </a:t>
            </a:r>
            <a:r>
              <a:rPr lang="en-US" sz="2400" dirty="0">
                <a:latin typeface="Consolas"/>
                <a:cs typeface="Times New Roman"/>
              </a:rPr>
              <a:t>Queue</a:t>
            </a:r>
            <a:r>
              <a:rPr lang="en-US" sz="2400" dirty="0">
                <a:latin typeface="Times New Roman"/>
                <a:cs typeface="Times New Roman"/>
              </a:rPr>
              <a:t> interface is a part of the Java Collections Framework and is used to represent a collection designed for holding elements prior to processing. </a:t>
            </a:r>
            <a:endParaRPr lang="en-US" sz="2400" dirty="0"/>
          </a:p>
          <a:p>
            <a:pPr algn="just"/>
            <a:r>
              <a:rPr lang="en-US" sz="2400" dirty="0">
                <a:latin typeface="Times New Roman"/>
                <a:cs typeface="Times New Roman"/>
              </a:rPr>
              <a:t>It is primarily used to model data structures that provide FIFO (First-In-First-Out) access.</a:t>
            </a:r>
            <a:endParaRPr lang="en-US" sz="2400" dirty="0"/>
          </a:p>
          <a:p>
            <a:pPr algn="just"/>
            <a:r>
              <a:rPr lang="en-US" sz="2400" dirty="0">
                <a:latin typeface="Times New Roman"/>
                <a:cs typeface="Times New Roman"/>
              </a:rPr>
              <a:t> The </a:t>
            </a:r>
            <a:r>
              <a:rPr lang="en-US" sz="2400" dirty="0">
                <a:latin typeface="Consolas"/>
                <a:cs typeface="Times New Roman"/>
              </a:rPr>
              <a:t>Queue</a:t>
            </a:r>
            <a:r>
              <a:rPr lang="en-US" sz="2400" dirty="0">
                <a:latin typeface="Times New Roman"/>
                <a:cs typeface="Times New Roman"/>
              </a:rPr>
              <a:t> interface extends the </a:t>
            </a:r>
            <a:r>
              <a:rPr lang="en-US" sz="2400" dirty="0">
                <a:latin typeface="Consolas"/>
                <a:cs typeface="Times New Roman"/>
              </a:rPr>
              <a:t>Collection</a:t>
            </a:r>
            <a:r>
              <a:rPr lang="en-US" sz="2400" dirty="0">
                <a:latin typeface="Times New Roman"/>
                <a:cs typeface="Times New Roman"/>
              </a:rPr>
              <a:t> interface.</a:t>
            </a:r>
            <a:endParaRPr lang="en-US" sz="2400" dirty="0"/>
          </a:p>
          <a:p>
            <a:pPr algn="just"/>
            <a:r>
              <a:rPr lang="en-US" sz="2400" dirty="0">
                <a:latin typeface="Times New Roman"/>
                <a:cs typeface="Times New Roman"/>
              </a:rPr>
              <a:t> It extends the Collection interface and adds the insertion, removal, and inspection operations of a queue.</a:t>
            </a:r>
            <a:endParaRPr lang="en-US" sz="2400" dirty="0"/>
          </a:p>
          <a:p>
            <a:pPr algn="just"/>
            <a:r>
              <a:rPr lang="en-US" sz="2400" dirty="0">
                <a:latin typeface="Times New Roman"/>
                <a:cs typeface="Times New Roman"/>
              </a:rPr>
              <a:t>The Queue interface provides several methods for adding, removing, and inspecting elements. </a:t>
            </a:r>
          </a:p>
        </p:txBody>
      </p:sp>
    </p:spTree>
    <p:extLst>
      <p:ext uri="{BB962C8B-B14F-4D97-AF65-F5344CB8AC3E}">
        <p14:creationId xmlns:p14="http://schemas.microsoft.com/office/powerpoint/2010/main" val="3417585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11D3-35EE-4946-8C57-6F49177CB75C}"/>
              </a:ext>
            </a:extLst>
          </p:cNvPr>
          <p:cNvSpPr>
            <a:spLocks noGrp="1"/>
          </p:cNvSpPr>
          <p:nvPr>
            <p:ph type="title"/>
          </p:nvPr>
        </p:nvSpPr>
        <p:spPr/>
        <p:txBody>
          <a:bodyPr/>
          <a:lstStyle/>
          <a:p>
            <a:r>
              <a:rPr lang="en-IN" dirty="0"/>
              <a:t>Queue Interface:</a:t>
            </a:r>
          </a:p>
        </p:txBody>
      </p:sp>
      <p:sp>
        <p:nvSpPr>
          <p:cNvPr id="3" name="Content Placeholder 2">
            <a:extLst>
              <a:ext uri="{FF2B5EF4-FFF2-40B4-BE49-F238E27FC236}">
                <a16:creationId xmlns:a16="http://schemas.microsoft.com/office/drawing/2014/main" id="{204C8C3F-2EA3-4E87-9B10-11762DA96C2A}"/>
              </a:ext>
            </a:extLst>
          </p:cNvPr>
          <p:cNvSpPr>
            <a:spLocks noGrp="1"/>
          </p:cNvSpPr>
          <p:nvPr>
            <p:ph idx="1"/>
          </p:nvPr>
        </p:nvSpPr>
        <p:spPr>
          <a:xfrm>
            <a:off x="323528" y="1484784"/>
            <a:ext cx="8191822" cy="5184576"/>
          </a:xfrm>
        </p:spPr>
        <p:txBody>
          <a:bodyPr vert="horz" lIns="68580" tIns="34290" rIns="68580" bIns="34290" rtlCol="0" anchor="t">
            <a:normAutofit/>
          </a:bodyPr>
          <a:lstStyle/>
          <a:p>
            <a:pPr algn="just"/>
            <a:r>
              <a:rPr lang="en-US" sz="2000" dirty="0">
                <a:latin typeface="Times New Roman"/>
                <a:cs typeface="Times New Roman"/>
              </a:rPr>
              <a:t> Some of the key methods include:</a:t>
            </a:r>
          </a:p>
          <a:p>
            <a:pPr algn="just"/>
            <a:r>
              <a:rPr lang="en-US" sz="2000" b="1" dirty="0">
                <a:latin typeface="Consolas"/>
                <a:cs typeface="Times New Roman"/>
              </a:rPr>
              <a:t>add(E e)</a:t>
            </a:r>
            <a:r>
              <a:rPr lang="en-US" sz="2000" dirty="0">
                <a:latin typeface="Times New Roman"/>
                <a:cs typeface="Times New Roman"/>
              </a:rPr>
              <a:t>: Adds the specified element to the queue. Throws an exception if the queue is full (not applicable for </a:t>
            </a:r>
            <a:r>
              <a:rPr lang="en-US" sz="2000" dirty="0">
                <a:latin typeface="Consolas"/>
                <a:cs typeface="Times New Roman"/>
              </a:rPr>
              <a:t>LinkedList</a:t>
            </a:r>
            <a:r>
              <a:rPr lang="en-US" sz="2000" dirty="0">
                <a:latin typeface="Times New Roman"/>
                <a:cs typeface="Times New Roman"/>
              </a:rPr>
              <a:t>).</a:t>
            </a:r>
            <a:endParaRPr lang="en-US" sz="1600" dirty="0"/>
          </a:p>
          <a:p>
            <a:pPr algn="just"/>
            <a:r>
              <a:rPr lang="en-US" sz="2000" b="1" dirty="0">
                <a:latin typeface="Consolas"/>
                <a:cs typeface="Times New Roman"/>
              </a:rPr>
              <a:t>offer(E e)</a:t>
            </a:r>
            <a:r>
              <a:rPr lang="en-US" sz="2000" dirty="0">
                <a:latin typeface="Times New Roman"/>
                <a:cs typeface="Times New Roman"/>
              </a:rPr>
              <a:t>: Adds the specified element to the queue. Returns </a:t>
            </a:r>
            <a:r>
              <a:rPr lang="en-US" sz="2000" dirty="0">
                <a:latin typeface="Consolas"/>
                <a:cs typeface="Times New Roman"/>
              </a:rPr>
              <a:t>true</a:t>
            </a:r>
            <a:r>
              <a:rPr lang="en-US" sz="2000" dirty="0">
                <a:latin typeface="Times New Roman"/>
                <a:cs typeface="Times New Roman"/>
              </a:rPr>
              <a:t> if successful, </a:t>
            </a:r>
            <a:r>
              <a:rPr lang="en-US" sz="2000" dirty="0">
                <a:latin typeface="Consolas"/>
                <a:cs typeface="Times New Roman"/>
              </a:rPr>
              <a:t>false</a:t>
            </a:r>
            <a:r>
              <a:rPr lang="en-US" sz="2000" dirty="0">
                <a:latin typeface="Times New Roman"/>
                <a:cs typeface="Times New Roman"/>
              </a:rPr>
              <a:t> otherwise.</a:t>
            </a:r>
            <a:endParaRPr lang="en-US" sz="1600" dirty="0">
              <a:latin typeface="Times New Roman"/>
              <a:cs typeface="Times New Roman"/>
            </a:endParaRPr>
          </a:p>
          <a:p>
            <a:pPr algn="just"/>
            <a:r>
              <a:rPr lang="en-US" sz="2000" b="1" dirty="0">
                <a:latin typeface="Consolas"/>
                <a:cs typeface="Times New Roman"/>
              </a:rPr>
              <a:t>remove()</a:t>
            </a:r>
            <a:r>
              <a:rPr lang="en-US" sz="2000" dirty="0">
                <a:latin typeface="Times New Roman"/>
                <a:cs typeface="Times New Roman"/>
              </a:rPr>
              <a:t>: Retrieves and removes the head of the queue. Throws an exception if the queue is empty.</a:t>
            </a:r>
            <a:endParaRPr lang="en-US" sz="1600" dirty="0"/>
          </a:p>
          <a:p>
            <a:pPr algn="just"/>
            <a:r>
              <a:rPr lang="en-US" sz="2000" b="1" dirty="0">
                <a:latin typeface="Consolas"/>
                <a:cs typeface="Times New Roman"/>
              </a:rPr>
              <a:t>poll()</a:t>
            </a:r>
            <a:r>
              <a:rPr lang="en-US" sz="2000" dirty="0">
                <a:latin typeface="Times New Roman"/>
                <a:cs typeface="Times New Roman"/>
              </a:rPr>
              <a:t>: Retrieves and removes the head of the queue. Returns </a:t>
            </a:r>
            <a:r>
              <a:rPr lang="en-US" sz="2000" dirty="0">
                <a:latin typeface="Consolas"/>
                <a:cs typeface="Times New Roman"/>
              </a:rPr>
              <a:t>null</a:t>
            </a:r>
            <a:r>
              <a:rPr lang="en-US" sz="2000" dirty="0">
                <a:latin typeface="Times New Roman"/>
                <a:cs typeface="Times New Roman"/>
              </a:rPr>
              <a:t> if the queue is empty.</a:t>
            </a:r>
            <a:endParaRPr lang="en-US" sz="1600" dirty="0"/>
          </a:p>
          <a:p>
            <a:pPr algn="just"/>
            <a:r>
              <a:rPr lang="en-US" sz="2000" b="1" dirty="0">
                <a:latin typeface="Consolas"/>
                <a:cs typeface="Times New Roman"/>
              </a:rPr>
              <a:t>element()</a:t>
            </a:r>
            <a:r>
              <a:rPr lang="en-US" sz="2000" dirty="0">
                <a:latin typeface="Times New Roman"/>
                <a:cs typeface="Times New Roman"/>
              </a:rPr>
              <a:t>: Retrieves, but does not remove, the head of the queue. Throws an exception if the queue is empty.</a:t>
            </a:r>
            <a:endParaRPr lang="en-US" sz="1600" dirty="0"/>
          </a:p>
          <a:p>
            <a:pPr algn="just"/>
            <a:r>
              <a:rPr lang="en-US" sz="2000" b="1" dirty="0">
                <a:latin typeface="Consolas"/>
                <a:cs typeface="Times New Roman"/>
              </a:rPr>
              <a:t>peek()</a:t>
            </a:r>
            <a:r>
              <a:rPr lang="en-US" sz="2000" dirty="0">
                <a:latin typeface="Times New Roman"/>
                <a:cs typeface="Times New Roman"/>
              </a:rPr>
              <a:t>: Retrieves, but does not remove, the head of the queue. Returns </a:t>
            </a:r>
            <a:r>
              <a:rPr lang="en-US" sz="2000" dirty="0">
                <a:latin typeface="Consolas"/>
                <a:cs typeface="Times New Roman"/>
              </a:rPr>
              <a:t>null</a:t>
            </a:r>
            <a:r>
              <a:rPr lang="en-US" sz="2000" dirty="0">
                <a:latin typeface="Times New Roman"/>
                <a:cs typeface="Times New Roman"/>
              </a:rPr>
              <a:t> if the queue is empty.</a:t>
            </a:r>
            <a:endParaRPr lang="en-US" sz="1600" dirty="0"/>
          </a:p>
          <a:p>
            <a:pPr algn="just"/>
            <a:r>
              <a:rPr lang="en-US" sz="2000" b="1" dirty="0">
                <a:latin typeface="Consolas"/>
                <a:cs typeface="Times New Roman"/>
              </a:rPr>
              <a:t>contains(Object o)</a:t>
            </a:r>
            <a:r>
              <a:rPr lang="en-US" sz="2000" dirty="0">
                <a:latin typeface="Times New Roman"/>
                <a:cs typeface="Times New Roman"/>
              </a:rPr>
              <a:t>: Returns </a:t>
            </a:r>
            <a:r>
              <a:rPr lang="en-US" sz="2000" dirty="0">
                <a:latin typeface="Consolas"/>
                <a:cs typeface="Times New Roman"/>
              </a:rPr>
              <a:t>true</a:t>
            </a:r>
            <a:r>
              <a:rPr lang="en-US" sz="2000" dirty="0">
                <a:latin typeface="Times New Roman"/>
                <a:cs typeface="Times New Roman"/>
              </a:rPr>
              <a:t> if the queue contains the specified element.</a:t>
            </a:r>
            <a:endParaRPr lang="en-US" sz="1600" dirty="0"/>
          </a:p>
          <a:p>
            <a:pPr marL="0" indent="0" algn="just">
              <a:buNone/>
            </a:pPr>
            <a:endParaRPr lang="en-US" sz="2000" dirty="0">
              <a:latin typeface="Times New Roman"/>
              <a:cs typeface="Times New Roman"/>
            </a:endParaRPr>
          </a:p>
        </p:txBody>
      </p:sp>
    </p:spTree>
    <p:extLst>
      <p:ext uri="{BB962C8B-B14F-4D97-AF65-F5344CB8AC3E}">
        <p14:creationId xmlns:p14="http://schemas.microsoft.com/office/powerpoint/2010/main" val="3962841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49A-C1F0-CD34-074B-2EA779DEE437}"/>
              </a:ext>
            </a:extLst>
          </p:cNvPr>
          <p:cNvSpPr>
            <a:spLocks noGrp="1"/>
          </p:cNvSpPr>
          <p:nvPr>
            <p:ph type="title"/>
          </p:nvPr>
        </p:nvSpPr>
        <p:spPr>
          <a:xfrm>
            <a:off x="1475656" y="434068"/>
            <a:ext cx="7488832" cy="493937"/>
          </a:xfrm>
        </p:spPr>
        <p:txBody>
          <a:bodyPr>
            <a:normAutofit fontScale="90000"/>
          </a:bodyPr>
          <a:lstStyle/>
          <a:p>
            <a:r>
              <a:rPr lang="en-US" b="0" dirty="0">
                <a:latin typeface="Times New Roman"/>
                <a:cs typeface="Times New Roman"/>
              </a:rPr>
              <a:t>How to create a </a:t>
            </a:r>
            <a:r>
              <a:rPr lang="en-US" b="0" dirty="0">
                <a:latin typeface="Consolas"/>
                <a:cs typeface="Times New Roman"/>
              </a:rPr>
              <a:t>Queue?</a:t>
            </a:r>
            <a:endParaRPr lang="en-US" dirty="0">
              <a:cs typeface="Times New Roman"/>
            </a:endParaRPr>
          </a:p>
        </p:txBody>
      </p:sp>
      <p:sp>
        <p:nvSpPr>
          <p:cNvPr id="3" name="Content Placeholder 2">
            <a:extLst>
              <a:ext uri="{FF2B5EF4-FFF2-40B4-BE49-F238E27FC236}">
                <a16:creationId xmlns:a16="http://schemas.microsoft.com/office/drawing/2014/main" id="{DB1EE038-CF7D-DDEC-EE3C-6E01AF0C1C09}"/>
              </a:ext>
            </a:extLst>
          </p:cNvPr>
          <p:cNvSpPr>
            <a:spLocks noGrp="1"/>
          </p:cNvSpPr>
          <p:nvPr>
            <p:ph idx="1"/>
          </p:nvPr>
        </p:nvSpPr>
        <p:spPr>
          <a:xfrm>
            <a:off x="628650" y="1196752"/>
            <a:ext cx="7886700" cy="4980211"/>
          </a:xfrm>
        </p:spPr>
        <p:txBody>
          <a:bodyPr vert="horz" lIns="68580" tIns="34290" rIns="68580" bIns="34290" rtlCol="0" anchor="t">
            <a:normAutofit/>
          </a:bodyPr>
          <a:lstStyle/>
          <a:p>
            <a:pPr marL="0" indent="0" algn="just">
              <a:buNone/>
            </a:pPr>
            <a:r>
              <a:rPr lang="en-US" sz="2800" dirty="0">
                <a:latin typeface="Times New Roman"/>
                <a:cs typeface="Times New Roman"/>
              </a:rPr>
              <a:t>In Java, you can create a </a:t>
            </a:r>
            <a:r>
              <a:rPr lang="en-US" sz="2800" dirty="0">
                <a:latin typeface="Consolas"/>
                <a:cs typeface="Times New Roman"/>
              </a:rPr>
              <a:t>Queue</a:t>
            </a:r>
            <a:r>
              <a:rPr lang="en-US" sz="2800" dirty="0">
                <a:latin typeface="Times New Roman"/>
                <a:cs typeface="Times New Roman"/>
              </a:rPr>
              <a:t> in several ways, depending on your requirements and the specific implementation you want to use. Here are the common ways to create a </a:t>
            </a:r>
            <a:r>
              <a:rPr lang="en-US" sz="2800" dirty="0">
                <a:latin typeface="Consolas"/>
                <a:cs typeface="Times New Roman"/>
              </a:rPr>
              <a:t>Queue</a:t>
            </a:r>
            <a:r>
              <a:rPr lang="en-US" sz="2800" dirty="0">
                <a:latin typeface="Times New Roman"/>
                <a:cs typeface="Times New Roman"/>
              </a:rPr>
              <a:t>:</a:t>
            </a:r>
            <a:endParaRPr lang="en-US" sz="1600" dirty="0"/>
          </a:p>
          <a:p>
            <a:pPr marL="0" indent="0" algn="just">
              <a:buNone/>
            </a:pPr>
            <a:r>
              <a:rPr lang="en-US" sz="2400" b="1" dirty="0">
                <a:latin typeface="Times New Roman"/>
                <a:cs typeface="Times New Roman"/>
              </a:rPr>
              <a:t>Using LinkedList</a:t>
            </a:r>
          </a:p>
          <a:p>
            <a:pPr marL="0" indent="0" algn="just">
              <a:buNone/>
            </a:pPr>
            <a:r>
              <a:rPr lang="en-US" sz="2400" dirty="0">
                <a:latin typeface="Times New Roman"/>
                <a:cs typeface="Times New Roman"/>
              </a:rPr>
              <a:t>Queue&lt;Integer&gt; queue1 = new LinkedList&lt;&gt;();</a:t>
            </a:r>
            <a:endParaRPr lang="en-US" sz="2800" b="1" dirty="0">
              <a:latin typeface="Times New Roman"/>
              <a:cs typeface="Times New Roman"/>
            </a:endParaRPr>
          </a:p>
          <a:p>
            <a:pPr marL="0" indent="0" algn="just">
              <a:buNone/>
            </a:pPr>
            <a:r>
              <a:rPr lang="en-US" sz="2400" b="1" dirty="0">
                <a:latin typeface="Times New Roman"/>
                <a:cs typeface="Times New Roman"/>
              </a:rPr>
              <a:t>Using </a:t>
            </a:r>
            <a:r>
              <a:rPr lang="en-US" sz="2400" b="1" dirty="0" err="1">
                <a:latin typeface="Times New Roman"/>
                <a:cs typeface="Times New Roman"/>
              </a:rPr>
              <a:t>ArrayDeque</a:t>
            </a:r>
            <a:endParaRPr lang="en-US" sz="2800" b="1" dirty="0">
              <a:latin typeface="Times New Roman"/>
              <a:cs typeface="Times New Roman"/>
            </a:endParaRPr>
          </a:p>
          <a:p>
            <a:pPr marL="0" indent="0" algn="just">
              <a:buNone/>
            </a:pPr>
            <a:r>
              <a:rPr lang="en-US" sz="2400" dirty="0">
                <a:latin typeface="Times New Roman"/>
                <a:cs typeface="Times New Roman"/>
              </a:rPr>
              <a:t>Queue&lt;Integer&gt; queue3 = new </a:t>
            </a:r>
            <a:r>
              <a:rPr lang="en-US" sz="2400" dirty="0" err="1">
                <a:latin typeface="Times New Roman"/>
                <a:cs typeface="Times New Roman"/>
              </a:rPr>
              <a:t>ArrayDeque</a:t>
            </a:r>
            <a:r>
              <a:rPr lang="en-US" sz="2400" dirty="0">
                <a:latin typeface="Times New Roman"/>
                <a:cs typeface="Times New Roman"/>
              </a:rPr>
              <a:t>&lt;&gt;();</a:t>
            </a:r>
            <a:endParaRPr lang="en-US" sz="2800" b="1" dirty="0">
              <a:latin typeface="Times New Roman"/>
              <a:cs typeface="Times New Roman"/>
            </a:endParaRPr>
          </a:p>
        </p:txBody>
      </p:sp>
    </p:spTree>
    <p:extLst>
      <p:ext uri="{BB962C8B-B14F-4D97-AF65-F5344CB8AC3E}">
        <p14:creationId xmlns:p14="http://schemas.microsoft.com/office/powerpoint/2010/main" val="3802522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95E3-872D-4CF6-B493-EAD1003E3BA0}"/>
              </a:ext>
            </a:extLst>
          </p:cNvPr>
          <p:cNvSpPr>
            <a:spLocks noGrp="1"/>
          </p:cNvSpPr>
          <p:nvPr>
            <p:ph type="title"/>
          </p:nvPr>
        </p:nvSpPr>
        <p:spPr>
          <a:xfrm>
            <a:off x="631645" y="1152260"/>
            <a:ext cx="8285672" cy="983390"/>
          </a:xfrm>
        </p:spPr>
        <p:txBody>
          <a:bodyPr>
            <a:normAutofit/>
          </a:bodyPr>
          <a:lstStyle/>
          <a:p>
            <a:r>
              <a:rPr lang="en-US" sz="2700" dirty="0">
                <a:latin typeface="Times New Roman"/>
                <a:cs typeface="Times New Roman"/>
              </a:rPr>
              <a:t> An example demonstrating the use of the Queue interface in Java Part:1</a:t>
            </a:r>
            <a:endParaRPr lang="en-US" sz="2700" b="0" dirty="0">
              <a:latin typeface="Times New Roman"/>
              <a:cs typeface="Times New Roman"/>
            </a:endParaRPr>
          </a:p>
        </p:txBody>
      </p:sp>
      <p:sp>
        <p:nvSpPr>
          <p:cNvPr id="3" name="Content Placeholder 2">
            <a:extLst>
              <a:ext uri="{FF2B5EF4-FFF2-40B4-BE49-F238E27FC236}">
                <a16:creationId xmlns:a16="http://schemas.microsoft.com/office/drawing/2014/main" id="{648A233E-CBA6-4CF6-8C5B-687CB3F47926}"/>
              </a:ext>
            </a:extLst>
          </p:cNvPr>
          <p:cNvSpPr>
            <a:spLocks noGrp="1"/>
          </p:cNvSpPr>
          <p:nvPr>
            <p:ph idx="1"/>
          </p:nvPr>
        </p:nvSpPr>
        <p:spPr>
          <a:xfrm>
            <a:off x="628650" y="2033939"/>
            <a:ext cx="7886700" cy="3804385"/>
          </a:xfrm>
          <a:solidFill>
            <a:schemeClr val="tx2">
              <a:lumMod val="10000"/>
              <a:lumOff val="90000"/>
            </a:schemeClr>
          </a:solidFill>
        </p:spPr>
        <p:txBody>
          <a:bodyPr vert="horz" lIns="68580" tIns="34290" rIns="68580" bIns="34290" rtlCol="0" anchor="t">
            <a:normAutofit fontScale="92500" lnSpcReduction="10000"/>
          </a:bodyPr>
          <a:lstStyle/>
          <a:p>
            <a:pPr marL="0" indent="0" algn="just">
              <a:buNone/>
            </a:pPr>
            <a:r>
              <a:rPr lang="en-IN" sz="2400" dirty="0"/>
              <a:t>import </a:t>
            </a:r>
            <a:r>
              <a:rPr lang="en-IN" sz="2400" dirty="0" err="1"/>
              <a:t>java.util.LinkedList</a:t>
            </a:r>
            <a:r>
              <a:rPr lang="en-IN" sz="2400" dirty="0"/>
              <a:t>;</a:t>
            </a:r>
          </a:p>
          <a:p>
            <a:pPr marL="0" indent="0" algn="just">
              <a:buNone/>
            </a:pPr>
            <a:r>
              <a:rPr lang="en-IN" sz="2400" dirty="0"/>
              <a:t>import </a:t>
            </a:r>
            <a:r>
              <a:rPr lang="en-IN" sz="2400" dirty="0" err="1"/>
              <a:t>java.util.Queue</a:t>
            </a:r>
            <a:r>
              <a:rPr lang="en-IN" sz="2400" dirty="0"/>
              <a:t>;</a:t>
            </a:r>
          </a:p>
          <a:p>
            <a:pPr marL="0" indent="0" algn="just">
              <a:buNone/>
            </a:pPr>
            <a:r>
              <a:rPr lang="en-IN" sz="2400" dirty="0"/>
              <a:t>public class </a:t>
            </a:r>
            <a:r>
              <a:rPr lang="en-IN" sz="2400" dirty="0" err="1"/>
              <a:t>QueueExample</a:t>
            </a:r>
            <a:r>
              <a:rPr lang="en-IN" sz="2400" dirty="0"/>
              <a:t> {</a:t>
            </a:r>
          </a:p>
          <a:p>
            <a:pPr marL="0" indent="0" algn="just">
              <a:buNone/>
            </a:pPr>
            <a:r>
              <a:rPr lang="en-IN" sz="2400" dirty="0"/>
              <a:t>    public static void main(String[] </a:t>
            </a:r>
            <a:r>
              <a:rPr lang="en-IN" sz="2400" dirty="0" err="1"/>
              <a:t>args</a:t>
            </a:r>
            <a:r>
              <a:rPr lang="en-IN" sz="2400" dirty="0"/>
              <a:t>) {</a:t>
            </a:r>
          </a:p>
          <a:p>
            <a:pPr marL="0" indent="0" algn="just">
              <a:buNone/>
            </a:pPr>
            <a:r>
              <a:rPr lang="en-IN" sz="2400" dirty="0"/>
              <a:t>        Queue&lt;String&gt; queue = new LinkedList&lt;&gt;();</a:t>
            </a:r>
          </a:p>
          <a:p>
            <a:pPr marL="0" indent="0" algn="just">
              <a:buNone/>
            </a:pPr>
            <a:r>
              <a:rPr lang="en-IN" sz="2400" dirty="0"/>
              <a:t>        // Adding elements to the queue</a:t>
            </a:r>
          </a:p>
          <a:p>
            <a:pPr marL="0" indent="0" algn="just">
              <a:buNone/>
            </a:pPr>
            <a:r>
              <a:rPr lang="en-IN" sz="2400" dirty="0"/>
              <a:t>        </a:t>
            </a:r>
            <a:r>
              <a:rPr lang="en-IN" sz="2400" dirty="0" err="1"/>
              <a:t>queue.add</a:t>
            </a:r>
            <a:r>
              <a:rPr lang="en-IN" sz="2400" dirty="0"/>
              <a:t>("Alice");</a:t>
            </a:r>
          </a:p>
          <a:p>
            <a:pPr marL="0" indent="0" algn="just">
              <a:buNone/>
            </a:pPr>
            <a:r>
              <a:rPr lang="en-IN" sz="2400" dirty="0"/>
              <a:t>        </a:t>
            </a:r>
            <a:r>
              <a:rPr lang="en-IN" sz="2400" dirty="0" err="1"/>
              <a:t>queue.add</a:t>
            </a:r>
            <a:r>
              <a:rPr lang="en-IN" sz="2400" dirty="0"/>
              <a:t>("Bob");</a:t>
            </a:r>
          </a:p>
          <a:p>
            <a:pPr marL="0" indent="0" algn="just">
              <a:buNone/>
            </a:pPr>
            <a:r>
              <a:rPr lang="en-IN" sz="2400" dirty="0"/>
              <a:t>        </a:t>
            </a:r>
            <a:r>
              <a:rPr lang="en-IN" sz="2400" dirty="0" err="1"/>
              <a:t>queue.add</a:t>
            </a:r>
            <a:r>
              <a:rPr lang="en-IN" sz="2400" dirty="0"/>
              <a:t>("Charlie");</a:t>
            </a:r>
          </a:p>
          <a:p>
            <a:pPr marL="0" indent="0" algn="just">
              <a:buNone/>
            </a:pPr>
            <a:r>
              <a:rPr lang="en-IN" sz="2400" dirty="0">
                <a:latin typeface="Times New Roman"/>
                <a:cs typeface="Times New Roman"/>
              </a:rPr>
              <a:t>    </a:t>
            </a:r>
            <a:endParaRPr lang="en-IN" sz="2400" dirty="0"/>
          </a:p>
        </p:txBody>
      </p:sp>
    </p:spTree>
    <p:extLst>
      <p:ext uri="{BB962C8B-B14F-4D97-AF65-F5344CB8AC3E}">
        <p14:creationId xmlns:p14="http://schemas.microsoft.com/office/powerpoint/2010/main" val="3364231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95E3-872D-4CF6-B493-EAD1003E3BA0}"/>
              </a:ext>
            </a:extLst>
          </p:cNvPr>
          <p:cNvSpPr>
            <a:spLocks noGrp="1"/>
          </p:cNvSpPr>
          <p:nvPr>
            <p:ph type="title"/>
          </p:nvPr>
        </p:nvSpPr>
        <p:spPr>
          <a:xfrm>
            <a:off x="631645" y="1152260"/>
            <a:ext cx="8285672" cy="983390"/>
          </a:xfrm>
        </p:spPr>
        <p:txBody>
          <a:bodyPr>
            <a:normAutofit/>
          </a:bodyPr>
          <a:lstStyle/>
          <a:p>
            <a:r>
              <a:rPr lang="en-US" sz="2700" dirty="0">
                <a:latin typeface="Times New Roman"/>
                <a:cs typeface="Times New Roman"/>
              </a:rPr>
              <a:t> An example demonstrating the use of the Queue interface in Java Part:2</a:t>
            </a:r>
            <a:endParaRPr lang="en-IN" sz="2700" dirty="0"/>
          </a:p>
        </p:txBody>
      </p:sp>
      <p:sp>
        <p:nvSpPr>
          <p:cNvPr id="3" name="Content Placeholder 2">
            <a:extLst>
              <a:ext uri="{FF2B5EF4-FFF2-40B4-BE49-F238E27FC236}">
                <a16:creationId xmlns:a16="http://schemas.microsoft.com/office/drawing/2014/main" id="{648A233E-CBA6-4CF6-8C5B-687CB3F47926}"/>
              </a:ext>
            </a:extLst>
          </p:cNvPr>
          <p:cNvSpPr>
            <a:spLocks noGrp="1"/>
          </p:cNvSpPr>
          <p:nvPr>
            <p:ph idx="1"/>
          </p:nvPr>
        </p:nvSpPr>
        <p:spPr>
          <a:xfrm>
            <a:off x="395536" y="2033939"/>
            <a:ext cx="8285672" cy="3804385"/>
          </a:xfrm>
          <a:solidFill>
            <a:schemeClr val="tx2">
              <a:lumMod val="10000"/>
              <a:lumOff val="90000"/>
            </a:schemeClr>
          </a:solidFill>
        </p:spPr>
        <p:txBody>
          <a:bodyPr vert="horz" lIns="68580" tIns="34290" rIns="68580" bIns="34290" rtlCol="0" anchor="t">
            <a:normAutofit/>
          </a:bodyPr>
          <a:lstStyle/>
          <a:p>
            <a:pPr marL="0" indent="0" algn="just">
              <a:buNone/>
            </a:pPr>
            <a:r>
              <a:rPr lang="en-IN" sz="2625" dirty="0">
                <a:latin typeface="Times New Roman"/>
                <a:cs typeface="Times New Roman"/>
              </a:rPr>
              <a:t>   </a:t>
            </a:r>
            <a:r>
              <a:rPr lang="en-IN" sz="2000" dirty="0">
                <a:latin typeface="Times New Roman"/>
                <a:cs typeface="Times New Roman"/>
              </a:rPr>
              <a:t> // Removing and returning the head of the queue</a:t>
            </a:r>
            <a:endParaRPr lang="en-US" sz="2000" dirty="0"/>
          </a:p>
          <a:p>
            <a:pPr marL="0" indent="0" algn="just">
              <a:buNone/>
            </a:pPr>
            <a:r>
              <a:rPr lang="en-IN" sz="2000" dirty="0">
                <a:latin typeface="Times New Roman"/>
                <a:cs typeface="Times New Roman"/>
              </a:rPr>
              <a:t>     </a:t>
            </a:r>
            <a:r>
              <a:rPr lang="en-IN" sz="2000" dirty="0" err="1">
                <a:latin typeface="Times New Roman"/>
                <a:cs typeface="Times New Roman"/>
              </a:rPr>
              <a:t>System.out.println</a:t>
            </a:r>
            <a:r>
              <a:rPr lang="en-IN" sz="2000" dirty="0">
                <a:latin typeface="Times New Roman"/>
                <a:cs typeface="Times New Roman"/>
              </a:rPr>
              <a:t>("Removed element: " + </a:t>
            </a:r>
            <a:r>
              <a:rPr lang="en-IN" sz="2000" dirty="0" err="1">
                <a:latin typeface="Times New Roman"/>
                <a:cs typeface="Times New Roman"/>
              </a:rPr>
              <a:t>queue.remove</a:t>
            </a:r>
            <a:r>
              <a:rPr lang="en-IN" sz="2000" dirty="0">
                <a:latin typeface="Times New Roman"/>
                <a:cs typeface="Times New Roman"/>
              </a:rPr>
              <a:t>()); // Output: Alice</a:t>
            </a:r>
            <a:endParaRPr lang="en-US" sz="2000" dirty="0"/>
          </a:p>
          <a:p>
            <a:pPr marL="0" indent="0" algn="just">
              <a:buNone/>
            </a:pPr>
            <a:r>
              <a:rPr lang="en-IN" sz="2000" dirty="0">
                <a:latin typeface="Times New Roman"/>
                <a:cs typeface="Times New Roman"/>
              </a:rPr>
              <a:t>        // Returning the head of the queue without removing it</a:t>
            </a:r>
            <a:endParaRPr lang="en-US" sz="2000" dirty="0"/>
          </a:p>
          <a:p>
            <a:pPr marL="0" indent="0" algn="just">
              <a:buNone/>
            </a:pPr>
            <a:r>
              <a:rPr lang="en-IN" sz="2000" dirty="0">
                <a:latin typeface="Times New Roman"/>
                <a:cs typeface="Times New Roman"/>
              </a:rPr>
              <a:t>        </a:t>
            </a:r>
            <a:r>
              <a:rPr lang="en-IN" sz="2000" dirty="0" err="1">
                <a:latin typeface="Times New Roman"/>
                <a:cs typeface="Times New Roman"/>
              </a:rPr>
              <a:t>System.out.println</a:t>
            </a:r>
            <a:r>
              <a:rPr lang="en-IN" sz="2000" dirty="0">
                <a:latin typeface="Times New Roman"/>
                <a:cs typeface="Times New Roman"/>
              </a:rPr>
              <a:t>("Peeked element: " + </a:t>
            </a:r>
            <a:r>
              <a:rPr lang="en-IN" sz="2000" dirty="0" err="1">
                <a:latin typeface="Times New Roman"/>
                <a:cs typeface="Times New Roman"/>
              </a:rPr>
              <a:t>queue.peek</a:t>
            </a:r>
            <a:r>
              <a:rPr lang="en-IN" sz="2000" dirty="0">
                <a:latin typeface="Times New Roman"/>
                <a:cs typeface="Times New Roman"/>
              </a:rPr>
              <a:t>()); // Output: Bob</a:t>
            </a:r>
            <a:endParaRPr lang="en-US" sz="2000" dirty="0">
              <a:latin typeface="Times New Roman"/>
              <a:cs typeface="Times New Roman"/>
            </a:endParaRPr>
          </a:p>
          <a:p>
            <a:pPr marL="0" indent="0" algn="just">
              <a:buNone/>
            </a:pPr>
            <a:r>
              <a:rPr lang="en-IN" sz="2000" dirty="0">
                <a:latin typeface="Times New Roman"/>
                <a:cs typeface="Times New Roman"/>
              </a:rPr>
              <a:t>        // Checking if the queue is empty</a:t>
            </a:r>
            <a:endParaRPr lang="en-US" sz="2000" dirty="0">
              <a:latin typeface="Times New Roman"/>
              <a:cs typeface="Times New Roman"/>
            </a:endParaRPr>
          </a:p>
          <a:p>
            <a:pPr marL="0" indent="0" algn="just">
              <a:buNone/>
            </a:pPr>
            <a:r>
              <a:rPr lang="en-IN" sz="2000" dirty="0">
                <a:latin typeface="Times New Roman"/>
                <a:cs typeface="Times New Roman"/>
              </a:rPr>
              <a:t>        </a:t>
            </a:r>
            <a:r>
              <a:rPr lang="en-IN" sz="2000" dirty="0" err="1">
                <a:latin typeface="Times New Roman"/>
                <a:cs typeface="Times New Roman"/>
              </a:rPr>
              <a:t>System.out.println</a:t>
            </a:r>
            <a:r>
              <a:rPr lang="en-IN" sz="2000" dirty="0">
                <a:latin typeface="Times New Roman"/>
                <a:cs typeface="Times New Roman"/>
              </a:rPr>
              <a:t>("Is queue empty? " + </a:t>
            </a:r>
            <a:r>
              <a:rPr lang="en-IN" sz="2000" dirty="0" err="1">
                <a:latin typeface="Times New Roman"/>
                <a:cs typeface="Times New Roman"/>
              </a:rPr>
              <a:t>queue.isEmpty</a:t>
            </a:r>
            <a:r>
              <a:rPr lang="en-IN" sz="2000" dirty="0">
                <a:latin typeface="Times New Roman"/>
                <a:cs typeface="Times New Roman"/>
              </a:rPr>
              <a:t>()); // Output: false</a:t>
            </a:r>
            <a:endParaRPr lang="en-US" sz="2000" dirty="0">
              <a:latin typeface="Times New Roman"/>
              <a:cs typeface="Times New Roman"/>
            </a:endParaRPr>
          </a:p>
          <a:p>
            <a:pPr marL="0" indent="0" algn="just">
              <a:buNone/>
            </a:pPr>
            <a:r>
              <a:rPr lang="en-IN" sz="2000" dirty="0">
                <a:latin typeface="Times New Roman"/>
                <a:cs typeface="Times New Roman"/>
              </a:rPr>
              <a:t>    }</a:t>
            </a:r>
            <a:endParaRPr lang="en-US" sz="2000" dirty="0">
              <a:latin typeface="Times New Roman"/>
              <a:cs typeface="Times New Roman"/>
            </a:endParaRPr>
          </a:p>
          <a:p>
            <a:pPr marL="0" indent="0" algn="just">
              <a:buNone/>
            </a:pPr>
            <a:r>
              <a:rPr lang="en-IN" sz="1600" dirty="0">
                <a:latin typeface="Times New Roman"/>
                <a:cs typeface="Times New Roman"/>
              </a:rPr>
              <a:t>}</a:t>
            </a:r>
            <a:endParaRPr lang="en-US" sz="1600" dirty="0">
              <a:latin typeface="Times New Roman"/>
              <a:cs typeface="Times New Roman"/>
            </a:endParaRPr>
          </a:p>
          <a:p>
            <a:pPr marL="0" indent="0" algn="just">
              <a:buNone/>
            </a:pPr>
            <a:endParaRPr lang="en-IN" sz="2100" dirty="0"/>
          </a:p>
        </p:txBody>
      </p:sp>
    </p:spTree>
    <p:extLst>
      <p:ext uri="{BB962C8B-B14F-4D97-AF65-F5344CB8AC3E}">
        <p14:creationId xmlns:p14="http://schemas.microsoft.com/office/powerpoint/2010/main" val="786354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B8A2-CF8A-40F8-BFB7-37139609753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45E53B3-74B2-4E34-B76D-57F39ED4C712}"/>
              </a:ext>
            </a:extLst>
          </p:cNvPr>
          <p:cNvSpPr>
            <a:spLocks noGrp="1"/>
          </p:cNvSpPr>
          <p:nvPr>
            <p:ph idx="1"/>
          </p:nvPr>
        </p:nvSpPr>
        <p:spPr>
          <a:xfrm>
            <a:off x="628650" y="980728"/>
            <a:ext cx="5239494" cy="5196235"/>
          </a:xfrm>
        </p:spPr>
        <p:txBody>
          <a:bodyPr>
            <a:normAutofit/>
          </a:bodyPr>
          <a:lstStyle/>
          <a:p>
            <a:pPr marL="0" indent="0" algn="just">
              <a:buNone/>
            </a:pPr>
            <a:r>
              <a:rPr lang="en-US" sz="2800" dirty="0"/>
              <a:t>we need a class that implements the Deque interface, and that class is </a:t>
            </a:r>
            <a:r>
              <a:rPr lang="en-US" sz="2800" dirty="0" err="1"/>
              <a:t>ArrayDeque</a:t>
            </a:r>
            <a:r>
              <a:rPr lang="en-US" sz="2800" dirty="0"/>
              <a:t>. It grows and shrinks as per usage. It also inherits the </a:t>
            </a:r>
            <a:r>
              <a:rPr lang="en-US" sz="2800" dirty="0" err="1"/>
              <a:t>AbstractCollection</a:t>
            </a:r>
            <a:r>
              <a:rPr lang="en-US" sz="2800" dirty="0"/>
              <a:t> class.</a:t>
            </a:r>
          </a:p>
        </p:txBody>
      </p:sp>
      <p:sp>
        <p:nvSpPr>
          <p:cNvPr id="4" name="Rectangle 3">
            <a:extLst>
              <a:ext uri="{FF2B5EF4-FFF2-40B4-BE49-F238E27FC236}">
                <a16:creationId xmlns:a16="http://schemas.microsoft.com/office/drawing/2014/main" id="{B99223B8-B795-47A5-B6EF-5EA7CA8EF7E3}"/>
              </a:ext>
            </a:extLst>
          </p:cNvPr>
          <p:cNvSpPr/>
          <p:nvPr/>
        </p:nvSpPr>
        <p:spPr>
          <a:xfrm>
            <a:off x="1619672" y="303595"/>
            <a:ext cx="6048672" cy="584775"/>
          </a:xfrm>
          <a:prstGeom prst="rect">
            <a:avLst/>
          </a:prstGeom>
        </p:spPr>
        <p:txBody>
          <a:bodyPr wrap="square">
            <a:spAutoFit/>
          </a:bodyPr>
          <a:lstStyle/>
          <a:p>
            <a:pPr algn="just"/>
            <a:r>
              <a:rPr lang="en-US" sz="3200" dirty="0" err="1">
                <a:solidFill>
                  <a:srgbClr val="FF0000"/>
                </a:solidFill>
                <a:latin typeface="erdana"/>
              </a:rPr>
              <a:t>ArrayDeque</a:t>
            </a:r>
            <a:r>
              <a:rPr lang="en-US" sz="3200" dirty="0">
                <a:solidFill>
                  <a:srgbClr val="FF0000"/>
                </a:solidFill>
                <a:latin typeface="erdana"/>
              </a:rPr>
              <a:t> class</a:t>
            </a:r>
            <a:endParaRPr lang="en-US" sz="3200" b="0" i="0" dirty="0">
              <a:solidFill>
                <a:srgbClr val="FF0000"/>
              </a:solidFill>
              <a:effectLst/>
              <a:latin typeface="erdana"/>
            </a:endParaRPr>
          </a:p>
        </p:txBody>
      </p:sp>
      <p:pic>
        <p:nvPicPr>
          <p:cNvPr id="5" name="Picture 4">
            <a:extLst>
              <a:ext uri="{FF2B5EF4-FFF2-40B4-BE49-F238E27FC236}">
                <a16:creationId xmlns:a16="http://schemas.microsoft.com/office/drawing/2014/main" id="{A6272405-C4A5-46CC-8727-44709E53C9EE}"/>
              </a:ext>
            </a:extLst>
          </p:cNvPr>
          <p:cNvPicPr>
            <a:picLocks noChangeAspect="1"/>
          </p:cNvPicPr>
          <p:nvPr/>
        </p:nvPicPr>
        <p:blipFill>
          <a:blip r:embed="rId2"/>
          <a:stretch>
            <a:fillRect/>
          </a:stretch>
        </p:blipFill>
        <p:spPr>
          <a:xfrm>
            <a:off x="6307483" y="730775"/>
            <a:ext cx="2376264" cy="5762099"/>
          </a:xfrm>
          <a:prstGeom prst="rect">
            <a:avLst/>
          </a:prstGeom>
        </p:spPr>
      </p:pic>
    </p:spTree>
    <p:extLst>
      <p:ext uri="{BB962C8B-B14F-4D97-AF65-F5344CB8AC3E}">
        <p14:creationId xmlns:p14="http://schemas.microsoft.com/office/powerpoint/2010/main" val="2027806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0A1C-D861-4972-8633-2E9C6EE72C98}"/>
              </a:ext>
            </a:extLst>
          </p:cNvPr>
          <p:cNvSpPr>
            <a:spLocks noGrp="1"/>
          </p:cNvSpPr>
          <p:nvPr>
            <p:ph type="title"/>
          </p:nvPr>
        </p:nvSpPr>
        <p:spPr>
          <a:xfrm>
            <a:off x="628650" y="980728"/>
            <a:ext cx="7886700" cy="709961"/>
          </a:xfrm>
        </p:spPr>
        <p:txBody>
          <a:bodyPr/>
          <a:lstStyle/>
          <a:p>
            <a:r>
              <a:rPr lang="en-US" dirty="0" err="1">
                <a:solidFill>
                  <a:srgbClr val="FF0000"/>
                </a:solidFill>
              </a:rPr>
              <a:t>ArrayDeque</a:t>
            </a:r>
            <a:r>
              <a:rPr lang="en-US" dirty="0">
                <a:solidFill>
                  <a:srgbClr val="FF0000"/>
                </a:solidFill>
              </a:rPr>
              <a:t> class are:</a:t>
            </a:r>
          </a:p>
        </p:txBody>
      </p:sp>
      <p:sp>
        <p:nvSpPr>
          <p:cNvPr id="3" name="Content Placeholder 2">
            <a:extLst>
              <a:ext uri="{FF2B5EF4-FFF2-40B4-BE49-F238E27FC236}">
                <a16:creationId xmlns:a16="http://schemas.microsoft.com/office/drawing/2014/main" id="{999F0F2E-4105-4BE8-814F-E83E92728AB4}"/>
              </a:ext>
            </a:extLst>
          </p:cNvPr>
          <p:cNvSpPr>
            <a:spLocks noGrp="1"/>
          </p:cNvSpPr>
          <p:nvPr>
            <p:ph idx="1"/>
          </p:nvPr>
        </p:nvSpPr>
        <p:spPr/>
        <p:txBody>
          <a:bodyPr>
            <a:normAutofit/>
          </a:bodyPr>
          <a:lstStyle/>
          <a:p>
            <a:pPr algn="just"/>
            <a:r>
              <a:rPr lang="en-US" sz="2400" dirty="0"/>
              <a:t>Unlike Queue, we can add or remove elements from both sides.</a:t>
            </a:r>
          </a:p>
          <a:p>
            <a:pPr algn="just"/>
            <a:r>
              <a:rPr lang="en-US" sz="2400" dirty="0"/>
              <a:t>Null elements are not allowed in the </a:t>
            </a:r>
            <a:r>
              <a:rPr lang="en-US" sz="2400" dirty="0" err="1"/>
              <a:t>ArrayDeque</a:t>
            </a:r>
            <a:r>
              <a:rPr lang="en-US" sz="2400" dirty="0"/>
              <a:t>.</a:t>
            </a:r>
          </a:p>
          <a:p>
            <a:pPr algn="just"/>
            <a:r>
              <a:rPr lang="en-US" sz="2400" dirty="0" err="1"/>
              <a:t>ArrayDeque</a:t>
            </a:r>
            <a:r>
              <a:rPr lang="en-US" sz="2400" dirty="0"/>
              <a:t> is not thread safe, in the absence of external synchronization.</a:t>
            </a:r>
          </a:p>
          <a:p>
            <a:pPr algn="just"/>
            <a:r>
              <a:rPr lang="en-US" sz="2400" dirty="0" err="1"/>
              <a:t>ArrayDeque</a:t>
            </a:r>
            <a:r>
              <a:rPr lang="en-US" sz="2400" dirty="0"/>
              <a:t> has no capacity restrictions.</a:t>
            </a:r>
          </a:p>
          <a:p>
            <a:pPr algn="just"/>
            <a:r>
              <a:rPr lang="en-US" sz="2400" dirty="0" err="1"/>
              <a:t>ArrayDeque</a:t>
            </a:r>
            <a:r>
              <a:rPr lang="en-US" sz="2400" dirty="0"/>
              <a:t> is faster than LinkedList and Stack.</a:t>
            </a:r>
          </a:p>
        </p:txBody>
      </p:sp>
    </p:spTree>
    <p:extLst>
      <p:ext uri="{BB962C8B-B14F-4D97-AF65-F5344CB8AC3E}">
        <p14:creationId xmlns:p14="http://schemas.microsoft.com/office/powerpoint/2010/main" val="3906077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3256-5E80-4F9F-B90A-72AE846DA33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08BF6A0-7D7C-46B4-93B0-11604F5B1EC8}"/>
              </a:ext>
            </a:extLst>
          </p:cNvPr>
          <p:cNvSpPr>
            <a:spLocks noGrp="1"/>
          </p:cNvSpPr>
          <p:nvPr>
            <p:ph idx="1"/>
          </p:nvPr>
        </p:nvSpPr>
        <p:spPr>
          <a:xfrm>
            <a:off x="628650" y="908720"/>
            <a:ext cx="7886700" cy="5760640"/>
          </a:xfrm>
        </p:spPr>
        <p:txBody>
          <a:bodyPr>
            <a:normAutofit lnSpcReduction="10000"/>
          </a:bodyPr>
          <a:lstStyle/>
          <a:p>
            <a:pPr marL="0" indent="0" algn="just">
              <a:buNone/>
            </a:pPr>
            <a:r>
              <a:rPr lang="en-US" sz="2400" b="1" dirty="0">
                <a:solidFill>
                  <a:srgbClr val="006699"/>
                </a:solidFill>
                <a:latin typeface="inter-regular"/>
              </a:rPr>
              <a:t>import</a:t>
            </a:r>
            <a:r>
              <a:rPr lang="en-US" sz="2400" dirty="0">
                <a:solidFill>
                  <a:srgbClr val="000000"/>
                </a:solidFill>
                <a:latin typeface="inter-regular"/>
              </a:rPr>
              <a:t> </a:t>
            </a:r>
            <a:r>
              <a:rPr lang="en-US" sz="2400" dirty="0" err="1">
                <a:solidFill>
                  <a:srgbClr val="000000"/>
                </a:solidFill>
                <a:latin typeface="inter-regular"/>
              </a:rPr>
              <a:t>java.util</a:t>
            </a:r>
            <a:r>
              <a:rPr lang="en-US" sz="2400" dirty="0">
                <a:solidFill>
                  <a:srgbClr val="000000"/>
                </a:solidFill>
                <a:latin typeface="inter-regular"/>
              </a:rPr>
              <a:t>.*;  </a:t>
            </a:r>
          </a:p>
          <a:p>
            <a:pPr marL="0" indent="0" algn="just">
              <a:buNone/>
            </a:pPr>
            <a:r>
              <a:rPr lang="en-US" sz="2400" b="1" dirty="0">
                <a:solidFill>
                  <a:srgbClr val="006699"/>
                </a:solidFill>
                <a:latin typeface="inter-regular"/>
              </a:rPr>
              <a:t>public</a:t>
            </a:r>
            <a:r>
              <a:rPr lang="en-US" sz="2400" dirty="0">
                <a:solidFill>
                  <a:srgbClr val="000000"/>
                </a:solidFill>
                <a:latin typeface="inter-regular"/>
              </a:rPr>
              <a:t> </a:t>
            </a:r>
            <a:r>
              <a:rPr lang="en-US" sz="2400" b="1" dirty="0">
                <a:solidFill>
                  <a:srgbClr val="006699"/>
                </a:solidFill>
                <a:latin typeface="inter-regular"/>
              </a:rPr>
              <a:t>class</a:t>
            </a:r>
            <a:r>
              <a:rPr lang="en-US" sz="2400" dirty="0">
                <a:solidFill>
                  <a:srgbClr val="000000"/>
                </a:solidFill>
                <a:latin typeface="inter-regular"/>
              </a:rPr>
              <a:t> </a:t>
            </a:r>
            <a:r>
              <a:rPr lang="en-US" sz="2400" dirty="0" err="1">
                <a:solidFill>
                  <a:srgbClr val="000000"/>
                </a:solidFill>
                <a:latin typeface="inter-regular"/>
              </a:rPr>
              <a:t>ArrayDequeExample</a:t>
            </a:r>
            <a:r>
              <a:rPr lang="en-US" sz="2400" dirty="0">
                <a:solidFill>
                  <a:srgbClr val="000000"/>
                </a:solidFill>
                <a:latin typeface="inter-regular"/>
              </a:rPr>
              <a:t> {  </a:t>
            </a:r>
          </a:p>
          <a:p>
            <a:pPr marL="0" indent="0" algn="just">
              <a:buNone/>
            </a:pPr>
            <a:r>
              <a:rPr lang="en-US" sz="2400" dirty="0">
                <a:solidFill>
                  <a:srgbClr val="000000"/>
                </a:solidFill>
                <a:latin typeface="inter-regular"/>
              </a:rPr>
              <a:t>   </a:t>
            </a:r>
            <a:r>
              <a:rPr lang="en-US" sz="2400" b="1" dirty="0">
                <a:solidFill>
                  <a:srgbClr val="006699"/>
                </a:solidFill>
                <a:latin typeface="inter-regular"/>
              </a:rPr>
              <a:t>public</a:t>
            </a:r>
            <a:r>
              <a:rPr lang="en-US" sz="2400" dirty="0">
                <a:solidFill>
                  <a:srgbClr val="000000"/>
                </a:solidFill>
                <a:latin typeface="inter-regular"/>
              </a:rPr>
              <a:t> </a:t>
            </a:r>
            <a:r>
              <a:rPr lang="en-US" sz="2400" b="1" dirty="0">
                <a:solidFill>
                  <a:srgbClr val="006699"/>
                </a:solidFill>
                <a:latin typeface="inter-regular"/>
              </a:rPr>
              <a:t>static</a:t>
            </a:r>
            <a:r>
              <a:rPr lang="en-US" sz="2400" dirty="0">
                <a:solidFill>
                  <a:srgbClr val="000000"/>
                </a:solidFill>
                <a:latin typeface="inter-regular"/>
              </a:rPr>
              <a:t> </a:t>
            </a:r>
            <a:r>
              <a:rPr lang="en-US" sz="2400" b="1" dirty="0">
                <a:solidFill>
                  <a:srgbClr val="006699"/>
                </a:solidFill>
                <a:latin typeface="inter-regular"/>
              </a:rPr>
              <a:t>void</a:t>
            </a:r>
            <a:r>
              <a:rPr lang="en-US" sz="2400" dirty="0">
                <a:solidFill>
                  <a:srgbClr val="000000"/>
                </a:solidFill>
                <a:latin typeface="inter-regular"/>
              </a:rPr>
              <a:t> main(String[] </a:t>
            </a:r>
            <a:r>
              <a:rPr lang="en-US" sz="2400" dirty="0" err="1">
                <a:solidFill>
                  <a:srgbClr val="000000"/>
                </a:solidFill>
                <a:latin typeface="inter-regular"/>
              </a:rPr>
              <a:t>args</a:t>
            </a:r>
            <a:r>
              <a:rPr lang="en-US" sz="2400" dirty="0">
                <a:solidFill>
                  <a:srgbClr val="000000"/>
                </a:solidFill>
                <a:latin typeface="inter-regular"/>
              </a:rPr>
              <a:t>) {  </a:t>
            </a:r>
          </a:p>
          <a:p>
            <a:pPr marL="0" indent="0" algn="just">
              <a:buNone/>
            </a:pPr>
            <a:r>
              <a:rPr lang="en-US" sz="2400" dirty="0">
                <a:solidFill>
                  <a:srgbClr val="000000"/>
                </a:solidFill>
                <a:latin typeface="inter-regular"/>
              </a:rPr>
              <a:t>   </a:t>
            </a:r>
            <a:r>
              <a:rPr lang="en-US" sz="2400" dirty="0">
                <a:solidFill>
                  <a:srgbClr val="008200"/>
                </a:solidFill>
                <a:latin typeface="inter-regular"/>
              </a:rPr>
              <a:t>//Creating Deque and adding elements</a:t>
            </a:r>
            <a:r>
              <a:rPr lang="en-US" sz="2400" dirty="0">
                <a:solidFill>
                  <a:srgbClr val="000000"/>
                </a:solidFill>
                <a:latin typeface="inter-regular"/>
              </a:rPr>
              <a:t>  </a:t>
            </a:r>
          </a:p>
          <a:p>
            <a:pPr marL="0" indent="0" algn="just">
              <a:buNone/>
            </a:pPr>
            <a:r>
              <a:rPr lang="en-US" sz="2400" dirty="0">
                <a:solidFill>
                  <a:srgbClr val="000000"/>
                </a:solidFill>
                <a:latin typeface="inter-regular"/>
              </a:rPr>
              <a:t>   Deque&lt;String&gt; deque = </a:t>
            </a:r>
            <a:r>
              <a:rPr lang="en-US" sz="2400" b="1" dirty="0">
                <a:solidFill>
                  <a:srgbClr val="006699"/>
                </a:solidFill>
                <a:latin typeface="inter-regular"/>
              </a:rPr>
              <a:t>new</a:t>
            </a:r>
            <a:r>
              <a:rPr lang="en-US" sz="2400" dirty="0">
                <a:solidFill>
                  <a:srgbClr val="000000"/>
                </a:solidFill>
                <a:latin typeface="inter-regular"/>
              </a:rPr>
              <a:t> </a:t>
            </a:r>
            <a:r>
              <a:rPr lang="en-US" sz="2400" dirty="0" err="1">
                <a:solidFill>
                  <a:srgbClr val="000000"/>
                </a:solidFill>
                <a:latin typeface="inter-regular"/>
              </a:rPr>
              <a:t>ArrayDeque</a:t>
            </a:r>
            <a:r>
              <a:rPr lang="en-US" sz="2400" dirty="0">
                <a:solidFill>
                  <a:srgbClr val="000000"/>
                </a:solidFill>
                <a:latin typeface="inter-regular"/>
              </a:rPr>
              <a:t>&lt;String&gt;();  </a:t>
            </a:r>
          </a:p>
          <a:p>
            <a:pPr marL="0" indent="0" algn="just">
              <a:buNone/>
            </a:pPr>
            <a:r>
              <a:rPr lang="en-US" sz="2400" dirty="0">
                <a:solidFill>
                  <a:srgbClr val="000000"/>
                </a:solidFill>
                <a:latin typeface="inter-regular"/>
              </a:rPr>
              <a:t>   </a:t>
            </a:r>
            <a:r>
              <a:rPr lang="en-US" sz="2400" dirty="0" err="1">
                <a:solidFill>
                  <a:srgbClr val="000000"/>
                </a:solidFill>
                <a:latin typeface="inter-regular"/>
              </a:rPr>
              <a:t>deque.add</a:t>
            </a:r>
            <a:r>
              <a:rPr lang="en-US" sz="2400" dirty="0">
                <a:solidFill>
                  <a:srgbClr val="000000"/>
                </a:solidFill>
                <a:latin typeface="inter-regular"/>
              </a:rPr>
              <a:t>(</a:t>
            </a:r>
            <a:r>
              <a:rPr lang="en-US" sz="2400" dirty="0">
                <a:solidFill>
                  <a:srgbClr val="0000FF"/>
                </a:solidFill>
                <a:latin typeface="inter-regular"/>
              </a:rPr>
              <a:t>"Ravi"</a:t>
            </a:r>
            <a:r>
              <a:rPr lang="en-US" sz="2400" dirty="0">
                <a:solidFill>
                  <a:srgbClr val="000000"/>
                </a:solidFill>
                <a:latin typeface="inter-regular"/>
              </a:rPr>
              <a:t>);    </a:t>
            </a:r>
          </a:p>
          <a:p>
            <a:pPr marL="0" indent="0" algn="just">
              <a:buNone/>
            </a:pPr>
            <a:r>
              <a:rPr lang="en-US" sz="2400" dirty="0">
                <a:solidFill>
                  <a:srgbClr val="000000"/>
                </a:solidFill>
                <a:latin typeface="inter-regular"/>
              </a:rPr>
              <a:t>   </a:t>
            </a:r>
            <a:r>
              <a:rPr lang="en-US" sz="2400" dirty="0" err="1">
                <a:solidFill>
                  <a:srgbClr val="000000"/>
                </a:solidFill>
                <a:latin typeface="inter-regular"/>
              </a:rPr>
              <a:t>deque.add</a:t>
            </a:r>
            <a:r>
              <a:rPr lang="en-US" sz="2400" dirty="0">
                <a:solidFill>
                  <a:srgbClr val="000000"/>
                </a:solidFill>
                <a:latin typeface="inter-regular"/>
              </a:rPr>
              <a:t>(</a:t>
            </a:r>
            <a:r>
              <a:rPr lang="en-US" sz="2400" dirty="0">
                <a:solidFill>
                  <a:srgbClr val="0000FF"/>
                </a:solidFill>
                <a:latin typeface="inter-regular"/>
              </a:rPr>
              <a:t>"Vijay"</a:t>
            </a:r>
            <a:r>
              <a:rPr lang="en-US" sz="2400" dirty="0">
                <a:solidFill>
                  <a:srgbClr val="000000"/>
                </a:solidFill>
                <a:latin typeface="inter-regular"/>
              </a:rPr>
              <a:t>);     </a:t>
            </a:r>
          </a:p>
          <a:p>
            <a:pPr marL="0" indent="0" algn="just">
              <a:buNone/>
            </a:pPr>
            <a:r>
              <a:rPr lang="en-US" sz="2400" dirty="0">
                <a:solidFill>
                  <a:srgbClr val="000000"/>
                </a:solidFill>
                <a:latin typeface="inter-regular"/>
              </a:rPr>
              <a:t>   </a:t>
            </a:r>
            <a:r>
              <a:rPr lang="en-US" sz="2400" dirty="0" err="1">
                <a:solidFill>
                  <a:srgbClr val="000000"/>
                </a:solidFill>
                <a:latin typeface="inter-regular"/>
              </a:rPr>
              <a:t>deque.add</a:t>
            </a:r>
            <a:r>
              <a:rPr lang="en-US" sz="2400" dirty="0">
                <a:solidFill>
                  <a:srgbClr val="000000"/>
                </a:solidFill>
                <a:latin typeface="inter-regular"/>
              </a:rPr>
              <a:t>(</a:t>
            </a:r>
            <a:r>
              <a:rPr lang="en-US" sz="2400" dirty="0">
                <a:solidFill>
                  <a:srgbClr val="0000FF"/>
                </a:solidFill>
                <a:latin typeface="inter-regular"/>
              </a:rPr>
              <a:t>"Ajay"</a:t>
            </a:r>
            <a:r>
              <a:rPr lang="en-US" sz="2400" dirty="0">
                <a:solidFill>
                  <a:srgbClr val="000000"/>
                </a:solidFill>
                <a:latin typeface="inter-regular"/>
              </a:rPr>
              <a:t>);    </a:t>
            </a:r>
          </a:p>
          <a:p>
            <a:pPr marL="0" indent="0" algn="just">
              <a:buNone/>
            </a:pPr>
            <a:r>
              <a:rPr lang="en-US" sz="2400" dirty="0">
                <a:solidFill>
                  <a:srgbClr val="000000"/>
                </a:solidFill>
                <a:latin typeface="inter-regular"/>
              </a:rPr>
              <a:t>   </a:t>
            </a:r>
            <a:r>
              <a:rPr lang="en-US" sz="2400" dirty="0">
                <a:solidFill>
                  <a:srgbClr val="008200"/>
                </a:solidFill>
                <a:latin typeface="inter-regular"/>
              </a:rPr>
              <a:t>//Traversing elements</a:t>
            </a:r>
            <a:r>
              <a:rPr lang="en-US" sz="2400" dirty="0">
                <a:solidFill>
                  <a:srgbClr val="000000"/>
                </a:solidFill>
                <a:latin typeface="inter-regular"/>
              </a:rPr>
              <a:t>  </a:t>
            </a:r>
          </a:p>
          <a:p>
            <a:pPr marL="0" indent="0" algn="just">
              <a:buNone/>
            </a:pPr>
            <a:r>
              <a:rPr lang="en-US" sz="2400" dirty="0">
                <a:solidFill>
                  <a:srgbClr val="000000"/>
                </a:solidFill>
                <a:latin typeface="inter-regular"/>
              </a:rPr>
              <a:t>   </a:t>
            </a:r>
            <a:r>
              <a:rPr lang="en-US" sz="2400" b="1" dirty="0">
                <a:solidFill>
                  <a:srgbClr val="006699"/>
                </a:solidFill>
                <a:latin typeface="inter-regular"/>
              </a:rPr>
              <a:t>for</a:t>
            </a:r>
            <a:r>
              <a:rPr lang="en-US" sz="2400" dirty="0">
                <a:solidFill>
                  <a:srgbClr val="000000"/>
                </a:solidFill>
                <a:latin typeface="inter-regular"/>
              </a:rPr>
              <a:t> (String str : deque) {  </a:t>
            </a:r>
          </a:p>
          <a:p>
            <a:pPr marL="0" indent="0" algn="just">
              <a:buNone/>
            </a:pPr>
            <a:r>
              <a:rPr lang="en-US" sz="2400" dirty="0">
                <a:solidFill>
                  <a:srgbClr val="000000"/>
                </a:solidFill>
                <a:latin typeface="inter-regular"/>
              </a:rPr>
              <a:t>   </a:t>
            </a:r>
            <a:r>
              <a:rPr lang="en-US" sz="2400" dirty="0" err="1">
                <a:solidFill>
                  <a:srgbClr val="000000"/>
                </a:solidFill>
                <a:latin typeface="inter-regular"/>
              </a:rPr>
              <a:t>System.out.println</a:t>
            </a:r>
            <a:r>
              <a:rPr lang="en-US" sz="2400" dirty="0">
                <a:solidFill>
                  <a:srgbClr val="000000"/>
                </a:solidFill>
                <a:latin typeface="inter-regular"/>
              </a:rPr>
              <a:t>(str);  </a:t>
            </a:r>
          </a:p>
          <a:p>
            <a:pPr marL="0" indent="0" algn="just">
              <a:buNone/>
            </a:pPr>
            <a:r>
              <a:rPr lang="en-US" sz="2400" dirty="0">
                <a:solidFill>
                  <a:srgbClr val="000000"/>
                </a:solidFill>
                <a:latin typeface="inter-regular"/>
              </a:rPr>
              <a:t>   }  </a:t>
            </a:r>
          </a:p>
          <a:p>
            <a:pPr marL="0" indent="0" algn="just">
              <a:buNone/>
            </a:pPr>
            <a:r>
              <a:rPr lang="en-US" sz="2400" dirty="0">
                <a:solidFill>
                  <a:srgbClr val="000000"/>
                </a:solidFill>
                <a:latin typeface="inter-regular"/>
              </a:rPr>
              <a:t>   }  </a:t>
            </a:r>
          </a:p>
          <a:p>
            <a:pPr marL="0" indent="0" algn="just">
              <a:buNone/>
            </a:pPr>
            <a:r>
              <a:rPr lang="en-US" sz="2400" dirty="0">
                <a:solidFill>
                  <a:srgbClr val="000000"/>
                </a:solidFill>
                <a:latin typeface="inter-regular"/>
              </a:rPr>
              <a:t>}  </a:t>
            </a:r>
          </a:p>
          <a:p>
            <a:endParaRPr lang="en-US" dirty="0"/>
          </a:p>
        </p:txBody>
      </p:sp>
    </p:spTree>
    <p:extLst>
      <p:ext uri="{BB962C8B-B14F-4D97-AF65-F5344CB8AC3E}">
        <p14:creationId xmlns:p14="http://schemas.microsoft.com/office/powerpoint/2010/main" val="93350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95596-B0A5-4700-8DA4-3653A3B51C4A}"/>
              </a:ext>
            </a:extLst>
          </p:cNvPr>
          <p:cNvSpPr>
            <a:spLocks noGrp="1"/>
          </p:cNvSpPr>
          <p:nvPr>
            <p:ph type="title"/>
          </p:nvPr>
        </p:nvSpPr>
        <p:spPr>
          <a:xfrm>
            <a:off x="628650" y="681037"/>
            <a:ext cx="7886700" cy="1009652"/>
          </a:xfrm>
        </p:spPr>
        <p:txBody>
          <a:bodyPr>
            <a:normAutofit/>
          </a:bodyPr>
          <a:lstStyle/>
          <a:p>
            <a:r>
              <a:rPr lang="en-IN" sz="3600" dirty="0">
                <a:solidFill>
                  <a:srgbClr val="FF0000"/>
                </a:solidFill>
              </a:rPr>
              <a:t>Vector</a:t>
            </a:r>
          </a:p>
        </p:txBody>
      </p:sp>
      <p:sp>
        <p:nvSpPr>
          <p:cNvPr id="3" name="Content Placeholder 2">
            <a:extLst>
              <a:ext uri="{FF2B5EF4-FFF2-40B4-BE49-F238E27FC236}">
                <a16:creationId xmlns:a16="http://schemas.microsoft.com/office/drawing/2014/main" id="{31086238-4195-4878-B06F-4BE0D10707A5}"/>
              </a:ext>
            </a:extLst>
          </p:cNvPr>
          <p:cNvSpPr>
            <a:spLocks noGrp="1"/>
          </p:cNvSpPr>
          <p:nvPr>
            <p:ph idx="1"/>
          </p:nvPr>
        </p:nvSpPr>
        <p:spPr/>
        <p:txBody>
          <a:bodyPr vert="horz" lIns="68580" tIns="34290" rIns="68580" bIns="34290" rtlCol="0" anchor="t">
            <a:normAutofit/>
          </a:bodyPr>
          <a:lstStyle/>
          <a:p>
            <a:pPr algn="just"/>
            <a:r>
              <a:rPr lang="en-US" sz="3200" dirty="0"/>
              <a:t>Vector is a class that implements a dynamic array. </a:t>
            </a:r>
          </a:p>
          <a:p>
            <a:pPr algn="just"/>
            <a:r>
              <a:rPr lang="en-US" sz="3200" dirty="0"/>
              <a:t>It is similar to </a:t>
            </a:r>
            <a:r>
              <a:rPr lang="en-US" sz="3200" dirty="0" err="1"/>
              <a:t>ArrayList</a:t>
            </a:r>
            <a:r>
              <a:rPr lang="en-US" sz="3200" dirty="0"/>
              <a:t>, but it is synchronized, making it thread-safe. </a:t>
            </a:r>
          </a:p>
          <a:p>
            <a:pPr algn="just"/>
            <a:r>
              <a:rPr lang="en-US" sz="3200" dirty="0"/>
              <a:t>However, this synchronization can impact performance, so </a:t>
            </a:r>
            <a:r>
              <a:rPr lang="en-US" sz="3200" dirty="0" err="1"/>
              <a:t>ArrayList</a:t>
            </a:r>
            <a:r>
              <a:rPr lang="en-US" sz="3200" dirty="0"/>
              <a:t> is generally preferred unless synchronization is required.</a:t>
            </a:r>
            <a:endParaRPr lang="en-IN" sz="3200" dirty="0"/>
          </a:p>
        </p:txBody>
      </p:sp>
    </p:spTree>
    <p:extLst>
      <p:ext uri="{BB962C8B-B14F-4D97-AF65-F5344CB8AC3E}">
        <p14:creationId xmlns:p14="http://schemas.microsoft.com/office/powerpoint/2010/main" val="603596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E1F42-9AF7-4436-B916-7BA111E290D9}"/>
              </a:ext>
            </a:extLst>
          </p:cNvPr>
          <p:cNvSpPr>
            <a:spLocks noGrp="1"/>
          </p:cNvSpPr>
          <p:nvPr>
            <p:ph type="title"/>
          </p:nvPr>
        </p:nvSpPr>
        <p:spPr>
          <a:xfrm>
            <a:off x="1691680" y="365127"/>
            <a:ext cx="6823670" cy="687610"/>
          </a:xfrm>
        </p:spPr>
        <p:txBody>
          <a:bodyPr/>
          <a:lstStyle/>
          <a:p>
            <a:r>
              <a:rPr lang="en-US" dirty="0">
                <a:solidFill>
                  <a:srgbClr val="FF0000"/>
                </a:solidFill>
              </a:rPr>
              <a:t>Methods of Java Deque Interface</a:t>
            </a:r>
          </a:p>
        </p:txBody>
      </p:sp>
      <p:graphicFrame>
        <p:nvGraphicFramePr>
          <p:cNvPr id="4" name="Content Placeholder 3">
            <a:extLst>
              <a:ext uri="{FF2B5EF4-FFF2-40B4-BE49-F238E27FC236}">
                <a16:creationId xmlns:a16="http://schemas.microsoft.com/office/drawing/2014/main" id="{F4F8CA97-9432-412E-A0B7-7AA60E5CDB4B}"/>
              </a:ext>
            </a:extLst>
          </p:cNvPr>
          <p:cNvGraphicFramePr>
            <a:graphicFrameLocks noGrp="1"/>
          </p:cNvGraphicFramePr>
          <p:nvPr>
            <p:ph idx="1"/>
            <p:extLst>
              <p:ext uri="{D42A27DB-BD31-4B8C-83A1-F6EECF244321}">
                <p14:modId xmlns:p14="http://schemas.microsoft.com/office/powerpoint/2010/main" val="3582338329"/>
              </p:ext>
            </p:extLst>
          </p:nvPr>
        </p:nvGraphicFramePr>
        <p:xfrm>
          <a:off x="179512" y="1052737"/>
          <a:ext cx="8784976" cy="5105400"/>
        </p:xfrm>
        <a:graphic>
          <a:graphicData uri="http://schemas.openxmlformats.org/drawingml/2006/table">
            <a:tbl>
              <a:tblPr/>
              <a:tblGrid>
                <a:gridCol w="2232248">
                  <a:extLst>
                    <a:ext uri="{9D8B030D-6E8A-4147-A177-3AD203B41FA5}">
                      <a16:colId xmlns:a16="http://schemas.microsoft.com/office/drawing/2014/main" val="4113458543"/>
                    </a:ext>
                  </a:extLst>
                </a:gridCol>
                <a:gridCol w="6552728">
                  <a:extLst>
                    <a:ext uri="{9D8B030D-6E8A-4147-A177-3AD203B41FA5}">
                      <a16:colId xmlns:a16="http://schemas.microsoft.com/office/drawing/2014/main" val="4020058744"/>
                    </a:ext>
                  </a:extLst>
                </a:gridCol>
              </a:tblGrid>
              <a:tr h="500608">
                <a:tc>
                  <a:txBody>
                    <a:bodyPr/>
                    <a:lstStyle/>
                    <a:p>
                      <a:pPr algn="l" fontAlgn="t"/>
                      <a:r>
                        <a:rPr lang="en-US" sz="2000" dirty="0">
                          <a:solidFill>
                            <a:srgbClr val="000000"/>
                          </a:solidFill>
                          <a:effectLst/>
                          <a:latin typeface="times new roman" panose="02020603050405020304" pitchFamily="18" charset="0"/>
                        </a:rPr>
                        <a:t>Method</a:t>
                      </a:r>
                    </a:p>
                  </a:txBody>
                  <a:tcPr marL="114300" marR="114300" marT="114300" marB="114300">
                    <a:lnL w="9525" cap="flat" cmpd="sng" algn="ctr">
                      <a:solidFill>
                        <a:srgbClr val="009663"/>
                      </a:solidFill>
                      <a:prstDash val="solid"/>
                      <a:round/>
                      <a:headEnd type="none" w="med" len="med"/>
                      <a:tailEnd type="none" w="med" len="med"/>
                    </a:lnL>
                    <a:lnR w="9525" cap="flat" cmpd="sng" algn="ctr">
                      <a:solidFill>
                        <a:srgbClr val="009663"/>
                      </a:solidFill>
                      <a:prstDash val="solid"/>
                      <a:round/>
                      <a:headEnd type="none" w="med" len="med"/>
                      <a:tailEnd type="none" w="med" len="med"/>
                    </a:lnR>
                    <a:lnT w="9525" cap="flat" cmpd="sng" algn="ctr">
                      <a:solidFill>
                        <a:srgbClr val="00966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latin typeface="times new roman" panose="02020603050405020304" pitchFamily="18" charset="0"/>
                        </a:rPr>
                        <a:t>Description</a:t>
                      </a:r>
                    </a:p>
                  </a:txBody>
                  <a:tcPr marL="114300" marR="114300" marT="114300" marB="114300">
                    <a:lnL w="9525" cap="flat" cmpd="sng" algn="ctr">
                      <a:solidFill>
                        <a:srgbClr val="009663"/>
                      </a:solidFill>
                      <a:prstDash val="solid"/>
                      <a:round/>
                      <a:headEnd type="none" w="med" len="med"/>
                      <a:tailEnd type="none" w="med" len="med"/>
                    </a:lnL>
                    <a:lnR w="9525" cap="flat" cmpd="sng" algn="ctr">
                      <a:solidFill>
                        <a:srgbClr val="009663"/>
                      </a:solidFill>
                      <a:prstDash val="solid"/>
                      <a:round/>
                      <a:headEnd type="none" w="med" len="med"/>
                      <a:tailEnd type="none" w="med" len="med"/>
                    </a:lnR>
                    <a:lnT w="9525" cap="flat" cmpd="sng" algn="ctr">
                      <a:solidFill>
                        <a:srgbClr val="00966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44159187"/>
                  </a:ext>
                </a:extLst>
              </a:tr>
              <a:tr h="649912">
                <a:tc>
                  <a:txBody>
                    <a:bodyPr/>
                    <a:lstStyle/>
                    <a:p>
                      <a:pPr algn="just" fontAlgn="t"/>
                      <a:r>
                        <a:rPr lang="en-US" sz="2000">
                          <a:solidFill>
                            <a:srgbClr val="333333"/>
                          </a:solidFill>
                          <a:effectLst/>
                          <a:latin typeface="inter-regular"/>
                        </a:rPr>
                        <a:t>boolean add(object)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insert the specified element into this deque and return true upon success.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0484851"/>
                  </a:ext>
                </a:extLst>
              </a:tr>
              <a:tr h="412782">
                <a:tc>
                  <a:txBody>
                    <a:bodyPr/>
                    <a:lstStyle/>
                    <a:p>
                      <a:pPr algn="just" fontAlgn="t"/>
                      <a:r>
                        <a:rPr lang="en-US" sz="2000">
                          <a:solidFill>
                            <a:srgbClr val="333333"/>
                          </a:solidFill>
                          <a:effectLst/>
                          <a:latin typeface="inter-regular"/>
                        </a:rPr>
                        <a:t>boolean offer(object)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is used to insert the specified element into this deque.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35730919"/>
                  </a:ext>
                </a:extLst>
              </a:tr>
              <a:tr h="412782">
                <a:tc>
                  <a:txBody>
                    <a:bodyPr/>
                    <a:lstStyle/>
                    <a:p>
                      <a:pPr algn="just" fontAlgn="t"/>
                      <a:r>
                        <a:rPr lang="en-US" sz="2000">
                          <a:solidFill>
                            <a:srgbClr val="333333"/>
                          </a:solidFill>
                          <a:effectLst/>
                          <a:latin typeface="inter-regular"/>
                        </a:rPr>
                        <a:t>Object remove()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retrieve and removes the head of this deque.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09720392"/>
                  </a:ext>
                </a:extLst>
              </a:tr>
              <a:tr h="649912">
                <a:tc>
                  <a:txBody>
                    <a:bodyPr/>
                    <a:lstStyle/>
                    <a:p>
                      <a:pPr algn="just" fontAlgn="t"/>
                      <a:r>
                        <a:rPr lang="en-US" sz="2000">
                          <a:solidFill>
                            <a:srgbClr val="333333"/>
                          </a:solidFill>
                          <a:effectLst/>
                          <a:latin typeface="inter-regular"/>
                        </a:rPr>
                        <a:t>Object poll()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is used to retrieve and removes the head of this deque, or returns null if this deque is empty.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73223679"/>
                  </a:ext>
                </a:extLst>
              </a:tr>
              <a:tr h="649912">
                <a:tc>
                  <a:txBody>
                    <a:bodyPr/>
                    <a:lstStyle/>
                    <a:p>
                      <a:pPr algn="just" fontAlgn="t"/>
                      <a:r>
                        <a:rPr lang="en-US" sz="2000">
                          <a:solidFill>
                            <a:srgbClr val="333333"/>
                          </a:solidFill>
                          <a:effectLst/>
                          <a:latin typeface="inter-regular"/>
                        </a:rPr>
                        <a:t>Object element()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retrieve, but does not remove, the head of this deque.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62545388"/>
                  </a:ext>
                </a:extLst>
              </a:tr>
              <a:tr h="649912">
                <a:tc>
                  <a:txBody>
                    <a:bodyPr/>
                    <a:lstStyle/>
                    <a:p>
                      <a:pPr algn="just" fontAlgn="t"/>
                      <a:r>
                        <a:rPr lang="en-US" sz="2000">
                          <a:solidFill>
                            <a:srgbClr val="333333"/>
                          </a:solidFill>
                          <a:effectLst/>
                          <a:latin typeface="inter-regular"/>
                        </a:rPr>
                        <a:t>Object peek()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is used to retrieve, but does not remove, the head of this deque, or returns null if this </a:t>
                      </a:r>
                    </a:p>
                    <a:p>
                      <a:pPr algn="just" fontAlgn="t"/>
                      <a:r>
                        <a:rPr lang="en-US" sz="2000" dirty="0">
                          <a:solidFill>
                            <a:srgbClr val="333333"/>
                          </a:solidFill>
                          <a:effectLst/>
                          <a:latin typeface="inter-regular"/>
                        </a:rPr>
                        <a:t>deque is empty.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61595128"/>
                  </a:ext>
                </a:extLst>
              </a:tr>
            </a:tbl>
          </a:graphicData>
        </a:graphic>
      </p:graphicFrame>
    </p:spTree>
    <p:extLst>
      <p:ext uri="{BB962C8B-B14F-4D97-AF65-F5344CB8AC3E}">
        <p14:creationId xmlns:p14="http://schemas.microsoft.com/office/powerpoint/2010/main" val="3097740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1138-CC46-4600-A0E2-685AF6EA20FE}"/>
              </a:ext>
            </a:extLst>
          </p:cNvPr>
          <p:cNvSpPr>
            <a:spLocks noGrp="1"/>
          </p:cNvSpPr>
          <p:nvPr>
            <p:ph type="title"/>
          </p:nvPr>
        </p:nvSpPr>
        <p:spPr/>
        <p:txBody>
          <a:bodyPr/>
          <a:lstStyle/>
          <a:p>
            <a:r>
              <a:rPr lang="en-US" dirty="0"/>
              <a:t>   </a:t>
            </a:r>
          </a:p>
        </p:txBody>
      </p:sp>
      <p:graphicFrame>
        <p:nvGraphicFramePr>
          <p:cNvPr id="4" name="Content Placeholder 3">
            <a:extLst>
              <a:ext uri="{FF2B5EF4-FFF2-40B4-BE49-F238E27FC236}">
                <a16:creationId xmlns:a16="http://schemas.microsoft.com/office/drawing/2014/main" id="{D2C4EAE4-052E-42BE-BDDE-E2BF7CD13A13}"/>
              </a:ext>
            </a:extLst>
          </p:cNvPr>
          <p:cNvGraphicFramePr>
            <a:graphicFrameLocks noGrp="1"/>
          </p:cNvGraphicFramePr>
          <p:nvPr>
            <p:ph idx="1"/>
            <p:extLst>
              <p:ext uri="{D42A27DB-BD31-4B8C-83A1-F6EECF244321}">
                <p14:modId xmlns:p14="http://schemas.microsoft.com/office/powerpoint/2010/main" val="66421313"/>
              </p:ext>
            </p:extLst>
          </p:nvPr>
        </p:nvGraphicFramePr>
        <p:xfrm>
          <a:off x="323528" y="836712"/>
          <a:ext cx="8496942" cy="4630203"/>
        </p:xfrm>
        <a:graphic>
          <a:graphicData uri="http://schemas.openxmlformats.org/drawingml/2006/table">
            <a:tbl>
              <a:tblPr/>
              <a:tblGrid>
                <a:gridCol w="2304256">
                  <a:extLst>
                    <a:ext uri="{9D8B030D-6E8A-4147-A177-3AD203B41FA5}">
                      <a16:colId xmlns:a16="http://schemas.microsoft.com/office/drawing/2014/main" val="4070434462"/>
                    </a:ext>
                  </a:extLst>
                </a:gridCol>
                <a:gridCol w="6192686">
                  <a:extLst>
                    <a:ext uri="{9D8B030D-6E8A-4147-A177-3AD203B41FA5}">
                      <a16:colId xmlns:a16="http://schemas.microsoft.com/office/drawing/2014/main" val="1403038242"/>
                    </a:ext>
                  </a:extLst>
                </a:gridCol>
              </a:tblGrid>
              <a:tr h="1296144">
                <a:tc>
                  <a:txBody>
                    <a:bodyPr/>
                    <a:lstStyle/>
                    <a:p>
                      <a:pPr algn="just" fontAlgn="t"/>
                      <a:r>
                        <a:rPr lang="en-US" sz="2000" dirty="0" err="1">
                          <a:solidFill>
                            <a:srgbClr val="333333"/>
                          </a:solidFill>
                          <a:effectLst/>
                          <a:latin typeface="inter-regular"/>
                        </a:rPr>
                        <a:t>bject</a:t>
                      </a:r>
                      <a:r>
                        <a:rPr lang="en-US" sz="2000" dirty="0">
                          <a:solidFill>
                            <a:srgbClr val="333333"/>
                          </a:solidFill>
                          <a:effectLst/>
                          <a:latin typeface="inter-regular"/>
                        </a:rPr>
                        <a:t> </a:t>
                      </a:r>
                      <a:r>
                        <a:rPr lang="en-US" sz="2000" dirty="0" err="1">
                          <a:solidFill>
                            <a:srgbClr val="333333"/>
                          </a:solidFill>
                          <a:effectLst/>
                          <a:latin typeface="inter-regular"/>
                        </a:rPr>
                        <a:t>peekFirst</a:t>
                      </a:r>
                      <a:r>
                        <a:rPr lang="en-US"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The method returns the head element of the deque. The method does not remove any element from the deque. Null is returned by this method, when the deque is empty.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8234637"/>
                  </a:ext>
                </a:extLst>
              </a:tr>
              <a:tr h="1080120">
                <a:tc>
                  <a:txBody>
                    <a:bodyPr/>
                    <a:lstStyle/>
                    <a:p>
                      <a:pPr algn="just" fontAlgn="t"/>
                      <a:r>
                        <a:rPr lang="en-US" sz="2000" dirty="0">
                          <a:solidFill>
                            <a:srgbClr val="333333"/>
                          </a:solidFill>
                          <a:effectLst/>
                          <a:latin typeface="inter-regular"/>
                        </a:rPr>
                        <a:t>Object </a:t>
                      </a:r>
                      <a:r>
                        <a:rPr lang="en-US" sz="2000" dirty="0" err="1">
                          <a:solidFill>
                            <a:srgbClr val="333333"/>
                          </a:solidFill>
                          <a:effectLst/>
                          <a:latin typeface="inter-regular"/>
                        </a:rPr>
                        <a:t>peekLast</a:t>
                      </a:r>
                      <a:r>
                        <a:rPr lang="en-US"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The method returns the last element of the deque. The method does not remove any element from the deque. Null is returned by this method, when the deque is empty.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8292713"/>
                  </a:ext>
                </a:extLst>
              </a:tr>
              <a:tr h="1008112">
                <a:tc>
                  <a:txBody>
                    <a:bodyPr/>
                    <a:lstStyle/>
                    <a:p>
                      <a:pPr algn="just" fontAlgn="t"/>
                      <a:r>
                        <a:rPr lang="en-US" sz="2000">
                          <a:solidFill>
                            <a:srgbClr val="333333"/>
                          </a:solidFill>
                          <a:effectLst/>
                          <a:latin typeface="inter-regular"/>
                        </a:rPr>
                        <a:t>Boolean offerFirst(e)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Inserts the element e at the front of the queue. If the insertion is successful, true is returned; otherwise,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26962454"/>
                  </a:ext>
                </a:extLst>
              </a:tr>
              <a:tr h="1245827">
                <a:tc>
                  <a:txBody>
                    <a:bodyPr/>
                    <a:lstStyle/>
                    <a:p>
                      <a:pPr algn="just" fontAlgn="t"/>
                      <a:r>
                        <a:rPr lang="en-US" sz="2000">
                          <a:solidFill>
                            <a:srgbClr val="333333"/>
                          </a:solidFill>
                          <a:effectLst/>
                          <a:latin typeface="inter-regular"/>
                        </a:rPr>
                        <a:t>Object offerLast(e)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Inserts the element e at the tail of the queue. If the insertion is successful, true is returned; otherwise, false.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94750243"/>
                  </a:ext>
                </a:extLst>
              </a:tr>
            </a:tbl>
          </a:graphicData>
        </a:graphic>
      </p:graphicFrame>
    </p:spTree>
    <p:extLst>
      <p:ext uri="{BB962C8B-B14F-4D97-AF65-F5344CB8AC3E}">
        <p14:creationId xmlns:p14="http://schemas.microsoft.com/office/powerpoint/2010/main" val="526982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6E26D-2246-4A4F-BDCE-E6AB6CF1E6BF}"/>
              </a:ext>
            </a:extLst>
          </p:cNvPr>
          <p:cNvSpPr>
            <a:spLocks noGrp="1"/>
          </p:cNvSpPr>
          <p:nvPr>
            <p:ph type="title"/>
          </p:nvPr>
        </p:nvSpPr>
        <p:spPr>
          <a:xfrm>
            <a:off x="2051720" y="365127"/>
            <a:ext cx="6463630" cy="471586"/>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2A82B0F7-274B-4565-BB2E-49FB75F5CD3E}"/>
              </a:ext>
            </a:extLst>
          </p:cNvPr>
          <p:cNvSpPr>
            <a:spLocks noGrp="1"/>
          </p:cNvSpPr>
          <p:nvPr>
            <p:ph idx="1"/>
          </p:nvPr>
        </p:nvSpPr>
        <p:spPr>
          <a:xfrm>
            <a:off x="628650" y="836712"/>
            <a:ext cx="7886700" cy="5760639"/>
          </a:xfrm>
        </p:spPr>
        <p:txBody>
          <a:bodyPr>
            <a:normAutofit fontScale="70000" lnSpcReduction="20000"/>
          </a:bodyPr>
          <a:lstStyle/>
          <a:p>
            <a:pPr marL="0" indent="0" algn="just">
              <a:buNone/>
            </a:pPr>
            <a:r>
              <a:rPr lang="en-US" sz="3000" dirty="0">
                <a:solidFill>
                  <a:srgbClr val="000000"/>
                </a:solidFill>
                <a:latin typeface="inter-regular"/>
              </a:rPr>
              <a:t>Deque&lt;String&gt; deque=</a:t>
            </a:r>
            <a:r>
              <a:rPr lang="en-US" sz="3000" b="1" dirty="0">
                <a:solidFill>
                  <a:srgbClr val="006699"/>
                </a:solidFill>
                <a:latin typeface="inter-regular"/>
              </a:rPr>
              <a:t>new</a:t>
            </a:r>
            <a:r>
              <a:rPr lang="en-US" sz="3000" dirty="0">
                <a:solidFill>
                  <a:srgbClr val="000000"/>
                </a:solidFill>
                <a:latin typeface="inter-regular"/>
              </a:rPr>
              <a:t> </a:t>
            </a:r>
            <a:r>
              <a:rPr lang="en-US" sz="3000" dirty="0" err="1">
                <a:solidFill>
                  <a:srgbClr val="000000"/>
                </a:solidFill>
                <a:latin typeface="inter-regular"/>
              </a:rPr>
              <a:t>ArrayDeque</a:t>
            </a:r>
            <a:r>
              <a:rPr lang="en-US" sz="3000" dirty="0">
                <a:solidFill>
                  <a:srgbClr val="000000"/>
                </a:solidFill>
                <a:latin typeface="inter-regular"/>
              </a:rPr>
              <a:t>&lt;String&gt;();  </a:t>
            </a:r>
          </a:p>
          <a:p>
            <a:pPr marL="0" indent="0" algn="just">
              <a:buNone/>
            </a:pPr>
            <a:r>
              <a:rPr lang="en-US" sz="3000" dirty="0">
                <a:solidFill>
                  <a:srgbClr val="000000"/>
                </a:solidFill>
                <a:latin typeface="inter-regular"/>
              </a:rPr>
              <a:t>    </a:t>
            </a:r>
            <a:r>
              <a:rPr lang="en-US" sz="3000" dirty="0" err="1">
                <a:solidFill>
                  <a:srgbClr val="000000"/>
                </a:solidFill>
                <a:latin typeface="inter-regular"/>
              </a:rPr>
              <a:t>deque.offer</a:t>
            </a:r>
            <a:r>
              <a:rPr lang="en-US" sz="3000" dirty="0">
                <a:solidFill>
                  <a:srgbClr val="000000"/>
                </a:solidFill>
                <a:latin typeface="inter-regular"/>
              </a:rPr>
              <a:t>(</a:t>
            </a:r>
            <a:r>
              <a:rPr lang="en-US" sz="3000" dirty="0">
                <a:solidFill>
                  <a:srgbClr val="0000FF"/>
                </a:solidFill>
                <a:latin typeface="inter-regular"/>
              </a:rPr>
              <a:t>"</a:t>
            </a:r>
            <a:r>
              <a:rPr lang="en-US" sz="3000" dirty="0" err="1">
                <a:solidFill>
                  <a:srgbClr val="0000FF"/>
                </a:solidFill>
                <a:latin typeface="inter-regular"/>
              </a:rPr>
              <a:t>arvind</a:t>
            </a:r>
            <a:r>
              <a:rPr lang="en-US" sz="3000" dirty="0">
                <a:solidFill>
                  <a:srgbClr val="0000FF"/>
                </a:solidFill>
                <a:latin typeface="inter-regular"/>
              </a:rPr>
              <a:t>"</a:t>
            </a:r>
            <a:r>
              <a:rPr lang="en-US" sz="3000" dirty="0">
                <a:solidFill>
                  <a:srgbClr val="000000"/>
                </a:solidFill>
                <a:latin typeface="inter-regular"/>
              </a:rPr>
              <a:t>);  </a:t>
            </a:r>
          </a:p>
          <a:p>
            <a:pPr marL="0" indent="0" algn="just">
              <a:buNone/>
            </a:pPr>
            <a:r>
              <a:rPr lang="en-US" sz="3000" dirty="0">
                <a:solidFill>
                  <a:srgbClr val="000000"/>
                </a:solidFill>
                <a:latin typeface="inter-regular"/>
              </a:rPr>
              <a:t>    </a:t>
            </a:r>
            <a:r>
              <a:rPr lang="en-US" sz="3000" dirty="0" err="1">
                <a:solidFill>
                  <a:srgbClr val="000000"/>
                </a:solidFill>
                <a:latin typeface="inter-regular"/>
              </a:rPr>
              <a:t>deque.offer</a:t>
            </a:r>
            <a:r>
              <a:rPr lang="en-US" sz="3000" dirty="0">
                <a:solidFill>
                  <a:srgbClr val="000000"/>
                </a:solidFill>
                <a:latin typeface="inter-regular"/>
              </a:rPr>
              <a:t>(</a:t>
            </a:r>
            <a:r>
              <a:rPr lang="en-US" sz="3000" dirty="0">
                <a:solidFill>
                  <a:srgbClr val="0000FF"/>
                </a:solidFill>
                <a:latin typeface="inter-regular"/>
              </a:rPr>
              <a:t>"</a:t>
            </a:r>
            <a:r>
              <a:rPr lang="en-US" sz="3000" dirty="0" err="1">
                <a:solidFill>
                  <a:srgbClr val="0000FF"/>
                </a:solidFill>
                <a:latin typeface="inter-regular"/>
              </a:rPr>
              <a:t>vimal</a:t>
            </a:r>
            <a:r>
              <a:rPr lang="en-US" sz="3000" dirty="0">
                <a:solidFill>
                  <a:srgbClr val="0000FF"/>
                </a:solidFill>
                <a:latin typeface="inter-regular"/>
              </a:rPr>
              <a:t>"</a:t>
            </a:r>
            <a:r>
              <a:rPr lang="en-US" sz="3000" dirty="0">
                <a:solidFill>
                  <a:srgbClr val="000000"/>
                </a:solidFill>
                <a:latin typeface="inter-regular"/>
              </a:rPr>
              <a:t>);  </a:t>
            </a:r>
          </a:p>
          <a:p>
            <a:pPr marL="0" indent="0" algn="just">
              <a:buNone/>
            </a:pPr>
            <a:r>
              <a:rPr lang="en-US" sz="3000" dirty="0">
                <a:solidFill>
                  <a:srgbClr val="000000"/>
                </a:solidFill>
                <a:latin typeface="inter-regular"/>
              </a:rPr>
              <a:t>    </a:t>
            </a:r>
            <a:r>
              <a:rPr lang="en-US" sz="3000" dirty="0" err="1">
                <a:solidFill>
                  <a:srgbClr val="000000"/>
                </a:solidFill>
                <a:latin typeface="inter-regular"/>
              </a:rPr>
              <a:t>deque.add</a:t>
            </a:r>
            <a:r>
              <a:rPr lang="en-US" sz="3000" dirty="0">
                <a:solidFill>
                  <a:srgbClr val="000000"/>
                </a:solidFill>
                <a:latin typeface="inter-regular"/>
              </a:rPr>
              <a:t>(</a:t>
            </a:r>
            <a:r>
              <a:rPr lang="en-US" sz="3000" dirty="0">
                <a:solidFill>
                  <a:srgbClr val="0000FF"/>
                </a:solidFill>
                <a:latin typeface="inter-regular"/>
              </a:rPr>
              <a:t>"</a:t>
            </a:r>
            <a:r>
              <a:rPr lang="en-US" sz="3000" dirty="0" err="1">
                <a:solidFill>
                  <a:srgbClr val="0000FF"/>
                </a:solidFill>
                <a:latin typeface="inter-regular"/>
              </a:rPr>
              <a:t>mukul</a:t>
            </a:r>
            <a:r>
              <a:rPr lang="en-US" sz="3000" dirty="0">
                <a:solidFill>
                  <a:srgbClr val="0000FF"/>
                </a:solidFill>
                <a:latin typeface="inter-regular"/>
              </a:rPr>
              <a:t>"</a:t>
            </a:r>
            <a:r>
              <a:rPr lang="en-US" sz="3000" dirty="0">
                <a:solidFill>
                  <a:srgbClr val="000000"/>
                </a:solidFill>
                <a:latin typeface="inter-regular"/>
              </a:rPr>
              <a:t>);  </a:t>
            </a:r>
          </a:p>
          <a:p>
            <a:pPr marL="0" indent="0" algn="just">
              <a:buNone/>
            </a:pPr>
            <a:r>
              <a:rPr lang="en-US" sz="3000" dirty="0">
                <a:solidFill>
                  <a:srgbClr val="000000"/>
                </a:solidFill>
                <a:latin typeface="inter-regular"/>
              </a:rPr>
              <a:t>    </a:t>
            </a:r>
            <a:r>
              <a:rPr lang="en-US" sz="3000" dirty="0" err="1">
                <a:solidFill>
                  <a:srgbClr val="000000"/>
                </a:solidFill>
                <a:latin typeface="inter-regular"/>
              </a:rPr>
              <a:t>deque.offerFirst</a:t>
            </a:r>
            <a:r>
              <a:rPr lang="en-US" sz="3000" dirty="0">
                <a:solidFill>
                  <a:srgbClr val="000000"/>
                </a:solidFill>
                <a:latin typeface="inter-regular"/>
              </a:rPr>
              <a:t>(</a:t>
            </a:r>
            <a:r>
              <a:rPr lang="en-US" sz="3000" dirty="0">
                <a:solidFill>
                  <a:srgbClr val="0000FF"/>
                </a:solidFill>
                <a:latin typeface="inter-regular"/>
              </a:rPr>
              <a:t>"jai"</a:t>
            </a:r>
            <a:r>
              <a:rPr lang="en-US" sz="3000" dirty="0">
                <a:solidFill>
                  <a:srgbClr val="000000"/>
                </a:solidFill>
                <a:latin typeface="inter-regular"/>
              </a:rPr>
              <a:t>);  </a:t>
            </a:r>
          </a:p>
          <a:p>
            <a:pPr marL="0" indent="0" algn="just">
              <a:buNone/>
            </a:pPr>
            <a:r>
              <a:rPr lang="en-US" sz="3000" dirty="0">
                <a:solidFill>
                  <a:srgbClr val="000000"/>
                </a:solidFill>
                <a:latin typeface="inter-regular"/>
              </a:rPr>
              <a:t>    </a:t>
            </a:r>
            <a:r>
              <a:rPr lang="en-US" sz="3000" dirty="0" err="1">
                <a:solidFill>
                  <a:srgbClr val="000000"/>
                </a:solidFill>
                <a:latin typeface="inter-regular"/>
              </a:rPr>
              <a:t>System.out.println</a:t>
            </a:r>
            <a:r>
              <a:rPr lang="en-US" sz="3000" dirty="0">
                <a:solidFill>
                  <a:srgbClr val="000000"/>
                </a:solidFill>
                <a:latin typeface="inter-regular"/>
              </a:rPr>
              <a:t>(</a:t>
            </a:r>
            <a:r>
              <a:rPr lang="en-US" sz="3000" dirty="0">
                <a:solidFill>
                  <a:srgbClr val="0000FF"/>
                </a:solidFill>
                <a:latin typeface="inter-regular"/>
              </a:rPr>
              <a:t>"After </a:t>
            </a:r>
            <a:r>
              <a:rPr lang="en-US" sz="3000" dirty="0" err="1">
                <a:solidFill>
                  <a:srgbClr val="0000FF"/>
                </a:solidFill>
                <a:latin typeface="inter-regular"/>
              </a:rPr>
              <a:t>offerFirst</a:t>
            </a:r>
            <a:r>
              <a:rPr lang="en-US" sz="3000" dirty="0">
                <a:solidFill>
                  <a:srgbClr val="0000FF"/>
                </a:solidFill>
                <a:latin typeface="inter-regular"/>
              </a:rPr>
              <a:t> Traversal..."</a:t>
            </a:r>
            <a:r>
              <a:rPr lang="en-US" sz="3000" dirty="0">
                <a:solidFill>
                  <a:srgbClr val="000000"/>
                </a:solidFill>
                <a:latin typeface="inter-regular"/>
              </a:rPr>
              <a:t>);  </a:t>
            </a:r>
          </a:p>
          <a:p>
            <a:pPr marL="0" indent="0" algn="just">
              <a:buNone/>
            </a:pPr>
            <a:r>
              <a:rPr lang="en-US" sz="3000" dirty="0">
                <a:solidFill>
                  <a:srgbClr val="000000"/>
                </a:solidFill>
                <a:latin typeface="inter-regular"/>
              </a:rPr>
              <a:t>    </a:t>
            </a:r>
            <a:r>
              <a:rPr lang="en-US" sz="3000" b="1" dirty="0">
                <a:solidFill>
                  <a:srgbClr val="006699"/>
                </a:solidFill>
                <a:latin typeface="inter-regular"/>
              </a:rPr>
              <a:t>for</a:t>
            </a:r>
            <a:r>
              <a:rPr lang="en-US" sz="3000" dirty="0">
                <a:solidFill>
                  <a:srgbClr val="000000"/>
                </a:solidFill>
                <a:latin typeface="inter-regular"/>
              </a:rPr>
              <a:t>(String s:deque)</a:t>
            </a:r>
          </a:p>
          <a:p>
            <a:pPr marL="0" indent="0" algn="just">
              <a:buNone/>
            </a:pPr>
            <a:r>
              <a:rPr lang="en-US" sz="3000" dirty="0">
                <a:solidFill>
                  <a:srgbClr val="000000"/>
                </a:solidFill>
                <a:latin typeface="inter-regular"/>
              </a:rPr>
              <a:t>   {  </a:t>
            </a:r>
          </a:p>
          <a:p>
            <a:pPr marL="0" indent="0" algn="just">
              <a:buNone/>
            </a:pPr>
            <a:r>
              <a:rPr lang="en-US" sz="3000" dirty="0">
                <a:solidFill>
                  <a:srgbClr val="000000"/>
                </a:solidFill>
                <a:latin typeface="inter-regular"/>
              </a:rPr>
              <a:t>        </a:t>
            </a:r>
            <a:r>
              <a:rPr lang="en-US" sz="3000" dirty="0" err="1">
                <a:solidFill>
                  <a:srgbClr val="000000"/>
                </a:solidFill>
                <a:latin typeface="inter-regular"/>
              </a:rPr>
              <a:t>System.out.println</a:t>
            </a:r>
            <a:r>
              <a:rPr lang="en-US" sz="3000" dirty="0">
                <a:solidFill>
                  <a:srgbClr val="000000"/>
                </a:solidFill>
                <a:latin typeface="inter-regular"/>
              </a:rPr>
              <a:t>(s);  </a:t>
            </a:r>
          </a:p>
          <a:p>
            <a:pPr marL="0" indent="0" algn="just">
              <a:buNone/>
            </a:pPr>
            <a:r>
              <a:rPr lang="en-US" sz="3000" dirty="0">
                <a:solidFill>
                  <a:srgbClr val="000000"/>
                </a:solidFill>
                <a:latin typeface="inter-regular"/>
              </a:rPr>
              <a:t>    }  </a:t>
            </a:r>
          </a:p>
          <a:p>
            <a:pPr marL="0" indent="0" algn="just">
              <a:buNone/>
            </a:pPr>
            <a:endParaRPr lang="en-US" sz="1900" dirty="0">
              <a:solidFill>
                <a:srgbClr val="000000"/>
              </a:solidFill>
              <a:latin typeface="inter-regular"/>
            </a:endParaRPr>
          </a:p>
          <a:p>
            <a:pPr marL="0" indent="0" algn="just">
              <a:buNone/>
            </a:pPr>
            <a:r>
              <a:rPr lang="en-US" sz="3600" b="1" dirty="0">
                <a:solidFill>
                  <a:srgbClr val="FF0000"/>
                </a:solidFill>
                <a:latin typeface="inter-regular"/>
              </a:rPr>
              <a:t>Output</a:t>
            </a:r>
          </a:p>
          <a:p>
            <a:pPr marL="0" indent="0" algn="just">
              <a:buNone/>
            </a:pPr>
            <a:endParaRPr lang="en-US" sz="1900" dirty="0">
              <a:solidFill>
                <a:srgbClr val="000000"/>
              </a:solidFill>
              <a:latin typeface="inter-regular"/>
            </a:endParaRPr>
          </a:p>
          <a:p>
            <a:pPr marL="0" indent="0">
              <a:buNone/>
            </a:pPr>
            <a:r>
              <a:rPr lang="en-US" sz="2400" dirty="0"/>
              <a:t>After </a:t>
            </a:r>
            <a:r>
              <a:rPr lang="en-US" sz="2400" dirty="0" err="1"/>
              <a:t>offerFirst</a:t>
            </a:r>
            <a:r>
              <a:rPr lang="en-US" sz="2400" dirty="0"/>
              <a:t> Traversal...</a:t>
            </a:r>
          </a:p>
          <a:p>
            <a:pPr marL="0" indent="0">
              <a:buNone/>
            </a:pPr>
            <a:r>
              <a:rPr lang="en-US" sz="2400" dirty="0"/>
              <a:t>jai</a:t>
            </a:r>
          </a:p>
          <a:p>
            <a:pPr marL="0" indent="0">
              <a:buNone/>
            </a:pPr>
            <a:r>
              <a:rPr lang="en-US" sz="2400" dirty="0" err="1"/>
              <a:t>arvind</a:t>
            </a:r>
            <a:endParaRPr lang="en-US" sz="2400" dirty="0"/>
          </a:p>
          <a:p>
            <a:pPr marL="0" indent="0">
              <a:buNone/>
            </a:pPr>
            <a:r>
              <a:rPr lang="en-US" sz="2400" dirty="0" err="1"/>
              <a:t>vimal</a:t>
            </a:r>
            <a:endParaRPr lang="en-US" sz="2400" dirty="0"/>
          </a:p>
          <a:p>
            <a:pPr marL="0" indent="0">
              <a:buNone/>
            </a:pPr>
            <a:r>
              <a:rPr lang="en-US" sz="2400" dirty="0" err="1"/>
              <a:t>mukul</a:t>
            </a:r>
            <a:endParaRPr lang="en-US" sz="1900" dirty="0"/>
          </a:p>
        </p:txBody>
      </p:sp>
    </p:spTree>
    <p:extLst>
      <p:ext uri="{BB962C8B-B14F-4D97-AF65-F5344CB8AC3E}">
        <p14:creationId xmlns:p14="http://schemas.microsoft.com/office/powerpoint/2010/main" val="1226982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06090"/>
          </a:xfrm>
        </p:spPr>
        <p:txBody>
          <a:bodyPr>
            <a:noAutofit/>
          </a:bodyPr>
          <a:lstStyle/>
          <a:p>
            <a:r>
              <a:rPr lang="en-US" dirty="0">
                <a:solidFill>
                  <a:srgbClr val="C00000"/>
                </a:solidFill>
              </a:rPr>
              <a:t>   </a:t>
            </a:r>
            <a:endParaRPr lang="en-US" b="1" dirty="0">
              <a:solidFill>
                <a:srgbClr val="C00000"/>
              </a:solidFill>
            </a:endParaRPr>
          </a:p>
        </p:txBody>
      </p:sp>
      <p:sp>
        <p:nvSpPr>
          <p:cNvPr id="3" name="Content Placeholder 2"/>
          <p:cNvSpPr>
            <a:spLocks noGrp="1"/>
          </p:cNvSpPr>
          <p:nvPr>
            <p:ph idx="1"/>
          </p:nvPr>
        </p:nvSpPr>
        <p:spPr>
          <a:xfrm>
            <a:off x="457200" y="1052736"/>
            <a:ext cx="8435280" cy="5688632"/>
          </a:xfrm>
        </p:spPr>
        <p:txBody>
          <a:bodyPr>
            <a:noAutofit/>
          </a:bodyPr>
          <a:lstStyle/>
          <a:p>
            <a:pPr algn="just"/>
            <a:r>
              <a:rPr lang="en-US" sz="2800" dirty="0">
                <a:latin typeface="Arial" panose="020B0604020202020204" pitchFamily="34" charset="0"/>
                <a:cs typeface="Arial" panose="020B0604020202020204" pitchFamily="34" charset="0"/>
              </a:rPr>
              <a:t>Vector is like the dynamic array which can grow or shrink its size. </a:t>
            </a:r>
          </a:p>
          <a:p>
            <a:pPr algn="just"/>
            <a:r>
              <a:rPr lang="en-US" sz="2800" dirty="0">
                <a:latin typeface="Arial" panose="020B0604020202020204" pitchFamily="34" charset="0"/>
                <a:cs typeface="Arial" panose="020B0604020202020204" pitchFamily="34" charset="0"/>
              </a:rPr>
              <a:t>Unlike array, we can store n-number of elements in it as there is no size limit.</a:t>
            </a:r>
          </a:p>
          <a:p>
            <a:pPr algn="just"/>
            <a:r>
              <a:rPr lang="en-US" sz="2800" dirty="0">
                <a:latin typeface="Arial" panose="020B0604020202020204" pitchFamily="34" charset="0"/>
                <a:cs typeface="Arial" panose="020B0604020202020204" pitchFamily="34" charset="0"/>
              </a:rPr>
              <a:t>It is a part of Java Collection framework since Java 1.2.</a:t>
            </a:r>
          </a:p>
          <a:p>
            <a:pPr algn="just"/>
            <a:r>
              <a:rPr lang="en-US" sz="2800" dirty="0">
                <a:latin typeface="Arial" panose="020B0604020202020204" pitchFamily="34" charset="0"/>
                <a:cs typeface="Arial" panose="020B0604020202020204" pitchFamily="34" charset="0"/>
              </a:rPr>
              <a:t>It is found in the </a:t>
            </a:r>
            <a:r>
              <a:rPr lang="en-US" sz="2800" dirty="0" err="1">
                <a:solidFill>
                  <a:srgbClr val="FF0000"/>
                </a:solidFill>
                <a:latin typeface="Arial" panose="020B0604020202020204" pitchFamily="34" charset="0"/>
                <a:cs typeface="Arial" panose="020B0604020202020204" pitchFamily="34" charset="0"/>
              </a:rPr>
              <a:t>java.util</a:t>
            </a:r>
            <a:r>
              <a:rPr lang="en-US" sz="2800" dirty="0">
                <a:solidFill>
                  <a:srgbClr val="FF0000"/>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package and implements the List interface, so we can use all the methods of List interface here.</a:t>
            </a:r>
          </a:p>
          <a:p>
            <a:pPr algn="just"/>
            <a:r>
              <a:rPr lang="en-US" sz="2800" dirty="0">
                <a:latin typeface="Arial" panose="020B0604020202020204" pitchFamily="34" charset="0"/>
                <a:cs typeface="Arial" panose="020B0604020202020204" pitchFamily="34" charset="0"/>
              </a:rPr>
              <a:t>It is recommended to use the Vector class in the thread-safe implementation only.</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49883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435280" cy="988218"/>
          </a:xfrm>
        </p:spPr>
        <p:txBody>
          <a:bodyPr>
            <a:noAutofit/>
          </a:bodyPr>
          <a:lstStyle/>
          <a:p>
            <a:pPr algn="l"/>
            <a:r>
              <a:rPr lang="en-US" sz="3200" b="1" dirty="0">
                <a:solidFill>
                  <a:srgbClr val="C00000"/>
                </a:solidFill>
              </a:rPr>
              <a:t>Vector is similar to the </a:t>
            </a:r>
            <a:r>
              <a:rPr lang="en-US" sz="3200" b="1" dirty="0" err="1">
                <a:solidFill>
                  <a:srgbClr val="C00000"/>
                </a:solidFill>
              </a:rPr>
              <a:t>ArrayList</a:t>
            </a:r>
            <a:r>
              <a:rPr lang="en-US" sz="3200" b="1" dirty="0">
                <a:solidFill>
                  <a:srgbClr val="C00000"/>
                </a:solidFill>
              </a:rPr>
              <a:t>, but with two differences-</a:t>
            </a:r>
          </a:p>
        </p:txBody>
      </p:sp>
      <p:sp>
        <p:nvSpPr>
          <p:cNvPr id="3" name="Content Placeholder 2"/>
          <p:cNvSpPr>
            <a:spLocks noGrp="1"/>
          </p:cNvSpPr>
          <p:nvPr>
            <p:ph idx="1"/>
          </p:nvPr>
        </p:nvSpPr>
        <p:spPr>
          <a:xfrm>
            <a:off x="457200" y="2060848"/>
            <a:ext cx="8435280" cy="4680520"/>
          </a:xfrm>
        </p:spPr>
        <p:txBody>
          <a:bodyPr>
            <a:noAutofit/>
          </a:bodyPr>
          <a:lstStyle/>
          <a:p>
            <a:pPr marL="514350" indent="-514350" algn="just">
              <a:buFont typeface="+mj-lt"/>
              <a:buAutoNum type="arabicPeriod"/>
            </a:pPr>
            <a:r>
              <a:rPr lang="en-US" sz="3200" dirty="0">
                <a:latin typeface="Arial" panose="020B0604020202020204" pitchFamily="34" charset="0"/>
                <a:cs typeface="Arial" panose="020B0604020202020204" pitchFamily="34" charset="0"/>
              </a:rPr>
              <a:t>Vector is synchronized.</a:t>
            </a:r>
          </a:p>
          <a:p>
            <a:pPr marL="514350" indent="-514350" algn="just">
              <a:buFont typeface="+mj-lt"/>
              <a:buAutoNum type="arabicPeriod"/>
            </a:pPr>
            <a:r>
              <a:rPr lang="en-US" sz="3200" dirty="0">
                <a:latin typeface="Arial" panose="020B0604020202020204" pitchFamily="34" charset="0"/>
                <a:cs typeface="Arial" panose="020B0604020202020204" pitchFamily="34" charset="0"/>
              </a:rPr>
              <a:t>Java Vector contains many legacy methods that are not the part of a collections framework.</a:t>
            </a:r>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297298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5656" y="274638"/>
            <a:ext cx="7416824" cy="706090"/>
          </a:xfrm>
        </p:spPr>
        <p:txBody>
          <a:bodyPr>
            <a:noAutofit/>
          </a:bodyPr>
          <a:lstStyle/>
          <a:p>
            <a:r>
              <a:rPr lang="en-US" b="1" dirty="0">
                <a:solidFill>
                  <a:srgbClr val="C00000"/>
                </a:solidFill>
              </a:rPr>
              <a:t>Java Vector Constructors</a:t>
            </a:r>
          </a:p>
        </p:txBody>
      </p:sp>
      <p:graphicFrame>
        <p:nvGraphicFramePr>
          <p:cNvPr id="5" name="Content Placeholder 4">
            <a:extLst>
              <a:ext uri="{FF2B5EF4-FFF2-40B4-BE49-F238E27FC236}">
                <a16:creationId xmlns:a16="http://schemas.microsoft.com/office/drawing/2014/main" id="{92B1646B-3E70-4A4F-81FD-68A3790F042B}"/>
              </a:ext>
            </a:extLst>
          </p:cNvPr>
          <p:cNvGraphicFramePr>
            <a:graphicFrameLocks noGrp="1"/>
          </p:cNvGraphicFramePr>
          <p:nvPr>
            <p:ph idx="1"/>
            <p:extLst/>
          </p:nvPr>
        </p:nvGraphicFramePr>
        <p:xfrm>
          <a:off x="457200" y="1041939"/>
          <a:ext cx="8435280" cy="4717336"/>
        </p:xfrm>
        <a:graphic>
          <a:graphicData uri="http://schemas.openxmlformats.org/drawingml/2006/table">
            <a:tbl>
              <a:tblPr/>
              <a:tblGrid>
                <a:gridCol w="730424">
                  <a:extLst>
                    <a:ext uri="{9D8B030D-6E8A-4147-A177-3AD203B41FA5}">
                      <a16:colId xmlns:a16="http://schemas.microsoft.com/office/drawing/2014/main" val="2043865986"/>
                    </a:ext>
                  </a:extLst>
                </a:gridCol>
                <a:gridCol w="2952328">
                  <a:extLst>
                    <a:ext uri="{9D8B030D-6E8A-4147-A177-3AD203B41FA5}">
                      <a16:colId xmlns:a16="http://schemas.microsoft.com/office/drawing/2014/main" val="1238793119"/>
                    </a:ext>
                  </a:extLst>
                </a:gridCol>
                <a:gridCol w="4752528">
                  <a:extLst>
                    <a:ext uri="{9D8B030D-6E8A-4147-A177-3AD203B41FA5}">
                      <a16:colId xmlns:a16="http://schemas.microsoft.com/office/drawing/2014/main" val="1825375745"/>
                    </a:ext>
                  </a:extLst>
                </a:gridCol>
              </a:tblGrid>
              <a:tr h="631770">
                <a:tc>
                  <a:txBody>
                    <a:bodyPr/>
                    <a:lstStyle/>
                    <a:p>
                      <a:pPr algn="l" fontAlgn="t"/>
                      <a:r>
                        <a:rPr lang="en-US" sz="1700">
                          <a:solidFill>
                            <a:srgbClr val="000000"/>
                          </a:solidFill>
                          <a:effectLst/>
                          <a:latin typeface="times new roman" panose="02020603050405020304" pitchFamily="18" charset="0"/>
                        </a:rPr>
                        <a:t>SN</a:t>
                      </a:r>
                    </a:p>
                  </a:txBody>
                  <a:tcPr marL="107486" marR="107486" marT="107486" marB="107486">
                    <a:lnL w="9525" cap="flat" cmpd="sng" algn="ctr">
                      <a:solidFill>
                        <a:srgbClr val="E0E8BC"/>
                      </a:solidFill>
                      <a:prstDash val="solid"/>
                      <a:round/>
                      <a:headEnd type="none" w="med" len="med"/>
                      <a:tailEnd type="none" w="med" len="med"/>
                    </a:lnL>
                    <a:lnR w="9525" cap="flat" cmpd="sng" algn="ctr">
                      <a:solidFill>
                        <a:srgbClr val="E0E8BC"/>
                      </a:solidFill>
                      <a:prstDash val="solid"/>
                      <a:round/>
                      <a:headEnd type="none" w="med" len="med"/>
                      <a:tailEnd type="none" w="med" len="med"/>
                    </a:lnR>
                    <a:lnT w="9525" cap="flat" cmpd="sng" algn="ctr">
                      <a:solidFill>
                        <a:srgbClr val="E0E8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Constructor</a:t>
                      </a:r>
                    </a:p>
                  </a:txBody>
                  <a:tcPr marL="107486" marR="107486" marT="107486" marB="107486">
                    <a:lnL w="9525" cap="flat" cmpd="sng" algn="ctr">
                      <a:solidFill>
                        <a:srgbClr val="E0E8BC"/>
                      </a:solidFill>
                      <a:prstDash val="solid"/>
                      <a:round/>
                      <a:headEnd type="none" w="med" len="med"/>
                      <a:tailEnd type="none" w="med" len="med"/>
                    </a:lnL>
                    <a:lnR w="9525" cap="flat" cmpd="sng" algn="ctr">
                      <a:solidFill>
                        <a:srgbClr val="E0E8BC"/>
                      </a:solidFill>
                      <a:prstDash val="solid"/>
                      <a:round/>
                      <a:headEnd type="none" w="med" len="med"/>
                      <a:tailEnd type="none" w="med" len="med"/>
                    </a:lnR>
                    <a:lnT w="9525" cap="flat" cmpd="sng" algn="ctr">
                      <a:solidFill>
                        <a:srgbClr val="E0E8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700">
                          <a:solidFill>
                            <a:srgbClr val="000000"/>
                          </a:solidFill>
                          <a:effectLst/>
                          <a:latin typeface="times new roman" panose="02020603050405020304" pitchFamily="18" charset="0"/>
                        </a:rPr>
                        <a:t>Description</a:t>
                      </a:r>
                    </a:p>
                  </a:txBody>
                  <a:tcPr marL="107486" marR="107486" marT="107486" marB="107486">
                    <a:lnL w="9525" cap="flat" cmpd="sng" algn="ctr">
                      <a:solidFill>
                        <a:srgbClr val="E0E8BC"/>
                      </a:solidFill>
                      <a:prstDash val="solid"/>
                      <a:round/>
                      <a:headEnd type="none" w="med" len="med"/>
                      <a:tailEnd type="none" w="med" len="med"/>
                    </a:lnL>
                    <a:lnR w="9525" cap="flat" cmpd="sng" algn="ctr">
                      <a:solidFill>
                        <a:srgbClr val="E0E8BC"/>
                      </a:solidFill>
                      <a:prstDash val="solid"/>
                      <a:round/>
                      <a:headEnd type="none" w="med" len="med"/>
                      <a:tailEnd type="none" w="med" len="med"/>
                    </a:lnR>
                    <a:lnT w="9525" cap="flat" cmpd="sng" algn="ctr">
                      <a:solidFill>
                        <a:srgbClr val="E0E8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16112417"/>
                  </a:ext>
                </a:extLst>
              </a:tr>
              <a:tr h="1035211">
                <a:tc>
                  <a:txBody>
                    <a:bodyPr/>
                    <a:lstStyle/>
                    <a:p>
                      <a:pPr algn="just" fontAlgn="t"/>
                      <a:r>
                        <a:rPr lang="en-US" sz="2000" dirty="0">
                          <a:solidFill>
                            <a:srgbClr val="333333"/>
                          </a:solidFill>
                          <a:effectLst/>
                          <a:latin typeface="inter-regular"/>
                        </a:rPr>
                        <a:t>1)</a:t>
                      </a:r>
                    </a:p>
                  </a:txBody>
                  <a:tcPr marL="71657" marR="71657" marT="71657" marB="716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vector()</a:t>
                      </a:r>
                    </a:p>
                  </a:txBody>
                  <a:tcPr marL="71657" marR="71657" marT="71657" marB="716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It constructs an empty vector with the default size as 10.</a:t>
                      </a:r>
                    </a:p>
                  </a:txBody>
                  <a:tcPr marL="71657" marR="71657" marT="71657" marB="716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69928786"/>
                  </a:ext>
                </a:extLst>
              </a:tr>
              <a:tr h="1397012">
                <a:tc>
                  <a:txBody>
                    <a:bodyPr/>
                    <a:lstStyle/>
                    <a:p>
                      <a:pPr algn="just" fontAlgn="t"/>
                      <a:r>
                        <a:rPr lang="en-US" sz="2000">
                          <a:solidFill>
                            <a:srgbClr val="333333"/>
                          </a:solidFill>
                          <a:effectLst/>
                          <a:latin typeface="inter-regular"/>
                        </a:rPr>
                        <a:t>2)</a:t>
                      </a:r>
                    </a:p>
                  </a:txBody>
                  <a:tcPr marL="71657" marR="71657" marT="71657" marB="716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vector(int </a:t>
                      </a:r>
                      <a:r>
                        <a:rPr lang="en-US" sz="2400" dirty="0" err="1">
                          <a:solidFill>
                            <a:srgbClr val="333333"/>
                          </a:solidFill>
                          <a:effectLst/>
                          <a:latin typeface="inter-regular"/>
                        </a:rPr>
                        <a:t>initialCapacity</a:t>
                      </a:r>
                      <a:r>
                        <a:rPr lang="en-US" sz="2400" dirty="0">
                          <a:solidFill>
                            <a:srgbClr val="333333"/>
                          </a:solidFill>
                          <a:effectLst/>
                          <a:latin typeface="inter-regular"/>
                        </a:rPr>
                        <a:t>)</a:t>
                      </a:r>
                    </a:p>
                  </a:txBody>
                  <a:tcPr marL="71657" marR="71657" marT="71657" marB="716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It constructs an empty vector with the specified initial capacity and with its capacity increment equal to zero.</a:t>
                      </a:r>
                    </a:p>
                  </a:txBody>
                  <a:tcPr marL="71657" marR="71657" marT="71657" marB="716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3191154"/>
                  </a:ext>
                </a:extLst>
              </a:tr>
              <a:tr h="1653343">
                <a:tc>
                  <a:txBody>
                    <a:bodyPr/>
                    <a:lstStyle/>
                    <a:p>
                      <a:pPr algn="just" fontAlgn="t"/>
                      <a:r>
                        <a:rPr lang="en-US" sz="2000">
                          <a:solidFill>
                            <a:srgbClr val="333333"/>
                          </a:solidFill>
                          <a:effectLst/>
                          <a:latin typeface="inter-regular"/>
                        </a:rPr>
                        <a:t>3)</a:t>
                      </a:r>
                    </a:p>
                  </a:txBody>
                  <a:tcPr marL="71657" marR="71657" marT="71657" marB="716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vector(int </a:t>
                      </a:r>
                      <a:r>
                        <a:rPr lang="en-US" sz="2400" dirty="0" err="1">
                          <a:solidFill>
                            <a:srgbClr val="333333"/>
                          </a:solidFill>
                          <a:effectLst/>
                          <a:latin typeface="inter-regular"/>
                        </a:rPr>
                        <a:t>initialCapacity</a:t>
                      </a:r>
                      <a:r>
                        <a:rPr lang="en-US" sz="2400" dirty="0">
                          <a:solidFill>
                            <a:srgbClr val="333333"/>
                          </a:solidFill>
                          <a:effectLst/>
                          <a:latin typeface="inter-regular"/>
                        </a:rPr>
                        <a:t>, int </a:t>
                      </a:r>
                      <a:r>
                        <a:rPr lang="en-US" sz="2400" dirty="0" err="1">
                          <a:solidFill>
                            <a:srgbClr val="333333"/>
                          </a:solidFill>
                          <a:effectLst/>
                          <a:latin typeface="inter-regular"/>
                        </a:rPr>
                        <a:t>capacityIncrement</a:t>
                      </a:r>
                      <a:r>
                        <a:rPr lang="en-US" sz="2400" dirty="0">
                          <a:solidFill>
                            <a:srgbClr val="333333"/>
                          </a:solidFill>
                          <a:effectLst/>
                          <a:latin typeface="inter-regular"/>
                        </a:rPr>
                        <a:t>)</a:t>
                      </a:r>
                    </a:p>
                  </a:txBody>
                  <a:tcPr marL="71657" marR="71657" marT="71657" marB="716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It constructs an empty vector with the specified initial capacity and capacity increment.</a:t>
                      </a:r>
                    </a:p>
                  </a:txBody>
                  <a:tcPr marL="71657" marR="71657" marT="71657" marB="716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3508901"/>
                  </a:ext>
                </a:extLst>
              </a:tr>
            </a:tbl>
          </a:graphicData>
        </a:graphic>
      </p:graphicFrame>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381442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274638"/>
            <a:ext cx="7200800" cy="706090"/>
          </a:xfrm>
        </p:spPr>
        <p:txBody>
          <a:bodyPr>
            <a:noAutofit/>
          </a:bodyPr>
          <a:lstStyle/>
          <a:p>
            <a:r>
              <a:rPr lang="en-US" b="1" dirty="0">
                <a:solidFill>
                  <a:srgbClr val="C00000"/>
                </a:solidFill>
              </a:rPr>
              <a:t>Java Vector Methods</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graphicFrame>
        <p:nvGraphicFramePr>
          <p:cNvPr id="8" name="Content Placeholder 7">
            <a:extLst>
              <a:ext uri="{FF2B5EF4-FFF2-40B4-BE49-F238E27FC236}">
                <a16:creationId xmlns:a16="http://schemas.microsoft.com/office/drawing/2014/main" id="{35EAF73D-1DA6-42E0-AD2F-6FACAAEBDF93}"/>
              </a:ext>
            </a:extLst>
          </p:cNvPr>
          <p:cNvGraphicFramePr>
            <a:graphicFrameLocks noGrp="1"/>
          </p:cNvGraphicFramePr>
          <p:nvPr>
            <p:ph idx="1"/>
            <p:extLst/>
          </p:nvPr>
        </p:nvGraphicFramePr>
        <p:xfrm>
          <a:off x="251520" y="971073"/>
          <a:ext cx="8640960" cy="5146141"/>
        </p:xfrm>
        <a:graphic>
          <a:graphicData uri="http://schemas.openxmlformats.org/drawingml/2006/table">
            <a:tbl>
              <a:tblPr/>
              <a:tblGrid>
                <a:gridCol w="864096">
                  <a:extLst>
                    <a:ext uri="{9D8B030D-6E8A-4147-A177-3AD203B41FA5}">
                      <a16:colId xmlns:a16="http://schemas.microsoft.com/office/drawing/2014/main" val="2720697252"/>
                    </a:ext>
                  </a:extLst>
                </a:gridCol>
                <a:gridCol w="1656184">
                  <a:extLst>
                    <a:ext uri="{9D8B030D-6E8A-4147-A177-3AD203B41FA5}">
                      <a16:colId xmlns:a16="http://schemas.microsoft.com/office/drawing/2014/main" val="908236445"/>
                    </a:ext>
                  </a:extLst>
                </a:gridCol>
                <a:gridCol w="6120680">
                  <a:extLst>
                    <a:ext uri="{9D8B030D-6E8A-4147-A177-3AD203B41FA5}">
                      <a16:colId xmlns:a16="http://schemas.microsoft.com/office/drawing/2014/main" val="1666834349"/>
                    </a:ext>
                  </a:extLst>
                </a:gridCol>
              </a:tblGrid>
              <a:tr h="417169">
                <a:tc>
                  <a:txBody>
                    <a:bodyPr/>
                    <a:lstStyle/>
                    <a:p>
                      <a:pPr algn="l" fontAlgn="t"/>
                      <a:r>
                        <a:rPr lang="en-US" sz="1500">
                          <a:solidFill>
                            <a:srgbClr val="000000"/>
                          </a:solidFill>
                          <a:effectLst/>
                          <a:latin typeface="times new roman" panose="02020603050405020304" pitchFamily="18" charset="0"/>
                        </a:rPr>
                        <a:t>SN</a:t>
                      </a:r>
                    </a:p>
                  </a:txBody>
                  <a:tcPr marL="94811" marR="94811" marT="94811" marB="94811">
                    <a:lnL w="9525" cap="flat" cmpd="sng" algn="ctr">
                      <a:solidFill>
                        <a:srgbClr val="F073D2"/>
                      </a:solidFill>
                      <a:prstDash val="solid"/>
                      <a:round/>
                      <a:headEnd type="none" w="med" len="med"/>
                      <a:tailEnd type="none" w="med" len="med"/>
                    </a:lnL>
                    <a:lnR w="9525" cap="flat" cmpd="sng" algn="ctr">
                      <a:solidFill>
                        <a:srgbClr val="F073D2"/>
                      </a:solidFill>
                      <a:prstDash val="solid"/>
                      <a:round/>
                      <a:headEnd type="none" w="med" len="med"/>
                      <a:tailEnd type="none" w="med" len="med"/>
                    </a:lnR>
                    <a:lnT w="9525" cap="flat" cmpd="sng" algn="ctr">
                      <a:solidFill>
                        <a:srgbClr val="F073D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Method</a:t>
                      </a:r>
                    </a:p>
                  </a:txBody>
                  <a:tcPr marL="94811" marR="94811" marT="94811" marB="94811">
                    <a:lnL w="9525" cap="flat" cmpd="sng" algn="ctr">
                      <a:solidFill>
                        <a:srgbClr val="F073D2"/>
                      </a:solidFill>
                      <a:prstDash val="solid"/>
                      <a:round/>
                      <a:headEnd type="none" w="med" len="med"/>
                      <a:tailEnd type="none" w="med" len="med"/>
                    </a:lnL>
                    <a:lnR w="9525" cap="flat" cmpd="sng" algn="ctr">
                      <a:solidFill>
                        <a:srgbClr val="F073D2"/>
                      </a:solidFill>
                      <a:prstDash val="solid"/>
                      <a:round/>
                      <a:headEnd type="none" w="med" len="med"/>
                      <a:tailEnd type="none" w="med" len="med"/>
                    </a:lnR>
                    <a:lnT w="9525" cap="flat" cmpd="sng" algn="ctr">
                      <a:solidFill>
                        <a:srgbClr val="F073D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Description</a:t>
                      </a:r>
                    </a:p>
                  </a:txBody>
                  <a:tcPr marL="94811" marR="94811" marT="94811" marB="94811">
                    <a:lnL w="9525" cap="flat" cmpd="sng" algn="ctr">
                      <a:solidFill>
                        <a:srgbClr val="F073D2"/>
                      </a:solidFill>
                      <a:prstDash val="solid"/>
                      <a:round/>
                      <a:headEnd type="none" w="med" len="med"/>
                      <a:tailEnd type="none" w="med" len="med"/>
                    </a:lnL>
                    <a:lnR w="9525" cap="flat" cmpd="sng" algn="ctr">
                      <a:solidFill>
                        <a:srgbClr val="F073D2"/>
                      </a:solidFill>
                      <a:prstDash val="solid"/>
                      <a:round/>
                      <a:headEnd type="none" w="med" len="med"/>
                      <a:tailEnd type="none" w="med" len="med"/>
                    </a:lnR>
                    <a:lnT w="9525" cap="flat" cmpd="sng" algn="ctr">
                      <a:solidFill>
                        <a:srgbClr val="F073D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980598321"/>
                  </a:ext>
                </a:extLst>
              </a:tr>
              <a:tr h="809056">
                <a:tc>
                  <a:txBody>
                    <a:bodyPr/>
                    <a:lstStyle/>
                    <a:p>
                      <a:pPr algn="just" fontAlgn="t"/>
                      <a:r>
                        <a:rPr lang="en-US" sz="2000" dirty="0">
                          <a:solidFill>
                            <a:srgbClr val="333333"/>
                          </a:solidFill>
                          <a:effectLst/>
                          <a:latin typeface="inter-regular"/>
                        </a:rPr>
                        <a:t>1)</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u="none" strike="noStrike" dirty="0">
                          <a:solidFill>
                            <a:srgbClr val="008000"/>
                          </a:solidFill>
                          <a:effectLst/>
                          <a:latin typeface="inter-regular"/>
                        </a:rPr>
                        <a:t>add()</a:t>
                      </a:r>
                      <a:endParaRPr lang="en-US" sz="2000" dirty="0">
                        <a:solidFill>
                          <a:srgbClr val="333333"/>
                        </a:solidFill>
                        <a:effectLst/>
                        <a:latin typeface="inter-regular"/>
                      </a:endParaRP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append the specified element in the given vector.</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273868"/>
                  </a:ext>
                </a:extLst>
              </a:tr>
              <a:tr h="1036602">
                <a:tc>
                  <a:txBody>
                    <a:bodyPr/>
                    <a:lstStyle/>
                    <a:p>
                      <a:pPr algn="just" fontAlgn="t"/>
                      <a:r>
                        <a:rPr lang="en-US" sz="2000">
                          <a:solidFill>
                            <a:srgbClr val="333333"/>
                          </a:solidFill>
                          <a:effectLst/>
                          <a:latin typeface="inter-regular"/>
                        </a:rPr>
                        <a:t>2)</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u="none" strike="noStrike" dirty="0" err="1">
                          <a:solidFill>
                            <a:srgbClr val="008000"/>
                          </a:solidFill>
                          <a:effectLst/>
                          <a:latin typeface="inter-regular"/>
                        </a:rPr>
                        <a:t>addAll</a:t>
                      </a:r>
                      <a:r>
                        <a:rPr lang="en-US" sz="2000" u="none" strike="noStrike" dirty="0">
                          <a:solidFill>
                            <a:srgbClr val="008000"/>
                          </a:solidFill>
                          <a:effectLst/>
                          <a:latin typeface="inter-regular"/>
                        </a:rPr>
                        <a:t>()</a:t>
                      </a:r>
                      <a:endParaRPr lang="en-US" sz="2000" dirty="0">
                        <a:solidFill>
                          <a:srgbClr val="333333"/>
                        </a:solidFill>
                        <a:effectLst/>
                        <a:latin typeface="inter-regular"/>
                      </a:endParaRP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is used to append all of the elements in the specified collection to the end of this Vector.</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9178267"/>
                  </a:ext>
                </a:extLst>
              </a:tr>
              <a:tr h="1264149">
                <a:tc>
                  <a:txBody>
                    <a:bodyPr/>
                    <a:lstStyle/>
                    <a:p>
                      <a:pPr algn="just" fontAlgn="t"/>
                      <a:r>
                        <a:rPr lang="en-US" sz="2000">
                          <a:solidFill>
                            <a:srgbClr val="333333"/>
                          </a:solidFill>
                          <a:effectLst/>
                          <a:latin typeface="inter-regular"/>
                        </a:rPr>
                        <a:t>3)</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u="none" strike="noStrike" dirty="0" err="1">
                          <a:solidFill>
                            <a:srgbClr val="008000"/>
                          </a:solidFill>
                          <a:effectLst/>
                          <a:latin typeface="inter-regular"/>
                        </a:rPr>
                        <a:t>addElement</a:t>
                      </a:r>
                      <a:r>
                        <a:rPr lang="en-US" sz="2000" u="none" strike="noStrike" dirty="0">
                          <a:solidFill>
                            <a:srgbClr val="008000"/>
                          </a:solidFill>
                          <a:effectLst/>
                          <a:latin typeface="inter-regular"/>
                        </a:rPr>
                        <a:t>()</a:t>
                      </a:r>
                      <a:endParaRPr lang="en-US" sz="2000" dirty="0">
                        <a:solidFill>
                          <a:srgbClr val="333333"/>
                        </a:solidFill>
                        <a:effectLst/>
                        <a:latin typeface="inter-regular"/>
                      </a:endParaRP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append the specified component to the end of this vector. It increases the vector size by one.</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50976067"/>
                  </a:ext>
                </a:extLst>
              </a:tr>
              <a:tr h="809056">
                <a:tc>
                  <a:txBody>
                    <a:bodyPr/>
                    <a:lstStyle/>
                    <a:p>
                      <a:pPr algn="just" fontAlgn="t"/>
                      <a:r>
                        <a:rPr lang="en-US" sz="2000">
                          <a:solidFill>
                            <a:srgbClr val="333333"/>
                          </a:solidFill>
                          <a:effectLst/>
                          <a:latin typeface="inter-regular"/>
                        </a:rPr>
                        <a:t>4)</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u="none" strike="noStrike" dirty="0">
                          <a:solidFill>
                            <a:srgbClr val="008000"/>
                          </a:solidFill>
                          <a:effectLst/>
                          <a:latin typeface="inter-regular"/>
                        </a:rPr>
                        <a:t>capacity()</a:t>
                      </a:r>
                      <a:endParaRPr lang="en-US" sz="2000" dirty="0">
                        <a:solidFill>
                          <a:srgbClr val="333333"/>
                        </a:solidFill>
                        <a:effectLst/>
                        <a:latin typeface="inter-regular"/>
                      </a:endParaRP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It is used to get the current capacity of this vector.</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23920095"/>
                  </a:ext>
                </a:extLst>
              </a:tr>
              <a:tr h="809056">
                <a:tc>
                  <a:txBody>
                    <a:bodyPr/>
                    <a:lstStyle/>
                    <a:p>
                      <a:pPr algn="just" fontAlgn="t"/>
                      <a:r>
                        <a:rPr lang="en-US" sz="2000">
                          <a:solidFill>
                            <a:srgbClr val="333333"/>
                          </a:solidFill>
                          <a:effectLst/>
                          <a:latin typeface="inter-regular"/>
                        </a:rPr>
                        <a:t>5)</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u="none" strike="noStrike" dirty="0">
                          <a:solidFill>
                            <a:srgbClr val="008000"/>
                          </a:solidFill>
                          <a:effectLst/>
                          <a:latin typeface="inter-regular"/>
                        </a:rPr>
                        <a:t>clear()</a:t>
                      </a:r>
                      <a:endParaRPr lang="en-US" sz="2000" dirty="0">
                        <a:solidFill>
                          <a:srgbClr val="333333"/>
                        </a:solidFill>
                        <a:effectLst/>
                        <a:latin typeface="inter-regular"/>
                      </a:endParaRP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It is used to delete all of the elements from this vector.</a:t>
                      </a:r>
                    </a:p>
                  </a:txBody>
                  <a:tcPr marL="63207" marR="63207" marT="63207" marB="6320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72406927"/>
                  </a:ext>
                </a:extLst>
              </a:tr>
            </a:tbl>
          </a:graphicData>
        </a:graphic>
      </p:graphicFrame>
    </p:spTree>
    <p:extLst>
      <p:ext uri="{BB962C8B-B14F-4D97-AF65-F5344CB8AC3E}">
        <p14:creationId xmlns:p14="http://schemas.microsoft.com/office/powerpoint/2010/main" val="285619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706090"/>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1403648" y="136525"/>
            <a:ext cx="7488832" cy="6604843"/>
          </a:xfrm>
        </p:spPr>
        <p:txBody>
          <a:bodyPr>
            <a:noAutofit/>
          </a:bodyPr>
          <a:lstStyle/>
          <a:p>
            <a:pPr marL="0" indent="0" algn="just">
              <a:buNone/>
            </a:pPr>
            <a:r>
              <a:rPr lang="en-US" sz="2000" b="1" dirty="0">
                <a:solidFill>
                  <a:srgbClr val="006699"/>
                </a:solidFill>
                <a:latin typeface="inter-regular"/>
              </a:rPr>
              <a:t>import</a:t>
            </a:r>
            <a:r>
              <a:rPr lang="en-US" sz="2000" dirty="0">
                <a:solidFill>
                  <a:srgbClr val="000000"/>
                </a:solidFill>
                <a:latin typeface="inter-regular"/>
              </a:rPr>
              <a:t> </a:t>
            </a:r>
            <a:r>
              <a:rPr lang="en-US" sz="2000" dirty="0" err="1">
                <a:solidFill>
                  <a:srgbClr val="000000"/>
                </a:solidFill>
                <a:latin typeface="inter-regular"/>
              </a:rPr>
              <a:t>java.util</a:t>
            </a:r>
            <a:r>
              <a:rPr lang="en-US" sz="2000" dirty="0">
                <a:solidFill>
                  <a:srgbClr val="000000"/>
                </a:solidFill>
                <a:latin typeface="inter-regular"/>
              </a:rPr>
              <a:t>.*;  </a:t>
            </a:r>
          </a:p>
          <a:p>
            <a:pPr marL="0" indent="0" algn="just">
              <a:buNone/>
            </a:pPr>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class</a:t>
            </a:r>
            <a:r>
              <a:rPr lang="en-US" sz="2000" dirty="0">
                <a:solidFill>
                  <a:srgbClr val="000000"/>
                </a:solidFill>
                <a:latin typeface="inter-regular"/>
              </a:rPr>
              <a:t> </a:t>
            </a:r>
            <a:r>
              <a:rPr lang="en-US" sz="2000" dirty="0" err="1">
                <a:solidFill>
                  <a:srgbClr val="000000"/>
                </a:solidFill>
                <a:latin typeface="inter-regular"/>
              </a:rPr>
              <a:t>VectorExample</a:t>
            </a:r>
            <a:r>
              <a:rPr lang="en-US" sz="2000" dirty="0">
                <a:solidFill>
                  <a:srgbClr val="000000"/>
                </a:solidFill>
                <a:latin typeface="inter-regular"/>
              </a:rPr>
              <a:t> {  </a:t>
            </a:r>
          </a:p>
          <a:p>
            <a:pPr marL="0" indent="0" algn="just">
              <a:buNone/>
            </a:pPr>
            <a:r>
              <a:rPr lang="en-US" sz="2000" dirty="0">
                <a:solidFill>
                  <a:srgbClr val="000000"/>
                </a:solidFill>
                <a:latin typeface="inter-regular"/>
              </a:rPr>
              <a:t>       </a:t>
            </a:r>
            <a:r>
              <a:rPr lang="en-US" sz="2000" b="1" dirty="0">
                <a:solidFill>
                  <a:srgbClr val="006699"/>
                </a:solidFill>
                <a:latin typeface="inter-regular"/>
              </a:rPr>
              <a:t>public</a:t>
            </a:r>
            <a:r>
              <a:rPr lang="en-US" sz="2000" dirty="0">
                <a:solidFill>
                  <a:srgbClr val="000000"/>
                </a:solidFill>
                <a:latin typeface="inter-regular"/>
              </a:rPr>
              <a:t> </a:t>
            </a:r>
            <a:r>
              <a:rPr lang="en-US" sz="2000" b="1" dirty="0">
                <a:solidFill>
                  <a:srgbClr val="006699"/>
                </a:solidFill>
                <a:latin typeface="inter-regular"/>
              </a:rPr>
              <a:t>static</a:t>
            </a:r>
            <a:r>
              <a:rPr lang="en-US" sz="2000" dirty="0">
                <a:solidFill>
                  <a:srgbClr val="000000"/>
                </a:solidFill>
                <a:latin typeface="inter-regular"/>
              </a:rPr>
              <a:t> </a:t>
            </a:r>
            <a:r>
              <a:rPr lang="en-US" sz="2000" b="1" dirty="0">
                <a:solidFill>
                  <a:srgbClr val="006699"/>
                </a:solidFill>
                <a:latin typeface="inter-regular"/>
              </a:rPr>
              <a:t>void</a:t>
            </a:r>
            <a:r>
              <a:rPr lang="en-US" sz="2000" dirty="0">
                <a:solidFill>
                  <a:srgbClr val="000000"/>
                </a:solidFill>
                <a:latin typeface="inter-regular"/>
              </a:rPr>
              <a:t> main(String </a:t>
            </a:r>
            <a:r>
              <a:rPr lang="en-US" sz="2000" dirty="0" err="1">
                <a:solidFill>
                  <a:srgbClr val="000000"/>
                </a:solidFill>
                <a:latin typeface="inter-regular"/>
              </a:rPr>
              <a:t>args</a:t>
            </a:r>
            <a:r>
              <a:rPr lang="en-US" sz="2000" dirty="0">
                <a:solidFill>
                  <a:srgbClr val="000000"/>
                </a:solidFill>
                <a:latin typeface="inter-regular"/>
              </a:rPr>
              <a:t>[]) {  </a:t>
            </a:r>
          </a:p>
          <a:p>
            <a:pPr marL="0" indent="0" algn="just">
              <a:buNone/>
            </a:pPr>
            <a:r>
              <a:rPr lang="en-US" sz="2000" dirty="0">
                <a:solidFill>
                  <a:srgbClr val="000000"/>
                </a:solidFill>
                <a:latin typeface="inter-regular"/>
              </a:rPr>
              <a:t>          </a:t>
            </a:r>
            <a:r>
              <a:rPr lang="en-US" sz="2000" dirty="0">
                <a:solidFill>
                  <a:srgbClr val="008200"/>
                </a:solidFill>
                <a:latin typeface="inter-regular"/>
              </a:rPr>
              <a:t>//Create a vector</a:t>
            </a:r>
            <a:r>
              <a:rPr lang="en-US" sz="2000" dirty="0">
                <a:solidFill>
                  <a:srgbClr val="000000"/>
                </a:solidFill>
                <a:latin typeface="inter-regular"/>
              </a:rPr>
              <a:t>  </a:t>
            </a:r>
          </a:p>
          <a:p>
            <a:pPr marL="0" indent="0" algn="just">
              <a:buNone/>
            </a:pPr>
            <a:r>
              <a:rPr lang="en-US" sz="2000" dirty="0">
                <a:solidFill>
                  <a:srgbClr val="000000"/>
                </a:solidFill>
                <a:latin typeface="inter-regular"/>
              </a:rPr>
              <a:t>          Vector&lt;String&gt; </a:t>
            </a:r>
            <a:r>
              <a:rPr lang="en-US" sz="2000" dirty="0" err="1">
                <a:solidFill>
                  <a:srgbClr val="000000"/>
                </a:solidFill>
                <a:latin typeface="inter-regular"/>
              </a:rPr>
              <a:t>vec</a:t>
            </a:r>
            <a:r>
              <a:rPr lang="en-US" sz="2000" dirty="0">
                <a:solidFill>
                  <a:srgbClr val="000000"/>
                </a:solidFill>
                <a:latin typeface="inter-regular"/>
              </a:rPr>
              <a:t> = </a:t>
            </a:r>
            <a:r>
              <a:rPr lang="en-US" sz="2000" b="1" dirty="0">
                <a:solidFill>
                  <a:srgbClr val="006699"/>
                </a:solidFill>
                <a:latin typeface="inter-regular"/>
              </a:rPr>
              <a:t>new</a:t>
            </a:r>
            <a:r>
              <a:rPr lang="en-US" sz="2000" dirty="0">
                <a:solidFill>
                  <a:srgbClr val="000000"/>
                </a:solidFill>
                <a:latin typeface="inter-regular"/>
              </a:rPr>
              <a:t> Vector&lt;String&gt;();  </a:t>
            </a:r>
          </a:p>
          <a:p>
            <a:pPr marL="0" indent="0" algn="just">
              <a:buNone/>
            </a:pPr>
            <a:r>
              <a:rPr lang="en-US" sz="2000" dirty="0">
                <a:solidFill>
                  <a:srgbClr val="000000"/>
                </a:solidFill>
                <a:latin typeface="inter-regular"/>
              </a:rPr>
              <a:t>          </a:t>
            </a:r>
            <a:r>
              <a:rPr lang="en-US" sz="2000" dirty="0">
                <a:solidFill>
                  <a:srgbClr val="008200"/>
                </a:solidFill>
                <a:latin typeface="inter-regular"/>
              </a:rPr>
              <a:t>//Adding elements using add() method of List</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vec.add</a:t>
            </a:r>
            <a:r>
              <a:rPr lang="en-US" sz="2000" dirty="0">
                <a:solidFill>
                  <a:srgbClr val="000000"/>
                </a:solidFill>
                <a:latin typeface="inter-regular"/>
              </a:rPr>
              <a:t>(</a:t>
            </a:r>
            <a:r>
              <a:rPr lang="en-US" sz="2000" dirty="0">
                <a:solidFill>
                  <a:srgbClr val="0000FF"/>
                </a:solidFill>
                <a:latin typeface="inter-regular"/>
              </a:rPr>
              <a:t>"Tiger"</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vec.add</a:t>
            </a:r>
            <a:r>
              <a:rPr lang="en-US" sz="2000" dirty="0">
                <a:solidFill>
                  <a:srgbClr val="000000"/>
                </a:solidFill>
                <a:latin typeface="inter-regular"/>
              </a:rPr>
              <a:t>(</a:t>
            </a:r>
            <a:r>
              <a:rPr lang="en-US" sz="2000" dirty="0">
                <a:solidFill>
                  <a:srgbClr val="0000FF"/>
                </a:solidFill>
                <a:latin typeface="inter-regular"/>
              </a:rPr>
              <a:t>"Lion"</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vec.add</a:t>
            </a:r>
            <a:r>
              <a:rPr lang="en-US" sz="2000" dirty="0">
                <a:solidFill>
                  <a:srgbClr val="000000"/>
                </a:solidFill>
                <a:latin typeface="inter-regular"/>
              </a:rPr>
              <a:t>(</a:t>
            </a:r>
            <a:r>
              <a:rPr lang="en-US" sz="2000" dirty="0">
                <a:solidFill>
                  <a:srgbClr val="0000FF"/>
                </a:solidFill>
                <a:latin typeface="inter-regular"/>
              </a:rPr>
              <a:t>"Dog"</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vec.add</a:t>
            </a:r>
            <a:r>
              <a:rPr lang="en-US" sz="2000" dirty="0">
                <a:solidFill>
                  <a:srgbClr val="000000"/>
                </a:solidFill>
                <a:latin typeface="inter-regular"/>
              </a:rPr>
              <a:t>(</a:t>
            </a:r>
            <a:r>
              <a:rPr lang="en-US" sz="2000" dirty="0">
                <a:solidFill>
                  <a:srgbClr val="0000FF"/>
                </a:solidFill>
                <a:latin typeface="inter-regular"/>
              </a:rPr>
              <a:t>"Elephant"</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a:solidFill>
                  <a:srgbClr val="008200"/>
                </a:solidFill>
                <a:latin typeface="inter-regular"/>
              </a:rPr>
              <a:t>//Adding elements using </a:t>
            </a:r>
            <a:r>
              <a:rPr lang="en-US" sz="2000" dirty="0" err="1">
                <a:solidFill>
                  <a:srgbClr val="008200"/>
                </a:solidFill>
                <a:latin typeface="inter-regular"/>
              </a:rPr>
              <a:t>addElement</a:t>
            </a:r>
            <a:r>
              <a:rPr lang="en-US" sz="2000" dirty="0">
                <a:solidFill>
                  <a:srgbClr val="008200"/>
                </a:solidFill>
                <a:latin typeface="inter-regular"/>
              </a:rPr>
              <a:t>() method of Vector</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vec.addElement</a:t>
            </a:r>
            <a:r>
              <a:rPr lang="en-US" sz="2000" dirty="0">
                <a:solidFill>
                  <a:srgbClr val="000000"/>
                </a:solidFill>
                <a:latin typeface="inter-regular"/>
              </a:rPr>
              <a:t>(</a:t>
            </a:r>
            <a:r>
              <a:rPr lang="en-US" sz="2000" dirty="0">
                <a:solidFill>
                  <a:srgbClr val="0000FF"/>
                </a:solidFill>
                <a:latin typeface="inter-regular"/>
              </a:rPr>
              <a:t>"Rat"</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vec.addElement</a:t>
            </a:r>
            <a:r>
              <a:rPr lang="en-US" sz="2000" dirty="0">
                <a:solidFill>
                  <a:srgbClr val="000000"/>
                </a:solidFill>
                <a:latin typeface="inter-regular"/>
              </a:rPr>
              <a:t>(</a:t>
            </a:r>
            <a:r>
              <a:rPr lang="en-US" sz="2000" dirty="0">
                <a:solidFill>
                  <a:srgbClr val="0000FF"/>
                </a:solidFill>
                <a:latin typeface="inter-regular"/>
              </a:rPr>
              <a:t>"Cat"</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vec.addElement</a:t>
            </a:r>
            <a:r>
              <a:rPr lang="en-US" sz="2000" dirty="0">
                <a:solidFill>
                  <a:srgbClr val="000000"/>
                </a:solidFill>
                <a:latin typeface="inter-regular"/>
              </a:rPr>
              <a:t>(</a:t>
            </a:r>
            <a:r>
              <a:rPr lang="en-US" sz="2000" dirty="0">
                <a:solidFill>
                  <a:srgbClr val="0000FF"/>
                </a:solidFill>
                <a:latin typeface="inter-regular"/>
              </a:rPr>
              <a:t>"Deer"</a:t>
            </a:r>
            <a:r>
              <a:rPr lang="en-US" sz="2000" dirty="0">
                <a:solidFill>
                  <a:srgbClr val="000000"/>
                </a:solidFill>
                <a:latin typeface="inter-regular"/>
              </a:rPr>
              <a:t>);  </a:t>
            </a:r>
          </a:p>
          <a:p>
            <a:pPr marL="0" indent="0" algn="just">
              <a:buNone/>
            </a:pPr>
            <a:r>
              <a:rPr lang="en-US" sz="2000" dirty="0">
                <a:solidFill>
                  <a:srgbClr val="000000"/>
                </a:solidFill>
                <a:latin typeface="inter-regular"/>
              </a:rPr>
              <a:t>         </a:t>
            </a:r>
            <a:r>
              <a:rPr lang="en-US" sz="2000" dirty="0" err="1">
                <a:solidFill>
                  <a:srgbClr val="000000"/>
                </a:solidFill>
                <a:latin typeface="inter-regular"/>
              </a:rPr>
              <a:t>System.out.println</a:t>
            </a:r>
            <a:r>
              <a:rPr lang="en-US" sz="2000" dirty="0">
                <a:solidFill>
                  <a:srgbClr val="000000"/>
                </a:solidFill>
                <a:latin typeface="inter-regular"/>
              </a:rPr>
              <a:t>(</a:t>
            </a:r>
            <a:r>
              <a:rPr lang="en-US" sz="2000" dirty="0">
                <a:solidFill>
                  <a:srgbClr val="0000FF"/>
                </a:solidFill>
                <a:latin typeface="inter-regular"/>
              </a:rPr>
              <a:t>"Elements are: "</a:t>
            </a:r>
            <a:r>
              <a:rPr lang="en-US" sz="2000" dirty="0">
                <a:solidFill>
                  <a:srgbClr val="000000"/>
                </a:solidFill>
                <a:latin typeface="inter-regular"/>
              </a:rPr>
              <a:t>+</a:t>
            </a:r>
            <a:r>
              <a:rPr lang="en-US" sz="2000" dirty="0" err="1">
                <a:solidFill>
                  <a:srgbClr val="000000"/>
                </a:solidFill>
                <a:latin typeface="inter-regular"/>
              </a:rPr>
              <a:t>vec</a:t>
            </a:r>
            <a:r>
              <a:rPr lang="en-US" sz="2000" dirty="0">
                <a:solidFill>
                  <a:srgbClr val="000000"/>
                </a:solidFill>
                <a:latin typeface="inter-regular"/>
              </a:rPr>
              <a:t>);  </a:t>
            </a:r>
          </a:p>
          <a:p>
            <a:pPr marL="0" indent="0" algn="just">
              <a:buNone/>
            </a:pPr>
            <a:r>
              <a:rPr lang="en-US" sz="2000" dirty="0">
                <a:solidFill>
                  <a:srgbClr val="000000"/>
                </a:solidFill>
                <a:latin typeface="inter-regular"/>
              </a:rPr>
              <a:t>       }  </a:t>
            </a:r>
          </a:p>
          <a:p>
            <a:pPr marL="0" indent="0" algn="just">
              <a:buNone/>
            </a:pPr>
            <a:r>
              <a:rPr lang="en-US" sz="2000" dirty="0">
                <a:solidFill>
                  <a:srgbClr val="000000"/>
                </a:solidFill>
                <a:latin typeface="inter-regular"/>
              </a:rPr>
              <a:t>}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50613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ontent Placeholder 32">
            <a:extLst>
              <a:ext uri="{FF2B5EF4-FFF2-40B4-BE49-F238E27FC236}">
                <a16:creationId xmlns:a16="http://schemas.microsoft.com/office/drawing/2014/main" id="{F39D3665-2010-3DF5-4C63-949812773706}"/>
              </a:ext>
            </a:extLst>
          </p:cNvPr>
          <p:cNvGraphicFramePr>
            <a:graphicFrameLocks noGrp="1"/>
          </p:cNvGraphicFramePr>
          <p:nvPr>
            <p:ph idx="1"/>
            <p:extLst>
              <p:ext uri="{D42A27DB-BD31-4B8C-83A1-F6EECF244321}">
                <p14:modId xmlns:p14="http://schemas.microsoft.com/office/powerpoint/2010/main" val="778264677"/>
              </p:ext>
            </p:extLst>
          </p:nvPr>
        </p:nvGraphicFramePr>
        <p:xfrm>
          <a:off x="625615" y="908720"/>
          <a:ext cx="7886700" cy="5760642"/>
        </p:xfrm>
        <a:graphic>
          <a:graphicData uri="http://schemas.openxmlformats.org/drawingml/2006/table">
            <a:tbl>
              <a:tblPr bandRow="1">
                <a:tableStyleId>{5C22544A-7EE6-4342-B048-85BDC9FD1C3A}</a:tableStyleId>
              </a:tblPr>
              <a:tblGrid>
                <a:gridCol w="2628900">
                  <a:extLst>
                    <a:ext uri="{9D8B030D-6E8A-4147-A177-3AD203B41FA5}">
                      <a16:colId xmlns:a16="http://schemas.microsoft.com/office/drawing/2014/main" val="1800614104"/>
                    </a:ext>
                  </a:extLst>
                </a:gridCol>
                <a:gridCol w="2628900">
                  <a:extLst>
                    <a:ext uri="{9D8B030D-6E8A-4147-A177-3AD203B41FA5}">
                      <a16:colId xmlns:a16="http://schemas.microsoft.com/office/drawing/2014/main" val="448137062"/>
                    </a:ext>
                  </a:extLst>
                </a:gridCol>
                <a:gridCol w="2628900">
                  <a:extLst>
                    <a:ext uri="{9D8B030D-6E8A-4147-A177-3AD203B41FA5}">
                      <a16:colId xmlns:a16="http://schemas.microsoft.com/office/drawing/2014/main" val="4033880984"/>
                    </a:ext>
                  </a:extLst>
                </a:gridCol>
              </a:tblGrid>
              <a:tr h="943422">
                <a:tc>
                  <a:txBody>
                    <a:bodyPr/>
                    <a:lstStyle/>
                    <a:p>
                      <a:r>
                        <a:rPr lang="en-US" sz="2400" b="1" dirty="0">
                          <a:latin typeface="Times New Roman"/>
                        </a:rPr>
                        <a:t>Feature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dirty="0" err="1">
                          <a:latin typeface="Times New Roman"/>
                        </a:rPr>
                        <a:t>ArrayList</a:t>
                      </a:r>
                      <a:endParaRPr lang="en-US" sz="2400" b="1" dirty="0">
                        <a:latin typeface="Times New Roman"/>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1" dirty="0">
                          <a:latin typeface="Times New Roman"/>
                        </a:rPr>
                        <a:t>Vector</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6447576"/>
                  </a:ext>
                </a:extLst>
              </a:tr>
              <a:tr h="708649">
                <a:tc>
                  <a:txBody>
                    <a:bodyPr/>
                    <a:lstStyle/>
                    <a:p>
                      <a:r>
                        <a:rPr lang="en-US" sz="2000" b="1" dirty="0">
                          <a:latin typeface="Times New Roman"/>
                        </a:rPr>
                        <a:t>Synchronization</a:t>
                      </a:r>
                      <a:endParaRPr lang="en-US" sz="2000" dirty="0">
                        <a:latin typeface="Times New Roman"/>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Not synchronized; not thread-safe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Synchronized; thread-safe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969838"/>
                  </a:ext>
                </a:extLst>
              </a:tr>
              <a:tr h="1027143">
                <a:tc>
                  <a:txBody>
                    <a:bodyPr/>
                    <a:lstStyle/>
                    <a:p>
                      <a:r>
                        <a:rPr lang="en-US" sz="2000" b="1" dirty="0">
                          <a:latin typeface="Times New Roman"/>
                        </a:rPr>
                        <a:t>Performance</a:t>
                      </a:r>
                      <a:endParaRPr lang="en-US" sz="2000" dirty="0">
                        <a:latin typeface="Times New Roman"/>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Faster due to lack of synchronization overhead</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Slower due to synchronization overhead</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209803"/>
                  </a:ext>
                </a:extLst>
              </a:tr>
              <a:tr h="708649">
                <a:tc>
                  <a:txBody>
                    <a:bodyPr/>
                    <a:lstStyle/>
                    <a:p>
                      <a:r>
                        <a:rPr lang="en-US" sz="2000" b="1" dirty="0">
                          <a:latin typeface="Times New Roman"/>
                        </a:rPr>
                        <a:t>Growth Policy</a:t>
                      </a:r>
                      <a:endParaRPr lang="en-US" sz="2000" dirty="0">
                        <a:latin typeface="Times New Roman"/>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Increases capacity by 50% when full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Doubles its size when full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5919344"/>
                  </a:ext>
                </a:extLst>
              </a:tr>
              <a:tr h="1027143">
                <a:tc>
                  <a:txBody>
                    <a:bodyPr/>
                    <a:lstStyle/>
                    <a:p>
                      <a:r>
                        <a:rPr lang="en-US" sz="2000" b="1" dirty="0">
                          <a:latin typeface="Times New Roman"/>
                        </a:rPr>
                        <a:t>Legacy Status</a:t>
                      </a:r>
                      <a:endParaRPr lang="en-US" sz="2000" dirty="0">
                        <a:latin typeface="Times New Roman"/>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Part of the Java Collections Framework (JCF)</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Considered a legacy class in Java</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1693471"/>
                  </a:ext>
                </a:extLst>
              </a:tr>
              <a:tr h="1345636">
                <a:tc>
                  <a:txBody>
                    <a:bodyPr/>
                    <a:lstStyle/>
                    <a:p>
                      <a:r>
                        <a:rPr lang="en-US" sz="2000" b="1" dirty="0">
                          <a:latin typeface="Times New Roman"/>
                        </a:rPr>
                        <a:t>Usage Recommendation</a:t>
                      </a:r>
                      <a:endParaRPr lang="en-US" sz="2000" dirty="0">
                        <a:latin typeface="Times New Roman"/>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Preferred for single-threaded or low-concurrency applications</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Times New Roman"/>
                        </a:rPr>
                        <a:t>Use in multi-threaded applications where thread safety is required</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3736635"/>
                  </a:ext>
                </a:extLst>
              </a:tr>
            </a:tbl>
          </a:graphicData>
        </a:graphic>
      </p:graphicFrame>
    </p:spTree>
    <p:extLst>
      <p:ext uri="{BB962C8B-B14F-4D97-AF65-F5344CB8AC3E}">
        <p14:creationId xmlns:p14="http://schemas.microsoft.com/office/powerpoint/2010/main" val="540439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3957</TotalTime>
  <Words>3824</Words>
  <Application>Microsoft Office PowerPoint</Application>
  <PresentationFormat>On-screen Show (4:3)</PresentationFormat>
  <Paragraphs>385</Paragraphs>
  <Slides>32</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32</vt:i4>
      </vt:variant>
    </vt:vector>
  </HeadingPairs>
  <TitlesOfParts>
    <vt:vector size="45" baseType="lpstr">
      <vt:lpstr>Aptos</vt:lpstr>
      <vt:lpstr>Aptos Display</vt:lpstr>
      <vt:lpstr>Arial</vt:lpstr>
      <vt:lpstr>Arial,Sans-Serif</vt:lpstr>
      <vt:lpstr>Calibri</vt:lpstr>
      <vt:lpstr>Consolas</vt:lpstr>
      <vt:lpstr>erdana</vt:lpstr>
      <vt:lpstr>inter-regular</vt:lpstr>
      <vt:lpstr>Segoe UI</vt:lpstr>
      <vt:lpstr>Times New Roman</vt:lpstr>
      <vt:lpstr>Times New Roman</vt:lpstr>
      <vt:lpstr>Office Theme</vt:lpstr>
      <vt:lpstr>1_office theme</vt:lpstr>
      <vt:lpstr> Object Oriented Programming with Java (Subject Code: BCS-403)</vt:lpstr>
      <vt:lpstr>Lecture 30</vt:lpstr>
      <vt:lpstr>Vector</vt:lpstr>
      <vt:lpstr>   </vt:lpstr>
      <vt:lpstr>Vector is similar to the ArrayList, but with two differences-</vt:lpstr>
      <vt:lpstr>Java Vector Constructors</vt:lpstr>
      <vt:lpstr>Java Vector Methods</vt:lpstr>
      <vt:lpstr>  </vt:lpstr>
      <vt:lpstr>PowerPoint Presentation</vt:lpstr>
      <vt:lpstr>PowerPoint Presentation</vt:lpstr>
      <vt:lpstr>Methods:</vt:lpstr>
      <vt:lpstr>PowerPoint Presentation</vt:lpstr>
      <vt:lpstr>Stack Class:</vt:lpstr>
      <vt:lpstr>Stack Class</vt:lpstr>
      <vt:lpstr>Methods of the Stack Class</vt:lpstr>
      <vt:lpstr>  </vt:lpstr>
      <vt:lpstr>   </vt:lpstr>
      <vt:lpstr>   </vt:lpstr>
      <vt:lpstr>PowerPoint Presentation</vt:lpstr>
      <vt:lpstr>PowerPoint Presentation</vt:lpstr>
      <vt:lpstr>Example: Part: 2</vt:lpstr>
      <vt:lpstr>Queue Interface:</vt:lpstr>
      <vt:lpstr>Queue Interface:</vt:lpstr>
      <vt:lpstr>How to create a Queue?</vt:lpstr>
      <vt:lpstr> An example demonstrating the use of the Queue interface in Java Part:1</vt:lpstr>
      <vt:lpstr> An example demonstrating the use of the Queue interface in Java Part:2</vt:lpstr>
      <vt:lpstr>   </vt:lpstr>
      <vt:lpstr>ArrayDeque class are:</vt:lpstr>
      <vt:lpstr>  </vt:lpstr>
      <vt:lpstr>Methods of Java Deque Interface</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530</cp:revision>
  <dcterms:created xsi:type="dcterms:W3CDTF">2016-07-13T05:39:24Z</dcterms:created>
  <dcterms:modified xsi:type="dcterms:W3CDTF">2024-06-25T05:18:49Z</dcterms:modified>
</cp:coreProperties>
</file>