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69" r:id="rId2"/>
    <p:sldId id="460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6/25/2024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6/25/2024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6/25/2024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6/25/2024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6/25/2024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6/25/2024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6/25/2024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6/25/2024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6/25/2024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6/25/2024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6/25/2024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6/25/2024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4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31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Constructors of Java HashSet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1)  HashSet()	 It is used to construct a default HashSet.</a:t>
            </a:r>
          </a:p>
          <a:p>
            <a:pPr marL="514350" indent="-514350" algn="just">
              <a:buAutoNum type="arabicParenR" startAt="2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HashSet(int capacity)	It is used to initialize the capacity of the hash set to the given integer value capacity. The capacity grows automatically as elements are added to the HashSet.</a:t>
            </a:r>
          </a:p>
          <a:p>
            <a:pPr marL="514350" indent="-514350" algn="just">
              <a:buAutoNum type="arabicParenR" startAt="2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HashSet(int capacity, float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loadFactor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It is used to initialize the capacity of the hash set to the given integer value capacity and the specified load factor.</a:t>
            </a:r>
          </a:p>
          <a:p>
            <a:pPr marL="514350" indent="-514350" algn="just">
              <a:buAutoNum type="arabicParenR" startAt="2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Methods of Java HashSet class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33F44E-41AF-430E-A2C3-04057A12A7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66902"/>
              </p:ext>
            </p:extLst>
          </p:nvPr>
        </p:nvGraphicFramePr>
        <p:xfrm>
          <a:off x="457200" y="1052512"/>
          <a:ext cx="8435976" cy="5303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>
                  <a:extLst>
                    <a:ext uri="{9D8B030D-6E8A-4147-A177-3AD203B41FA5}">
                      <a16:colId xmlns:a16="http://schemas.microsoft.com/office/drawing/2014/main" val="4189154481"/>
                    </a:ext>
                  </a:extLst>
                </a:gridCol>
                <a:gridCol w="6409408">
                  <a:extLst>
                    <a:ext uri="{9D8B030D-6E8A-4147-A177-3AD203B41FA5}">
                      <a16:colId xmlns:a16="http://schemas.microsoft.com/office/drawing/2014/main" val="222880448"/>
                    </a:ext>
                  </a:extLst>
                </a:gridCol>
              </a:tblGrid>
              <a:tr h="4704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05564"/>
                  </a:ext>
                </a:extLst>
              </a:tr>
              <a:tr h="889344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add(E e)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add the specified element to this set if it is not already present.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78812927"/>
                  </a:ext>
                </a:extLst>
              </a:tr>
              <a:tr h="541339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clear()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all of the elements from the set.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39604742"/>
                  </a:ext>
                </a:extLst>
              </a:tr>
              <a:tr h="889344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contains(Object o)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true if this set contains the specified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94149131"/>
                  </a:ext>
                </a:extLst>
              </a:tr>
              <a:tr h="541339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 dirty="0" err="1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isEmpty</a:t>
                      </a:r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()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true if this set contains no elements.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27561658"/>
                  </a:ext>
                </a:extLst>
              </a:tr>
              <a:tr h="541339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iterator()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an iterator over the elements in this set.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84516963"/>
                  </a:ext>
                </a:extLst>
              </a:tr>
              <a:tr h="889344">
                <a:tc>
                  <a:txBody>
                    <a:bodyPr/>
                    <a:lstStyle/>
                    <a:p>
                      <a:pPr algn="just" fontAlgn="t"/>
                      <a:b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</a:br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remove(Object o)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remove the specified element from this set if it is present.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376741346"/>
                  </a:ext>
                </a:extLst>
              </a:tr>
              <a:tr h="541339">
                <a:tc>
                  <a:txBody>
                    <a:bodyPr/>
                    <a:lstStyle/>
                    <a:p>
                      <a:pPr algn="just" fontAlgn="t"/>
                      <a:r>
                        <a:rPr lang="en-US" u="none" strike="noStrike" dirty="0">
                          <a:solidFill>
                            <a:srgbClr val="008000"/>
                          </a:solidFill>
                          <a:effectLst/>
                          <a:latin typeface="inter-regular"/>
                        </a:rPr>
                        <a:t>size()</a:t>
                      </a:r>
                      <a:endParaRPr lang="en-US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return the number of elements in the set.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0649075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6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27404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HashSet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435280" cy="61926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HashSet1{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main(String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[]){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2000" dirty="0">
                <a:solidFill>
                  <a:srgbClr val="008200"/>
                </a:solidFill>
                <a:latin typeface="inter-regular"/>
              </a:rPr>
              <a:t>//Creating HashSet and adding elements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HashSet&lt;String&gt; set=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 HashSet();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"One"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"Two"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"Three"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"Four"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inter-regular"/>
              </a:rPr>
              <a:t>"Five"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Iterator&lt;String&gt;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=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set.iterator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b="1" dirty="0">
                <a:solidFill>
                  <a:srgbClr val="006699"/>
                </a:solidFill>
                <a:latin typeface="inter-regular"/>
              </a:rPr>
              <a:t>while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i.hasNext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())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{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i.next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());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          }  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000000"/>
                </a:solidFill>
                <a:latin typeface="inter-regular"/>
              </a:rPr>
              <a:t> } }  </a:t>
            </a:r>
          </a:p>
          <a:p>
            <a:pPr marL="0" indent="0" algn="just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8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HashSet example ignoring duplicate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HashSet&lt;String&gt; set=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HashSet&lt;String&gt;();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"Ravi"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"Vijay"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"Ravi"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"Ajay"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//Traversing elements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Iterator&lt;String&gt;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itr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set.iterator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itr.hasNext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()){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itr.next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());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}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>
                <a:solidFill>
                  <a:srgbClr val="FF0000"/>
                </a:solidFill>
                <a:latin typeface="inter-regular"/>
              </a:rPr>
              <a:t> Ajay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inter-regular"/>
              </a:rPr>
              <a:t>  Vijay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0000"/>
                </a:solidFill>
                <a:latin typeface="inter-regular"/>
              </a:rPr>
              <a:t>  Ravi</a:t>
            </a:r>
          </a:p>
          <a:p>
            <a:pPr algn="just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7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435280" cy="646673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dirty="0">
                <a:solidFill>
                  <a:srgbClr val="008200"/>
                </a:solidFill>
                <a:latin typeface="inter-regular"/>
              </a:rPr>
              <a:t>HashSet example to remove elements</a:t>
            </a:r>
          </a:p>
          <a:p>
            <a:pPr marL="0" indent="0" algn="just">
              <a:buNone/>
            </a:pPr>
            <a:r>
              <a:rPr lang="en-US" sz="2800" dirty="0"/>
              <a:t>     </a:t>
            </a:r>
            <a:r>
              <a:rPr lang="en-US" sz="2800" dirty="0" err="1"/>
              <a:t>set.remove</a:t>
            </a:r>
            <a:r>
              <a:rPr lang="en-US" sz="2800" dirty="0"/>
              <a:t>("Ravi");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   </a:t>
            </a:r>
            <a:r>
              <a:rPr lang="en-US" sz="2800" dirty="0">
                <a:solidFill>
                  <a:srgbClr val="008200"/>
                </a:solidFill>
                <a:latin typeface="inter-regular"/>
              </a:rPr>
              <a:t>//Removing all the elements from HashSet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     HashSet&lt;String&gt; set1=</a:t>
            </a:r>
            <a:r>
              <a:rPr lang="en-US" sz="28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HashSet&lt;String&gt;();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   set1.add(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"Ajay"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   set1.add(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"Gaurav"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    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set.removeAll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(set1);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8200"/>
                </a:solidFill>
                <a:latin typeface="inter-regular"/>
              </a:rPr>
              <a:t>//Removing elements on the basis of specified condition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set.removeIf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(str-&gt;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str.contains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inter-regular"/>
              </a:rPr>
              <a:t>"Vijay"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));  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800" dirty="0">
                <a:solidFill>
                  <a:srgbClr val="008200"/>
                </a:solidFill>
                <a:latin typeface="inter-regular"/>
              </a:rPr>
              <a:t>//Removing all the elements available in the set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inter-regular"/>
              </a:rPr>
              <a:t>           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set.clear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inter-regular"/>
            </a:endParaRP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6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LinkedHashSet</a:t>
            </a:r>
            <a:r>
              <a:rPr lang="en-US" b="1" dirty="0">
                <a:solidFill>
                  <a:srgbClr val="C00000"/>
                </a:solidFill>
              </a:rPr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519492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LinkedHashSet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class is 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Hashtable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Linked list implementation of the Set interface.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inherits the HashSet class and implements the Set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0E59A-08F2-4A14-ADBC-38BE3E08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072346"/>
            <a:ext cx="2592288" cy="531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 Java </a:t>
            </a:r>
            <a:r>
              <a:rPr lang="en-US" sz="3600" b="1" dirty="0" err="1">
                <a:solidFill>
                  <a:srgbClr val="C00000"/>
                </a:solidFill>
              </a:rPr>
              <a:t>LinkedHashSet</a:t>
            </a:r>
            <a:r>
              <a:rPr lang="en-US" sz="3600" b="1" dirty="0">
                <a:solidFill>
                  <a:srgbClr val="C00000"/>
                </a:solidFill>
              </a:rPr>
              <a:t> class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LinkedHashSet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class contains unique elements only like HashSet.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LinkedHashSet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class provides all optional set operations and permits null elements.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LinkedHashSet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class is non-synchronized.</a:t>
            </a:r>
          </a:p>
          <a:p>
            <a:pPr algn="just"/>
            <a:r>
              <a:rPr lang="en-US" sz="2800" dirty="0">
                <a:solidFill>
                  <a:srgbClr val="000000"/>
                </a:solidFill>
                <a:latin typeface="inter-regular"/>
              </a:rPr>
              <a:t>Java </a:t>
            </a:r>
            <a:r>
              <a:rPr lang="en-US" sz="2800" dirty="0" err="1">
                <a:solidFill>
                  <a:srgbClr val="000000"/>
                </a:solidFill>
                <a:latin typeface="inter-regular"/>
              </a:rPr>
              <a:t>LinkedHashSet</a:t>
            </a:r>
            <a:r>
              <a:rPr lang="en-US" sz="2800" dirty="0">
                <a:solidFill>
                  <a:srgbClr val="000000"/>
                </a:solidFill>
                <a:latin typeface="inter-regular"/>
              </a:rPr>
              <a:t> class maintains insertion order.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Keeping the insertion order in the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LinkedHashset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some additional costs, both in terms of extra memory and extra CPU cycles. Therefore, if it is not required to maintain the insertion order, go for the lighter-weight HashMap or the HashSet instead.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34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Constructors of Java </a:t>
            </a:r>
            <a:r>
              <a:rPr lang="en-US" sz="3600" b="1" dirty="0" err="1">
                <a:solidFill>
                  <a:srgbClr val="C00000"/>
                </a:solidFill>
              </a:rPr>
              <a:t>LinkedHashSet</a:t>
            </a:r>
            <a:r>
              <a:rPr lang="en-US" sz="3600" b="1" dirty="0">
                <a:solidFill>
                  <a:srgbClr val="C00000"/>
                </a:solidFill>
              </a:rPr>
              <a:t> Class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832FD1-88BD-439A-BE16-75C2D1C14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242038"/>
              </p:ext>
            </p:extLst>
          </p:nvPr>
        </p:nvGraphicFramePr>
        <p:xfrm>
          <a:off x="467544" y="1412776"/>
          <a:ext cx="8424936" cy="3782171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423548232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1594178321"/>
                    </a:ext>
                  </a:extLst>
                </a:gridCol>
              </a:tblGrid>
              <a:tr h="861569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Constructor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2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2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B02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02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B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087360"/>
                  </a:ext>
                </a:extLst>
              </a:tr>
              <a:tr h="1200976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LinkedHashSet(int capacity, float fillRatio)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initialize both the capacity and the fill ratio (also called load capacity) of the hash set from its argument.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38204"/>
                  </a:ext>
                </a:extLst>
              </a:tr>
              <a:tr h="1670922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LinkedHashSet(int capacity)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used to initialize the capacity of the linked hash set to the given integer value capacity.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8824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3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040D-D11F-4521-BE3A-3CDC9043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7CE9-BAFB-49B1-9D68-8E717745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7067128" cy="617869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.*;  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LinkedHashSet1{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[]){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//Creating HashSet and adding elements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LinkedHashSet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&lt;String&gt; set=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LinkedHashSet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"One"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"Two"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"Three"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"Four"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set.add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"Five"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 Iterator&lt;String&gt;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set.iterator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i.hasNext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())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 {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i.next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());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             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}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} 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81FDE-6722-480F-A4C5-1D7E2CFA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E28DD0-C5F4-4C9D-93FE-121EC9541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396" y="2996952"/>
            <a:ext cx="1512168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0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040D-D11F-4521-BE3A-3CDC9043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7CE9-BAFB-49B1-9D68-8E717745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5152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 Creating an empty </a:t>
            </a:r>
            <a:r>
              <a:rPr lang="en-US" dirty="0" err="1">
                <a:solidFill>
                  <a:srgbClr val="008200"/>
                </a:solidFill>
                <a:latin typeface="inter-regular"/>
              </a:rPr>
              <a:t>LinekdhashSet</a:t>
            </a:r>
            <a:r>
              <a:rPr lang="en-US" dirty="0">
                <a:solidFill>
                  <a:srgbClr val="008200"/>
                </a:solidFill>
                <a:latin typeface="inter-regular"/>
              </a:rPr>
              <a:t> of string type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LinkedHashSet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&lt;String&gt;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lhs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= </a:t>
            </a:r>
            <a:r>
              <a:rPr lang="en-US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LinkedHashSet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&lt;String&gt;();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 Adding elements to the above Set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 by invoking the add() method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lhs.add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"Java"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lhs.add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"T"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lhs.add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"Point"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lhs.add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"Good"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lhs.add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"Website"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81FDE-6722-480F-A4C5-1D7E2CFA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7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31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b="1" dirty="0"/>
              <a:t>Set Interface</a:t>
            </a:r>
          </a:p>
          <a:p>
            <a:r>
              <a:rPr lang="en-US" b="1" dirty="0"/>
              <a:t>HashSet</a:t>
            </a:r>
          </a:p>
          <a:p>
            <a:r>
              <a:rPr lang="en-US" b="1" dirty="0" err="1"/>
              <a:t>LinkedHashSet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0040D-D11F-4521-BE3A-3CDC90436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E7CE9-BAFB-49B1-9D68-8E717745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526"/>
            <a:ext cx="8229600" cy="5989638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 displaying all the elements on the console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"The hash set is: 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+ 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lhs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dirty="0">
                <a:solidFill>
                  <a:srgbClr val="FF0000"/>
                </a:solidFill>
                <a:latin typeface="inter-regular"/>
              </a:rPr>
              <a:t>The hash set is: [Java, T, Point, Good, Website]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 Removing an element from the above linked Set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 since the element "Good" is present, therefore, the method remove()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 returns true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lhs.remove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"Good"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inter-regular"/>
              </a:rPr>
              <a:t> true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 After removing the element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9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9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900" dirty="0">
                <a:solidFill>
                  <a:srgbClr val="0000FF"/>
                </a:solidFill>
                <a:latin typeface="inter-regular"/>
              </a:rPr>
              <a:t>"After removing the element, the hash set is: "</a:t>
            </a:r>
            <a:r>
              <a:rPr lang="en-US" sz="2900" dirty="0">
                <a:solidFill>
                  <a:srgbClr val="000000"/>
                </a:solidFill>
                <a:latin typeface="inter-regular"/>
              </a:rPr>
              <a:t> + </a:t>
            </a:r>
            <a:r>
              <a:rPr lang="en-US" sz="2900" dirty="0" err="1">
                <a:solidFill>
                  <a:srgbClr val="000000"/>
                </a:solidFill>
                <a:latin typeface="inter-regular"/>
              </a:rPr>
              <a:t>lhs</a:t>
            </a:r>
            <a:r>
              <a:rPr lang="en-US" sz="2900" dirty="0">
                <a:solidFill>
                  <a:srgbClr val="000000"/>
                </a:solidFill>
                <a:latin typeface="inter-regular"/>
              </a:rPr>
              <a:t>);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inter-regular"/>
              </a:rPr>
              <a:t>After removing the element, the hash set is: [Java, T, Point, Website]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 since the element "For" is not present, therefore, the method remove()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8200"/>
                </a:solidFill>
                <a:latin typeface="inter-regular"/>
              </a:rPr>
              <a:t>// returns false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inter-regular"/>
              </a:rPr>
              <a:t>lhs.remove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"For"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));  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81FDE-6722-480F-A4C5-1D7E2CFA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1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set is an interface available in the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java.util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package.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set interface extends the Collection interface. An unordered collection or list in which duplicates are not allowed is referred to as a collection interface.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set interface is used to create the mathematical set.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set interface use collection interface's methods to avoid the insertion of the same elements.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SortedSet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NavigableSet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are two interfaces that extend the set implementation.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86690F-E8FB-4253-BC2A-3B951C51E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994" y="272079"/>
            <a:ext cx="8403806" cy="631128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java.util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.*;   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setExample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{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main(String[]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{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// creating </a:t>
            </a:r>
            <a:r>
              <a:rPr lang="en-US" sz="2400" dirty="0" err="1">
                <a:solidFill>
                  <a:srgbClr val="008200"/>
                </a:solidFill>
                <a:latin typeface="inter-regular"/>
              </a:rPr>
              <a:t>LinkedHashSet</a:t>
            </a:r>
            <a:r>
              <a:rPr lang="en-US" sz="2400" dirty="0">
                <a:solidFill>
                  <a:srgbClr val="008200"/>
                </a:solidFill>
                <a:latin typeface="inter-regular"/>
              </a:rPr>
              <a:t> using the Set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Set&lt;String&gt; data = </a:t>
            </a:r>
            <a:r>
              <a:rPr lang="en-US" sz="2400" b="1" dirty="0">
                <a:solidFill>
                  <a:srgbClr val="006699"/>
                </a:solidFill>
                <a:latin typeface="inter-regular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LinkedHashSet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&lt;String&gt;();   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        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data.add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"Java"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data.add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"Set"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data.add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"Example"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data.add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inter-regular"/>
              </a:rPr>
              <a:t>"Set"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);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latin typeface="inter-regular"/>
              </a:rPr>
              <a:t>System.out.println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(data);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    }   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}   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2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Operations on the Set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On the Set, we can perform all the basic mathematical operations like intersection, union and difference.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two sets, i.e.,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set1 = [22, 45, 33, 66, 55, 34, 77]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set2 = [33, 2, 83, 45, 3, 12, 55]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intersection operation returns all those elements which are present in both the set. The intersection of set1 and set2 will be [33, 45, 55].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1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638"/>
            <a:ext cx="8435280" cy="6466730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Union:</a:t>
            </a:r>
            <a:r>
              <a:rPr lang="en-US" dirty="0"/>
              <a:t> The union operation returns all the elements of set1 and set2 in a single set, and that set can either be set1 or set2. The union of set1 and set2 will be [2, 3, 12, 22, 33, 34, 45, 55, 66, 77, 83].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</a:rPr>
              <a:t>Difference:</a:t>
            </a:r>
            <a:r>
              <a:rPr lang="en-US" dirty="0"/>
              <a:t> The difference operation deletes the values from the set which are present in another set. The difference of the set1 and set2 will be [66, 34, 22, 77].</a:t>
            </a:r>
          </a:p>
          <a:p>
            <a:pPr algn="just"/>
            <a:r>
              <a:rPr lang="en-US" dirty="0"/>
              <a:t>In set, </a:t>
            </a:r>
            <a:r>
              <a:rPr lang="en-US" dirty="0" err="1">
                <a:solidFill>
                  <a:srgbClr val="FF0000"/>
                </a:solidFill>
              </a:rPr>
              <a:t>addAll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is used to perform the union, </a:t>
            </a:r>
            <a:r>
              <a:rPr lang="en-US" dirty="0" err="1">
                <a:solidFill>
                  <a:srgbClr val="FF0000"/>
                </a:solidFill>
              </a:rPr>
              <a:t>retainAll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is used to perform the intersection and </a:t>
            </a:r>
            <a:r>
              <a:rPr lang="en-US" dirty="0" err="1">
                <a:solidFill>
                  <a:srgbClr val="FF0000"/>
                </a:solidFill>
              </a:rPr>
              <a:t>removeAll</a:t>
            </a:r>
            <a:r>
              <a:rPr lang="en-US" dirty="0">
                <a:solidFill>
                  <a:srgbClr val="FF0000"/>
                </a:solidFill>
              </a:rPr>
              <a:t>() </a:t>
            </a:r>
            <a:r>
              <a:rPr lang="en-US" dirty="0"/>
              <a:t>method is used to perform difference. 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7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HashSet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556260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HashSet class is used to create a collection that uses a hash table for storage.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inherits the Abstract Set class and implements Set interface.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5FD1F-6C30-4A40-B21D-B1C8B8B9E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1" y="1556792"/>
            <a:ext cx="2314600" cy="46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3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important points about Java HashSet class are: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HashSet stores the elements by using a mechanism called hashing.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HashSet contains unique elements only.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HashSet allows null value.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HashSet class is non synchronized.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HashSet doesn't maintain the insertion order. Here, elements are inserted on the basis of their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HashSet is the best approach for search operations.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initial default capacity of HashSet is 16.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6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4269</TotalTime>
  <Words>2415</Words>
  <Application>Microsoft Office PowerPoint</Application>
  <PresentationFormat>On-screen Show (4:3)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inter-regular</vt:lpstr>
      <vt:lpstr>Times New Roman</vt:lpstr>
      <vt:lpstr>Office Theme</vt:lpstr>
      <vt:lpstr> Object Oriented Programming with Java (Subject Code: BCS-403)</vt:lpstr>
      <vt:lpstr>Lecture 31 </vt:lpstr>
      <vt:lpstr>Set Interface</vt:lpstr>
      <vt:lpstr>  </vt:lpstr>
      <vt:lpstr>Example</vt:lpstr>
      <vt:lpstr>Operations on the Set Interface</vt:lpstr>
      <vt:lpstr>  </vt:lpstr>
      <vt:lpstr>Java HashSet</vt:lpstr>
      <vt:lpstr> important points about Java HashSet class are:</vt:lpstr>
      <vt:lpstr>Constructors of Java HashSet class</vt:lpstr>
      <vt:lpstr>Methods of Java HashSet class</vt:lpstr>
      <vt:lpstr>HashSet Example</vt:lpstr>
      <vt:lpstr>HashSet example ignoring duplicate elements</vt:lpstr>
      <vt:lpstr>  </vt:lpstr>
      <vt:lpstr>LinkedHashSet Class</vt:lpstr>
      <vt:lpstr>  Java LinkedHashSet class are</vt:lpstr>
      <vt:lpstr>Constructors of Java LinkedHashSet Class</vt:lpstr>
      <vt:lpstr>  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521</cp:revision>
  <dcterms:created xsi:type="dcterms:W3CDTF">2016-07-13T05:39:24Z</dcterms:created>
  <dcterms:modified xsi:type="dcterms:W3CDTF">2024-06-25T05:35:38Z</dcterms:modified>
</cp:coreProperties>
</file>