
<file path=[Content_Types].xml><?xml version="1.0" encoding="utf-8"?>
<Types xmlns="http://schemas.openxmlformats.org/package/2006/content-types">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6"/>
  </p:notesMasterIdLst>
  <p:sldIdLst>
    <p:sldId id="469" r:id="rId3"/>
    <p:sldId id="460" r:id="rId4"/>
    <p:sldId id="297" r:id="rId5"/>
    <p:sldId id="522" r:id="rId6"/>
    <p:sldId id="298" r:id="rId7"/>
    <p:sldId id="523" r:id="rId8"/>
    <p:sldId id="299" r:id="rId9"/>
    <p:sldId id="300" r:id="rId10"/>
    <p:sldId id="517" r:id="rId11"/>
    <p:sldId id="518" r:id="rId12"/>
    <p:sldId id="301" r:id="rId13"/>
    <p:sldId id="519" r:id="rId14"/>
    <p:sldId id="30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6DB3A3-BEBB-46B6-9B07-D466DD6BDE78}" type="datetimeFigureOut">
              <a:rPr lang="en-US" smtClean="0"/>
              <a:t>6/25/2024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3EAECC-00D0-4331-B6C0-ABED6F157675}" type="slidenum">
              <a:rPr lang="en-US" smtClean="0"/>
              <a:t>‹#›</a:t>
            </a:fld>
            <a:endParaRPr lang="en-US"/>
          </a:p>
        </p:txBody>
      </p:sp>
    </p:spTree>
    <p:extLst>
      <p:ext uri="{BB962C8B-B14F-4D97-AF65-F5344CB8AC3E}">
        <p14:creationId xmlns:p14="http://schemas.microsoft.com/office/powerpoint/2010/main" val="66970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BA61B16-37B5-4351-BAD5-BBF844435BAE}" type="datetime1">
              <a:rPr lang="en-US" smtClean="0"/>
              <a:t>6/25/2024</a:t>
            </a:fld>
            <a:endParaRPr lang="en-IN"/>
          </a:p>
        </p:txBody>
      </p:sp>
      <p:sp>
        <p:nvSpPr>
          <p:cNvPr id="5" name="Footer Placeholder 4"/>
          <p:cNvSpPr>
            <a:spLocks noGrp="1"/>
          </p:cNvSpPr>
          <p:nvPr>
            <p:ph type="ftr" sz="quarter" idx="11"/>
          </p:nvPr>
        </p:nvSpPr>
        <p:spPr/>
        <p:txBody>
          <a:bodyPr/>
          <a:lstStyle/>
          <a:p>
            <a:r>
              <a:rPr lang="en-US"/>
              <a:t>Department of Computer Science ,ABES Engineering College</a:t>
            </a:r>
            <a:endParaRPr lang="en-IN"/>
          </a:p>
        </p:txBody>
      </p:sp>
      <p:sp>
        <p:nvSpPr>
          <p:cNvPr id="6" name="Slide Number Placeholder 5"/>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E100FD5-86C6-485F-803A-A299297FB22E}" type="datetime1">
              <a:rPr lang="en-US" smtClean="0"/>
              <a:t>6/25/2024</a:t>
            </a:fld>
            <a:endParaRPr lang="en-IN"/>
          </a:p>
        </p:txBody>
      </p:sp>
      <p:sp>
        <p:nvSpPr>
          <p:cNvPr id="5" name="Footer Placeholder 4"/>
          <p:cNvSpPr>
            <a:spLocks noGrp="1"/>
          </p:cNvSpPr>
          <p:nvPr>
            <p:ph type="ftr" sz="quarter" idx="11"/>
          </p:nvPr>
        </p:nvSpPr>
        <p:spPr/>
        <p:txBody>
          <a:bodyPr/>
          <a:lstStyle/>
          <a:p>
            <a:r>
              <a:rPr lang="en-US"/>
              <a:t>Department of Computer Science ,ABES Engineering College</a:t>
            </a:r>
            <a:endParaRPr lang="en-IN"/>
          </a:p>
        </p:txBody>
      </p:sp>
      <p:sp>
        <p:nvSpPr>
          <p:cNvPr id="6" name="Slide Number Placeholder 5"/>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9334C96-BCB9-453B-BE08-7EFAA7BAC2B9}" type="datetime1">
              <a:rPr lang="en-US" smtClean="0"/>
              <a:t>6/25/2024</a:t>
            </a:fld>
            <a:endParaRPr lang="en-IN"/>
          </a:p>
        </p:txBody>
      </p:sp>
      <p:sp>
        <p:nvSpPr>
          <p:cNvPr id="5" name="Footer Placeholder 4"/>
          <p:cNvSpPr>
            <a:spLocks noGrp="1"/>
          </p:cNvSpPr>
          <p:nvPr>
            <p:ph type="ftr" sz="quarter" idx="11"/>
          </p:nvPr>
        </p:nvSpPr>
        <p:spPr/>
        <p:txBody>
          <a:bodyPr/>
          <a:lstStyle/>
          <a:p>
            <a:r>
              <a:rPr lang="en-US"/>
              <a:t>Department of Computer Science ,ABES Engineering College</a:t>
            </a:r>
            <a:endParaRPr lang="en-IN"/>
          </a:p>
        </p:txBody>
      </p:sp>
      <p:sp>
        <p:nvSpPr>
          <p:cNvPr id="6" name="Slide Number Placeholder 5"/>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atin typeface="Arial" panose="020B0604020202020204" pitchFamily="34" charset="0"/>
                <a:cs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379AD802-8814-47DF-8B2F-CDD100D86DA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844" y="1"/>
            <a:ext cx="1350150" cy="887055"/>
          </a:xfrm>
          <a:prstGeom prst="rect">
            <a:avLst/>
          </a:prstGeom>
        </p:spPr>
      </p:pic>
    </p:spTree>
    <p:extLst>
      <p:ext uri="{BB962C8B-B14F-4D97-AF65-F5344CB8AC3E}">
        <p14:creationId xmlns:p14="http://schemas.microsoft.com/office/powerpoint/2010/main" val="1231626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300"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1500">
                <a:latin typeface="Times New Roman" panose="02020603050405020304" pitchFamily="18" charset="0"/>
                <a:cs typeface="Times New Roman" panose="02020603050405020304" pitchFamily="18" charset="0"/>
              </a:defRPr>
            </a:lvl1pPr>
            <a:lvl2pPr>
              <a:defRPr sz="1500">
                <a:latin typeface="Times New Roman" panose="02020603050405020304" pitchFamily="18" charset="0"/>
                <a:cs typeface="Times New Roman" panose="02020603050405020304" pitchFamily="18" charset="0"/>
              </a:defRPr>
            </a:lvl2pPr>
            <a:lvl3pPr>
              <a:defRPr sz="1500">
                <a:latin typeface="Times New Roman" panose="02020603050405020304" pitchFamily="18" charset="0"/>
                <a:cs typeface="Times New Roman" panose="02020603050405020304" pitchFamily="18" charset="0"/>
              </a:defRPr>
            </a:lvl3pPr>
            <a:lvl4pPr>
              <a:defRPr sz="1500">
                <a:latin typeface="Times New Roman" panose="02020603050405020304" pitchFamily="18" charset="0"/>
                <a:cs typeface="Times New Roman" panose="02020603050405020304" pitchFamily="18" charset="0"/>
              </a:defRPr>
            </a:lvl4pPr>
            <a:lvl5pPr>
              <a:defRPr sz="15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392429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152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491450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027933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625310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788088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20529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867DA6E-8941-4F95-8FE7-288BDA956267}" type="datetime1">
              <a:rPr lang="en-US" smtClean="0"/>
              <a:t>6/25/2024</a:t>
            </a:fld>
            <a:endParaRPr lang="en-IN"/>
          </a:p>
        </p:txBody>
      </p:sp>
      <p:sp>
        <p:nvSpPr>
          <p:cNvPr id="5" name="Footer Placeholder 4"/>
          <p:cNvSpPr>
            <a:spLocks noGrp="1"/>
          </p:cNvSpPr>
          <p:nvPr>
            <p:ph type="ftr" sz="quarter" idx="11"/>
          </p:nvPr>
        </p:nvSpPr>
        <p:spPr/>
        <p:txBody>
          <a:bodyPr/>
          <a:lstStyle/>
          <a:p>
            <a:r>
              <a:rPr lang="en-US"/>
              <a:t>Department of Computer Science ,ABES Engineering College</a:t>
            </a:r>
            <a:endParaRPr lang="en-IN"/>
          </a:p>
        </p:txBody>
      </p:sp>
      <p:sp>
        <p:nvSpPr>
          <p:cNvPr id="6" name="Slide Number Placeholder 5"/>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428580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495754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76015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A1BC97-A477-40EB-B448-98CD9ACF11AB}" type="datetime1">
              <a:rPr lang="en-US" smtClean="0"/>
              <a:t>6/25/2024</a:t>
            </a:fld>
            <a:endParaRPr lang="en-IN"/>
          </a:p>
        </p:txBody>
      </p:sp>
      <p:sp>
        <p:nvSpPr>
          <p:cNvPr id="5" name="Footer Placeholder 4"/>
          <p:cNvSpPr>
            <a:spLocks noGrp="1"/>
          </p:cNvSpPr>
          <p:nvPr>
            <p:ph type="ftr" sz="quarter" idx="11"/>
          </p:nvPr>
        </p:nvSpPr>
        <p:spPr/>
        <p:txBody>
          <a:bodyPr/>
          <a:lstStyle/>
          <a:p>
            <a:r>
              <a:rPr lang="en-US"/>
              <a:t>Department of Computer Science ,ABES Engineering College</a:t>
            </a:r>
            <a:endParaRPr lang="en-IN"/>
          </a:p>
        </p:txBody>
      </p:sp>
      <p:sp>
        <p:nvSpPr>
          <p:cNvPr id="6" name="Slide Number Placeholder 5"/>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FBB0CF3-9FF8-47C2-88C7-467EA9854E64}" type="datetime1">
              <a:rPr lang="en-US" smtClean="0"/>
              <a:t>6/25/2024</a:t>
            </a:fld>
            <a:endParaRPr lang="en-IN"/>
          </a:p>
        </p:txBody>
      </p:sp>
      <p:sp>
        <p:nvSpPr>
          <p:cNvPr id="6" name="Footer Placeholder 5"/>
          <p:cNvSpPr>
            <a:spLocks noGrp="1"/>
          </p:cNvSpPr>
          <p:nvPr>
            <p:ph type="ftr" sz="quarter" idx="11"/>
          </p:nvPr>
        </p:nvSpPr>
        <p:spPr/>
        <p:txBody>
          <a:bodyPr/>
          <a:lstStyle/>
          <a:p>
            <a:r>
              <a:rPr lang="en-US"/>
              <a:t>Department of Computer Science ,ABES Engineering College</a:t>
            </a:r>
            <a:endParaRPr lang="en-IN"/>
          </a:p>
        </p:txBody>
      </p:sp>
      <p:sp>
        <p:nvSpPr>
          <p:cNvPr id="7" name="Slide Number Placeholder 6"/>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F5A84D9-27F0-4063-8E2F-43C407CB0CBA}" type="datetime1">
              <a:rPr lang="en-US" smtClean="0"/>
              <a:t>6/25/2024</a:t>
            </a:fld>
            <a:endParaRPr lang="en-IN"/>
          </a:p>
        </p:txBody>
      </p:sp>
      <p:sp>
        <p:nvSpPr>
          <p:cNvPr id="8" name="Footer Placeholder 7"/>
          <p:cNvSpPr>
            <a:spLocks noGrp="1"/>
          </p:cNvSpPr>
          <p:nvPr>
            <p:ph type="ftr" sz="quarter" idx="11"/>
          </p:nvPr>
        </p:nvSpPr>
        <p:spPr/>
        <p:txBody>
          <a:bodyPr/>
          <a:lstStyle/>
          <a:p>
            <a:r>
              <a:rPr lang="en-US"/>
              <a:t>Department of Computer Science ,ABES Engineering College</a:t>
            </a:r>
            <a:endParaRPr lang="en-IN"/>
          </a:p>
        </p:txBody>
      </p:sp>
      <p:sp>
        <p:nvSpPr>
          <p:cNvPr id="9" name="Slide Number Placeholder 8"/>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7A1B1CD-E166-4820-9ACC-C9479FE309BE}" type="datetime1">
              <a:rPr lang="en-US" smtClean="0"/>
              <a:t>6/25/2024</a:t>
            </a:fld>
            <a:endParaRPr lang="en-IN"/>
          </a:p>
        </p:txBody>
      </p:sp>
      <p:sp>
        <p:nvSpPr>
          <p:cNvPr id="4" name="Footer Placeholder 3"/>
          <p:cNvSpPr>
            <a:spLocks noGrp="1"/>
          </p:cNvSpPr>
          <p:nvPr>
            <p:ph type="ftr" sz="quarter" idx="11"/>
          </p:nvPr>
        </p:nvSpPr>
        <p:spPr/>
        <p:txBody>
          <a:bodyPr/>
          <a:lstStyle/>
          <a:p>
            <a:r>
              <a:rPr lang="en-US"/>
              <a:t>Department of Computer Science ,ABES Engineering College</a:t>
            </a:r>
            <a:endParaRPr lang="en-IN"/>
          </a:p>
        </p:txBody>
      </p:sp>
      <p:sp>
        <p:nvSpPr>
          <p:cNvPr id="5" name="Slide Number Placeholder 4"/>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35069B-088E-46AE-8F71-0EF81679F9BC}" type="datetime1">
              <a:rPr lang="en-US" smtClean="0"/>
              <a:t>6/25/2024</a:t>
            </a:fld>
            <a:endParaRPr lang="en-IN"/>
          </a:p>
        </p:txBody>
      </p:sp>
      <p:sp>
        <p:nvSpPr>
          <p:cNvPr id="3" name="Footer Placeholder 2"/>
          <p:cNvSpPr>
            <a:spLocks noGrp="1"/>
          </p:cNvSpPr>
          <p:nvPr>
            <p:ph type="ftr" sz="quarter" idx="11"/>
          </p:nvPr>
        </p:nvSpPr>
        <p:spPr/>
        <p:txBody>
          <a:bodyPr/>
          <a:lstStyle/>
          <a:p>
            <a:r>
              <a:rPr lang="en-US"/>
              <a:t>Department of Computer Science ,ABES Engineering College</a:t>
            </a:r>
            <a:endParaRPr lang="en-IN"/>
          </a:p>
        </p:txBody>
      </p:sp>
      <p:sp>
        <p:nvSpPr>
          <p:cNvPr id="4" name="Slide Number Placeholder 3"/>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F959C3-6D9B-4D3D-8A5F-C5093CF5628A}" type="datetime1">
              <a:rPr lang="en-US" smtClean="0"/>
              <a:t>6/25/2024</a:t>
            </a:fld>
            <a:endParaRPr lang="en-IN"/>
          </a:p>
        </p:txBody>
      </p:sp>
      <p:sp>
        <p:nvSpPr>
          <p:cNvPr id="6" name="Footer Placeholder 5"/>
          <p:cNvSpPr>
            <a:spLocks noGrp="1"/>
          </p:cNvSpPr>
          <p:nvPr>
            <p:ph type="ftr" sz="quarter" idx="11"/>
          </p:nvPr>
        </p:nvSpPr>
        <p:spPr/>
        <p:txBody>
          <a:bodyPr/>
          <a:lstStyle/>
          <a:p>
            <a:r>
              <a:rPr lang="en-US"/>
              <a:t>Department of Computer Science ,ABES Engineering College</a:t>
            </a:r>
            <a:endParaRPr lang="en-IN"/>
          </a:p>
        </p:txBody>
      </p:sp>
      <p:sp>
        <p:nvSpPr>
          <p:cNvPr id="7" name="Slide Number Placeholder 6"/>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EFCAD9-EB91-469A-BF8F-E527E7FECA47}" type="datetime1">
              <a:rPr lang="en-US" smtClean="0"/>
              <a:t>6/25/2024</a:t>
            </a:fld>
            <a:endParaRPr lang="en-IN"/>
          </a:p>
        </p:txBody>
      </p:sp>
      <p:sp>
        <p:nvSpPr>
          <p:cNvPr id="6" name="Footer Placeholder 5"/>
          <p:cNvSpPr>
            <a:spLocks noGrp="1"/>
          </p:cNvSpPr>
          <p:nvPr>
            <p:ph type="ftr" sz="quarter" idx="11"/>
          </p:nvPr>
        </p:nvSpPr>
        <p:spPr/>
        <p:txBody>
          <a:bodyPr/>
          <a:lstStyle/>
          <a:p>
            <a:r>
              <a:rPr lang="en-US"/>
              <a:t>Department of Computer Science ,ABES Engineering College</a:t>
            </a:r>
            <a:endParaRPr lang="en-IN"/>
          </a:p>
        </p:txBody>
      </p:sp>
      <p:sp>
        <p:nvSpPr>
          <p:cNvPr id="7" name="Slide Number Placeholder 6"/>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6E0374-3565-40EF-B365-25D60598141E}" type="datetime1">
              <a:rPr lang="en-US" smtClean="0"/>
              <a:t>6/25/2024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Computer Science ,ABES Engineering College</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F08DDB-63FA-4D9A-BCEE-6F305DD9785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82000"/>
                  </a:schemeClr>
                </a:solidFill>
              </a:defRPr>
            </a:lvl1pPr>
          </a:lstStyle>
          <a:p>
            <a:fld id="{846CE7D5-CF57-46EF-B807-FDD0502418D4}" type="datetimeFigureOut">
              <a:rPr lang="en-US" smtClean="0"/>
              <a:t>6/25/2024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82000"/>
                  </a:schemeClr>
                </a:solidFill>
              </a:defRPr>
            </a:lvl1pPr>
          </a:lstStyle>
          <a:p>
            <a:fld id="{330EA680-D336-4FF7-8B7A-9848BB0A1C32}" type="slidenum">
              <a:rPr lang="en-US" smtClean="0"/>
              <a:t>‹#›</a:t>
            </a:fld>
            <a:endParaRPr lang="en-US"/>
          </a:p>
        </p:txBody>
      </p:sp>
      <p:pic>
        <p:nvPicPr>
          <p:cNvPr id="7" name="Picture 6">
            <a:extLst>
              <a:ext uri="{FF2B5EF4-FFF2-40B4-BE49-F238E27FC236}">
                <a16:creationId xmlns:a16="http://schemas.microsoft.com/office/drawing/2014/main" id="{2BCDFA20-9970-4188-8A4F-E63DC3152BC7}"/>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6844" y="1"/>
            <a:ext cx="1350150" cy="887055"/>
          </a:xfrm>
          <a:prstGeom prst="rect">
            <a:avLst/>
          </a:prstGeom>
        </p:spPr>
      </p:pic>
    </p:spTree>
    <p:extLst>
      <p:ext uri="{BB962C8B-B14F-4D97-AF65-F5344CB8AC3E}">
        <p14:creationId xmlns:p14="http://schemas.microsoft.com/office/powerpoint/2010/main" val="6851139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ABBFD-A736-49B4-ABD2-43594F04F2BD}"/>
              </a:ext>
            </a:extLst>
          </p:cNvPr>
          <p:cNvSpPr>
            <a:spLocks noGrp="1"/>
          </p:cNvSpPr>
          <p:nvPr>
            <p:ph type="ctrTitle"/>
          </p:nvPr>
        </p:nvSpPr>
        <p:spPr>
          <a:xfrm>
            <a:off x="323528" y="2130425"/>
            <a:ext cx="8352928" cy="1470025"/>
          </a:xfrm>
        </p:spPr>
        <p:txBody>
          <a:bodyPr>
            <a:normAutofit/>
          </a:bodyPr>
          <a:lstStyle/>
          <a:p>
            <a:r>
              <a:rPr lang="en-US" sz="3200" b="1" dirty="0">
                <a:solidFill>
                  <a:srgbClr val="C00000"/>
                </a:solidFill>
              </a:rPr>
              <a:t> </a:t>
            </a:r>
            <a:r>
              <a:rPr lang="en-US" sz="3600" b="1" dirty="0">
                <a:solidFill>
                  <a:srgbClr val="C00000"/>
                </a:solidFill>
              </a:rPr>
              <a:t>Object Oriented Programming with Java</a:t>
            </a:r>
            <a:br>
              <a:rPr lang="en-US" sz="3600" b="1" dirty="0">
                <a:solidFill>
                  <a:srgbClr val="C00000"/>
                </a:solidFill>
              </a:rPr>
            </a:br>
            <a:r>
              <a:rPr lang="en-US" sz="3600" b="1" dirty="0">
                <a:solidFill>
                  <a:srgbClr val="C00000"/>
                </a:solidFill>
              </a:rPr>
              <a:t>(Subject Code: BCS-403)</a:t>
            </a:r>
            <a:endParaRPr lang="en-US" sz="3200" b="1" dirty="0">
              <a:solidFill>
                <a:srgbClr val="C00000"/>
              </a:solidFill>
            </a:endParaRPr>
          </a:p>
        </p:txBody>
      </p:sp>
      <p:sp>
        <p:nvSpPr>
          <p:cNvPr id="3" name="Subtitle 2">
            <a:extLst>
              <a:ext uri="{FF2B5EF4-FFF2-40B4-BE49-F238E27FC236}">
                <a16:creationId xmlns:a16="http://schemas.microsoft.com/office/drawing/2014/main" id="{049FB854-B86E-4CAA-A622-A25DA7DF7511}"/>
              </a:ext>
            </a:extLst>
          </p:cNvPr>
          <p:cNvSpPr>
            <a:spLocks noGrp="1"/>
          </p:cNvSpPr>
          <p:nvPr>
            <p:ph type="subTitle" idx="1"/>
          </p:nvPr>
        </p:nvSpPr>
        <p:spPr/>
        <p:txBody>
          <a:bodyPr>
            <a:normAutofit/>
          </a:bodyPr>
          <a:lstStyle/>
          <a:p>
            <a:r>
              <a:rPr lang="en-US" sz="3600" b="1" dirty="0">
                <a:solidFill>
                  <a:srgbClr val="C00000"/>
                </a:solidFill>
              </a:rPr>
              <a:t>Unit 4</a:t>
            </a:r>
          </a:p>
          <a:p>
            <a:r>
              <a:rPr lang="en-US" sz="3600" b="1" dirty="0">
                <a:solidFill>
                  <a:srgbClr val="C00000"/>
                </a:solidFill>
              </a:rPr>
              <a:t>Lecture 32 </a:t>
            </a:r>
          </a:p>
        </p:txBody>
      </p:sp>
      <p:pic>
        <p:nvPicPr>
          <p:cNvPr id="5" name="Picture 4">
            <a:extLst>
              <a:ext uri="{FF2B5EF4-FFF2-40B4-BE49-F238E27FC236}">
                <a16:creationId xmlns:a16="http://schemas.microsoft.com/office/drawing/2014/main" id="{07E1D6B4-9D12-497F-A50F-867129A4A8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2662" y="476672"/>
            <a:ext cx="1343794" cy="1267599"/>
          </a:xfrm>
          <a:prstGeom prst="rect">
            <a:avLst/>
          </a:prstGeom>
        </p:spPr>
      </p:pic>
      <p:sp>
        <p:nvSpPr>
          <p:cNvPr id="6" name="Footer Placeholder 5">
            <a:extLst>
              <a:ext uri="{FF2B5EF4-FFF2-40B4-BE49-F238E27FC236}">
                <a16:creationId xmlns:a16="http://schemas.microsoft.com/office/drawing/2014/main" id="{559488A4-BB6B-4D29-97FF-5B8727DFCF64}"/>
              </a:ext>
            </a:extLst>
          </p:cNvPr>
          <p:cNvSpPr>
            <a:spLocks noGrp="1"/>
          </p:cNvSpPr>
          <p:nvPr>
            <p:ph type="ftr" sz="quarter" idx="11"/>
          </p:nvPr>
        </p:nvSpPr>
        <p:spPr>
          <a:xfrm>
            <a:off x="1979712" y="6356350"/>
            <a:ext cx="5688632" cy="365125"/>
          </a:xfrm>
        </p:spPr>
        <p:txBody>
          <a:bodyPr/>
          <a:lstStyle/>
          <a:p>
            <a:r>
              <a:rPr lang="en-US" dirty="0"/>
              <a:t>Department of Computer Science ,ABES Engineering College</a:t>
            </a:r>
            <a:endParaRPr lang="en-IN" dirty="0"/>
          </a:p>
        </p:txBody>
      </p:sp>
    </p:spTree>
    <p:extLst>
      <p:ext uri="{BB962C8B-B14F-4D97-AF65-F5344CB8AC3E}">
        <p14:creationId xmlns:p14="http://schemas.microsoft.com/office/powerpoint/2010/main" val="2292160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16707-28D2-45C1-80F2-A30243EE52E9}"/>
              </a:ext>
            </a:extLst>
          </p:cNvPr>
          <p:cNvSpPr>
            <a:spLocks noGrp="1"/>
          </p:cNvSpPr>
          <p:nvPr>
            <p:ph type="title"/>
          </p:nvPr>
        </p:nvSpPr>
        <p:spPr/>
        <p:txBody>
          <a:bodyPr/>
          <a:lstStyle/>
          <a:p>
            <a:r>
              <a:rPr lang="en-IN" dirty="0" err="1">
                <a:solidFill>
                  <a:srgbClr val="FF0000"/>
                </a:solidFill>
              </a:rPr>
              <a:t>TreeSet</a:t>
            </a:r>
            <a:endParaRPr lang="en-IN" dirty="0">
              <a:solidFill>
                <a:srgbClr val="FF0000"/>
              </a:solidFill>
            </a:endParaRPr>
          </a:p>
        </p:txBody>
      </p:sp>
      <p:sp>
        <p:nvSpPr>
          <p:cNvPr id="3" name="Content Placeholder 2">
            <a:extLst>
              <a:ext uri="{FF2B5EF4-FFF2-40B4-BE49-F238E27FC236}">
                <a16:creationId xmlns:a16="http://schemas.microsoft.com/office/drawing/2014/main" id="{34689C67-511C-4A83-A570-307FD679674F}"/>
              </a:ext>
            </a:extLst>
          </p:cNvPr>
          <p:cNvSpPr>
            <a:spLocks noGrp="1"/>
          </p:cNvSpPr>
          <p:nvPr>
            <p:ph idx="1"/>
          </p:nvPr>
        </p:nvSpPr>
        <p:spPr>
          <a:xfrm>
            <a:off x="395536" y="1340768"/>
            <a:ext cx="8171995" cy="4752528"/>
          </a:xfrm>
        </p:spPr>
        <p:txBody>
          <a:bodyPr>
            <a:noAutofit/>
          </a:bodyPr>
          <a:lstStyle/>
          <a:p>
            <a:pPr marL="0" indent="0" algn="just">
              <a:buNone/>
            </a:pPr>
            <a:r>
              <a:rPr lang="en-US" sz="3200" b="1" dirty="0"/>
              <a:t>Iterators and Subsets: </a:t>
            </a:r>
            <a:r>
              <a:rPr lang="en-US" sz="3200" dirty="0" err="1"/>
              <a:t>TreeSet</a:t>
            </a:r>
            <a:r>
              <a:rPr lang="en-US" sz="3200" dirty="0"/>
              <a:t> provides methods for retrieving iterators that traverse the set in sorted order. It also allows you to retrieve subsets of the set based on a range of elements.</a:t>
            </a:r>
          </a:p>
          <a:p>
            <a:pPr marL="0" indent="0" algn="just">
              <a:buNone/>
            </a:pPr>
            <a:r>
              <a:rPr lang="en-US" sz="3200" b="1" dirty="0"/>
              <a:t>Performance: </a:t>
            </a:r>
            <a:r>
              <a:rPr lang="en-US" sz="3200" dirty="0"/>
              <a:t>The time complexity for basic operations like add(), remove(), and contains() is O(log n) on average, where n is the number of elements in the set. This makes </a:t>
            </a:r>
            <a:r>
              <a:rPr lang="en-US" sz="3200" dirty="0" err="1"/>
              <a:t>TreeSet</a:t>
            </a:r>
            <a:r>
              <a:rPr lang="en-US" sz="3200" dirty="0"/>
              <a:t> efficient for large datasets.</a:t>
            </a:r>
            <a:endParaRPr lang="en-IN" sz="3200" dirty="0"/>
          </a:p>
        </p:txBody>
      </p:sp>
    </p:spTree>
    <p:extLst>
      <p:ext uri="{BB962C8B-B14F-4D97-AF65-F5344CB8AC3E}">
        <p14:creationId xmlns:p14="http://schemas.microsoft.com/office/powerpoint/2010/main" val="4061894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25D9E-5C14-4582-8136-9883F225C37C}"/>
              </a:ext>
            </a:extLst>
          </p:cNvPr>
          <p:cNvSpPr>
            <a:spLocks noGrp="1"/>
          </p:cNvSpPr>
          <p:nvPr>
            <p:ph type="title"/>
          </p:nvPr>
        </p:nvSpPr>
        <p:spPr>
          <a:xfrm>
            <a:off x="1571376" y="260648"/>
            <a:ext cx="6817048" cy="411509"/>
          </a:xfrm>
        </p:spPr>
        <p:txBody>
          <a:bodyPr>
            <a:normAutofit fontScale="90000"/>
          </a:bodyPr>
          <a:lstStyle/>
          <a:p>
            <a:r>
              <a:rPr lang="en-US" dirty="0"/>
              <a:t>Example</a:t>
            </a:r>
            <a:endParaRPr lang="en-IN" dirty="0"/>
          </a:p>
        </p:txBody>
      </p:sp>
      <p:sp>
        <p:nvSpPr>
          <p:cNvPr id="3" name="Content Placeholder 2">
            <a:extLst>
              <a:ext uri="{FF2B5EF4-FFF2-40B4-BE49-F238E27FC236}">
                <a16:creationId xmlns:a16="http://schemas.microsoft.com/office/drawing/2014/main" id="{43BFF10D-B9B8-4724-B452-D15F25B0FD1A}"/>
              </a:ext>
            </a:extLst>
          </p:cNvPr>
          <p:cNvSpPr>
            <a:spLocks noGrp="1"/>
          </p:cNvSpPr>
          <p:nvPr>
            <p:ph idx="1"/>
          </p:nvPr>
        </p:nvSpPr>
        <p:spPr>
          <a:xfrm>
            <a:off x="200024" y="1052736"/>
            <a:ext cx="8620448" cy="5544616"/>
          </a:xfrm>
          <a:solidFill>
            <a:schemeClr val="tx2">
              <a:lumMod val="10000"/>
              <a:lumOff val="90000"/>
            </a:schemeClr>
          </a:solidFill>
        </p:spPr>
        <p:txBody>
          <a:bodyPr>
            <a:normAutofit/>
          </a:bodyPr>
          <a:lstStyle/>
          <a:p>
            <a:pPr marL="0" indent="0">
              <a:buNone/>
            </a:pPr>
            <a:r>
              <a:rPr lang="en-IN" sz="2400" dirty="0">
                <a:solidFill>
                  <a:srgbClr val="C678DD"/>
                </a:solidFill>
              </a:rPr>
              <a:t>import</a:t>
            </a:r>
            <a:r>
              <a:rPr lang="en-IN" sz="2400" dirty="0"/>
              <a:t> </a:t>
            </a:r>
            <a:r>
              <a:rPr lang="en-IN" sz="2400" dirty="0" err="1"/>
              <a:t>java</a:t>
            </a:r>
            <a:r>
              <a:rPr lang="en-IN" sz="2400" dirty="0" err="1">
                <a:solidFill>
                  <a:srgbClr val="ABB2BF"/>
                </a:solidFill>
              </a:rPr>
              <a:t>.</a:t>
            </a:r>
            <a:r>
              <a:rPr lang="en-IN" sz="2400" dirty="0" err="1"/>
              <a:t>util</a:t>
            </a:r>
            <a:r>
              <a:rPr lang="en-IN" sz="2400" dirty="0" err="1">
                <a:solidFill>
                  <a:srgbClr val="ABB2BF"/>
                </a:solidFill>
              </a:rPr>
              <a:t>.</a:t>
            </a:r>
            <a:r>
              <a:rPr lang="en-IN" sz="2400" dirty="0" err="1">
                <a:solidFill>
                  <a:srgbClr val="D19A66"/>
                </a:solidFill>
              </a:rPr>
              <a:t>TreeSet</a:t>
            </a:r>
            <a:r>
              <a:rPr lang="en-IN" sz="2400" dirty="0">
                <a:solidFill>
                  <a:srgbClr val="ABB2BF"/>
                </a:solidFill>
              </a:rPr>
              <a:t>;</a:t>
            </a:r>
          </a:p>
          <a:p>
            <a:pPr marL="0" indent="0">
              <a:buNone/>
            </a:pPr>
            <a:r>
              <a:rPr lang="en-IN" sz="2400" dirty="0"/>
              <a:t> </a:t>
            </a:r>
            <a:r>
              <a:rPr lang="en-IN" sz="2400" dirty="0">
                <a:solidFill>
                  <a:srgbClr val="C678DD"/>
                </a:solidFill>
              </a:rPr>
              <a:t>public</a:t>
            </a:r>
            <a:r>
              <a:rPr lang="en-IN" sz="2400" dirty="0"/>
              <a:t> </a:t>
            </a:r>
            <a:r>
              <a:rPr lang="en-IN" sz="2400" dirty="0">
                <a:solidFill>
                  <a:srgbClr val="C678DD"/>
                </a:solidFill>
              </a:rPr>
              <a:t>class</a:t>
            </a:r>
            <a:r>
              <a:rPr lang="en-IN" sz="2400" dirty="0"/>
              <a:t> </a:t>
            </a:r>
            <a:r>
              <a:rPr lang="en-IN" sz="2400" dirty="0" err="1">
                <a:solidFill>
                  <a:srgbClr val="D19A66"/>
                </a:solidFill>
              </a:rPr>
              <a:t>TreeSetExample</a:t>
            </a:r>
            <a:r>
              <a:rPr lang="en-IN" sz="2400" dirty="0"/>
              <a:t> </a:t>
            </a:r>
            <a:r>
              <a:rPr lang="en-IN" sz="2400" dirty="0">
                <a:solidFill>
                  <a:srgbClr val="ABB2BF"/>
                </a:solidFill>
              </a:rPr>
              <a:t>{</a:t>
            </a:r>
            <a:r>
              <a:rPr lang="en-IN" sz="2400" dirty="0"/>
              <a:t> </a:t>
            </a:r>
          </a:p>
          <a:p>
            <a:pPr marL="0" indent="0">
              <a:buNone/>
            </a:pPr>
            <a:r>
              <a:rPr lang="en-IN" sz="2400" dirty="0">
                <a:solidFill>
                  <a:srgbClr val="C678DD"/>
                </a:solidFill>
              </a:rPr>
              <a:t>public</a:t>
            </a:r>
            <a:r>
              <a:rPr lang="en-IN" sz="2400" dirty="0"/>
              <a:t> </a:t>
            </a:r>
            <a:r>
              <a:rPr lang="en-IN" sz="2400" dirty="0">
                <a:solidFill>
                  <a:srgbClr val="C678DD"/>
                </a:solidFill>
              </a:rPr>
              <a:t>static</a:t>
            </a:r>
            <a:r>
              <a:rPr lang="en-IN" sz="2400" dirty="0"/>
              <a:t> </a:t>
            </a:r>
            <a:r>
              <a:rPr lang="en-IN" sz="2400" dirty="0">
                <a:solidFill>
                  <a:srgbClr val="C678DD"/>
                </a:solidFill>
              </a:rPr>
              <a:t>void</a:t>
            </a:r>
            <a:r>
              <a:rPr lang="en-IN" sz="2400" dirty="0"/>
              <a:t> </a:t>
            </a:r>
            <a:r>
              <a:rPr lang="en-IN" sz="2400" dirty="0">
                <a:solidFill>
                  <a:srgbClr val="61AFEF"/>
                </a:solidFill>
              </a:rPr>
              <a:t>main</a:t>
            </a:r>
            <a:r>
              <a:rPr lang="en-IN" sz="2400" dirty="0">
                <a:solidFill>
                  <a:srgbClr val="ABB2BF"/>
                </a:solidFill>
              </a:rPr>
              <a:t>(</a:t>
            </a:r>
            <a:r>
              <a:rPr lang="en-IN" sz="2400" dirty="0">
                <a:solidFill>
                  <a:srgbClr val="D19A66"/>
                </a:solidFill>
              </a:rPr>
              <a:t>String</a:t>
            </a:r>
            <a:r>
              <a:rPr lang="en-IN" sz="2400" dirty="0">
                <a:solidFill>
                  <a:srgbClr val="ABB2BF"/>
                </a:solidFill>
              </a:rPr>
              <a:t>[]</a:t>
            </a:r>
            <a:r>
              <a:rPr lang="en-IN" sz="2400" dirty="0"/>
              <a:t> </a:t>
            </a:r>
            <a:r>
              <a:rPr lang="en-IN" sz="2400" dirty="0" err="1"/>
              <a:t>args</a:t>
            </a:r>
            <a:r>
              <a:rPr lang="en-IN" sz="2400" dirty="0">
                <a:solidFill>
                  <a:srgbClr val="ABB2BF"/>
                </a:solidFill>
              </a:rPr>
              <a:t>)</a:t>
            </a:r>
            <a:r>
              <a:rPr lang="en-IN" sz="2400" dirty="0"/>
              <a:t> </a:t>
            </a:r>
            <a:r>
              <a:rPr lang="en-IN" sz="2400" dirty="0">
                <a:solidFill>
                  <a:srgbClr val="ABB2BF"/>
                </a:solidFill>
              </a:rPr>
              <a:t>{</a:t>
            </a:r>
            <a:r>
              <a:rPr lang="en-IN" sz="2400" dirty="0"/>
              <a:t> </a:t>
            </a:r>
          </a:p>
          <a:p>
            <a:pPr marL="0" indent="0">
              <a:buNone/>
            </a:pPr>
            <a:r>
              <a:rPr lang="en-IN" sz="2400" i="1" dirty="0">
                <a:solidFill>
                  <a:srgbClr val="5C6370"/>
                </a:solidFill>
              </a:rPr>
              <a:t>// Creating a </a:t>
            </a:r>
            <a:r>
              <a:rPr lang="en-IN" sz="2400" i="1" dirty="0" err="1">
                <a:solidFill>
                  <a:srgbClr val="5C6370"/>
                </a:solidFill>
              </a:rPr>
              <a:t>TreeSet</a:t>
            </a:r>
            <a:r>
              <a:rPr lang="en-IN" sz="2400" dirty="0"/>
              <a:t> </a:t>
            </a:r>
          </a:p>
          <a:p>
            <a:pPr marL="0" indent="0">
              <a:buNone/>
            </a:pPr>
            <a:r>
              <a:rPr lang="en-IN" sz="2400" dirty="0" err="1">
                <a:solidFill>
                  <a:srgbClr val="D19A66"/>
                </a:solidFill>
              </a:rPr>
              <a:t>TreeSet</a:t>
            </a:r>
            <a:r>
              <a:rPr lang="en-IN" sz="2400" dirty="0">
                <a:solidFill>
                  <a:srgbClr val="ABB2BF"/>
                </a:solidFill>
              </a:rPr>
              <a:t>&lt;</a:t>
            </a:r>
            <a:r>
              <a:rPr lang="en-IN" sz="2400" dirty="0">
                <a:solidFill>
                  <a:srgbClr val="D19A66"/>
                </a:solidFill>
              </a:rPr>
              <a:t>Integer</a:t>
            </a:r>
            <a:r>
              <a:rPr lang="en-IN" sz="2400" dirty="0">
                <a:solidFill>
                  <a:srgbClr val="ABB2BF"/>
                </a:solidFill>
              </a:rPr>
              <a:t>&gt;</a:t>
            </a:r>
            <a:r>
              <a:rPr lang="en-IN" sz="2400" dirty="0"/>
              <a:t> numbers </a:t>
            </a:r>
            <a:r>
              <a:rPr lang="en-IN" sz="2400" dirty="0">
                <a:solidFill>
                  <a:srgbClr val="61AFEF"/>
                </a:solidFill>
              </a:rPr>
              <a:t>=</a:t>
            </a:r>
            <a:r>
              <a:rPr lang="en-IN" sz="2400" dirty="0"/>
              <a:t> </a:t>
            </a:r>
            <a:r>
              <a:rPr lang="en-IN" sz="2400" dirty="0">
                <a:solidFill>
                  <a:srgbClr val="C678DD"/>
                </a:solidFill>
              </a:rPr>
              <a:t>new</a:t>
            </a:r>
            <a:r>
              <a:rPr lang="en-IN" sz="2400" dirty="0"/>
              <a:t> </a:t>
            </a:r>
            <a:r>
              <a:rPr lang="en-IN" sz="2400" dirty="0" err="1">
                <a:solidFill>
                  <a:srgbClr val="D19A66"/>
                </a:solidFill>
              </a:rPr>
              <a:t>TreeSet</a:t>
            </a:r>
            <a:r>
              <a:rPr lang="en-IN" sz="2400" dirty="0">
                <a:solidFill>
                  <a:srgbClr val="ABB2BF"/>
                </a:solidFill>
              </a:rPr>
              <a:t>&lt;&gt;();</a:t>
            </a:r>
            <a:r>
              <a:rPr lang="en-IN" sz="2400" dirty="0"/>
              <a:t> </a:t>
            </a:r>
          </a:p>
          <a:p>
            <a:pPr marL="0" indent="0">
              <a:buNone/>
            </a:pPr>
            <a:r>
              <a:rPr lang="en-IN" sz="2400" i="1" dirty="0">
                <a:solidFill>
                  <a:srgbClr val="5C6370"/>
                </a:solidFill>
              </a:rPr>
              <a:t>// Adding elements to the </a:t>
            </a:r>
            <a:r>
              <a:rPr lang="en-IN" sz="2400" i="1" dirty="0" err="1">
                <a:solidFill>
                  <a:srgbClr val="5C6370"/>
                </a:solidFill>
              </a:rPr>
              <a:t>TreeSet</a:t>
            </a:r>
            <a:r>
              <a:rPr lang="en-IN" sz="2400" dirty="0"/>
              <a:t> </a:t>
            </a:r>
            <a:r>
              <a:rPr lang="en-IN" sz="2400" dirty="0" err="1"/>
              <a:t>numbers</a:t>
            </a:r>
            <a:r>
              <a:rPr lang="en-IN" sz="2400" dirty="0" err="1">
                <a:solidFill>
                  <a:srgbClr val="ABB2BF"/>
                </a:solidFill>
              </a:rPr>
              <a:t>.</a:t>
            </a:r>
            <a:r>
              <a:rPr lang="en-IN" sz="2400" dirty="0" err="1">
                <a:solidFill>
                  <a:srgbClr val="61AFEF"/>
                </a:solidFill>
              </a:rPr>
              <a:t>add</a:t>
            </a:r>
            <a:r>
              <a:rPr lang="en-IN" sz="2400" dirty="0">
                <a:solidFill>
                  <a:srgbClr val="ABB2BF"/>
                </a:solidFill>
              </a:rPr>
              <a:t>(</a:t>
            </a:r>
            <a:r>
              <a:rPr lang="en-IN" sz="2400" dirty="0">
                <a:solidFill>
                  <a:srgbClr val="D19A66"/>
                </a:solidFill>
              </a:rPr>
              <a:t>5</a:t>
            </a:r>
            <a:r>
              <a:rPr lang="en-IN" sz="2400" dirty="0">
                <a:solidFill>
                  <a:srgbClr val="ABB2BF"/>
                </a:solidFill>
              </a:rPr>
              <a:t>);</a:t>
            </a:r>
            <a:r>
              <a:rPr lang="en-IN" sz="2400" dirty="0"/>
              <a:t> </a:t>
            </a:r>
          </a:p>
          <a:p>
            <a:pPr marL="0" indent="0">
              <a:buNone/>
            </a:pPr>
            <a:r>
              <a:rPr lang="en-IN" sz="2400" dirty="0" err="1"/>
              <a:t>numbers</a:t>
            </a:r>
            <a:r>
              <a:rPr lang="en-IN" sz="2400" dirty="0" err="1">
                <a:solidFill>
                  <a:srgbClr val="ABB2BF"/>
                </a:solidFill>
              </a:rPr>
              <a:t>.</a:t>
            </a:r>
            <a:r>
              <a:rPr lang="en-IN" sz="2400" dirty="0" err="1">
                <a:solidFill>
                  <a:srgbClr val="61AFEF"/>
                </a:solidFill>
              </a:rPr>
              <a:t>add</a:t>
            </a:r>
            <a:r>
              <a:rPr lang="en-IN" sz="2400" dirty="0">
                <a:solidFill>
                  <a:srgbClr val="ABB2BF"/>
                </a:solidFill>
              </a:rPr>
              <a:t>(</a:t>
            </a:r>
            <a:r>
              <a:rPr lang="en-IN" sz="2400" dirty="0">
                <a:solidFill>
                  <a:srgbClr val="D19A66"/>
                </a:solidFill>
              </a:rPr>
              <a:t>2</a:t>
            </a:r>
            <a:r>
              <a:rPr lang="en-IN" sz="2400" dirty="0">
                <a:solidFill>
                  <a:srgbClr val="ABB2BF"/>
                </a:solidFill>
              </a:rPr>
              <a:t>);</a:t>
            </a:r>
          </a:p>
          <a:p>
            <a:pPr marL="0" indent="0">
              <a:buNone/>
            </a:pPr>
            <a:r>
              <a:rPr lang="en-IN" sz="2400" dirty="0"/>
              <a:t> </a:t>
            </a:r>
            <a:r>
              <a:rPr lang="en-IN" sz="2400" dirty="0" err="1"/>
              <a:t>numbers</a:t>
            </a:r>
            <a:r>
              <a:rPr lang="en-IN" sz="2400" dirty="0" err="1">
                <a:solidFill>
                  <a:srgbClr val="ABB2BF"/>
                </a:solidFill>
              </a:rPr>
              <a:t>.</a:t>
            </a:r>
            <a:r>
              <a:rPr lang="en-IN" sz="2400" dirty="0" err="1">
                <a:solidFill>
                  <a:srgbClr val="61AFEF"/>
                </a:solidFill>
              </a:rPr>
              <a:t>add</a:t>
            </a:r>
            <a:r>
              <a:rPr lang="en-IN" sz="2400" dirty="0">
                <a:solidFill>
                  <a:srgbClr val="ABB2BF"/>
                </a:solidFill>
              </a:rPr>
              <a:t>(</a:t>
            </a:r>
            <a:r>
              <a:rPr lang="en-IN" sz="2400" dirty="0">
                <a:solidFill>
                  <a:srgbClr val="D19A66"/>
                </a:solidFill>
              </a:rPr>
              <a:t>8</a:t>
            </a:r>
            <a:r>
              <a:rPr lang="en-IN" sz="2400" dirty="0">
                <a:solidFill>
                  <a:srgbClr val="ABB2BF"/>
                </a:solidFill>
              </a:rPr>
              <a:t>);</a:t>
            </a:r>
            <a:r>
              <a:rPr lang="en-IN" sz="2400" dirty="0"/>
              <a:t> </a:t>
            </a:r>
          </a:p>
          <a:p>
            <a:pPr marL="0" indent="0">
              <a:buNone/>
            </a:pPr>
            <a:r>
              <a:rPr lang="en-IN" sz="2400" dirty="0" err="1"/>
              <a:t>numbers</a:t>
            </a:r>
            <a:r>
              <a:rPr lang="en-IN" sz="2400" dirty="0" err="1">
                <a:solidFill>
                  <a:srgbClr val="ABB2BF"/>
                </a:solidFill>
              </a:rPr>
              <a:t>.</a:t>
            </a:r>
            <a:r>
              <a:rPr lang="en-IN" sz="2400" dirty="0" err="1">
                <a:solidFill>
                  <a:srgbClr val="61AFEF"/>
                </a:solidFill>
              </a:rPr>
              <a:t>add</a:t>
            </a:r>
            <a:r>
              <a:rPr lang="en-IN" sz="2400" dirty="0">
                <a:solidFill>
                  <a:srgbClr val="ABB2BF"/>
                </a:solidFill>
              </a:rPr>
              <a:t>(</a:t>
            </a:r>
            <a:r>
              <a:rPr lang="en-IN" sz="2400" dirty="0">
                <a:solidFill>
                  <a:srgbClr val="D19A66"/>
                </a:solidFill>
              </a:rPr>
              <a:t>1</a:t>
            </a:r>
            <a:r>
              <a:rPr lang="en-IN" sz="2400" dirty="0">
                <a:solidFill>
                  <a:srgbClr val="ABB2BF"/>
                </a:solidFill>
              </a:rPr>
              <a:t>);</a:t>
            </a:r>
            <a:r>
              <a:rPr lang="en-IN" sz="2400" dirty="0"/>
              <a:t> </a:t>
            </a:r>
          </a:p>
          <a:p>
            <a:pPr marL="0" indent="0">
              <a:buNone/>
            </a:pPr>
            <a:r>
              <a:rPr lang="en-IN" sz="2400" dirty="0" err="1"/>
              <a:t>numbers</a:t>
            </a:r>
            <a:r>
              <a:rPr lang="en-IN" sz="2400" dirty="0" err="1">
                <a:solidFill>
                  <a:srgbClr val="ABB2BF"/>
                </a:solidFill>
              </a:rPr>
              <a:t>.</a:t>
            </a:r>
            <a:r>
              <a:rPr lang="en-IN" sz="2400" dirty="0" err="1">
                <a:solidFill>
                  <a:srgbClr val="61AFEF"/>
                </a:solidFill>
              </a:rPr>
              <a:t>add</a:t>
            </a:r>
            <a:r>
              <a:rPr lang="en-IN" sz="2400" dirty="0">
                <a:solidFill>
                  <a:srgbClr val="ABB2BF"/>
                </a:solidFill>
              </a:rPr>
              <a:t>(</a:t>
            </a:r>
            <a:r>
              <a:rPr lang="en-IN" sz="2400" dirty="0">
                <a:solidFill>
                  <a:srgbClr val="D19A66"/>
                </a:solidFill>
              </a:rPr>
              <a:t>3</a:t>
            </a:r>
            <a:r>
              <a:rPr lang="en-IN" sz="2400" dirty="0">
                <a:solidFill>
                  <a:srgbClr val="ABB2BF"/>
                </a:solidFill>
              </a:rPr>
              <a:t>);</a:t>
            </a:r>
            <a:r>
              <a:rPr lang="en-IN" sz="2400" dirty="0"/>
              <a:t> </a:t>
            </a:r>
            <a:r>
              <a:rPr lang="en-IN" sz="2400" dirty="0" err="1">
                <a:solidFill>
                  <a:srgbClr val="D19A66"/>
                </a:solidFill>
              </a:rPr>
              <a:t>System</a:t>
            </a:r>
            <a:r>
              <a:rPr lang="en-IN" sz="2400" dirty="0" err="1">
                <a:solidFill>
                  <a:srgbClr val="ABB2BF"/>
                </a:solidFill>
              </a:rPr>
              <a:t>.</a:t>
            </a:r>
            <a:r>
              <a:rPr lang="en-IN" sz="2400" dirty="0" err="1"/>
              <a:t>out</a:t>
            </a:r>
            <a:r>
              <a:rPr lang="en-IN" sz="2400" dirty="0" err="1">
                <a:solidFill>
                  <a:srgbClr val="ABB2BF"/>
                </a:solidFill>
              </a:rPr>
              <a:t>.</a:t>
            </a:r>
            <a:r>
              <a:rPr lang="en-IN" sz="2400" dirty="0" err="1">
                <a:solidFill>
                  <a:srgbClr val="61AFEF"/>
                </a:solidFill>
              </a:rPr>
              <a:t>println</a:t>
            </a:r>
            <a:r>
              <a:rPr lang="en-IN" sz="2400" dirty="0">
                <a:solidFill>
                  <a:srgbClr val="ABB2BF"/>
                </a:solidFill>
              </a:rPr>
              <a:t>(</a:t>
            </a:r>
            <a:r>
              <a:rPr lang="en-IN" sz="2400" dirty="0">
                <a:solidFill>
                  <a:srgbClr val="98C379"/>
                </a:solidFill>
              </a:rPr>
              <a:t>"</a:t>
            </a:r>
            <a:r>
              <a:rPr lang="en-IN" sz="2400" dirty="0" err="1">
                <a:solidFill>
                  <a:srgbClr val="98C379"/>
                </a:solidFill>
              </a:rPr>
              <a:t>TreeSet</a:t>
            </a:r>
            <a:r>
              <a:rPr lang="en-IN" sz="2400" dirty="0">
                <a:solidFill>
                  <a:srgbClr val="98C379"/>
                </a:solidFill>
              </a:rPr>
              <a:t> of numbers: "</a:t>
            </a:r>
            <a:r>
              <a:rPr lang="en-IN" sz="2400" dirty="0"/>
              <a:t> </a:t>
            </a:r>
            <a:r>
              <a:rPr lang="en-IN" sz="2400" dirty="0">
                <a:solidFill>
                  <a:srgbClr val="61AFEF"/>
                </a:solidFill>
              </a:rPr>
              <a:t>+</a:t>
            </a:r>
            <a:r>
              <a:rPr lang="en-IN" sz="2400" dirty="0"/>
              <a:t> numbers</a:t>
            </a:r>
            <a:r>
              <a:rPr lang="en-IN" sz="2400" dirty="0">
                <a:solidFill>
                  <a:srgbClr val="ABB2BF"/>
                </a:solidFill>
              </a:rPr>
              <a:t>);</a:t>
            </a:r>
          </a:p>
          <a:p>
            <a:pPr marL="0" indent="0">
              <a:buNone/>
            </a:pPr>
            <a:r>
              <a:rPr lang="en-IN" sz="2400" dirty="0"/>
              <a:t> </a:t>
            </a:r>
            <a:r>
              <a:rPr lang="en-IN" sz="2400" i="1" dirty="0">
                <a:solidFill>
                  <a:srgbClr val="5C6370"/>
                </a:solidFill>
              </a:rPr>
              <a:t>// Output: </a:t>
            </a:r>
            <a:r>
              <a:rPr lang="en-IN" sz="2400" i="1" dirty="0" err="1">
                <a:solidFill>
                  <a:srgbClr val="5C6370"/>
                </a:solidFill>
              </a:rPr>
              <a:t>TreeSet</a:t>
            </a:r>
            <a:r>
              <a:rPr lang="en-IN" sz="2400" i="1" dirty="0">
                <a:solidFill>
                  <a:srgbClr val="5C6370"/>
                </a:solidFill>
              </a:rPr>
              <a:t> of numbers: [1, 2, 3, 5, 8]</a:t>
            </a:r>
          </a:p>
          <a:p>
            <a:pPr marL="0" indent="0">
              <a:buNone/>
            </a:pPr>
            <a:r>
              <a:rPr lang="en-IN" sz="1800" dirty="0"/>
              <a:t> </a:t>
            </a:r>
          </a:p>
        </p:txBody>
      </p:sp>
    </p:spTree>
    <p:extLst>
      <p:ext uri="{BB962C8B-B14F-4D97-AF65-F5344CB8AC3E}">
        <p14:creationId xmlns:p14="http://schemas.microsoft.com/office/powerpoint/2010/main" val="3299953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25D9E-5C14-4582-8136-9883F225C37C}"/>
              </a:ext>
            </a:extLst>
          </p:cNvPr>
          <p:cNvSpPr>
            <a:spLocks noGrp="1"/>
          </p:cNvSpPr>
          <p:nvPr>
            <p:ph type="title"/>
          </p:nvPr>
        </p:nvSpPr>
        <p:spPr>
          <a:xfrm>
            <a:off x="1571376" y="260648"/>
            <a:ext cx="6817048" cy="411509"/>
          </a:xfrm>
        </p:spPr>
        <p:txBody>
          <a:bodyPr>
            <a:normAutofit fontScale="90000"/>
          </a:bodyPr>
          <a:lstStyle/>
          <a:p>
            <a:r>
              <a:rPr lang="en-US" dirty="0"/>
              <a:t>Example</a:t>
            </a:r>
            <a:endParaRPr lang="en-IN" dirty="0"/>
          </a:p>
        </p:txBody>
      </p:sp>
      <p:sp>
        <p:nvSpPr>
          <p:cNvPr id="14" name="Rectangle 10">
            <a:extLst>
              <a:ext uri="{FF2B5EF4-FFF2-40B4-BE49-F238E27FC236}">
                <a16:creationId xmlns:a16="http://schemas.microsoft.com/office/drawing/2014/main" id="{DBD3EA08-C2D9-4CEF-9669-71DA9916A5E2}"/>
              </a:ext>
            </a:extLst>
          </p:cNvPr>
          <p:cNvSpPr>
            <a:spLocks noChangeArrowheads="1"/>
          </p:cNvSpPr>
          <p:nvPr/>
        </p:nvSpPr>
        <p:spPr bwMode="auto">
          <a:xfrm>
            <a:off x="251520" y="1143435"/>
            <a:ext cx="8692456" cy="5239896"/>
          </a:xfrm>
          <a:prstGeom prst="rect">
            <a:avLst/>
          </a:prstGeom>
          <a:solidFill>
            <a:schemeClr val="tx2">
              <a:lumMod val="10000"/>
              <a:lumOff val="90000"/>
            </a:schemeClr>
          </a:solidFill>
          <a:ln>
            <a:noFill/>
          </a:ln>
          <a:effectLst/>
        </p:spPr>
        <p:txBody>
          <a:bodyPr vert="horz" wrap="squar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r>
              <a:rPr lang="en-US" altLang="en-US" sz="2400" i="1" dirty="0">
                <a:solidFill>
                  <a:srgbClr val="FF0000"/>
                </a:solidFill>
                <a:latin typeface="Times New Roman" panose="02020603050405020304" pitchFamily="18" charset="0"/>
                <a:cs typeface="Times New Roman" panose="02020603050405020304" pitchFamily="18" charset="0"/>
              </a:rPr>
              <a:t>// Retrieving the first and last elements</a:t>
            </a:r>
            <a:r>
              <a:rPr lang="en-US" altLang="en-US" sz="2400" dirty="0">
                <a:solidFill>
                  <a:srgbClr val="FF0000"/>
                </a:solidFill>
                <a:latin typeface="Times New Roman" panose="02020603050405020304" pitchFamily="18" charset="0"/>
                <a:cs typeface="Times New Roman" panose="02020603050405020304" pitchFamily="18" charset="0"/>
              </a:rPr>
              <a:t> </a:t>
            </a:r>
          </a:p>
          <a:p>
            <a:pPr defTabSz="685800" eaLnBrk="0" fontAlgn="base" hangingPunct="0">
              <a:spcBef>
                <a:spcPct val="0"/>
              </a:spcBef>
              <a:spcAft>
                <a:spcPct val="0"/>
              </a:spcAft>
            </a:pPr>
            <a:r>
              <a:rPr lang="en-US" altLang="en-US" sz="2400" dirty="0" err="1">
                <a:solidFill>
                  <a:srgbClr val="D19A66"/>
                </a:solidFill>
                <a:latin typeface="Times New Roman" panose="02020603050405020304" pitchFamily="18" charset="0"/>
                <a:cs typeface="Times New Roman" panose="02020603050405020304" pitchFamily="18" charset="0"/>
              </a:rPr>
              <a:t>System</a:t>
            </a:r>
            <a:r>
              <a:rPr lang="en-US" altLang="en-US" sz="2400" dirty="0" err="1">
                <a:solidFill>
                  <a:srgbClr val="ABB2BF"/>
                </a:solidFill>
                <a:latin typeface="Times New Roman" panose="02020603050405020304" pitchFamily="18" charset="0"/>
                <a:cs typeface="Times New Roman" panose="02020603050405020304" pitchFamily="18" charset="0"/>
              </a:rPr>
              <a:t>.out.</a:t>
            </a:r>
            <a:r>
              <a:rPr lang="en-US" altLang="en-US" sz="2400" dirty="0" err="1">
                <a:solidFill>
                  <a:srgbClr val="61AFEF"/>
                </a:solidFill>
                <a:latin typeface="Times New Roman" panose="02020603050405020304" pitchFamily="18" charset="0"/>
                <a:cs typeface="Times New Roman" panose="02020603050405020304" pitchFamily="18" charset="0"/>
              </a:rPr>
              <a:t>println</a:t>
            </a:r>
            <a:r>
              <a:rPr lang="en-US" altLang="en-US" sz="2400" dirty="0">
                <a:solidFill>
                  <a:srgbClr val="ABB2BF"/>
                </a:solidFill>
                <a:latin typeface="Times New Roman" panose="02020603050405020304" pitchFamily="18" charset="0"/>
                <a:cs typeface="Times New Roman" panose="02020603050405020304" pitchFamily="18" charset="0"/>
              </a:rPr>
              <a:t>(</a:t>
            </a:r>
            <a:r>
              <a:rPr lang="en-US" altLang="en-US" sz="2400" dirty="0">
                <a:solidFill>
                  <a:srgbClr val="98C379"/>
                </a:solidFill>
                <a:latin typeface="Times New Roman" panose="02020603050405020304" pitchFamily="18" charset="0"/>
                <a:cs typeface="Times New Roman" panose="02020603050405020304" pitchFamily="18" charset="0"/>
              </a:rPr>
              <a:t>"First element: "</a:t>
            </a:r>
            <a:r>
              <a:rPr lang="en-US" altLang="en-US" sz="2400" dirty="0">
                <a:solidFill>
                  <a:srgbClr val="ABB2BF"/>
                </a:solidFill>
                <a:latin typeface="Times New Roman" panose="02020603050405020304" pitchFamily="18" charset="0"/>
                <a:cs typeface="Times New Roman" panose="02020603050405020304" pitchFamily="18" charset="0"/>
              </a:rPr>
              <a:t> </a:t>
            </a:r>
            <a:r>
              <a:rPr lang="en-US" altLang="en-US" sz="2400" dirty="0">
                <a:solidFill>
                  <a:srgbClr val="61AFEF"/>
                </a:solidFill>
                <a:latin typeface="Times New Roman" panose="02020603050405020304" pitchFamily="18" charset="0"/>
                <a:cs typeface="Times New Roman" panose="02020603050405020304" pitchFamily="18" charset="0"/>
              </a:rPr>
              <a:t>+</a:t>
            </a:r>
            <a:r>
              <a:rPr lang="en-US" altLang="en-US" sz="2400" dirty="0">
                <a:solidFill>
                  <a:srgbClr val="ABB2BF"/>
                </a:solidFill>
                <a:latin typeface="Times New Roman" panose="02020603050405020304" pitchFamily="18" charset="0"/>
                <a:cs typeface="Times New Roman" panose="02020603050405020304" pitchFamily="18" charset="0"/>
              </a:rPr>
              <a:t> </a:t>
            </a:r>
            <a:r>
              <a:rPr lang="en-US" altLang="en-US" sz="2400" dirty="0" err="1">
                <a:solidFill>
                  <a:srgbClr val="ABB2BF"/>
                </a:solidFill>
                <a:latin typeface="Times New Roman" panose="02020603050405020304" pitchFamily="18" charset="0"/>
                <a:cs typeface="Times New Roman" panose="02020603050405020304" pitchFamily="18" charset="0"/>
              </a:rPr>
              <a:t>numbers.</a:t>
            </a:r>
            <a:r>
              <a:rPr lang="en-US" altLang="en-US" sz="2400" dirty="0" err="1">
                <a:solidFill>
                  <a:srgbClr val="61AFEF"/>
                </a:solidFill>
                <a:latin typeface="Times New Roman" panose="02020603050405020304" pitchFamily="18" charset="0"/>
                <a:cs typeface="Times New Roman" panose="02020603050405020304" pitchFamily="18" charset="0"/>
              </a:rPr>
              <a:t>first</a:t>
            </a:r>
            <a:r>
              <a:rPr lang="en-US" altLang="en-US" sz="2400" dirty="0">
                <a:solidFill>
                  <a:srgbClr val="ABB2BF"/>
                </a:solidFill>
                <a:latin typeface="Times New Roman" panose="02020603050405020304" pitchFamily="18" charset="0"/>
                <a:cs typeface="Times New Roman" panose="02020603050405020304" pitchFamily="18" charset="0"/>
              </a:rPr>
              <a:t>());</a:t>
            </a:r>
          </a:p>
          <a:p>
            <a:pPr defTabSz="685800" eaLnBrk="0" fontAlgn="base" hangingPunct="0">
              <a:spcBef>
                <a:spcPct val="0"/>
              </a:spcBef>
              <a:spcAft>
                <a:spcPct val="0"/>
              </a:spcAft>
            </a:pPr>
            <a:r>
              <a:rPr lang="en-US" altLang="en-US" sz="2400" dirty="0">
                <a:solidFill>
                  <a:srgbClr val="ABB2BF"/>
                </a:solidFill>
                <a:latin typeface="Times New Roman" panose="02020603050405020304" pitchFamily="18" charset="0"/>
                <a:cs typeface="Times New Roman" panose="02020603050405020304" pitchFamily="18" charset="0"/>
              </a:rPr>
              <a:t> </a:t>
            </a:r>
            <a:r>
              <a:rPr lang="en-US" altLang="en-US" sz="2400" i="1" dirty="0">
                <a:solidFill>
                  <a:srgbClr val="FF0000"/>
                </a:solidFill>
                <a:latin typeface="Times New Roman" panose="02020603050405020304" pitchFamily="18" charset="0"/>
                <a:cs typeface="Times New Roman" panose="02020603050405020304" pitchFamily="18" charset="0"/>
              </a:rPr>
              <a:t>// Output: First element: 1</a:t>
            </a:r>
          </a:p>
          <a:p>
            <a:pPr defTabSz="685800" eaLnBrk="0" fontAlgn="base" hangingPunct="0">
              <a:spcBef>
                <a:spcPct val="0"/>
              </a:spcBef>
              <a:spcAft>
                <a:spcPct val="0"/>
              </a:spcAft>
            </a:pPr>
            <a:r>
              <a:rPr lang="en-US" altLang="en-US" sz="2400" dirty="0">
                <a:solidFill>
                  <a:srgbClr val="ABB2BF"/>
                </a:solidFill>
                <a:latin typeface="Times New Roman" panose="02020603050405020304" pitchFamily="18" charset="0"/>
                <a:cs typeface="Times New Roman" panose="02020603050405020304" pitchFamily="18" charset="0"/>
              </a:rPr>
              <a:t> </a:t>
            </a:r>
            <a:r>
              <a:rPr lang="en-US" altLang="en-US" sz="2400" dirty="0" err="1">
                <a:solidFill>
                  <a:srgbClr val="D19A66"/>
                </a:solidFill>
                <a:latin typeface="Times New Roman" panose="02020603050405020304" pitchFamily="18" charset="0"/>
                <a:cs typeface="Times New Roman" panose="02020603050405020304" pitchFamily="18" charset="0"/>
              </a:rPr>
              <a:t>System</a:t>
            </a:r>
            <a:r>
              <a:rPr lang="en-US" altLang="en-US" sz="2400" dirty="0" err="1">
                <a:solidFill>
                  <a:srgbClr val="ABB2BF"/>
                </a:solidFill>
                <a:latin typeface="Times New Roman" panose="02020603050405020304" pitchFamily="18" charset="0"/>
                <a:cs typeface="Times New Roman" panose="02020603050405020304" pitchFamily="18" charset="0"/>
              </a:rPr>
              <a:t>.out.</a:t>
            </a:r>
            <a:r>
              <a:rPr lang="en-US" altLang="en-US" sz="2400" dirty="0" err="1">
                <a:solidFill>
                  <a:srgbClr val="61AFEF"/>
                </a:solidFill>
                <a:latin typeface="Times New Roman" panose="02020603050405020304" pitchFamily="18" charset="0"/>
                <a:cs typeface="Times New Roman" panose="02020603050405020304" pitchFamily="18" charset="0"/>
              </a:rPr>
              <a:t>println</a:t>
            </a:r>
            <a:r>
              <a:rPr lang="en-US" altLang="en-US" sz="2400" dirty="0">
                <a:solidFill>
                  <a:srgbClr val="ABB2BF"/>
                </a:solidFill>
                <a:latin typeface="Times New Roman" panose="02020603050405020304" pitchFamily="18" charset="0"/>
                <a:cs typeface="Times New Roman" panose="02020603050405020304" pitchFamily="18" charset="0"/>
              </a:rPr>
              <a:t>(</a:t>
            </a:r>
            <a:r>
              <a:rPr lang="en-US" altLang="en-US" sz="2400" dirty="0">
                <a:solidFill>
                  <a:srgbClr val="98C379"/>
                </a:solidFill>
                <a:latin typeface="Times New Roman" panose="02020603050405020304" pitchFamily="18" charset="0"/>
                <a:cs typeface="Times New Roman" panose="02020603050405020304" pitchFamily="18" charset="0"/>
              </a:rPr>
              <a:t>"Last element: "</a:t>
            </a:r>
            <a:r>
              <a:rPr lang="en-US" altLang="en-US" sz="2400" dirty="0">
                <a:solidFill>
                  <a:srgbClr val="ABB2BF"/>
                </a:solidFill>
                <a:latin typeface="Times New Roman" panose="02020603050405020304" pitchFamily="18" charset="0"/>
                <a:cs typeface="Times New Roman" panose="02020603050405020304" pitchFamily="18" charset="0"/>
              </a:rPr>
              <a:t> </a:t>
            </a:r>
            <a:r>
              <a:rPr lang="en-US" altLang="en-US" sz="2400" dirty="0">
                <a:solidFill>
                  <a:srgbClr val="61AFEF"/>
                </a:solidFill>
                <a:latin typeface="Times New Roman" panose="02020603050405020304" pitchFamily="18" charset="0"/>
                <a:cs typeface="Times New Roman" panose="02020603050405020304" pitchFamily="18" charset="0"/>
              </a:rPr>
              <a:t>+</a:t>
            </a:r>
            <a:r>
              <a:rPr lang="en-US" altLang="en-US" sz="2400" dirty="0">
                <a:solidFill>
                  <a:srgbClr val="ABB2BF"/>
                </a:solidFill>
                <a:latin typeface="Times New Roman" panose="02020603050405020304" pitchFamily="18" charset="0"/>
                <a:cs typeface="Times New Roman" panose="02020603050405020304" pitchFamily="18" charset="0"/>
              </a:rPr>
              <a:t> </a:t>
            </a:r>
            <a:r>
              <a:rPr lang="en-US" altLang="en-US" sz="2400" dirty="0" err="1">
                <a:solidFill>
                  <a:srgbClr val="ABB2BF"/>
                </a:solidFill>
                <a:latin typeface="Times New Roman" panose="02020603050405020304" pitchFamily="18" charset="0"/>
                <a:cs typeface="Times New Roman" panose="02020603050405020304" pitchFamily="18" charset="0"/>
              </a:rPr>
              <a:t>numbers.</a:t>
            </a:r>
            <a:r>
              <a:rPr lang="en-US" altLang="en-US" sz="2400" dirty="0" err="1">
                <a:solidFill>
                  <a:srgbClr val="61AFEF"/>
                </a:solidFill>
                <a:latin typeface="Times New Roman" panose="02020603050405020304" pitchFamily="18" charset="0"/>
                <a:cs typeface="Times New Roman" panose="02020603050405020304" pitchFamily="18" charset="0"/>
              </a:rPr>
              <a:t>last</a:t>
            </a:r>
            <a:r>
              <a:rPr lang="en-US" altLang="en-US" sz="2400" dirty="0">
                <a:solidFill>
                  <a:srgbClr val="ABB2BF"/>
                </a:solidFill>
                <a:latin typeface="Times New Roman" panose="02020603050405020304" pitchFamily="18" charset="0"/>
                <a:cs typeface="Times New Roman" panose="02020603050405020304" pitchFamily="18" charset="0"/>
              </a:rPr>
              <a:t>()); </a:t>
            </a:r>
          </a:p>
          <a:p>
            <a:pPr defTabSz="685800" eaLnBrk="0" fontAlgn="base" hangingPunct="0">
              <a:spcBef>
                <a:spcPct val="0"/>
              </a:spcBef>
              <a:spcAft>
                <a:spcPct val="0"/>
              </a:spcAft>
            </a:pPr>
            <a:r>
              <a:rPr lang="en-US" altLang="en-US" sz="2400" i="1" dirty="0">
                <a:solidFill>
                  <a:srgbClr val="FF0000"/>
                </a:solidFill>
                <a:latin typeface="Times New Roman" panose="02020603050405020304" pitchFamily="18" charset="0"/>
                <a:cs typeface="Times New Roman" panose="02020603050405020304" pitchFamily="18" charset="0"/>
              </a:rPr>
              <a:t>// Output: Last element: 8</a:t>
            </a:r>
            <a:r>
              <a:rPr lang="en-US" altLang="en-US" sz="2400" dirty="0">
                <a:solidFill>
                  <a:srgbClr val="FF0000"/>
                </a:solidFill>
                <a:latin typeface="Times New Roman" panose="02020603050405020304" pitchFamily="18" charset="0"/>
                <a:cs typeface="Times New Roman" panose="02020603050405020304" pitchFamily="18" charset="0"/>
              </a:rPr>
              <a:t> </a:t>
            </a:r>
          </a:p>
          <a:p>
            <a:pPr defTabSz="685800" eaLnBrk="0" fontAlgn="base" hangingPunct="0">
              <a:spcBef>
                <a:spcPct val="0"/>
              </a:spcBef>
              <a:spcAft>
                <a:spcPct val="0"/>
              </a:spcAft>
            </a:pPr>
            <a:r>
              <a:rPr lang="en-US" altLang="en-US" sz="2400" i="1" dirty="0">
                <a:solidFill>
                  <a:srgbClr val="FF0000"/>
                </a:solidFill>
                <a:latin typeface="Times New Roman" panose="02020603050405020304" pitchFamily="18" charset="0"/>
                <a:cs typeface="Times New Roman" panose="02020603050405020304" pitchFamily="18" charset="0"/>
              </a:rPr>
              <a:t>// Retrieving a subset</a:t>
            </a:r>
            <a:r>
              <a:rPr lang="en-US" altLang="en-US" sz="2400" dirty="0">
                <a:solidFill>
                  <a:srgbClr val="FF0000"/>
                </a:solidFill>
                <a:latin typeface="Times New Roman" panose="02020603050405020304" pitchFamily="18" charset="0"/>
                <a:cs typeface="Times New Roman" panose="02020603050405020304" pitchFamily="18" charset="0"/>
              </a:rPr>
              <a:t> </a:t>
            </a:r>
          </a:p>
          <a:p>
            <a:pPr defTabSz="685800" eaLnBrk="0" fontAlgn="base" hangingPunct="0">
              <a:spcBef>
                <a:spcPct val="0"/>
              </a:spcBef>
              <a:spcAft>
                <a:spcPct val="0"/>
              </a:spcAft>
            </a:pPr>
            <a:r>
              <a:rPr lang="en-US" altLang="en-US" sz="2400" dirty="0" err="1">
                <a:solidFill>
                  <a:srgbClr val="D19A66"/>
                </a:solidFill>
                <a:latin typeface="Times New Roman" panose="02020603050405020304" pitchFamily="18" charset="0"/>
                <a:cs typeface="Times New Roman" panose="02020603050405020304" pitchFamily="18" charset="0"/>
              </a:rPr>
              <a:t>TreeSet</a:t>
            </a:r>
            <a:r>
              <a:rPr lang="en-US" altLang="en-US" sz="2400" dirty="0">
                <a:solidFill>
                  <a:srgbClr val="ABB2BF"/>
                </a:solidFill>
                <a:latin typeface="Times New Roman" panose="02020603050405020304" pitchFamily="18" charset="0"/>
                <a:cs typeface="Times New Roman" panose="02020603050405020304" pitchFamily="18" charset="0"/>
              </a:rPr>
              <a:t>&lt;</a:t>
            </a:r>
            <a:r>
              <a:rPr lang="en-US" altLang="en-US" sz="2400" dirty="0">
                <a:solidFill>
                  <a:srgbClr val="D19A66"/>
                </a:solidFill>
                <a:latin typeface="Times New Roman" panose="02020603050405020304" pitchFamily="18" charset="0"/>
                <a:cs typeface="Times New Roman" panose="02020603050405020304" pitchFamily="18" charset="0"/>
              </a:rPr>
              <a:t>Integer</a:t>
            </a:r>
            <a:r>
              <a:rPr lang="en-US" altLang="en-US" sz="2400" dirty="0">
                <a:solidFill>
                  <a:srgbClr val="ABB2BF"/>
                </a:solidFill>
                <a:latin typeface="Times New Roman" panose="02020603050405020304" pitchFamily="18" charset="0"/>
                <a:cs typeface="Times New Roman" panose="02020603050405020304" pitchFamily="18" charset="0"/>
              </a:rPr>
              <a:t>&gt; subset </a:t>
            </a:r>
            <a:r>
              <a:rPr lang="en-US" altLang="en-US" sz="2400" dirty="0">
                <a:solidFill>
                  <a:srgbClr val="61AFEF"/>
                </a:solidFill>
                <a:latin typeface="Times New Roman" panose="02020603050405020304" pitchFamily="18" charset="0"/>
                <a:cs typeface="Times New Roman" panose="02020603050405020304" pitchFamily="18" charset="0"/>
              </a:rPr>
              <a:t>=</a:t>
            </a:r>
            <a:r>
              <a:rPr lang="en-US" altLang="en-US" sz="2400" dirty="0">
                <a:solidFill>
                  <a:srgbClr val="ABB2BF"/>
                </a:solidFill>
                <a:latin typeface="Times New Roman" panose="02020603050405020304" pitchFamily="18" charset="0"/>
                <a:cs typeface="Times New Roman" panose="02020603050405020304" pitchFamily="18" charset="0"/>
              </a:rPr>
              <a:t> (</a:t>
            </a:r>
            <a:r>
              <a:rPr lang="en-US" altLang="en-US" sz="2400" dirty="0" err="1">
                <a:solidFill>
                  <a:srgbClr val="D19A66"/>
                </a:solidFill>
                <a:latin typeface="Times New Roman" panose="02020603050405020304" pitchFamily="18" charset="0"/>
                <a:cs typeface="Times New Roman" panose="02020603050405020304" pitchFamily="18" charset="0"/>
              </a:rPr>
              <a:t>TreeSet</a:t>
            </a:r>
            <a:r>
              <a:rPr lang="en-US" altLang="en-US" sz="2400" dirty="0">
                <a:solidFill>
                  <a:srgbClr val="ABB2BF"/>
                </a:solidFill>
                <a:latin typeface="Times New Roman" panose="02020603050405020304" pitchFamily="18" charset="0"/>
                <a:cs typeface="Times New Roman" panose="02020603050405020304" pitchFamily="18" charset="0"/>
              </a:rPr>
              <a:t>&lt;</a:t>
            </a:r>
            <a:r>
              <a:rPr lang="en-US" altLang="en-US" sz="2400" dirty="0">
                <a:solidFill>
                  <a:srgbClr val="D19A66"/>
                </a:solidFill>
                <a:latin typeface="Times New Roman" panose="02020603050405020304" pitchFamily="18" charset="0"/>
                <a:cs typeface="Times New Roman" panose="02020603050405020304" pitchFamily="18" charset="0"/>
              </a:rPr>
              <a:t>Integer</a:t>
            </a:r>
            <a:r>
              <a:rPr lang="en-US" altLang="en-US" sz="2400" dirty="0">
                <a:solidFill>
                  <a:srgbClr val="ABB2BF"/>
                </a:solidFill>
                <a:latin typeface="Times New Roman" panose="02020603050405020304" pitchFamily="18" charset="0"/>
                <a:cs typeface="Times New Roman" panose="02020603050405020304" pitchFamily="18" charset="0"/>
              </a:rPr>
              <a:t>&gt;) </a:t>
            </a:r>
            <a:r>
              <a:rPr lang="en-US" altLang="en-US" sz="2400" dirty="0" err="1">
                <a:solidFill>
                  <a:srgbClr val="ABB2BF"/>
                </a:solidFill>
                <a:latin typeface="Times New Roman" panose="02020603050405020304" pitchFamily="18" charset="0"/>
                <a:cs typeface="Times New Roman" panose="02020603050405020304" pitchFamily="18" charset="0"/>
              </a:rPr>
              <a:t>numbers.</a:t>
            </a:r>
            <a:r>
              <a:rPr lang="en-US" altLang="en-US" sz="2400" dirty="0" err="1">
                <a:solidFill>
                  <a:srgbClr val="61AFEF"/>
                </a:solidFill>
                <a:latin typeface="Times New Roman" panose="02020603050405020304" pitchFamily="18" charset="0"/>
                <a:cs typeface="Times New Roman" panose="02020603050405020304" pitchFamily="18" charset="0"/>
              </a:rPr>
              <a:t>subSet</a:t>
            </a:r>
            <a:r>
              <a:rPr lang="en-US" altLang="en-US" sz="2400" dirty="0">
                <a:solidFill>
                  <a:srgbClr val="ABB2BF"/>
                </a:solidFill>
                <a:latin typeface="Times New Roman" panose="02020603050405020304" pitchFamily="18" charset="0"/>
                <a:cs typeface="Times New Roman" panose="02020603050405020304" pitchFamily="18" charset="0"/>
              </a:rPr>
              <a:t>(</a:t>
            </a:r>
            <a:r>
              <a:rPr lang="en-US" altLang="en-US" sz="2400" dirty="0">
                <a:solidFill>
                  <a:srgbClr val="D19A66"/>
                </a:solidFill>
                <a:latin typeface="Times New Roman" panose="02020603050405020304" pitchFamily="18" charset="0"/>
                <a:cs typeface="Times New Roman" panose="02020603050405020304" pitchFamily="18" charset="0"/>
              </a:rPr>
              <a:t>2</a:t>
            </a:r>
            <a:r>
              <a:rPr lang="en-US" altLang="en-US" sz="2400" dirty="0">
                <a:solidFill>
                  <a:srgbClr val="ABB2BF"/>
                </a:solidFill>
                <a:latin typeface="Times New Roman" panose="02020603050405020304" pitchFamily="18" charset="0"/>
                <a:cs typeface="Times New Roman" panose="02020603050405020304" pitchFamily="18" charset="0"/>
              </a:rPr>
              <a:t>, </a:t>
            </a:r>
            <a:r>
              <a:rPr lang="en-US" altLang="en-US" sz="2400" dirty="0">
                <a:solidFill>
                  <a:srgbClr val="D19A66"/>
                </a:solidFill>
                <a:latin typeface="Times New Roman" panose="02020603050405020304" pitchFamily="18" charset="0"/>
                <a:cs typeface="Times New Roman" panose="02020603050405020304" pitchFamily="18" charset="0"/>
              </a:rPr>
              <a:t>5</a:t>
            </a:r>
            <a:r>
              <a:rPr lang="en-US" altLang="en-US" sz="2400" dirty="0">
                <a:solidFill>
                  <a:srgbClr val="ABB2BF"/>
                </a:solidFill>
                <a:latin typeface="Times New Roman" panose="02020603050405020304" pitchFamily="18" charset="0"/>
                <a:cs typeface="Times New Roman" panose="02020603050405020304" pitchFamily="18" charset="0"/>
              </a:rPr>
              <a:t>);</a:t>
            </a:r>
          </a:p>
          <a:p>
            <a:pPr defTabSz="685800" eaLnBrk="0" fontAlgn="base" hangingPunct="0">
              <a:spcBef>
                <a:spcPct val="0"/>
              </a:spcBef>
              <a:spcAft>
                <a:spcPct val="0"/>
              </a:spcAft>
            </a:pPr>
            <a:r>
              <a:rPr lang="en-US" altLang="en-US" sz="2400" dirty="0">
                <a:solidFill>
                  <a:srgbClr val="ABB2BF"/>
                </a:solidFill>
                <a:latin typeface="Times New Roman" panose="02020603050405020304" pitchFamily="18" charset="0"/>
                <a:cs typeface="Times New Roman" panose="02020603050405020304" pitchFamily="18" charset="0"/>
              </a:rPr>
              <a:t> </a:t>
            </a:r>
            <a:r>
              <a:rPr lang="en-US" altLang="en-US" sz="2400" dirty="0" err="1">
                <a:solidFill>
                  <a:srgbClr val="D19A66"/>
                </a:solidFill>
                <a:latin typeface="Times New Roman" panose="02020603050405020304" pitchFamily="18" charset="0"/>
                <a:cs typeface="Times New Roman" panose="02020603050405020304" pitchFamily="18" charset="0"/>
              </a:rPr>
              <a:t>System</a:t>
            </a:r>
            <a:r>
              <a:rPr lang="en-US" altLang="en-US" sz="2400" dirty="0" err="1">
                <a:solidFill>
                  <a:srgbClr val="ABB2BF"/>
                </a:solidFill>
                <a:latin typeface="Times New Roman" panose="02020603050405020304" pitchFamily="18" charset="0"/>
                <a:cs typeface="Times New Roman" panose="02020603050405020304" pitchFamily="18" charset="0"/>
              </a:rPr>
              <a:t>.out.</a:t>
            </a:r>
            <a:r>
              <a:rPr lang="en-US" altLang="en-US" sz="2400" dirty="0" err="1">
                <a:solidFill>
                  <a:srgbClr val="61AFEF"/>
                </a:solidFill>
                <a:latin typeface="Times New Roman" panose="02020603050405020304" pitchFamily="18" charset="0"/>
                <a:cs typeface="Times New Roman" panose="02020603050405020304" pitchFamily="18" charset="0"/>
              </a:rPr>
              <a:t>println</a:t>
            </a:r>
            <a:r>
              <a:rPr lang="en-US" altLang="en-US" sz="2400" dirty="0">
                <a:solidFill>
                  <a:srgbClr val="ABB2BF"/>
                </a:solidFill>
                <a:latin typeface="Times New Roman" panose="02020603050405020304" pitchFamily="18" charset="0"/>
                <a:cs typeface="Times New Roman" panose="02020603050405020304" pitchFamily="18" charset="0"/>
              </a:rPr>
              <a:t>(</a:t>
            </a:r>
            <a:r>
              <a:rPr lang="en-US" altLang="en-US" sz="2400" dirty="0">
                <a:solidFill>
                  <a:srgbClr val="98C379"/>
                </a:solidFill>
                <a:latin typeface="Times New Roman" panose="02020603050405020304" pitchFamily="18" charset="0"/>
                <a:cs typeface="Times New Roman" panose="02020603050405020304" pitchFamily="18" charset="0"/>
              </a:rPr>
              <a:t>"Subset from 2 to 5: "</a:t>
            </a:r>
            <a:r>
              <a:rPr lang="en-US" altLang="en-US" sz="2400" dirty="0">
                <a:solidFill>
                  <a:srgbClr val="ABB2BF"/>
                </a:solidFill>
                <a:latin typeface="Times New Roman" panose="02020603050405020304" pitchFamily="18" charset="0"/>
                <a:cs typeface="Times New Roman" panose="02020603050405020304" pitchFamily="18" charset="0"/>
              </a:rPr>
              <a:t> </a:t>
            </a:r>
            <a:r>
              <a:rPr lang="en-US" altLang="en-US" sz="2400" dirty="0">
                <a:solidFill>
                  <a:srgbClr val="61AFEF"/>
                </a:solidFill>
                <a:latin typeface="Times New Roman" panose="02020603050405020304" pitchFamily="18" charset="0"/>
                <a:cs typeface="Times New Roman" panose="02020603050405020304" pitchFamily="18" charset="0"/>
              </a:rPr>
              <a:t>+</a:t>
            </a:r>
            <a:r>
              <a:rPr lang="en-US" altLang="en-US" sz="2400" dirty="0">
                <a:solidFill>
                  <a:srgbClr val="ABB2BF"/>
                </a:solidFill>
                <a:latin typeface="Times New Roman" panose="02020603050405020304" pitchFamily="18" charset="0"/>
                <a:cs typeface="Times New Roman" panose="02020603050405020304" pitchFamily="18" charset="0"/>
              </a:rPr>
              <a:t> subset); </a:t>
            </a:r>
          </a:p>
          <a:p>
            <a:pPr defTabSz="685800" eaLnBrk="0" fontAlgn="base" hangingPunct="0">
              <a:spcBef>
                <a:spcPct val="0"/>
              </a:spcBef>
              <a:spcAft>
                <a:spcPct val="0"/>
              </a:spcAft>
            </a:pPr>
            <a:r>
              <a:rPr lang="en-US" altLang="en-US" sz="2400" i="1" dirty="0">
                <a:solidFill>
                  <a:srgbClr val="FF0000"/>
                </a:solidFill>
                <a:latin typeface="Times New Roman" panose="02020603050405020304" pitchFamily="18" charset="0"/>
                <a:cs typeface="Times New Roman" panose="02020603050405020304" pitchFamily="18" charset="0"/>
              </a:rPr>
              <a:t>// Output: Subset from 2 to 5: [2, 3]</a:t>
            </a:r>
            <a:r>
              <a:rPr lang="en-US" altLang="en-US" sz="2400" dirty="0">
                <a:solidFill>
                  <a:srgbClr val="FF0000"/>
                </a:solidFill>
                <a:latin typeface="Times New Roman" panose="02020603050405020304" pitchFamily="18" charset="0"/>
                <a:cs typeface="Times New Roman" panose="02020603050405020304" pitchFamily="18" charset="0"/>
              </a:rPr>
              <a:t> </a:t>
            </a:r>
            <a:r>
              <a:rPr lang="en-US" altLang="en-US" sz="2400" i="1" dirty="0">
                <a:solidFill>
                  <a:srgbClr val="FF0000"/>
                </a:solidFill>
                <a:latin typeface="Times New Roman" panose="02020603050405020304" pitchFamily="18" charset="0"/>
                <a:cs typeface="Times New Roman" panose="02020603050405020304" pitchFamily="18" charset="0"/>
              </a:rPr>
              <a:t>// </a:t>
            </a:r>
          </a:p>
          <a:p>
            <a:pPr defTabSz="685800" eaLnBrk="0" fontAlgn="base" hangingPunct="0">
              <a:spcBef>
                <a:spcPct val="0"/>
              </a:spcBef>
              <a:spcAft>
                <a:spcPct val="0"/>
              </a:spcAft>
            </a:pPr>
            <a:r>
              <a:rPr lang="en-US" altLang="en-US" sz="2400" i="1" dirty="0">
                <a:solidFill>
                  <a:srgbClr val="FF0000"/>
                </a:solidFill>
                <a:latin typeface="Times New Roman" panose="02020603050405020304" pitchFamily="18" charset="0"/>
                <a:cs typeface="Times New Roman" panose="02020603050405020304" pitchFamily="18" charset="0"/>
              </a:rPr>
              <a:t>Iterating over the </a:t>
            </a:r>
            <a:r>
              <a:rPr lang="en-US" altLang="en-US" sz="2400" i="1" dirty="0" err="1">
                <a:solidFill>
                  <a:srgbClr val="FF0000"/>
                </a:solidFill>
                <a:latin typeface="Times New Roman" panose="02020603050405020304" pitchFamily="18" charset="0"/>
                <a:cs typeface="Times New Roman" panose="02020603050405020304" pitchFamily="18" charset="0"/>
              </a:rPr>
              <a:t>TreeSet</a:t>
            </a:r>
            <a:r>
              <a:rPr lang="en-US" altLang="en-US" sz="2400" dirty="0">
                <a:solidFill>
                  <a:srgbClr val="FF0000"/>
                </a:solidFill>
                <a:latin typeface="Times New Roman" panose="02020603050405020304" pitchFamily="18" charset="0"/>
                <a:cs typeface="Times New Roman" panose="02020603050405020304" pitchFamily="18" charset="0"/>
              </a:rPr>
              <a:t> </a:t>
            </a:r>
          </a:p>
          <a:p>
            <a:pPr defTabSz="685800" eaLnBrk="0" fontAlgn="base" hangingPunct="0">
              <a:spcBef>
                <a:spcPct val="0"/>
              </a:spcBef>
              <a:spcAft>
                <a:spcPct val="0"/>
              </a:spcAft>
            </a:pPr>
            <a:r>
              <a:rPr lang="en-US" altLang="en-US" sz="2400" dirty="0" err="1">
                <a:solidFill>
                  <a:srgbClr val="D19A66"/>
                </a:solidFill>
                <a:latin typeface="Times New Roman" panose="02020603050405020304" pitchFamily="18" charset="0"/>
                <a:cs typeface="Times New Roman" panose="02020603050405020304" pitchFamily="18" charset="0"/>
              </a:rPr>
              <a:t>System</a:t>
            </a:r>
            <a:r>
              <a:rPr lang="en-US" altLang="en-US" sz="2400" dirty="0" err="1">
                <a:solidFill>
                  <a:srgbClr val="ABB2BF"/>
                </a:solidFill>
                <a:latin typeface="Times New Roman" panose="02020603050405020304" pitchFamily="18" charset="0"/>
                <a:cs typeface="Times New Roman" panose="02020603050405020304" pitchFamily="18" charset="0"/>
              </a:rPr>
              <a:t>.out.</a:t>
            </a:r>
            <a:r>
              <a:rPr lang="en-US" altLang="en-US" sz="2400" dirty="0" err="1">
                <a:solidFill>
                  <a:srgbClr val="61AFEF"/>
                </a:solidFill>
                <a:latin typeface="Times New Roman" panose="02020603050405020304" pitchFamily="18" charset="0"/>
                <a:cs typeface="Times New Roman" panose="02020603050405020304" pitchFamily="18" charset="0"/>
              </a:rPr>
              <a:t>print</a:t>
            </a:r>
            <a:r>
              <a:rPr lang="en-US" altLang="en-US" sz="2400" dirty="0">
                <a:solidFill>
                  <a:srgbClr val="ABB2BF"/>
                </a:solidFill>
                <a:latin typeface="Times New Roman" panose="02020603050405020304" pitchFamily="18" charset="0"/>
                <a:cs typeface="Times New Roman" panose="02020603050405020304" pitchFamily="18" charset="0"/>
              </a:rPr>
              <a:t>(</a:t>
            </a:r>
            <a:r>
              <a:rPr lang="en-US" altLang="en-US" sz="2400" dirty="0">
                <a:solidFill>
                  <a:srgbClr val="98C379"/>
                </a:solidFill>
                <a:latin typeface="Times New Roman" panose="02020603050405020304" pitchFamily="18" charset="0"/>
                <a:cs typeface="Times New Roman" panose="02020603050405020304" pitchFamily="18" charset="0"/>
              </a:rPr>
              <a:t>"Iterating over the </a:t>
            </a:r>
            <a:r>
              <a:rPr lang="en-US" altLang="en-US" sz="2400" dirty="0" err="1">
                <a:solidFill>
                  <a:srgbClr val="98C379"/>
                </a:solidFill>
                <a:latin typeface="Times New Roman" panose="02020603050405020304" pitchFamily="18" charset="0"/>
                <a:cs typeface="Times New Roman" panose="02020603050405020304" pitchFamily="18" charset="0"/>
              </a:rPr>
              <a:t>TreeSet</a:t>
            </a:r>
            <a:r>
              <a:rPr lang="en-US" altLang="en-US" sz="2400" dirty="0">
                <a:solidFill>
                  <a:srgbClr val="98C379"/>
                </a:solidFill>
                <a:latin typeface="Times New Roman" panose="02020603050405020304" pitchFamily="18" charset="0"/>
                <a:cs typeface="Times New Roman" panose="02020603050405020304" pitchFamily="18" charset="0"/>
              </a:rPr>
              <a:t>: "</a:t>
            </a:r>
            <a:r>
              <a:rPr lang="en-US" altLang="en-US" sz="2400" dirty="0">
                <a:solidFill>
                  <a:srgbClr val="ABB2BF"/>
                </a:solidFill>
                <a:latin typeface="Times New Roman" panose="02020603050405020304" pitchFamily="18" charset="0"/>
                <a:cs typeface="Times New Roman" panose="02020603050405020304" pitchFamily="18" charset="0"/>
              </a:rPr>
              <a:t>); </a:t>
            </a:r>
          </a:p>
          <a:p>
            <a:pPr defTabSz="685800" eaLnBrk="0" fontAlgn="base" hangingPunct="0">
              <a:spcBef>
                <a:spcPct val="0"/>
              </a:spcBef>
              <a:spcAft>
                <a:spcPct val="0"/>
              </a:spcAft>
            </a:pPr>
            <a:r>
              <a:rPr lang="en-US" altLang="en-US" sz="2400" dirty="0">
                <a:solidFill>
                  <a:srgbClr val="C678DD"/>
                </a:solidFill>
                <a:latin typeface="Times New Roman" panose="02020603050405020304" pitchFamily="18" charset="0"/>
                <a:cs typeface="Times New Roman" panose="02020603050405020304" pitchFamily="18" charset="0"/>
              </a:rPr>
              <a:t>for</a:t>
            </a:r>
            <a:r>
              <a:rPr lang="en-US" altLang="en-US" sz="2400" dirty="0">
                <a:solidFill>
                  <a:srgbClr val="ABB2BF"/>
                </a:solidFill>
                <a:latin typeface="Times New Roman" panose="02020603050405020304" pitchFamily="18" charset="0"/>
                <a:cs typeface="Times New Roman" panose="02020603050405020304" pitchFamily="18" charset="0"/>
              </a:rPr>
              <a:t> (</a:t>
            </a:r>
            <a:r>
              <a:rPr lang="en-US" altLang="en-US" sz="2400" dirty="0">
                <a:solidFill>
                  <a:srgbClr val="D19A66"/>
                </a:solidFill>
                <a:latin typeface="Times New Roman" panose="02020603050405020304" pitchFamily="18" charset="0"/>
                <a:cs typeface="Times New Roman" panose="02020603050405020304" pitchFamily="18" charset="0"/>
              </a:rPr>
              <a:t>Integer</a:t>
            </a:r>
            <a:r>
              <a:rPr lang="en-US" altLang="en-US" sz="2400" dirty="0">
                <a:solidFill>
                  <a:srgbClr val="ABB2BF"/>
                </a:solidFill>
                <a:latin typeface="Times New Roman" panose="02020603050405020304" pitchFamily="18" charset="0"/>
                <a:cs typeface="Times New Roman" panose="02020603050405020304" pitchFamily="18" charset="0"/>
              </a:rPr>
              <a:t> number </a:t>
            </a:r>
            <a:r>
              <a:rPr lang="en-US" altLang="en-US" sz="2400" dirty="0">
                <a:solidFill>
                  <a:srgbClr val="61AFEF"/>
                </a:solidFill>
                <a:latin typeface="Times New Roman" panose="02020603050405020304" pitchFamily="18" charset="0"/>
                <a:cs typeface="Times New Roman" panose="02020603050405020304" pitchFamily="18" charset="0"/>
              </a:rPr>
              <a:t>:</a:t>
            </a:r>
            <a:r>
              <a:rPr lang="en-US" altLang="en-US" sz="2400" dirty="0">
                <a:solidFill>
                  <a:srgbClr val="ABB2BF"/>
                </a:solidFill>
                <a:latin typeface="Times New Roman" panose="02020603050405020304" pitchFamily="18" charset="0"/>
                <a:cs typeface="Times New Roman" panose="02020603050405020304" pitchFamily="18" charset="0"/>
              </a:rPr>
              <a:t> numbers) { </a:t>
            </a:r>
            <a:r>
              <a:rPr lang="en-US" altLang="en-US" sz="2400" dirty="0" err="1">
                <a:solidFill>
                  <a:srgbClr val="D19A66"/>
                </a:solidFill>
                <a:latin typeface="Times New Roman" panose="02020603050405020304" pitchFamily="18" charset="0"/>
                <a:cs typeface="Times New Roman" panose="02020603050405020304" pitchFamily="18" charset="0"/>
              </a:rPr>
              <a:t>System</a:t>
            </a:r>
            <a:r>
              <a:rPr lang="en-US" altLang="en-US" sz="2400" dirty="0" err="1">
                <a:solidFill>
                  <a:srgbClr val="ABB2BF"/>
                </a:solidFill>
                <a:latin typeface="Times New Roman" panose="02020603050405020304" pitchFamily="18" charset="0"/>
                <a:cs typeface="Times New Roman" panose="02020603050405020304" pitchFamily="18" charset="0"/>
              </a:rPr>
              <a:t>.out.</a:t>
            </a:r>
            <a:r>
              <a:rPr lang="en-US" altLang="en-US" sz="2400" dirty="0" err="1">
                <a:solidFill>
                  <a:srgbClr val="61AFEF"/>
                </a:solidFill>
                <a:latin typeface="Times New Roman" panose="02020603050405020304" pitchFamily="18" charset="0"/>
                <a:cs typeface="Times New Roman" panose="02020603050405020304" pitchFamily="18" charset="0"/>
              </a:rPr>
              <a:t>print</a:t>
            </a:r>
            <a:r>
              <a:rPr lang="en-US" altLang="en-US" sz="2400" dirty="0">
                <a:solidFill>
                  <a:srgbClr val="ABB2BF"/>
                </a:solidFill>
                <a:latin typeface="Times New Roman" panose="02020603050405020304" pitchFamily="18" charset="0"/>
                <a:cs typeface="Times New Roman" panose="02020603050405020304" pitchFamily="18" charset="0"/>
              </a:rPr>
              <a:t>(number </a:t>
            </a:r>
            <a:r>
              <a:rPr lang="en-US" altLang="en-US" sz="2400" dirty="0">
                <a:solidFill>
                  <a:srgbClr val="61AFEF"/>
                </a:solidFill>
                <a:latin typeface="Times New Roman" panose="02020603050405020304" pitchFamily="18" charset="0"/>
                <a:cs typeface="Times New Roman" panose="02020603050405020304" pitchFamily="18" charset="0"/>
              </a:rPr>
              <a:t>+</a:t>
            </a:r>
            <a:r>
              <a:rPr lang="en-US" altLang="en-US" sz="2400" dirty="0">
                <a:solidFill>
                  <a:srgbClr val="ABB2BF"/>
                </a:solidFill>
                <a:latin typeface="Times New Roman" panose="02020603050405020304" pitchFamily="18" charset="0"/>
                <a:cs typeface="Times New Roman" panose="02020603050405020304" pitchFamily="18" charset="0"/>
              </a:rPr>
              <a:t> </a:t>
            </a:r>
            <a:r>
              <a:rPr lang="en-US" altLang="en-US" sz="2400" dirty="0">
                <a:solidFill>
                  <a:srgbClr val="98C379"/>
                </a:solidFill>
                <a:latin typeface="Times New Roman" panose="02020603050405020304" pitchFamily="18" charset="0"/>
                <a:cs typeface="Times New Roman" panose="02020603050405020304" pitchFamily="18" charset="0"/>
              </a:rPr>
              <a:t>" "</a:t>
            </a:r>
            <a:r>
              <a:rPr lang="en-US" altLang="en-US" sz="2400" dirty="0">
                <a:solidFill>
                  <a:srgbClr val="ABB2BF"/>
                </a:solidFill>
                <a:latin typeface="Times New Roman" panose="02020603050405020304" pitchFamily="18" charset="0"/>
                <a:cs typeface="Times New Roman" panose="02020603050405020304" pitchFamily="18" charset="0"/>
              </a:rPr>
              <a:t>); }</a:t>
            </a:r>
          </a:p>
          <a:p>
            <a:pPr defTabSz="685800" eaLnBrk="0" fontAlgn="base" hangingPunct="0">
              <a:spcBef>
                <a:spcPct val="0"/>
              </a:spcBef>
              <a:spcAft>
                <a:spcPct val="0"/>
              </a:spcAft>
            </a:pPr>
            <a:r>
              <a:rPr lang="en-US" altLang="en-US" sz="2400" dirty="0">
                <a:solidFill>
                  <a:srgbClr val="ABB2BF"/>
                </a:solidFill>
                <a:latin typeface="Times New Roman" panose="02020603050405020304" pitchFamily="18" charset="0"/>
                <a:cs typeface="Times New Roman" panose="02020603050405020304" pitchFamily="18" charset="0"/>
              </a:rPr>
              <a:t> </a:t>
            </a:r>
            <a:r>
              <a:rPr lang="en-US" altLang="en-US" sz="2400" dirty="0" err="1">
                <a:solidFill>
                  <a:srgbClr val="D19A66"/>
                </a:solidFill>
                <a:latin typeface="Times New Roman" panose="02020603050405020304" pitchFamily="18" charset="0"/>
                <a:cs typeface="Times New Roman" panose="02020603050405020304" pitchFamily="18" charset="0"/>
              </a:rPr>
              <a:t>System</a:t>
            </a:r>
            <a:r>
              <a:rPr lang="en-US" altLang="en-US" sz="2400" dirty="0" err="1">
                <a:solidFill>
                  <a:srgbClr val="ABB2BF"/>
                </a:solidFill>
                <a:latin typeface="Times New Roman" panose="02020603050405020304" pitchFamily="18" charset="0"/>
                <a:cs typeface="Times New Roman" panose="02020603050405020304" pitchFamily="18" charset="0"/>
              </a:rPr>
              <a:t>.out.</a:t>
            </a:r>
            <a:r>
              <a:rPr lang="en-US" altLang="en-US" sz="2400" dirty="0" err="1">
                <a:solidFill>
                  <a:srgbClr val="61AFEF"/>
                </a:solidFill>
                <a:latin typeface="Times New Roman" panose="02020603050405020304" pitchFamily="18" charset="0"/>
                <a:cs typeface="Times New Roman" panose="02020603050405020304" pitchFamily="18" charset="0"/>
              </a:rPr>
              <a:t>println</a:t>
            </a:r>
            <a:r>
              <a:rPr lang="en-US" altLang="en-US" sz="2400" dirty="0">
                <a:solidFill>
                  <a:srgbClr val="ABB2BF"/>
                </a:solidFill>
                <a:latin typeface="Times New Roman" panose="02020603050405020304" pitchFamily="18" charset="0"/>
                <a:cs typeface="Times New Roman" panose="02020603050405020304" pitchFamily="18" charset="0"/>
              </a:rPr>
              <a:t>(); </a:t>
            </a:r>
            <a:r>
              <a:rPr lang="en-US" altLang="en-US" sz="2400" i="1" dirty="0">
                <a:solidFill>
                  <a:srgbClr val="FF0000"/>
                </a:solidFill>
                <a:latin typeface="Times New Roman" panose="02020603050405020304" pitchFamily="18" charset="0"/>
                <a:cs typeface="Times New Roman" panose="02020603050405020304" pitchFamily="18" charset="0"/>
              </a:rPr>
              <a:t>// Output: Iterating over the </a:t>
            </a:r>
            <a:r>
              <a:rPr lang="en-US" altLang="en-US" sz="2400" i="1" dirty="0" err="1">
                <a:solidFill>
                  <a:srgbClr val="FF0000"/>
                </a:solidFill>
                <a:latin typeface="Times New Roman" panose="02020603050405020304" pitchFamily="18" charset="0"/>
                <a:cs typeface="Times New Roman" panose="02020603050405020304" pitchFamily="18" charset="0"/>
              </a:rPr>
              <a:t>TreeSet</a:t>
            </a:r>
            <a:r>
              <a:rPr lang="en-US" altLang="en-US" sz="2400" i="1" dirty="0">
                <a:solidFill>
                  <a:srgbClr val="FF0000"/>
                </a:solidFill>
                <a:latin typeface="Times New Roman" panose="02020603050405020304" pitchFamily="18" charset="0"/>
                <a:cs typeface="Times New Roman" panose="02020603050405020304" pitchFamily="18" charset="0"/>
              </a:rPr>
              <a:t>: 1 2 3 5 8</a:t>
            </a:r>
            <a:r>
              <a:rPr lang="en-US" altLang="en-US" sz="2400" dirty="0">
                <a:solidFill>
                  <a:srgbClr val="FF0000"/>
                </a:solidFill>
                <a:latin typeface="Times New Roman" panose="02020603050405020304" pitchFamily="18" charset="0"/>
                <a:cs typeface="Times New Roman" panose="02020603050405020304" pitchFamily="18" charset="0"/>
              </a:rPr>
              <a:t> } </a:t>
            </a:r>
            <a:r>
              <a:rPr lang="en-US" altLang="en-US" sz="2400" dirty="0">
                <a:solidFill>
                  <a:srgbClr val="ABB2BF"/>
                </a:solidFill>
                <a:latin typeface="Times New Roman" panose="02020603050405020304" pitchFamily="18" charset="0"/>
                <a:cs typeface="Times New Roman" panose="02020603050405020304" pitchFamily="18" charset="0"/>
              </a:rPr>
              <a:t>}</a:t>
            </a:r>
            <a:endParaRPr lang="en-US" altLang="en-US" sz="20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3449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2B0D58-5A27-4935-8773-306357C014E5}"/>
              </a:ext>
            </a:extLst>
          </p:cNvPr>
          <p:cNvSpPr>
            <a:spLocks noGrp="1"/>
          </p:cNvSpPr>
          <p:nvPr>
            <p:ph idx="1"/>
          </p:nvPr>
        </p:nvSpPr>
        <p:spPr>
          <a:xfrm>
            <a:off x="628650" y="908720"/>
            <a:ext cx="7886700" cy="5268243"/>
          </a:xfrm>
        </p:spPr>
        <p:txBody>
          <a:bodyPr>
            <a:normAutofit lnSpcReduction="10000"/>
          </a:bodyPr>
          <a:lstStyle/>
          <a:p>
            <a:pPr marL="0" indent="0" algn="just">
              <a:buNone/>
            </a:pPr>
            <a:r>
              <a:rPr lang="en-US" sz="2400" dirty="0"/>
              <a:t>In this example, we create a </a:t>
            </a:r>
            <a:r>
              <a:rPr lang="en-US" sz="2400" dirty="0" err="1"/>
              <a:t>TreeSet</a:t>
            </a:r>
            <a:r>
              <a:rPr lang="en-US" sz="2400" dirty="0"/>
              <a:t> of Integer elements. We demonstrate adding elements to the set, retrieving the first and last elements, obtaining a subset based on a range, and iterating over the set. Notice that the elements are automatically sorted in ascending </a:t>
            </a:r>
            <a:r>
              <a:rPr lang="en-US" sz="2400" dirty="0" err="1"/>
              <a:t>order.TreeSet</a:t>
            </a:r>
            <a:r>
              <a:rPr lang="en-US" sz="2400" dirty="0"/>
              <a:t> is useful when you need to maintain a sorted collection of unique elements and perform operations that rely on the sorted order of elements, such as finding the smallest or largest element, or retrieving elements within a specific range.</a:t>
            </a:r>
          </a:p>
          <a:p>
            <a:pPr marL="0" indent="0" algn="just">
              <a:buNone/>
            </a:pPr>
            <a:r>
              <a:rPr lang="en-US" sz="2400" dirty="0"/>
              <a:t>It provides efficient operations due to its self-balancing binary search tree implementation.</a:t>
            </a:r>
          </a:p>
          <a:p>
            <a:pPr marL="0" indent="0" algn="just">
              <a:buNone/>
            </a:pPr>
            <a:r>
              <a:rPr lang="en-US" sz="2400" dirty="0"/>
              <a:t>However, keep in mind that the insertion, removal, and retrieval operations in a </a:t>
            </a:r>
            <a:r>
              <a:rPr lang="en-US" sz="2400" dirty="0" err="1"/>
              <a:t>TreeSet</a:t>
            </a:r>
            <a:r>
              <a:rPr lang="en-US" sz="2400" dirty="0"/>
              <a:t> are more expensive than those in a HashSet because of the overhead of maintaining the sorted order. If you don't need the elements to be sorted, a HashSet may be a better choice for better performance.</a:t>
            </a:r>
            <a:endParaRPr lang="en-IN" sz="2400" dirty="0"/>
          </a:p>
        </p:txBody>
      </p:sp>
    </p:spTree>
    <p:extLst>
      <p:ext uri="{BB962C8B-B14F-4D97-AF65-F5344CB8AC3E}">
        <p14:creationId xmlns:p14="http://schemas.microsoft.com/office/powerpoint/2010/main" val="3976899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pPr algn="l"/>
            <a:r>
              <a:rPr lang="en-US" b="1" dirty="0">
                <a:solidFill>
                  <a:srgbClr val="C00000"/>
                </a:solidFill>
              </a:rPr>
              <a:t>Lecture 32 </a:t>
            </a:r>
          </a:p>
        </p:txBody>
      </p:sp>
      <p:sp>
        <p:nvSpPr>
          <p:cNvPr id="3" name="Content Placeholder 2"/>
          <p:cNvSpPr>
            <a:spLocks noGrp="1"/>
          </p:cNvSpPr>
          <p:nvPr>
            <p:ph idx="1"/>
          </p:nvPr>
        </p:nvSpPr>
        <p:spPr>
          <a:xfrm>
            <a:off x="457200" y="836712"/>
            <a:ext cx="8229600" cy="5289451"/>
          </a:xfrm>
        </p:spPr>
        <p:txBody>
          <a:bodyPr>
            <a:normAutofit/>
          </a:bodyPr>
          <a:lstStyle/>
          <a:p>
            <a:r>
              <a:rPr lang="en-US" b="1" dirty="0" err="1"/>
              <a:t>SortedSet</a:t>
            </a:r>
            <a:r>
              <a:rPr lang="en-US" b="1" dirty="0"/>
              <a:t> Interface</a:t>
            </a:r>
          </a:p>
          <a:p>
            <a:r>
              <a:rPr lang="en-US" b="1" dirty="0" err="1"/>
              <a:t>TreeSet</a:t>
            </a:r>
            <a:r>
              <a:rPr lang="en-US" b="1" dirty="0"/>
              <a:t>,</a:t>
            </a:r>
          </a:p>
        </p:txBody>
      </p:sp>
      <p:sp>
        <p:nvSpPr>
          <p:cNvPr id="4" name="Footer Placeholder 3">
            <a:extLst>
              <a:ext uri="{FF2B5EF4-FFF2-40B4-BE49-F238E27FC236}">
                <a16:creationId xmlns:a16="http://schemas.microsoft.com/office/drawing/2014/main" id="{D7667AA7-DEAE-4206-ABB4-230A9D41CDBE}"/>
              </a:ext>
            </a:extLst>
          </p:cNvPr>
          <p:cNvSpPr>
            <a:spLocks noGrp="1"/>
          </p:cNvSpPr>
          <p:nvPr>
            <p:ph type="ftr" sz="quarter" idx="11"/>
          </p:nvPr>
        </p:nvSpPr>
        <p:spPr/>
        <p:txBody>
          <a:bodyPr/>
          <a:lstStyle/>
          <a:p>
            <a:r>
              <a:rPr lang="en-US" dirty="0"/>
              <a:t>Department of Computer Science ,ABES Engineering College</a:t>
            </a:r>
            <a:endParaRPr lang="en-IN" dirty="0"/>
          </a:p>
        </p:txBody>
      </p:sp>
    </p:spTree>
    <p:extLst>
      <p:ext uri="{BB962C8B-B14F-4D97-AF65-F5344CB8AC3E}">
        <p14:creationId xmlns:p14="http://schemas.microsoft.com/office/powerpoint/2010/main" val="2406532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B3FC6-FFCD-42F8-9A9C-2BFC2589656D}"/>
              </a:ext>
            </a:extLst>
          </p:cNvPr>
          <p:cNvSpPr>
            <a:spLocks noGrp="1"/>
          </p:cNvSpPr>
          <p:nvPr>
            <p:ph type="title"/>
          </p:nvPr>
        </p:nvSpPr>
        <p:spPr/>
        <p:txBody>
          <a:bodyPr/>
          <a:lstStyle/>
          <a:p>
            <a:r>
              <a:rPr lang="en-IN" dirty="0" err="1"/>
              <a:t>SortedSet</a:t>
            </a:r>
            <a:r>
              <a:rPr lang="en-IN" dirty="0"/>
              <a:t> Interface</a:t>
            </a:r>
          </a:p>
        </p:txBody>
      </p:sp>
      <p:sp>
        <p:nvSpPr>
          <p:cNvPr id="3" name="Content Placeholder 2">
            <a:extLst>
              <a:ext uri="{FF2B5EF4-FFF2-40B4-BE49-F238E27FC236}">
                <a16:creationId xmlns:a16="http://schemas.microsoft.com/office/drawing/2014/main" id="{6585FDEA-93A6-4D8A-9712-36BA33D360B0}"/>
              </a:ext>
            </a:extLst>
          </p:cNvPr>
          <p:cNvSpPr>
            <a:spLocks noGrp="1"/>
          </p:cNvSpPr>
          <p:nvPr>
            <p:ph idx="1"/>
          </p:nvPr>
        </p:nvSpPr>
        <p:spPr>
          <a:xfrm>
            <a:off x="628650" y="1268760"/>
            <a:ext cx="7886700" cy="4908203"/>
          </a:xfrm>
        </p:spPr>
        <p:txBody>
          <a:bodyPr>
            <a:normAutofit/>
          </a:bodyPr>
          <a:lstStyle/>
          <a:p>
            <a:pPr marL="0" indent="0" algn="just">
              <a:buNone/>
            </a:pPr>
            <a:r>
              <a:rPr lang="en-US" sz="2800" b="1" dirty="0"/>
              <a:t>The </a:t>
            </a:r>
            <a:r>
              <a:rPr lang="en-US" sz="2800" b="1" dirty="0" err="1"/>
              <a:t>SortedSet</a:t>
            </a:r>
            <a:r>
              <a:rPr lang="en-US" sz="2800" b="1" dirty="0"/>
              <a:t> interface </a:t>
            </a:r>
            <a:r>
              <a:rPr lang="en-US" sz="2800" dirty="0"/>
              <a:t>in Java extends the Set interface and provides a set that maintains its elements in ascending order. It is part of the </a:t>
            </a:r>
            <a:r>
              <a:rPr lang="en-US" sz="2800" dirty="0" err="1"/>
              <a:t>java.util</a:t>
            </a:r>
            <a:r>
              <a:rPr lang="en-US" sz="2800" dirty="0"/>
              <a:t> package and is primarily implemented by the </a:t>
            </a:r>
            <a:r>
              <a:rPr lang="en-US" sz="2800" dirty="0" err="1"/>
              <a:t>TreeSet</a:t>
            </a:r>
            <a:r>
              <a:rPr lang="en-US" sz="2800" dirty="0"/>
              <a:t> class. </a:t>
            </a:r>
          </a:p>
          <a:p>
            <a:pPr marL="0" indent="0" algn="just">
              <a:buNone/>
            </a:pPr>
            <a:r>
              <a:rPr lang="en-US" sz="2800" b="1" dirty="0"/>
              <a:t>Ordered Elements: </a:t>
            </a:r>
            <a:r>
              <a:rPr lang="en-US" sz="2800" dirty="0"/>
              <a:t>The elements in a </a:t>
            </a:r>
            <a:r>
              <a:rPr lang="en-US" sz="2800" dirty="0" err="1"/>
              <a:t>SortedSet</a:t>
            </a:r>
            <a:r>
              <a:rPr lang="en-US" sz="2800" dirty="0"/>
              <a:t> are maintained in sorted order, either by their natural ordering (if they implement the Comparable interface) or by a Comparator provided at the time of set creation.</a:t>
            </a:r>
          </a:p>
          <a:p>
            <a:pPr marL="0" indent="0" algn="just">
              <a:buNone/>
            </a:pPr>
            <a:r>
              <a:rPr lang="en-US" sz="2800" b="1" dirty="0"/>
              <a:t>No Duplicates: </a:t>
            </a:r>
            <a:r>
              <a:rPr lang="en-US" sz="2800" dirty="0"/>
              <a:t>Like other Set implementations, a </a:t>
            </a:r>
            <a:r>
              <a:rPr lang="en-US" sz="2800" dirty="0" err="1"/>
              <a:t>SortedSet</a:t>
            </a:r>
            <a:r>
              <a:rPr lang="en-US" sz="2800" dirty="0"/>
              <a:t> does not allow duplicate elements.</a:t>
            </a:r>
          </a:p>
        </p:txBody>
      </p:sp>
    </p:spTree>
    <p:extLst>
      <p:ext uri="{BB962C8B-B14F-4D97-AF65-F5344CB8AC3E}">
        <p14:creationId xmlns:p14="http://schemas.microsoft.com/office/powerpoint/2010/main" val="2231093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B3FC6-FFCD-42F8-9A9C-2BFC2589656D}"/>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6585FDEA-93A6-4D8A-9712-36BA33D360B0}"/>
              </a:ext>
            </a:extLst>
          </p:cNvPr>
          <p:cNvSpPr>
            <a:spLocks noGrp="1"/>
          </p:cNvSpPr>
          <p:nvPr>
            <p:ph idx="1"/>
          </p:nvPr>
        </p:nvSpPr>
        <p:spPr>
          <a:xfrm>
            <a:off x="628650" y="908720"/>
            <a:ext cx="7886700" cy="5760640"/>
          </a:xfrm>
        </p:spPr>
        <p:txBody>
          <a:bodyPr>
            <a:normAutofit/>
          </a:bodyPr>
          <a:lstStyle/>
          <a:p>
            <a:pPr marL="0" indent="0" algn="just">
              <a:buNone/>
            </a:pPr>
            <a:r>
              <a:rPr lang="en-US" sz="2400" b="1" dirty="0"/>
              <a:t>Null Elements: </a:t>
            </a:r>
            <a:r>
              <a:rPr lang="en-US" sz="2400" dirty="0"/>
              <a:t>In general, a </a:t>
            </a:r>
            <a:r>
              <a:rPr lang="en-US" sz="2400" dirty="0" err="1"/>
              <a:t>SortedSet</a:t>
            </a:r>
            <a:r>
              <a:rPr lang="en-US" sz="2400" dirty="0"/>
              <a:t> does not allow null elements. However, some implementations like </a:t>
            </a:r>
            <a:r>
              <a:rPr lang="en-US" sz="2400" dirty="0" err="1"/>
              <a:t>TreeSet</a:t>
            </a:r>
            <a:r>
              <a:rPr lang="en-US" sz="2400" dirty="0"/>
              <a:t> allow one null element.</a:t>
            </a:r>
          </a:p>
          <a:p>
            <a:pPr marL="0" indent="0" algn="just">
              <a:buNone/>
            </a:pPr>
            <a:r>
              <a:rPr lang="en-US" sz="2400" b="1" dirty="0"/>
              <a:t>Implementation: </a:t>
            </a:r>
            <a:r>
              <a:rPr lang="en-US" sz="2400" dirty="0"/>
              <a:t>The primary implementation of the </a:t>
            </a:r>
            <a:r>
              <a:rPr lang="en-US" sz="2400" dirty="0" err="1"/>
              <a:t>SortedSet</a:t>
            </a:r>
            <a:r>
              <a:rPr lang="en-US" sz="2400" dirty="0"/>
              <a:t> interface is the </a:t>
            </a:r>
            <a:r>
              <a:rPr lang="en-US" sz="2400" dirty="0" err="1"/>
              <a:t>TreeSet</a:t>
            </a:r>
            <a:r>
              <a:rPr lang="en-US" sz="2400" dirty="0"/>
              <a:t> class, which is backed by a self-balancing binary search tree (Red-Black Tree).</a:t>
            </a:r>
          </a:p>
          <a:p>
            <a:pPr marL="0" indent="0" algn="just">
              <a:buNone/>
            </a:pPr>
            <a:r>
              <a:rPr lang="en-US" sz="2400" b="1" dirty="0"/>
              <a:t>Sorting and Searching: </a:t>
            </a:r>
            <a:r>
              <a:rPr lang="en-US" sz="2400" dirty="0"/>
              <a:t>Because the elements are stored in sorted order, operations like retrieving the smallest, largest, or n-</a:t>
            </a:r>
            <a:r>
              <a:rPr lang="en-US" sz="2400" dirty="0" err="1"/>
              <a:t>th</a:t>
            </a:r>
            <a:r>
              <a:rPr lang="en-US" sz="2400" dirty="0"/>
              <a:t> element, as well as searching for elements, can be performed efficiently.</a:t>
            </a:r>
          </a:p>
          <a:p>
            <a:pPr marL="0" indent="0" algn="just">
              <a:buNone/>
            </a:pPr>
            <a:r>
              <a:rPr lang="en-US" sz="2400" b="1" dirty="0"/>
              <a:t>Iterators and Subsets: </a:t>
            </a:r>
            <a:r>
              <a:rPr lang="en-US" sz="2400" dirty="0"/>
              <a:t>The </a:t>
            </a:r>
            <a:r>
              <a:rPr lang="en-US" sz="2400" dirty="0" err="1"/>
              <a:t>SortedSet</a:t>
            </a:r>
            <a:r>
              <a:rPr lang="en-US" sz="2400" dirty="0"/>
              <a:t> interface provides methods for retrieving iterators that traverse the set in sorted order. It also allows you to retrieve subsets of the set based on a range of elements.</a:t>
            </a:r>
            <a:endParaRPr lang="en-IN" sz="2400" dirty="0"/>
          </a:p>
        </p:txBody>
      </p:sp>
    </p:spTree>
    <p:extLst>
      <p:ext uri="{BB962C8B-B14F-4D97-AF65-F5344CB8AC3E}">
        <p14:creationId xmlns:p14="http://schemas.microsoft.com/office/powerpoint/2010/main" val="3118669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7A24A-B80D-4E00-838F-FCD923A98B71}"/>
              </a:ext>
            </a:extLst>
          </p:cNvPr>
          <p:cNvSpPr>
            <a:spLocks noGrp="1"/>
          </p:cNvSpPr>
          <p:nvPr>
            <p:ph type="title"/>
          </p:nvPr>
        </p:nvSpPr>
        <p:spPr>
          <a:xfrm>
            <a:off x="1691680" y="365127"/>
            <a:ext cx="6823670" cy="471586"/>
          </a:xfrm>
        </p:spPr>
        <p:txBody>
          <a:bodyPr>
            <a:normAutofit fontScale="90000"/>
          </a:bodyPr>
          <a:lstStyle/>
          <a:p>
            <a:r>
              <a:rPr lang="en-US" dirty="0"/>
              <a:t>Example</a:t>
            </a:r>
            <a:endParaRPr lang="en-IN" dirty="0"/>
          </a:p>
        </p:txBody>
      </p:sp>
      <p:sp>
        <p:nvSpPr>
          <p:cNvPr id="3" name="Content Placeholder 2">
            <a:extLst>
              <a:ext uri="{FF2B5EF4-FFF2-40B4-BE49-F238E27FC236}">
                <a16:creationId xmlns:a16="http://schemas.microsoft.com/office/drawing/2014/main" id="{B10D1A32-D6A4-4370-B30B-EB26DD053036}"/>
              </a:ext>
            </a:extLst>
          </p:cNvPr>
          <p:cNvSpPr>
            <a:spLocks noGrp="1"/>
          </p:cNvSpPr>
          <p:nvPr>
            <p:ph idx="1"/>
          </p:nvPr>
        </p:nvSpPr>
        <p:spPr>
          <a:xfrm>
            <a:off x="251520" y="836714"/>
            <a:ext cx="8568952" cy="5760638"/>
          </a:xfrm>
          <a:solidFill>
            <a:schemeClr val="tx2">
              <a:lumMod val="10000"/>
              <a:lumOff val="90000"/>
            </a:schemeClr>
          </a:solidFill>
        </p:spPr>
        <p:txBody>
          <a:bodyPr>
            <a:noAutofit/>
          </a:bodyPr>
          <a:lstStyle/>
          <a:p>
            <a:pPr marL="0" indent="0">
              <a:buNone/>
            </a:pPr>
            <a:r>
              <a:rPr lang="en-IN" sz="2000" dirty="0">
                <a:solidFill>
                  <a:srgbClr val="C678DD"/>
                </a:solidFill>
              </a:rPr>
              <a:t>import</a:t>
            </a:r>
            <a:r>
              <a:rPr lang="en-IN" sz="2000" dirty="0"/>
              <a:t> </a:t>
            </a:r>
            <a:r>
              <a:rPr lang="en-IN" sz="2000" dirty="0" err="1"/>
              <a:t>java</a:t>
            </a:r>
            <a:r>
              <a:rPr lang="en-IN" sz="2000" dirty="0" err="1">
                <a:solidFill>
                  <a:srgbClr val="ABB2BF"/>
                </a:solidFill>
              </a:rPr>
              <a:t>.</a:t>
            </a:r>
            <a:r>
              <a:rPr lang="en-IN" sz="2000" dirty="0" err="1"/>
              <a:t>util</a:t>
            </a:r>
            <a:r>
              <a:rPr lang="en-IN" sz="2000" dirty="0" err="1">
                <a:solidFill>
                  <a:srgbClr val="ABB2BF"/>
                </a:solidFill>
              </a:rPr>
              <a:t>.</a:t>
            </a:r>
            <a:r>
              <a:rPr lang="en-IN" sz="2000" dirty="0" err="1">
                <a:solidFill>
                  <a:srgbClr val="D19A66"/>
                </a:solidFill>
              </a:rPr>
              <a:t>SortedSet</a:t>
            </a:r>
            <a:r>
              <a:rPr lang="en-IN" sz="2000" dirty="0">
                <a:solidFill>
                  <a:srgbClr val="ABB2BF"/>
                </a:solidFill>
              </a:rPr>
              <a:t>;</a:t>
            </a:r>
          </a:p>
          <a:p>
            <a:pPr marL="0" indent="0">
              <a:buNone/>
            </a:pPr>
            <a:r>
              <a:rPr lang="en-IN" sz="2000" dirty="0">
                <a:solidFill>
                  <a:srgbClr val="C678DD"/>
                </a:solidFill>
              </a:rPr>
              <a:t>import</a:t>
            </a:r>
            <a:r>
              <a:rPr lang="en-IN" sz="2000" dirty="0"/>
              <a:t> </a:t>
            </a:r>
            <a:r>
              <a:rPr lang="en-IN" sz="2000" dirty="0" err="1"/>
              <a:t>java</a:t>
            </a:r>
            <a:r>
              <a:rPr lang="en-IN" sz="2000" dirty="0" err="1">
                <a:solidFill>
                  <a:srgbClr val="ABB2BF"/>
                </a:solidFill>
              </a:rPr>
              <a:t>.</a:t>
            </a:r>
            <a:r>
              <a:rPr lang="en-IN" sz="2000" dirty="0" err="1"/>
              <a:t>util</a:t>
            </a:r>
            <a:r>
              <a:rPr lang="en-IN" sz="2000" dirty="0" err="1">
                <a:solidFill>
                  <a:srgbClr val="ABB2BF"/>
                </a:solidFill>
              </a:rPr>
              <a:t>.</a:t>
            </a:r>
            <a:r>
              <a:rPr lang="en-IN" sz="2000" dirty="0" err="1">
                <a:solidFill>
                  <a:srgbClr val="D19A66"/>
                </a:solidFill>
              </a:rPr>
              <a:t>TreeSet</a:t>
            </a:r>
            <a:r>
              <a:rPr lang="en-IN" sz="2000" dirty="0">
                <a:solidFill>
                  <a:srgbClr val="ABB2BF"/>
                </a:solidFill>
              </a:rPr>
              <a:t>;</a:t>
            </a:r>
          </a:p>
          <a:p>
            <a:pPr marL="0" indent="0">
              <a:buNone/>
            </a:pPr>
            <a:r>
              <a:rPr lang="en-IN" sz="2000" dirty="0"/>
              <a:t> </a:t>
            </a:r>
            <a:r>
              <a:rPr lang="en-IN" sz="2000" dirty="0">
                <a:solidFill>
                  <a:srgbClr val="C678DD"/>
                </a:solidFill>
              </a:rPr>
              <a:t>public</a:t>
            </a:r>
            <a:r>
              <a:rPr lang="en-IN" sz="2000" dirty="0"/>
              <a:t> </a:t>
            </a:r>
            <a:r>
              <a:rPr lang="en-IN" sz="2000" dirty="0">
                <a:solidFill>
                  <a:srgbClr val="C678DD"/>
                </a:solidFill>
              </a:rPr>
              <a:t>class</a:t>
            </a:r>
            <a:r>
              <a:rPr lang="en-IN" sz="2000" dirty="0"/>
              <a:t> </a:t>
            </a:r>
            <a:r>
              <a:rPr lang="en-IN" sz="2000" dirty="0" err="1">
                <a:solidFill>
                  <a:srgbClr val="D19A66"/>
                </a:solidFill>
              </a:rPr>
              <a:t>SortedSetExample</a:t>
            </a:r>
            <a:r>
              <a:rPr lang="en-IN" sz="2000" dirty="0"/>
              <a:t> </a:t>
            </a:r>
            <a:r>
              <a:rPr lang="en-IN" sz="2000" dirty="0">
                <a:solidFill>
                  <a:srgbClr val="ABB2BF"/>
                </a:solidFill>
              </a:rPr>
              <a:t>{</a:t>
            </a:r>
            <a:r>
              <a:rPr lang="en-IN" sz="2000" dirty="0"/>
              <a:t> </a:t>
            </a:r>
          </a:p>
          <a:p>
            <a:pPr marL="0" indent="0">
              <a:buNone/>
            </a:pPr>
            <a:r>
              <a:rPr lang="en-IN" sz="2000" dirty="0">
                <a:solidFill>
                  <a:srgbClr val="C678DD"/>
                </a:solidFill>
              </a:rPr>
              <a:t>public</a:t>
            </a:r>
            <a:r>
              <a:rPr lang="en-IN" sz="2000" dirty="0"/>
              <a:t> </a:t>
            </a:r>
            <a:r>
              <a:rPr lang="en-IN" sz="2000" dirty="0">
                <a:solidFill>
                  <a:srgbClr val="C678DD"/>
                </a:solidFill>
              </a:rPr>
              <a:t>static</a:t>
            </a:r>
            <a:r>
              <a:rPr lang="en-IN" sz="2000" dirty="0"/>
              <a:t> </a:t>
            </a:r>
            <a:r>
              <a:rPr lang="en-IN" sz="2000" dirty="0">
                <a:solidFill>
                  <a:srgbClr val="C678DD"/>
                </a:solidFill>
              </a:rPr>
              <a:t>void</a:t>
            </a:r>
            <a:r>
              <a:rPr lang="en-IN" sz="2000" dirty="0"/>
              <a:t> </a:t>
            </a:r>
            <a:r>
              <a:rPr lang="en-IN" sz="2000" dirty="0">
                <a:solidFill>
                  <a:srgbClr val="61AFEF"/>
                </a:solidFill>
              </a:rPr>
              <a:t>main</a:t>
            </a:r>
            <a:r>
              <a:rPr lang="en-IN" sz="2000" dirty="0">
                <a:solidFill>
                  <a:srgbClr val="ABB2BF"/>
                </a:solidFill>
              </a:rPr>
              <a:t>(</a:t>
            </a:r>
            <a:r>
              <a:rPr lang="en-IN" sz="2000" dirty="0">
                <a:solidFill>
                  <a:srgbClr val="D19A66"/>
                </a:solidFill>
              </a:rPr>
              <a:t>String</a:t>
            </a:r>
            <a:r>
              <a:rPr lang="en-IN" sz="2000" dirty="0">
                <a:solidFill>
                  <a:srgbClr val="ABB2BF"/>
                </a:solidFill>
              </a:rPr>
              <a:t>[]</a:t>
            </a:r>
            <a:r>
              <a:rPr lang="en-IN" sz="2000" dirty="0"/>
              <a:t> </a:t>
            </a:r>
            <a:r>
              <a:rPr lang="en-IN" sz="2000" dirty="0" err="1"/>
              <a:t>args</a:t>
            </a:r>
            <a:r>
              <a:rPr lang="en-IN" sz="2000" dirty="0">
                <a:solidFill>
                  <a:srgbClr val="ABB2BF"/>
                </a:solidFill>
              </a:rPr>
              <a:t>)</a:t>
            </a:r>
            <a:r>
              <a:rPr lang="en-IN" sz="2000" dirty="0"/>
              <a:t> </a:t>
            </a:r>
            <a:r>
              <a:rPr lang="en-IN" sz="2000" dirty="0">
                <a:solidFill>
                  <a:srgbClr val="ABB2BF"/>
                </a:solidFill>
              </a:rPr>
              <a:t>{</a:t>
            </a:r>
            <a:r>
              <a:rPr lang="en-IN" sz="2000" dirty="0"/>
              <a:t> </a:t>
            </a:r>
          </a:p>
          <a:p>
            <a:pPr marL="0" indent="0">
              <a:buNone/>
            </a:pPr>
            <a:r>
              <a:rPr lang="en-IN" sz="2000" i="1" dirty="0">
                <a:solidFill>
                  <a:srgbClr val="FF0000"/>
                </a:solidFill>
              </a:rPr>
              <a:t>// Creating a </a:t>
            </a:r>
            <a:r>
              <a:rPr lang="en-IN" sz="2000" i="1" dirty="0" err="1">
                <a:solidFill>
                  <a:srgbClr val="FF0000"/>
                </a:solidFill>
              </a:rPr>
              <a:t>SortedSet</a:t>
            </a:r>
            <a:r>
              <a:rPr lang="en-IN" sz="2000" i="1" dirty="0">
                <a:solidFill>
                  <a:srgbClr val="FF0000"/>
                </a:solidFill>
              </a:rPr>
              <a:t> (</a:t>
            </a:r>
            <a:r>
              <a:rPr lang="en-IN" sz="2000" i="1" dirty="0" err="1">
                <a:solidFill>
                  <a:srgbClr val="FF0000"/>
                </a:solidFill>
              </a:rPr>
              <a:t>TreeSet</a:t>
            </a:r>
            <a:r>
              <a:rPr lang="en-IN" sz="2000" i="1" dirty="0">
                <a:solidFill>
                  <a:srgbClr val="FF0000"/>
                </a:solidFill>
              </a:rPr>
              <a:t>)</a:t>
            </a:r>
          </a:p>
          <a:p>
            <a:pPr marL="0" indent="0">
              <a:buNone/>
            </a:pPr>
            <a:r>
              <a:rPr lang="en-IN" sz="2000" dirty="0"/>
              <a:t> </a:t>
            </a:r>
            <a:r>
              <a:rPr lang="en-IN" sz="2000" dirty="0" err="1">
                <a:solidFill>
                  <a:srgbClr val="D19A66"/>
                </a:solidFill>
              </a:rPr>
              <a:t>SortedSet</a:t>
            </a:r>
            <a:r>
              <a:rPr lang="en-IN" sz="2000" dirty="0">
                <a:solidFill>
                  <a:srgbClr val="ABB2BF"/>
                </a:solidFill>
              </a:rPr>
              <a:t>&lt;</a:t>
            </a:r>
            <a:r>
              <a:rPr lang="en-IN" sz="2000" dirty="0">
                <a:solidFill>
                  <a:srgbClr val="D19A66"/>
                </a:solidFill>
              </a:rPr>
              <a:t>Integer</a:t>
            </a:r>
            <a:r>
              <a:rPr lang="en-IN" sz="2000" dirty="0">
                <a:solidFill>
                  <a:srgbClr val="ABB2BF"/>
                </a:solidFill>
              </a:rPr>
              <a:t>&gt;</a:t>
            </a:r>
            <a:r>
              <a:rPr lang="en-IN" sz="2000" dirty="0"/>
              <a:t> numbers </a:t>
            </a:r>
            <a:r>
              <a:rPr lang="en-IN" sz="2000" dirty="0">
                <a:solidFill>
                  <a:srgbClr val="61AFEF"/>
                </a:solidFill>
              </a:rPr>
              <a:t>=</a:t>
            </a:r>
            <a:r>
              <a:rPr lang="en-IN" sz="2000" dirty="0"/>
              <a:t> </a:t>
            </a:r>
            <a:r>
              <a:rPr lang="en-IN" sz="2000" dirty="0">
                <a:solidFill>
                  <a:srgbClr val="C678DD"/>
                </a:solidFill>
              </a:rPr>
              <a:t>new</a:t>
            </a:r>
            <a:r>
              <a:rPr lang="en-IN" sz="2000" dirty="0"/>
              <a:t> </a:t>
            </a:r>
            <a:r>
              <a:rPr lang="en-IN" sz="2000" dirty="0" err="1">
                <a:solidFill>
                  <a:srgbClr val="D19A66"/>
                </a:solidFill>
              </a:rPr>
              <a:t>TreeSet</a:t>
            </a:r>
            <a:r>
              <a:rPr lang="en-IN" sz="2000" dirty="0">
                <a:solidFill>
                  <a:srgbClr val="ABB2BF"/>
                </a:solidFill>
              </a:rPr>
              <a:t>&lt;&gt;();</a:t>
            </a:r>
          </a:p>
          <a:p>
            <a:pPr marL="0" indent="0">
              <a:buNone/>
            </a:pPr>
            <a:r>
              <a:rPr lang="en-IN" sz="2000" dirty="0">
                <a:solidFill>
                  <a:srgbClr val="FF0000"/>
                </a:solidFill>
              </a:rPr>
              <a:t> </a:t>
            </a:r>
            <a:r>
              <a:rPr lang="en-IN" sz="2000" i="1" dirty="0">
                <a:solidFill>
                  <a:srgbClr val="FF0000"/>
                </a:solidFill>
              </a:rPr>
              <a:t>// Adding elements to the </a:t>
            </a:r>
            <a:r>
              <a:rPr lang="en-IN" sz="2000" i="1" dirty="0" err="1">
                <a:solidFill>
                  <a:srgbClr val="FF0000"/>
                </a:solidFill>
              </a:rPr>
              <a:t>SortedSet</a:t>
            </a:r>
            <a:endParaRPr lang="en-IN" sz="2000" i="1" dirty="0">
              <a:solidFill>
                <a:srgbClr val="FF0000"/>
              </a:solidFill>
            </a:endParaRPr>
          </a:p>
          <a:p>
            <a:pPr marL="0" indent="0">
              <a:buNone/>
            </a:pPr>
            <a:r>
              <a:rPr lang="en-IN" sz="2000" dirty="0"/>
              <a:t> </a:t>
            </a:r>
            <a:r>
              <a:rPr lang="en-IN" sz="2000" dirty="0" err="1"/>
              <a:t>numbers</a:t>
            </a:r>
            <a:r>
              <a:rPr lang="en-IN" sz="2000" dirty="0" err="1">
                <a:solidFill>
                  <a:srgbClr val="ABB2BF"/>
                </a:solidFill>
              </a:rPr>
              <a:t>.</a:t>
            </a:r>
            <a:r>
              <a:rPr lang="en-IN" sz="2000" dirty="0" err="1">
                <a:solidFill>
                  <a:srgbClr val="61AFEF"/>
                </a:solidFill>
              </a:rPr>
              <a:t>add</a:t>
            </a:r>
            <a:r>
              <a:rPr lang="en-IN" sz="2000" dirty="0">
                <a:solidFill>
                  <a:srgbClr val="ABB2BF"/>
                </a:solidFill>
              </a:rPr>
              <a:t>(</a:t>
            </a:r>
            <a:r>
              <a:rPr lang="en-IN" sz="2000" dirty="0">
                <a:solidFill>
                  <a:srgbClr val="D19A66"/>
                </a:solidFill>
              </a:rPr>
              <a:t>5</a:t>
            </a:r>
            <a:r>
              <a:rPr lang="en-IN" sz="2000" dirty="0">
                <a:solidFill>
                  <a:srgbClr val="ABB2BF"/>
                </a:solidFill>
              </a:rPr>
              <a:t>);</a:t>
            </a:r>
            <a:r>
              <a:rPr lang="en-IN" sz="2000" dirty="0"/>
              <a:t> </a:t>
            </a:r>
          </a:p>
          <a:p>
            <a:pPr marL="0" indent="0">
              <a:buNone/>
            </a:pPr>
            <a:r>
              <a:rPr lang="en-IN" sz="2000" dirty="0" err="1"/>
              <a:t>numbers</a:t>
            </a:r>
            <a:r>
              <a:rPr lang="en-IN" sz="2000" dirty="0" err="1">
                <a:solidFill>
                  <a:srgbClr val="ABB2BF"/>
                </a:solidFill>
              </a:rPr>
              <a:t>.</a:t>
            </a:r>
            <a:r>
              <a:rPr lang="en-IN" sz="2000" dirty="0" err="1">
                <a:solidFill>
                  <a:srgbClr val="61AFEF"/>
                </a:solidFill>
              </a:rPr>
              <a:t>add</a:t>
            </a:r>
            <a:r>
              <a:rPr lang="en-IN" sz="2000" dirty="0">
                <a:solidFill>
                  <a:srgbClr val="ABB2BF"/>
                </a:solidFill>
              </a:rPr>
              <a:t>(</a:t>
            </a:r>
            <a:r>
              <a:rPr lang="en-IN" sz="2000" dirty="0">
                <a:solidFill>
                  <a:srgbClr val="D19A66"/>
                </a:solidFill>
              </a:rPr>
              <a:t>2</a:t>
            </a:r>
            <a:r>
              <a:rPr lang="en-IN" sz="2000" dirty="0">
                <a:solidFill>
                  <a:srgbClr val="ABB2BF"/>
                </a:solidFill>
              </a:rPr>
              <a:t>);</a:t>
            </a:r>
            <a:r>
              <a:rPr lang="en-IN" sz="2000" dirty="0"/>
              <a:t> </a:t>
            </a:r>
          </a:p>
          <a:p>
            <a:pPr marL="0" indent="0">
              <a:buNone/>
            </a:pPr>
            <a:r>
              <a:rPr lang="en-IN" sz="2000" dirty="0" err="1"/>
              <a:t>numbers</a:t>
            </a:r>
            <a:r>
              <a:rPr lang="en-IN" sz="2000" dirty="0" err="1">
                <a:solidFill>
                  <a:srgbClr val="ABB2BF"/>
                </a:solidFill>
              </a:rPr>
              <a:t>.</a:t>
            </a:r>
            <a:r>
              <a:rPr lang="en-IN" sz="2000" dirty="0" err="1">
                <a:solidFill>
                  <a:srgbClr val="61AFEF"/>
                </a:solidFill>
              </a:rPr>
              <a:t>add</a:t>
            </a:r>
            <a:r>
              <a:rPr lang="en-IN" sz="2000" dirty="0">
                <a:solidFill>
                  <a:srgbClr val="ABB2BF"/>
                </a:solidFill>
              </a:rPr>
              <a:t>(</a:t>
            </a:r>
            <a:r>
              <a:rPr lang="en-IN" sz="2000" dirty="0">
                <a:solidFill>
                  <a:srgbClr val="D19A66"/>
                </a:solidFill>
              </a:rPr>
              <a:t>8</a:t>
            </a:r>
            <a:r>
              <a:rPr lang="en-IN" sz="2000" dirty="0">
                <a:solidFill>
                  <a:srgbClr val="ABB2BF"/>
                </a:solidFill>
              </a:rPr>
              <a:t>);</a:t>
            </a:r>
            <a:endParaRPr lang="en-IN" sz="2000" dirty="0"/>
          </a:p>
          <a:p>
            <a:pPr marL="0" indent="0">
              <a:buNone/>
            </a:pPr>
            <a:r>
              <a:rPr lang="en-IN" sz="2000" dirty="0" err="1"/>
              <a:t>numbers</a:t>
            </a:r>
            <a:r>
              <a:rPr lang="en-IN" sz="2000" dirty="0" err="1">
                <a:solidFill>
                  <a:srgbClr val="ABB2BF"/>
                </a:solidFill>
              </a:rPr>
              <a:t>.</a:t>
            </a:r>
            <a:r>
              <a:rPr lang="en-IN" sz="2000" dirty="0" err="1">
                <a:solidFill>
                  <a:srgbClr val="61AFEF"/>
                </a:solidFill>
              </a:rPr>
              <a:t>add</a:t>
            </a:r>
            <a:r>
              <a:rPr lang="en-IN" sz="2000" dirty="0">
                <a:solidFill>
                  <a:srgbClr val="ABB2BF"/>
                </a:solidFill>
              </a:rPr>
              <a:t>(</a:t>
            </a:r>
            <a:r>
              <a:rPr lang="en-IN" sz="2000" dirty="0">
                <a:solidFill>
                  <a:srgbClr val="D19A66"/>
                </a:solidFill>
              </a:rPr>
              <a:t>1</a:t>
            </a:r>
            <a:r>
              <a:rPr lang="en-IN" sz="2000" dirty="0">
                <a:solidFill>
                  <a:srgbClr val="ABB2BF"/>
                </a:solidFill>
              </a:rPr>
              <a:t>);</a:t>
            </a:r>
            <a:r>
              <a:rPr lang="en-IN" sz="2000" dirty="0"/>
              <a:t> </a:t>
            </a:r>
          </a:p>
          <a:p>
            <a:pPr marL="0" indent="0">
              <a:buNone/>
            </a:pPr>
            <a:r>
              <a:rPr lang="en-IN" sz="2000" dirty="0" err="1"/>
              <a:t>numbers</a:t>
            </a:r>
            <a:r>
              <a:rPr lang="en-IN" sz="2000" dirty="0" err="1">
                <a:solidFill>
                  <a:srgbClr val="ABB2BF"/>
                </a:solidFill>
              </a:rPr>
              <a:t>.</a:t>
            </a:r>
            <a:r>
              <a:rPr lang="en-IN" sz="2000" dirty="0" err="1">
                <a:solidFill>
                  <a:srgbClr val="61AFEF"/>
                </a:solidFill>
              </a:rPr>
              <a:t>add</a:t>
            </a:r>
            <a:r>
              <a:rPr lang="en-IN" sz="2000" dirty="0">
                <a:solidFill>
                  <a:srgbClr val="ABB2BF"/>
                </a:solidFill>
              </a:rPr>
              <a:t>(</a:t>
            </a:r>
            <a:r>
              <a:rPr lang="en-IN" sz="2000" dirty="0">
                <a:solidFill>
                  <a:srgbClr val="D19A66"/>
                </a:solidFill>
              </a:rPr>
              <a:t>3</a:t>
            </a:r>
            <a:r>
              <a:rPr lang="en-IN" sz="2000" dirty="0">
                <a:solidFill>
                  <a:srgbClr val="ABB2BF"/>
                </a:solidFill>
              </a:rPr>
              <a:t>);</a:t>
            </a:r>
          </a:p>
          <a:p>
            <a:pPr marL="0" indent="0">
              <a:buNone/>
            </a:pPr>
            <a:r>
              <a:rPr lang="en-IN" sz="2000" dirty="0"/>
              <a:t> </a:t>
            </a:r>
            <a:r>
              <a:rPr lang="en-IN" sz="2000" dirty="0" err="1">
                <a:solidFill>
                  <a:srgbClr val="D19A66"/>
                </a:solidFill>
              </a:rPr>
              <a:t>System</a:t>
            </a:r>
            <a:r>
              <a:rPr lang="en-IN" sz="2000" dirty="0" err="1">
                <a:solidFill>
                  <a:srgbClr val="ABB2BF"/>
                </a:solidFill>
              </a:rPr>
              <a:t>.</a:t>
            </a:r>
            <a:r>
              <a:rPr lang="en-IN" sz="2000" dirty="0" err="1"/>
              <a:t>out</a:t>
            </a:r>
            <a:r>
              <a:rPr lang="en-IN" sz="2000" dirty="0" err="1">
                <a:solidFill>
                  <a:srgbClr val="ABB2BF"/>
                </a:solidFill>
              </a:rPr>
              <a:t>.</a:t>
            </a:r>
            <a:r>
              <a:rPr lang="en-IN" sz="2000" dirty="0" err="1">
                <a:solidFill>
                  <a:srgbClr val="61AFEF"/>
                </a:solidFill>
              </a:rPr>
              <a:t>println</a:t>
            </a:r>
            <a:r>
              <a:rPr lang="en-IN" sz="2000" dirty="0">
                <a:solidFill>
                  <a:srgbClr val="ABB2BF"/>
                </a:solidFill>
              </a:rPr>
              <a:t>(</a:t>
            </a:r>
            <a:r>
              <a:rPr lang="en-IN" sz="2000" dirty="0">
                <a:solidFill>
                  <a:srgbClr val="98C379"/>
                </a:solidFill>
              </a:rPr>
              <a:t>"</a:t>
            </a:r>
            <a:r>
              <a:rPr lang="en-IN" sz="2000" dirty="0" err="1">
                <a:solidFill>
                  <a:srgbClr val="98C379"/>
                </a:solidFill>
              </a:rPr>
              <a:t>SortedSet</a:t>
            </a:r>
            <a:r>
              <a:rPr lang="en-IN" sz="2000" dirty="0">
                <a:solidFill>
                  <a:srgbClr val="98C379"/>
                </a:solidFill>
              </a:rPr>
              <a:t> of numbers: "</a:t>
            </a:r>
            <a:r>
              <a:rPr lang="en-IN" sz="2000" dirty="0"/>
              <a:t> </a:t>
            </a:r>
            <a:r>
              <a:rPr lang="en-IN" sz="2000" dirty="0">
                <a:solidFill>
                  <a:srgbClr val="61AFEF"/>
                </a:solidFill>
              </a:rPr>
              <a:t>+</a:t>
            </a:r>
            <a:r>
              <a:rPr lang="en-IN" sz="2000" dirty="0"/>
              <a:t> numbers</a:t>
            </a:r>
            <a:r>
              <a:rPr lang="en-IN" sz="2000" dirty="0">
                <a:solidFill>
                  <a:srgbClr val="ABB2BF"/>
                </a:solidFill>
              </a:rPr>
              <a:t>);</a:t>
            </a:r>
            <a:r>
              <a:rPr lang="en-IN" sz="2000" dirty="0"/>
              <a:t> </a:t>
            </a:r>
          </a:p>
          <a:p>
            <a:pPr marL="0" indent="0">
              <a:buNone/>
            </a:pPr>
            <a:r>
              <a:rPr lang="en-IN" sz="2000" i="1" dirty="0">
                <a:solidFill>
                  <a:srgbClr val="FF0000"/>
                </a:solidFill>
              </a:rPr>
              <a:t>// Output: </a:t>
            </a:r>
            <a:r>
              <a:rPr lang="en-IN" sz="2000" i="1" dirty="0" err="1">
                <a:solidFill>
                  <a:srgbClr val="FF0000"/>
                </a:solidFill>
              </a:rPr>
              <a:t>SortedSet</a:t>
            </a:r>
            <a:r>
              <a:rPr lang="en-IN" sz="2000" i="1" dirty="0">
                <a:solidFill>
                  <a:srgbClr val="FF0000"/>
                </a:solidFill>
              </a:rPr>
              <a:t> of numbers: [1, 2, 3, 5, 8]</a:t>
            </a:r>
            <a:r>
              <a:rPr lang="en-IN" sz="2000" dirty="0">
                <a:solidFill>
                  <a:srgbClr val="FF0000"/>
                </a:solidFill>
              </a:rPr>
              <a:t> </a:t>
            </a:r>
          </a:p>
        </p:txBody>
      </p:sp>
    </p:spTree>
    <p:extLst>
      <p:ext uri="{BB962C8B-B14F-4D97-AF65-F5344CB8AC3E}">
        <p14:creationId xmlns:p14="http://schemas.microsoft.com/office/powerpoint/2010/main" val="2674506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7A24A-B80D-4E00-838F-FCD923A98B71}"/>
              </a:ext>
            </a:extLst>
          </p:cNvPr>
          <p:cNvSpPr>
            <a:spLocks noGrp="1"/>
          </p:cNvSpPr>
          <p:nvPr>
            <p:ph type="title"/>
          </p:nvPr>
        </p:nvSpPr>
        <p:spPr>
          <a:xfrm>
            <a:off x="1691680" y="365127"/>
            <a:ext cx="6823670" cy="471586"/>
          </a:xfrm>
        </p:spPr>
        <p:txBody>
          <a:bodyPr>
            <a:normAutofit fontScale="90000"/>
          </a:bodyPr>
          <a:lstStyle/>
          <a:p>
            <a:r>
              <a:rPr lang="en-US" dirty="0"/>
              <a:t>Example</a:t>
            </a:r>
            <a:endParaRPr lang="en-IN" dirty="0"/>
          </a:p>
        </p:txBody>
      </p:sp>
      <p:sp>
        <p:nvSpPr>
          <p:cNvPr id="4" name="Rectangle 3">
            <a:extLst>
              <a:ext uri="{FF2B5EF4-FFF2-40B4-BE49-F238E27FC236}">
                <a16:creationId xmlns:a16="http://schemas.microsoft.com/office/drawing/2014/main" id="{80A76B73-2A39-4A1E-B769-0889AECB5105}"/>
              </a:ext>
            </a:extLst>
          </p:cNvPr>
          <p:cNvSpPr/>
          <p:nvPr/>
        </p:nvSpPr>
        <p:spPr>
          <a:xfrm>
            <a:off x="395536" y="1015046"/>
            <a:ext cx="8496944" cy="5632311"/>
          </a:xfrm>
          <a:prstGeom prst="rect">
            <a:avLst/>
          </a:prstGeom>
          <a:solidFill>
            <a:schemeClr val="tx2">
              <a:lumMod val="10000"/>
              <a:lumOff val="90000"/>
            </a:schemeClr>
          </a:solidFill>
        </p:spPr>
        <p:txBody>
          <a:bodyPr wrap="square">
            <a:spAutoFit/>
          </a:bodyPr>
          <a:lstStyle/>
          <a:p>
            <a:pPr defTabSz="685800"/>
            <a:r>
              <a:rPr lang="en-IN" sz="2400" i="1" dirty="0">
                <a:solidFill>
                  <a:srgbClr val="FF0000"/>
                </a:solidFill>
                <a:latin typeface="Aptos" panose="020B0004020202020204"/>
              </a:rPr>
              <a:t>// Retrieving the first and last elements</a:t>
            </a:r>
            <a:r>
              <a:rPr lang="en-IN" sz="2400" dirty="0">
                <a:solidFill>
                  <a:srgbClr val="FF0000"/>
                </a:solidFill>
                <a:latin typeface="Aptos" panose="020B0004020202020204"/>
              </a:rPr>
              <a:t> </a:t>
            </a:r>
          </a:p>
          <a:p>
            <a:pPr defTabSz="685800"/>
            <a:r>
              <a:rPr lang="en-IN" sz="2400" dirty="0" err="1">
                <a:solidFill>
                  <a:srgbClr val="D19A66"/>
                </a:solidFill>
                <a:latin typeface="Aptos" panose="020B0004020202020204"/>
              </a:rPr>
              <a:t>System</a:t>
            </a:r>
            <a:r>
              <a:rPr lang="en-IN" sz="2400" dirty="0" err="1">
                <a:solidFill>
                  <a:srgbClr val="ABB2BF"/>
                </a:solidFill>
                <a:latin typeface="Aptos" panose="020B0004020202020204"/>
              </a:rPr>
              <a:t>.</a:t>
            </a:r>
            <a:r>
              <a:rPr lang="en-IN" sz="2400" dirty="0" err="1">
                <a:solidFill>
                  <a:prstClr val="black"/>
                </a:solidFill>
                <a:latin typeface="Aptos" panose="020B0004020202020204"/>
              </a:rPr>
              <a:t>out</a:t>
            </a:r>
            <a:r>
              <a:rPr lang="en-IN" sz="2400" dirty="0" err="1">
                <a:solidFill>
                  <a:srgbClr val="ABB2BF"/>
                </a:solidFill>
                <a:latin typeface="Aptos" panose="020B0004020202020204"/>
              </a:rPr>
              <a:t>.</a:t>
            </a:r>
            <a:r>
              <a:rPr lang="en-IN" sz="2400" dirty="0" err="1">
                <a:solidFill>
                  <a:srgbClr val="61AFEF"/>
                </a:solidFill>
                <a:latin typeface="Aptos" panose="020B0004020202020204"/>
              </a:rPr>
              <a:t>println</a:t>
            </a:r>
            <a:r>
              <a:rPr lang="en-IN" sz="2400" dirty="0">
                <a:solidFill>
                  <a:srgbClr val="ABB2BF"/>
                </a:solidFill>
                <a:latin typeface="Aptos" panose="020B0004020202020204"/>
              </a:rPr>
              <a:t>(</a:t>
            </a:r>
            <a:r>
              <a:rPr lang="en-IN" sz="2400" dirty="0">
                <a:solidFill>
                  <a:srgbClr val="98C379"/>
                </a:solidFill>
                <a:latin typeface="Aptos" panose="020B0004020202020204"/>
              </a:rPr>
              <a:t>"First element: "</a:t>
            </a:r>
            <a:r>
              <a:rPr lang="en-IN" sz="2400" dirty="0">
                <a:solidFill>
                  <a:prstClr val="black"/>
                </a:solidFill>
                <a:latin typeface="Aptos" panose="020B0004020202020204"/>
              </a:rPr>
              <a:t> </a:t>
            </a:r>
            <a:r>
              <a:rPr lang="en-IN" sz="2400" dirty="0">
                <a:solidFill>
                  <a:srgbClr val="61AFEF"/>
                </a:solidFill>
                <a:latin typeface="Aptos" panose="020B0004020202020204"/>
              </a:rPr>
              <a:t>+</a:t>
            </a:r>
            <a:r>
              <a:rPr lang="en-IN" sz="2400" dirty="0">
                <a:solidFill>
                  <a:prstClr val="black"/>
                </a:solidFill>
                <a:latin typeface="Aptos" panose="020B0004020202020204"/>
              </a:rPr>
              <a:t> </a:t>
            </a:r>
            <a:r>
              <a:rPr lang="en-IN" sz="2400" dirty="0" err="1">
                <a:solidFill>
                  <a:prstClr val="black"/>
                </a:solidFill>
                <a:latin typeface="Aptos" panose="020B0004020202020204"/>
              </a:rPr>
              <a:t>numbers</a:t>
            </a:r>
            <a:r>
              <a:rPr lang="en-IN" sz="2400" dirty="0" err="1">
                <a:solidFill>
                  <a:srgbClr val="ABB2BF"/>
                </a:solidFill>
                <a:latin typeface="Aptos" panose="020B0004020202020204"/>
              </a:rPr>
              <a:t>.</a:t>
            </a:r>
            <a:r>
              <a:rPr lang="en-IN" sz="2400" dirty="0" err="1">
                <a:solidFill>
                  <a:srgbClr val="61AFEF"/>
                </a:solidFill>
                <a:latin typeface="Aptos" panose="020B0004020202020204"/>
              </a:rPr>
              <a:t>first</a:t>
            </a:r>
            <a:r>
              <a:rPr lang="en-IN" sz="2400" dirty="0">
                <a:solidFill>
                  <a:srgbClr val="ABB2BF"/>
                </a:solidFill>
                <a:latin typeface="Aptos" panose="020B0004020202020204"/>
              </a:rPr>
              <a:t>());</a:t>
            </a:r>
            <a:r>
              <a:rPr lang="en-IN" sz="2400" dirty="0">
                <a:solidFill>
                  <a:prstClr val="black"/>
                </a:solidFill>
                <a:latin typeface="Aptos" panose="020B0004020202020204"/>
              </a:rPr>
              <a:t> </a:t>
            </a:r>
          </a:p>
          <a:p>
            <a:pPr defTabSz="685800"/>
            <a:r>
              <a:rPr lang="en-IN" sz="2400" i="1" dirty="0">
                <a:solidFill>
                  <a:srgbClr val="FF0000"/>
                </a:solidFill>
                <a:latin typeface="Aptos" panose="020B0004020202020204"/>
              </a:rPr>
              <a:t>// Output: First element: 1</a:t>
            </a:r>
            <a:r>
              <a:rPr lang="en-IN" sz="2400" dirty="0">
                <a:solidFill>
                  <a:srgbClr val="FF0000"/>
                </a:solidFill>
                <a:latin typeface="Aptos" panose="020B0004020202020204"/>
              </a:rPr>
              <a:t> </a:t>
            </a:r>
          </a:p>
          <a:p>
            <a:pPr defTabSz="685800"/>
            <a:r>
              <a:rPr lang="en-IN" sz="2400" dirty="0" err="1">
                <a:solidFill>
                  <a:srgbClr val="D19A66"/>
                </a:solidFill>
                <a:latin typeface="Aptos" panose="020B0004020202020204"/>
              </a:rPr>
              <a:t>System</a:t>
            </a:r>
            <a:r>
              <a:rPr lang="en-IN" sz="2400" dirty="0" err="1">
                <a:solidFill>
                  <a:srgbClr val="ABB2BF"/>
                </a:solidFill>
                <a:latin typeface="Aptos" panose="020B0004020202020204"/>
              </a:rPr>
              <a:t>.</a:t>
            </a:r>
            <a:r>
              <a:rPr lang="en-IN" sz="2400" dirty="0" err="1">
                <a:solidFill>
                  <a:prstClr val="black"/>
                </a:solidFill>
                <a:latin typeface="Aptos" panose="020B0004020202020204"/>
              </a:rPr>
              <a:t>out</a:t>
            </a:r>
            <a:r>
              <a:rPr lang="en-IN" sz="2400" dirty="0" err="1">
                <a:solidFill>
                  <a:srgbClr val="ABB2BF"/>
                </a:solidFill>
                <a:latin typeface="Aptos" panose="020B0004020202020204"/>
              </a:rPr>
              <a:t>.</a:t>
            </a:r>
            <a:r>
              <a:rPr lang="en-IN" sz="2400" dirty="0" err="1">
                <a:solidFill>
                  <a:srgbClr val="61AFEF"/>
                </a:solidFill>
                <a:latin typeface="Aptos" panose="020B0004020202020204"/>
              </a:rPr>
              <a:t>println</a:t>
            </a:r>
            <a:r>
              <a:rPr lang="en-IN" sz="2400" dirty="0">
                <a:solidFill>
                  <a:srgbClr val="ABB2BF"/>
                </a:solidFill>
                <a:latin typeface="Aptos" panose="020B0004020202020204"/>
              </a:rPr>
              <a:t>(</a:t>
            </a:r>
            <a:r>
              <a:rPr lang="en-IN" sz="2400" dirty="0">
                <a:solidFill>
                  <a:srgbClr val="98C379"/>
                </a:solidFill>
                <a:latin typeface="Aptos" panose="020B0004020202020204"/>
              </a:rPr>
              <a:t>"Last element: "</a:t>
            </a:r>
            <a:r>
              <a:rPr lang="en-IN" sz="2400" dirty="0">
                <a:solidFill>
                  <a:prstClr val="black"/>
                </a:solidFill>
                <a:latin typeface="Aptos" panose="020B0004020202020204"/>
              </a:rPr>
              <a:t> </a:t>
            </a:r>
            <a:r>
              <a:rPr lang="en-IN" sz="2400" dirty="0">
                <a:solidFill>
                  <a:srgbClr val="61AFEF"/>
                </a:solidFill>
                <a:latin typeface="Aptos" panose="020B0004020202020204"/>
              </a:rPr>
              <a:t>+</a:t>
            </a:r>
            <a:r>
              <a:rPr lang="en-IN" sz="2400" dirty="0">
                <a:solidFill>
                  <a:prstClr val="black"/>
                </a:solidFill>
                <a:latin typeface="Aptos" panose="020B0004020202020204"/>
              </a:rPr>
              <a:t> </a:t>
            </a:r>
            <a:r>
              <a:rPr lang="en-IN" sz="2400" dirty="0" err="1">
                <a:solidFill>
                  <a:prstClr val="black"/>
                </a:solidFill>
                <a:latin typeface="Aptos" panose="020B0004020202020204"/>
              </a:rPr>
              <a:t>numbers</a:t>
            </a:r>
            <a:r>
              <a:rPr lang="en-IN" sz="2400" dirty="0" err="1">
                <a:solidFill>
                  <a:srgbClr val="ABB2BF"/>
                </a:solidFill>
                <a:latin typeface="Aptos" panose="020B0004020202020204"/>
              </a:rPr>
              <a:t>.</a:t>
            </a:r>
            <a:r>
              <a:rPr lang="en-IN" sz="2400" dirty="0" err="1">
                <a:solidFill>
                  <a:srgbClr val="61AFEF"/>
                </a:solidFill>
                <a:latin typeface="Aptos" panose="020B0004020202020204"/>
              </a:rPr>
              <a:t>last</a:t>
            </a:r>
            <a:r>
              <a:rPr lang="en-IN" sz="2400" dirty="0">
                <a:solidFill>
                  <a:srgbClr val="ABB2BF"/>
                </a:solidFill>
                <a:latin typeface="Aptos" panose="020B0004020202020204"/>
              </a:rPr>
              <a:t>());</a:t>
            </a:r>
          </a:p>
          <a:p>
            <a:pPr defTabSz="685800"/>
            <a:r>
              <a:rPr lang="en-IN" sz="2400" dirty="0">
                <a:solidFill>
                  <a:srgbClr val="FF0000"/>
                </a:solidFill>
                <a:latin typeface="Aptos" panose="020B0004020202020204"/>
              </a:rPr>
              <a:t> </a:t>
            </a:r>
            <a:r>
              <a:rPr lang="en-IN" sz="2400" i="1" dirty="0">
                <a:solidFill>
                  <a:srgbClr val="FF0000"/>
                </a:solidFill>
                <a:latin typeface="Aptos" panose="020B0004020202020204"/>
              </a:rPr>
              <a:t>// Output: Last element: 8</a:t>
            </a:r>
          </a:p>
          <a:p>
            <a:pPr defTabSz="685800"/>
            <a:r>
              <a:rPr lang="en-IN" sz="2400" dirty="0">
                <a:solidFill>
                  <a:srgbClr val="FF0000"/>
                </a:solidFill>
                <a:latin typeface="Aptos" panose="020B0004020202020204"/>
              </a:rPr>
              <a:t> </a:t>
            </a:r>
            <a:r>
              <a:rPr lang="en-IN" sz="2400" i="1" dirty="0">
                <a:solidFill>
                  <a:srgbClr val="FF0000"/>
                </a:solidFill>
                <a:latin typeface="Aptos" panose="020B0004020202020204"/>
              </a:rPr>
              <a:t>// Retrieving a subset</a:t>
            </a:r>
            <a:r>
              <a:rPr lang="en-IN" sz="2400" dirty="0">
                <a:solidFill>
                  <a:srgbClr val="FF0000"/>
                </a:solidFill>
                <a:latin typeface="Aptos" panose="020B0004020202020204"/>
              </a:rPr>
              <a:t> </a:t>
            </a:r>
          </a:p>
          <a:p>
            <a:pPr defTabSz="685800"/>
            <a:r>
              <a:rPr lang="en-IN" sz="2400" dirty="0" err="1">
                <a:solidFill>
                  <a:srgbClr val="D19A66"/>
                </a:solidFill>
                <a:latin typeface="Aptos" panose="020B0004020202020204"/>
              </a:rPr>
              <a:t>SortedSet</a:t>
            </a:r>
            <a:r>
              <a:rPr lang="en-IN" sz="2400" dirty="0">
                <a:solidFill>
                  <a:srgbClr val="ABB2BF"/>
                </a:solidFill>
                <a:latin typeface="Aptos" panose="020B0004020202020204"/>
              </a:rPr>
              <a:t>&lt;</a:t>
            </a:r>
            <a:r>
              <a:rPr lang="en-IN" sz="2400" dirty="0">
                <a:solidFill>
                  <a:srgbClr val="D19A66"/>
                </a:solidFill>
                <a:latin typeface="Aptos" panose="020B0004020202020204"/>
              </a:rPr>
              <a:t>Integer</a:t>
            </a:r>
            <a:r>
              <a:rPr lang="en-IN" sz="2400" dirty="0">
                <a:solidFill>
                  <a:srgbClr val="ABB2BF"/>
                </a:solidFill>
                <a:latin typeface="Aptos" panose="020B0004020202020204"/>
              </a:rPr>
              <a:t>&gt;</a:t>
            </a:r>
            <a:r>
              <a:rPr lang="en-IN" sz="2400" dirty="0">
                <a:solidFill>
                  <a:prstClr val="black"/>
                </a:solidFill>
                <a:latin typeface="Aptos" panose="020B0004020202020204"/>
              </a:rPr>
              <a:t> subset </a:t>
            </a:r>
            <a:r>
              <a:rPr lang="en-IN" sz="2400" dirty="0">
                <a:solidFill>
                  <a:srgbClr val="61AFEF"/>
                </a:solidFill>
                <a:latin typeface="Aptos" panose="020B0004020202020204"/>
              </a:rPr>
              <a:t>=</a:t>
            </a:r>
            <a:r>
              <a:rPr lang="en-IN" sz="2400" dirty="0">
                <a:solidFill>
                  <a:prstClr val="black"/>
                </a:solidFill>
                <a:latin typeface="Aptos" panose="020B0004020202020204"/>
              </a:rPr>
              <a:t> </a:t>
            </a:r>
            <a:r>
              <a:rPr lang="en-IN" sz="2400" dirty="0" err="1">
                <a:solidFill>
                  <a:prstClr val="black"/>
                </a:solidFill>
                <a:latin typeface="Aptos" panose="020B0004020202020204"/>
              </a:rPr>
              <a:t>numbers</a:t>
            </a:r>
            <a:r>
              <a:rPr lang="en-IN" sz="2400" dirty="0" err="1">
                <a:solidFill>
                  <a:srgbClr val="ABB2BF"/>
                </a:solidFill>
                <a:latin typeface="Aptos" panose="020B0004020202020204"/>
              </a:rPr>
              <a:t>.</a:t>
            </a:r>
            <a:r>
              <a:rPr lang="en-IN" sz="2400" dirty="0" err="1">
                <a:solidFill>
                  <a:srgbClr val="61AFEF"/>
                </a:solidFill>
                <a:latin typeface="Aptos" panose="020B0004020202020204"/>
              </a:rPr>
              <a:t>subSet</a:t>
            </a:r>
            <a:r>
              <a:rPr lang="en-IN" sz="2400" dirty="0">
                <a:solidFill>
                  <a:srgbClr val="ABB2BF"/>
                </a:solidFill>
                <a:latin typeface="Aptos" panose="020B0004020202020204"/>
              </a:rPr>
              <a:t>(</a:t>
            </a:r>
            <a:r>
              <a:rPr lang="en-IN" sz="2400" dirty="0">
                <a:solidFill>
                  <a:srgbClr val="D19A66"/>
                </a:solidFill>
                <a:latin typeface="Aptos" panose="020B0004020202020204"/>
              </a:rPr>
              <a:t>2</a:t>
            </a:r>
            <a:r>
              <a:rPr lang="en-IN" sz="2400" dirty="0">
                <a:solidFill>
                  <a:srgbClr val="ABB2BF"/>
                </a:solidFill>
                <a:latin typeface="Aptos" panose="020B0004020202020204"/>
              </a:rPr>
              <a:t>,</a:t>
            </a:r>
            <a:r>
              <a:rPr lang="en-IN" sz="2400" dirty="0">
                <a:solidFill>
                  <a:prstClr val="black"/>
                </a:solidFill>
                <a:latin typeface="Aptos" panose="020B0004020202020204"/>
              </a:rPr>
              <a:t> </a:t>
            </a:r>
            <a:r>
              <a:rPr lang="en-IN" sz="2400" dirty="0">
                <a:solidFill>
                  <a:srgbClr val="D19A66"/>
                </a:solidFill>
                <a:latin typeface="Aptos" panose="020B0004020202020204"/>
              </a:rPr>
              <a:t>5</a:t>
            </a:r>
            <a:r>
              <a:rPr lang="en-IN" sz="2400" dirty="0">
                <a:solidFill>
                  <a:srgbClr val="ABB2BF"/>
                </a:solidFill>
                <a:latin typeface="Aptos" panose="020B0004020202020204"/>
              </a:rPr>
              <a:t>);</a:t>
            </a:r>
            <a:r>
              <a:rPr lang="en-IN" sz="2400" dirty="0">
                <a:solidFill>
                  <a:prstClr val="black"/>
                </a:solidFill>
                <a:latin typeface="Aptos" panose="020B0004020202020204"/>
              </a:rPr>
              <a:t> </a:t>
            </a:r>
            <a:r>
              <a:rPr lang="en-IN" sz="2400" dirty="0" err="1">
                <a:solidFill>
                  <a:srgbClr val="D19A66"/>
                </a:solidFill>
                <a:latin typeface="Aptos" panose="020B0004020202020204"/>
              </a:rPr>
              <a:t>System</a:t>
            </a:r>
            <a:r>
              <a:rPr lang="en-IN" sz="2400" dirty="0" err="1">
                <a:solidFill>
                  <a:srgbClr val="ABB2BF"/>
                </a:solidFill>
                <a:latin typeface="Aptos" panose="020B0004020202020204"/>
              </a:rPr>
              <a:t>.</a:t>
            </a:r>
            <a:r>
              <a:rPr lang="en-IN" sz="2400" dirty="0" err="1">
                <a:solidFill>
                  <a:prstClr val="black"/>
                </a:solidFill>
                <a:latin typeface="Aptos" panose="020B0004020202020204"/>
              </a:rPr>
              <a:t>out</a:t>
            </a:r>
            <a:r>
              <a:rPr lang="en-IN" sz="2400" dirty="0" err="1">
                <a:solidFill>
                  <a:srgbClr val="ABB2BF"/>
                </a:solidFill>
                <a:latin typeface="Aptos" panose="020B0004020202020204"/>
              </a:rPr>
              <a:t>.</a:t>
            </a:r>
            <a:r>
              <a:rPr lang="en-IN" sz="2400" dirty="0" err="1">
                <a:solidFill>
                  <a:srgbClr val="61AFEF"/>
                </a:solidFill>
                <a:latin typeface="Aptos" panose="020B0004020202020204"/>
              </a:rPr>
              <a:t>println</a:t>
            </a:r>
            <a:r>
              <a:rPr lang="en-IN" sz="2400" dirty="0">
                <a:solidFill>
                  <a:srgbClr val="ABB2BF"/>
                </a:solidFill>
                <a:latin typeface="Aptos" panose="020B0004020202020204"/>
              </a:rPr>
              <a:t>(</a:t>
            </a:r>
            <a:r>
              <a:rPr lang="en-IN" sz="2400" dirty="0">
                <a:solidFill>
                  <a:srgbClr val="98C379"/>
                </a:solidFill>
                <a:latin typeface="Aptos" panose="020B0004020202020204"/>
              </a:rPr>
              <a:t>"Subset from 2 to 5: "</a:t>
            </a:r>
            <a:r>
              <a:rPr lang="en-IN" sz="2400" dirty="0">
                <a:solidFill>
                  <a:prstClr val="black"/>
                </a:solidFill>
                <a:latin typeface="Aptos" panose="020B0004020202020204"/>
              </a:rPr>
              <a:t> </a:t>
            </a:r>
            <a:r>
              <a:rPr lang="en-IN" sz="2400" dirty="0">
                <a:solidFill>
                  <a:srgbClr val="61AFEF"/>
                </a:solidFill>
                <a:latin typeface="Aptos" panose="020B0004020202020204"/>
              </a:rPr>
              <a:t>+</a:t>
            </a:r>
            <a:r>
              <a:rPr lang="en-IN" sz="2400" dirty="0">
                <a:solidFill>
                  <a:prstClr val="black"/>
                </a:solidFill>
                <a:latin typeface="Aptos" panose="020B0004020202020204"/>
              </a:rPr>
              <a:t> subset</a:t>
            </a:r>
            <a:r>
              <a:rPr lang="en-IN" sz="2400" dirty="0">
                <a:solidFill>
                  <a:srgbClr val="ABB2BF"/>
                </a:solidFill>
                <a:latin typeface="Aptos" panose="020B0004020202020204"/>
              </a:rPr>
              <a:t>);</a:t>
            </a:r>
          </a:p>
          <a:p>
            <a:pPr defTabSz="685800"/>
            <a:r>
              <a:rPr lang="en-IN" sz="2400" dirty="0">
                <a:solidFill>
                  <a:srgbClr val="FF0000"/>
                </a:solidFill>
                <a:latin typeface="Aptos" panose="020B0004020202020204"/>
              </a:rPr>
              <a:t> </a:t>
            </a:r>
            <a:r>
              <a:rPr lang="en-IN" sz="2400" i="1" dirty="0">
                <a:solidFill>
                  <a:srgbClr val="FF0000"/>
                </a:solidFill>
                <a:latin typeface="Aptos" panose="020B0004020202020204"/>
              </a:rPr>
              <a:t>// Output: Subset from 2 to 5: [2, 3]</a:t>
            </a:r>
            <a:r>
              <a:rPr lang="en-IN" sz="2400" dirty="0">
                <a:solidFill>
                  <a:srgbClr val="FF0000"/>
                </a:solidFill>
                <a:latin typeface="Aptos" panose="020B0004020202020204"/>
              </a:rPr>
              <a:t> </a:t>
            </a:r>
          </a:p>
          <a:p>
            <a:pPr defTabSz="685800"/>
            <a:r>
              <a:rPr lang="en-IN" sz="2400" i="1" dirty="0">
                <a:solidFill>
                  <a:srgbClr val="FF0000"/>
                </a:solidFill>
                <a:latin typeface="Aptos" panose="020B0004020202020204"/>
              </a:rPr>
              <a:t>// Iterating over the </a:t>
            </a:r>
            <a:r>
              <a:rPr lang="en-IN" sz="2400" i="1" dirty="0" err="1">
                <a:solidFill>
                  <a:srgbClr val="FF0000"/>
                </a:solidFill>
                <a:latin typeface="Aptos" panose="020B0004020202020204"/>
              </a:rPr>
              <a:t>SortedSet</a:t>
            </a:r>
            <a:r>
              <a:rPr lang="en-IN" sz="2400" dirty="0">
                <a:solidFill>
                  <a:srgbClr val="FF0000"/>
                </a:solidFill>
                <a:latin typeface="Aptos" panose="020B0004020202020204"/>
              </a:rPr>
              <a:t> </a:t>
            </a:r>
          </a:p>
          <a:p>
            <a:pPr defTabSz="685800"/>
            <a:r>
              <a:rPr lang="en-IN" sz="2400" dirty="0" err="1">
                <a:solidFill>
                  <a:srgbClr val="D19A66"/>
                </a:solidFill>
                <a:latin typeface="Aptos" panose="020B0004020202020204"/>
              </a:rPr>
              <a:t>System</a:t>
            </a:r>
            <a:r>
              <a:rPr lang="en-IN" sz="2400" dirty="0" err="1">
                <a:solidFill>
                  <a:srgbClr val="ABB2BF"/>
                </a:solidFill>
                <a:latin typeface="Aptos" panose="020B0004020202020204"/>
              </a:rPr>
              <a:t>.</a:t>
            </a:r>
            <a:r>
              <a:rPr lang="en-IN" sz="2400" dirty="0" err="1">
                <a:solidFill>
                  <a:prstClr val="black"/>
                </a:solidFill>
                <a:latin typeface="Aptos" panose="020B0004020202020204"/>
              </a:rPr>
              <a:t>out</a:t>
            </a:r>
            <a:r>
              <a:rPr lang="en-IN" sz="2400" dirty="0" err="1">
                <a:solidFill>
                  <a:srgbClr val="ABB2BF"/>
                </a:solidFill>
                <a:latin typeface="Aptos" panose="020B0004020202020204"/>
              </a:rPr>
              <a:t>.</a:t>
            </a:r>
            <a:r>
              <a:rPr lang="en-IN" sz="2400" dirty="0" err="1">
                <a:solidFill>
                  <a:srgbClr val="61AFEF"/>
                </a:solidFill>
                <a:latin typeface="Aptos" panose="020B0004020202020204"/>
              </a:rPr>
              <a:t>print</a:t>
            </a:r>
            <a:r>
              <a:rPr lang="en-IN" sz="2400" dirty="0">
                <a:solidFill>
                  <a:srgbClr val="ABB2BF"/>
                </a:solidFill>
                <a:latin typeface="Aptos" panose="020B0004020202020204"/>
              </a:rPr>
              <a:t>(</a:t>
            </a:r>
            <a:r>
              <a:rPr lang="en-IN" sz="2400" dirty="0">
                <a:solidFill>
                  <a:srgbClr val="98C379"/>
                </a:solidFill>
                <a:latin typeface="Aptos" panose="020B0004020202020204"/>
              </a:rPr>
              <a:t>"Iterating over the </a:t>
            </a:r>
            <a:r>
              <a:rPr lang="en-IN" sz="2400" dirty="0" err="1">
                <a:solidFill>
                  <a:srgbClr val="98C379"/>
                </a:solidFill>
                <a:latin typeface="Aptos" panose="020B0004020202020204"/>
              </a:rPr>
              <a:t>SortedSet</a:t>
            </a:r>
            <a:r>
              <a:rPr lang="en-IN" sz="2400" dirty="0">
                <a:solidFill>
                  <a:srgbClr val="98C379"/>
                </a:solidFill>
                <a:latin typeface="Aptos" panose="020B0004020202020204"/>
              </a:rPr>
              <a:t>: "</a:t>
            </a:r>
            <a:r>
              <a:rPr lang="en-IN" sz="2400" dirty="0">
                <a:solidFill>
                  <a:srgbClr val="ABB2BF"/>
                </a:solidFill>
                <a:latin typeface="Aptos" panose="020B0004020202020204"/>
              </a:rPr>
              <a:t>);</a:t>
            </a:r>
          </a:p>
          <a:p>
            <a:pPr defTabSz="685800"/>
            <a:r>
              <a:rPr lang="en-IN" sz="2400" dirty="0">
                <a:solidFill>
                  <a:prstClr val="black"/>
                </a:solidFill>
                <a:latin typeface="Aptos" panose="020B0004020202020204"/>
              </a:rPr>
              <a:t> </a:t>
            </a:r>
            <a:r>
              <a:rPr lang="en-IN" sz="2400" dirty="0">
                <a:solidFill>
                  <a:srgbClr val="C678DD"/>
                </a:solidFill>
                <a:latin typeface="Aptos" panose="020B0004020202020204"/>
              </a:rPr>
              <a:t>for</a:t>
            </a:r>
            <a:r>
              <a:rPr lang="en-IN" sz="2400" dirty="0">
                <a:solidFill>
                  <a:prstClr val="black"/>
                </a:solidFill>
                <a:latin typeface="Aptos" panose="020B0004020202020204"/>
              </a:rPr>
              <a:t> </a:t>
            </a:r>
            <a:r>
              <a:rPr lang="en-IN" sz="2400" dirty="0">
                <a:solidFill>
                  <a:srgbClr val="ABB2BF"/>
                </a:solidFill>
                <a:latin typeface="Aptos" panose="020B0004020202020204"/>
              </a:rPr>
              <a:t>(</a:t>
            </a:r>
            <a:r>
              <a:rPr lang="en-IN" sz="2400" dirty="0">
                <a:solidFill>
                  <a:srgbClr val="D19A66"/>
                </a:solidFill>
                <a:latin typeface="Aptos" panose="020B0004020202020204"/>
              </a:rPr>
              <a:t>Integer</a:t>
            </a:r>
            <a:r>
              <a:rPr lang="en-IN" sz="2400" dirty="0">
                <a:solidFill>
                  <a:prstClr val="black"/>
                </a:solidFill>
                <a:latin typeface="Aptos" panose="020B0004020202020204"/>
              </a:rPr>
              <a:t> number </a:t>
            </a:r>
            <a:r>
              <a:rPr lang="en-IN" sz="2400" dirty="0">
                <a:solidFill>
                  <a:srgbClr val="61AFEF"/>
                </a:solidFill>
                <a:latin typeface="Aptos" panose="020B0004020202020204"/>
              </a:rPr>
              <a:t>:</a:t>
            </a:r>
            <a:r>
              <a:rPr lang="en-IN" sz="2400" dirty="0">
                <a:solidFill>
                  <a:prstClr val="black"/>
                </a:solidFill>
                <a:latin typeface="Aptos" panose="020B0004020202020204"/>
              </a:rPr>
              <a:t> numbers</a:t>
            </a:r>
            <a:r>
              <a:rPr lang="en-IN" sz="2400" dirty="0">
                <a:solidFill>
                  <a:srgbClr val="ABB2BF"/>
                </a:solidFill>
                <a:latin typeface="Aptos" panose="020B0004020202020204"/>
              </a:rPr>
              <a:t>)</a:t>
            </a:r>
            <a:r>
              <a:rPr lang="en-IN" sz="2400" dirty="0">
                <a:solidFill>
                  <a:prstClr val="black"/>
                </a:solidFill>
                <a:latin typeface="Aptos" panose="020B0004020202020204"/>
              </a:rPr>
              <a:t> </a:t>
            </a:r>
          </a:p>
          <a:p>
            <a:pPr defTabSz="685800"/>
            <a:r>
              <a:rPr lang="en-IN" sz="2400" dirty="0">
                <a:solidFill>
                  <a:srgbClr val="ABB2BF"/>
                </a:solidFill>
                <a:latin typeface="Aptos" panose="020B0004020202020204"/>
              </a:rPr>
              <a:t>{</a:t>
            </a:r>
            <a:r>
              <a:rPr lang="en-IN" sz="2400" dirty="0">
                <a:solidFill>
                  <a:prstClr val="black"/>
                </a:solidFill>
                <a:latin typeface="Aptos" panose="020B0004020202020204"/>
              </a:rPr>
              <a:t> </a:t>
            </a:r>
            <a:r>
              <a:rPr lang="en-IN" sz="2400" dirty="0" err="1">
                <a:solidFill>
                  <a:srgbClr val="D19A66"/>
                </a:solidFill>
                <a:latin typeface="Aptos" panose="020B0004020202020204"/>
              </a:rPr>
              <a:t>System</a:t>
            </a:r>
            <a:r>
              <a:rPr lang="en-IN" sz="2400" dirty="0" err="1">
                <a:solidFill>
                  <a:srgbClr val="ABB2BF"/>
                </a:solidFill>
                <a:latin typeface="Aptos" panose="020B0004020202020204"/>
              </a:rPr>
              <a:t>.</a:t>
            </a:r>
            <a:r>
              <a:rPr lang="en-IN" sz="2400" dirty="0" err="1">
                <a:solidFill>
                  <a:prstClr val="black"/>
                </a:solidFill>
                <a:latin typeface="Aptos" panose="020B0004020202020204"/>
              </a:rPr>
              <a:t>out</a:t>
            </a:r>
            <a:r>
              <a:rPr lang="en-IN" sz="2400" dirty="0" err="1">
                <a:solidFill>
                  <a:srgbClr val="ABB2BF"/>
                </a:solidFill>
                <a:latin typeface="Aptos" panose="020B0004020202020204"/>
              </a:rPr>
              <a:t>.</a:t>
            </a:r>
            <a:r>
              <a:rPr lang="en-IN" sz="2400" dirty="0" err="1">
                <a:solidFill>
                  <a:srgbClr val="61AFEF"/>
                </a:solidFill>
                <a:latin typeface="Aptos" panose="020B0004020202020204"/>
              </a:rPr>
              <a:t>print</a:t>
            </a:r>
            <a:r>
              <a:rPr lang="en-IN" sz="2400" dirty="0">
                <a:solidFill>
                  <a:srgbClr val="ABB2BF"/>
                </a:solidFill>
                <a:latin typeface="Aptos" panose="020B0004020202020204"/>
              </a:rPr>
              <a:t>(</a:t>
            </a:r>
            <a:r>
              <a:rPr lang="en-IN" sz="2400" dirty="0">
                <a:solidFill>
                  <a:prstClr val="black"/>
                </a:solidFill>
                <a:latin typeface="Aptos" panose="020B0004020202020204"/>
              </a:rPr>
              <a:t>number </a:t>
            </a:r>
            <a:r>
              <a:rPr lang="en-IN" sz="2400" dirty="0">
                <a:solidFill>
                  <a:srgbClr val="61AFEF"/>
                </a:solidFill>
                <a:latin typeface="Aptos" panose="020B0004020202020204"/>
              </a:rPr>
              <a:t>+</a:t>
            </a:r>
            <a:r>
              <a:rPr lang="en-IN" sz="2400" dirty="0">
                <a:solidFill>
                  <a:prstClr val="black"/>
                </a:solidFill>
                <a:latin typeface="Aptos" panose="020B0004020202020204"/>
              </a:rPr>
              <a:t> </a:t>
            </a:r>
            <a:r>
              <a:rPr lang="en-IN" sz="2400" dirty="0">
                <a:solidFill>
                  <a:srgbClr val="98C379"/>
                </a:solidFill>
                <a:latin typeface="Aptos" panose="020B0004020202020204"/>
              </a:rPr>
              <a:t>" "</a:t>
            </a:r>
            <a:r>
              <a:rPr lang="en-IN" sz="2400" dirty="0">
                <a:solidFill>
                  <a:srgbClr val="ABB2BF"/>
                </a:solidFill>
                <a:latin typeface="Aptos" panose="020B0004020202020204"/>
              </a:rPr>
              <a:t>);</a:t>
            </a:r>
            <a:r>
              <a:rPr lang="en-IN" sz="2400" dirty="0">
                <a:solidFill>
                  <a:prstClr val="black"/>
                </a:solidFill>
                <a:latin typeface="Aptos" panose="020B0004020202020204"/>
              </a:rPr>
              <a:t> </a:t>
            </a:r>
            <a:r>
              <a:rPr lang="en-IN" sz="2400" dirty="0">
                <a:solidFill>
                  <a:srgbClr val="ABB2BF"/>
                </a:solidFill>
                <a:latin typeface="Aptos" panose="020B0004020202020204"/>
              </a:rPr>
              <a:t>}</a:t>
            </a:r>
          </a:p>
          <a:p>
            <a:pPr defTabSz="685800"/>
            <a:r>
              <a:rPr lang="en-IN" sz="2400" dirty="0">
                <a:solidFill>
                  <a:prstClr val="black"/>
                </a:solidFill>
                <a:latin typeface="Aptos" panose="020B0004020202020204"/>
              </a:rPr>
              <a:t> </a:t>
            </a:r>
            <a:r>
              <a:rPr lang="en-IN" sz="2400" dirty="0" err="1">
                <a:solidFill>
                  <a:srgbClr val="D19A66"/>
                </a:solidFill>
                <a:latin typeface="Aptos" panose="020B0004020202020204"/>
              </a:rPr>
              <a:t>System</a:t>
            </a:r>
            <a:r>
              <a:rPr lang="en-IN" sz="2400" dirty="0" err="1">
                <a:solidFill>
                  <a:srgbClr val="ABB2BF"/>
                </a:solidFill>
                <a:latin typeface="Aptos" panose="020B0004020202020204"/>
              </a:rPr>
              <a:t>.</a:t>
            </a:r>
            <a:r>
              <a:rPr lang="en-IN" sz="2400" dirty="0" err="1">
                <a:solidFill>
                  <a:prstClr val="black"/>
                </a:solidFill>
                <a:latin typeface="Aptos" panose="020B0004020202020204"/>
              </a:rPr>
              <a:t>out</a:t>
            </a:r>
            <a:r>
              <a:rPr lang="en-IN" sz="2400" dirty="0" err="1">
                <a:solidFill>
                  <a:srgbClr val="ABB2BF"/>
                </a:solidFill>
                <a:latin typeface="Aptos" panose="020B0004020202020204"/>
              </a:rPr>
              <a:t>.</a:t>
            </a:r>
            <a:r>
              <a:rPr lang="en-IN" sz="2400" dirty="0" err="1">
                <a:solidFill>
                  <a:srgbClr val="61AFEF"/>
                </a:solidFill>
                <a:latin typeface="Aptos" panose="020B0004020202020204"/>
              </a:rPr>
              <a:t>println</a:t>
            </a:r>
            <a:r>
              <a:rPr lang="en-IN" sz="2400" dirty="0">
                <a:solidFill>
                  <a:srgbClr val="ABB2BF"/>
                </a:solidFill>
                <a:latin typeface="Aptos" panose="020B0004020202020204"/>
              </a:rPr>
              <a:t>();</a:t>
            </a:r>
            <a:r>
              <a:rPr lang="en-IN" sz="2400" dirty="0">
                <a:solidFill>
                  <a:prstClr val="black"/>
                </a:solidFill>
                <a:latin typeface="Aptos" panose="020B0004020202020204"/>
              </a:rPr>
              <a:t> </a:t>
            </a:r>
          </a:p>
          <a:p>
            <a:pPr defTabSz="685800"/>
            <a:r>
              <a:rPr lang="en-IN" sz="2400" i="1" dirty="0">
                <a:solidFill>
                  <a:srgbClr val="FF0000"/>
                </a:solidFill>
                <a:latin typeface="Aptos" panose="020B0004020202020204"/>
              </a:rPr>
              <a:t>// Output: Iterating over the </a:t>
            </a:r>
            <a:r>
              <a:rPr lang="en-IN" sz="2400" i="1" dirty="0" err="1">
                <a:solidFill>
                  <a:srgbClr val="FF0000"/>
                </a:solidFill>
                <a:latin typeface="Aptos" panose="020B0004020202020204"/>
              </a:rPr>
              <a:t>SortedSet</a:t>
            </a:r>
            <a:r>
              <a:rPr lang="en-IN" sz="2400" i="1" dirty="0">
                <a:solidFill>
                  <a:srgbClr val="FF0000"/>
                </a:solidFill>
                <a:latin typeface="Aptos" panose="020B0004020202020204"/>
              </a:rPr>
              <a:t>: 1 2 3 5 8</a:t>
            </a:r>
            <a:r>
              <a:rPr lang="en-IN" sz="2400" dirty="0">
                <a:solidFill>
                  <a:srgbClr val="FF0000"/>
                </a:solidFill>
                <a:latin typeface="Aptos" panose="020B0004020202020204"/>
              </a:rPr>
              <a:t> } }</a:t>
            </a:r>
          </a:p>
        </p:txBody>
      </p:sp>
    </p:spTree>
    <p:extLst>
      <p:ext uri="{BB962C8B-B14F-4D97-AF65-F5344CB8AC3E}">
        <p14:creationId xmlns:p14="http://schemas.microsoft.com/office/powerpoint/2010/main" val="1922633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E9525B-2E75-49AD-8156-73C7AF430EE8}"/>
              </a:ext>
            </a:extLst>
          </p:cNvPr>
          <p:cNvSpPr>
            <a:spLocks noGrp="1"/>
          </p:cNvSpPr>
          <p:nvPr>
            <p:ph idx="1"/>
          </p:nvPr>
        </p:nvSpPr>
        <p:spPr>
          <a:xfrm>
            <a:off x="628650" y="836712"/>
            <a:ext cx="7886700" cy="5340251"/>
          </a:xfrm>
        </p:spPr>
        <p:txBody>
          <a:bodyPr>
            <a:normAutofit/>
          </a:bodyPr>
          <a:lstStyle/>
          <a:p>
            <a:pPr marL="0" indent="0" algn="just">
              <a:buNone/>
            </a:pPr>
            <a:r>
              <a:rPr lang="en-US" sz="2400" dirty="0"/>
              <a:t>In the above example, we create a </a:t>
            </a:r>
            <a:r>
              <a:rPr lang="en-US" sz="2400" dirty="0" err="1"/>
              <a:t>SortedSet</a:t>
            </a:r>
            <a:r>
              <a:rPr lang="en-US" sz="2400" dirty="0"/>
              <a:t> (implemented by </a:t>
            </a:r>
            <a:r>
              <a:rPr lang="en-US" sz="2400" dirty="0" err="1"/>
              <a:t>TreeSet</a:t>
            </a:r>
            <a:r>
              <a:rPr lang="en-US" sz="2400" dirty="0"/>
              <a:t>) of Integer elements. We demonstrate adding elements to the set, retrieving the first and last elements, obtaining a subset based on a range, and iterating over the set.</a:t>
            </a:r>
          </a:p>
          <a:p>
            <a:pPr marL="0" indent="0" algn="just">
              <a:buNone/>
            </a:pPr>
            <a:r>
              <a:rPr lang="en-US" sz="2400" dirty="0"/>
              <a:t> Notice that the elements are automatically sorted in ascending </a:t>
            </a:r>
            <a:r>
              <a:rPr lang="en-US" sz="2400" dirty="0" err="1"/>
              <a:t>order.The</a:t>
            </a:r>
            <a:r>
              <a:rPr lang="en-US" sz="2400" dirty="0"/>
              <a:t> </a:t>
            </a:r>
            <a:r>
              <a:rPr lang="en-US" sz="2400" dirty="0" err="1"/>
              <a:t>SortedSet</a:t>
            </a:r>
            <a:r>
              <a:rPr lang="en-US" sz="2400" dirty="0"/>
              <a:t> interface is useful when you need to maintain a sorted collection of unique elements. It provides efficient methods for retrieving elements based on their sorted position, as well as for obtaining subsets of the set within a specific range.</a:t>
            </a:r>
          </a:p>
          <a:p>
            <a:pPr marL="0" indent="0" algn="just">
              <a:buNone/>
            </a:pPr>
            <a:r>
              <a:rPr lang="en-US" sz="2400" dirty="0"/>
              <a:t>One common use case for </a:t>
            </a:r>
            <a:r>
              <a:rPr lang="en-US" sz="2400" dirty="0" err="1"/>
              <a:t>SortedSet</a:t>
            </a:r>
            <a:r>
              <a:rPr lang="en-US" sz="2400" dirty="0"/>
              <a:t> is when you need to perform operations that rely on the sorted order of elements, such as finding the smallest or largest element, or retrieving elements within a specific range.</a:t>
            </a:r>
            <a:endParaRPr lang="en-IN" sz="2400" dirty="0"/>
          </a:p>
        </p:txBody>
      </p:sp>
    </p:spTree>
    <p:extLst>
      <p:ext uri="{BB962C8B-B14F-4D97-AF65-F5344CB8AC3E}">
        <p14:creationId xmlns:p14="http://schemas.microsoft.com/office/powerpoint/2010/main" val="1050873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16707-28D2-45C1-80F2-A30243EE52E9}"/>
              </a:ext>
            </a:extLst>
          </p:cNvPr>
          <p:cNvSpPr>
            <a:spLocks noGrp="1"/>
          </p:cNvSpPr>
          <p:nvPr>
            <p:ph type="title"/>
          </p:nvPr>
        </p:nvSpPr>
        <p:spPr/>
        <p:txBody>
          <a:bodyPr/>
          <a:lstStyle/>
          <a:p>
            <a:r>
              <a:rPr lang="en-IN" dirty="0" err="1"/>
              <a:t>TreeSet</a:t>
            </a:r>
            <a:endParaRPr lang="en-IN" dirty="0"/>
          </a:p>
        </p:txBody>
      </p:sp>
      <p:sp>
        <p:nvSpPr>
          <p:cNvPr id="3" name="Content Placeholder 2">
            <a:extLst>
              <a:ext uri="{FF2B5EF4-FFF2-40B4-BE49-F238E27FC236}">
                <a16:creationId xmlns:a16="http://schemas.microsoft.com/office/drawing/2014/main" id="{34689C67-511C-4A83-A570-307FD679674F}"/>
              </a:ext>
            </a:extLst>
          </p:cNvPr>
          <p:cNvSpPr>
            <a:spLocks noGrp="1"/>
          </p:cNvSpPr>
          <p:nvPr>
            <p:ph idx="1"/>
          </p:nvPr>
        </p:nvSpPr>
        <p:spPr>
          <a:xfrm>
            <a:off x="680831" y="1556792"/>
            <a:ext cx="7886700" cy="4752528"/>
          </a:xfrm>
        </p:spPr>
        <p:txBody>
          <a:bodyPr>
            <a:noAutofit/>
          </a:bodyPr>
          <a:lstStyle/>
          <a:p>
            <a:pPr marL="0" indent="0" algn="just">
              <a:buNone/>
            </a:pPr>
            <a:r>
              <a:rPr lang="en-US" sz="2400" b="1" dirty="0" err="1"/>
              <a:t>TreeSet</a:t>
            </a:r>
            <a:r>
              <a:rPr lang="en-US" sz="2400" b="1" dirty="0"/>
              <a:t> </a:t>
            </a:r>
            <a:r>
              <a:rPr lang="en-US" sz="2400" dirty="0"/>
              <a:t>is a concrete implementation of the </a:t>
            </a:r>
            <a:r>
              <a:rPr lang="en-US" sz="2400" dirty="0" err="1"/>
              <a:t>SortedSet</a:t>
            </a:r>
            <a:r>
              <a:rPr lang="en-US" sz="2400" dirty="0"/>
              <a:t> interface in Java. It is a self-balancing binary search tree implementation, specifically a Red-Black tree. Elements in a </a:t>
            </a:r>
            <a:r>
              <a:rPr lang="en-US" sz="2400" dirty="0" err="1"/>
              <a:t>TreeSet</a:t>
            </a:r>
            <a:r>
              <a:rPr lang="en-US" sz="2400" dirty="0"/>
              <a:t> are stored in ascending order according to their natural ordering or a Comparator provided at set creation time.</a:t>
            </a:r>
          </a:p>
          <a:p>
            <a:pPr marL="0" indent="0" algn="just">
              <a:buNone/>
            </a:pPr>
            <a:r>
              <a:rPr lang="en-US" sz="2400" b="1" dirty="0"/>
              <a:t>Ordering:</a:t>
            </a:r>
            <a:r>
              <a:rPr lang="en-US" sz="2400" dirty="0"/>
              <a:t> </a:t>
            </a:r>
            <a:r>
              <a:rPr lang="en-US" sz="2400" dirty="0" err="1"/>
              <a:t>TreeSet</a:t>
            </a:r>
            <a:r>
              <a:rPr lang="en-US" sz="2400" dirty="0"/>
              <a:t> stores its elements in sorted ascending order. If the elements are of a class that implements the Comparable interface, they are sorted according to their natural ordering. If not, you can provide a custom Comparator at the time of set creation to define the sorting order.</a:t>
            </a:r>
          </a:p>
          <a:p>
            <a:pPr marL="0" indent="0" algn="just">
              <a:buNone/>
            </a:pPr>
            <a:r>
              <a:rPr lang="en-US" sz="2400" b="1" dirty="0"/>
              <a:t>No Duplicates: </a:t>
            </a:r>
            <a:r>
              <a:rPr lang="en-US" sz="2400" dirty="0"/>
              <a:t>Like other Set implementations, </a:t>
            </a:r>
            <a:r>
              <a:rPr lang="en-US" sz="2400" dirty="0" err="1"/>
              <a:t>TreeSet</a:t>
            </a:r>
            <a:r>
              <a:rPr lang="en-US" sz="2400" dirty="0"/>
              <a:t> does not allow duplicate elements. Attempts to add a duplicate element will be ignored.</a:t>
            </a:r>
          </a:p>
        </p:txBody>
      </p:sp>
    </p:spTree>
    <p:extLst>
      <p:ext uri="{BB962C8B-B14F-4D97-AF65-F5344CB8AC3E}">
        <p14:creationId xmlns:p14="http://schemas.microsoft.com/office/powerpoint/2010/main" val="3460564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16707-28D2-45C1-80F2-A30243EE52E9}"/>
              </a:ext>
            </a:extLst>
          </p:cNvPr>
          <p:cNvSpPr>
            <a:spLocks noGrp="1"/>
          </p:cNvSpPr>
          <p:nvPr>
            <p:ph type="title"/>
          </p:nvPr>
        </p:nvSpPr>
        <p:spPr>
          <a:xfrm>
            <a:off x="1763688" y="365127"/>
            <a:ext cx="6751662" cy="687610"/>
          </a:xfrm>
        </p:spPr>
        <p:txBody>
          <a:bodyPr/>
          <a:lstStyle/>
          <a:p>
            <a:r>
              <a:rPr lang="en-IN" dirty="0" err="1">
                <a:solidFill>
                  <a:srgbClr val="FF0000"/>
                </a:solidFill>
              </a:rPr>
              <a:t>TreeSet</a:t>
            </a:r>
            <a:endParaRPr lang="en-IN" dirty="0">
              <a:solidFill>
                <a:srgbClr val="FF0000"/>
              </a:solidFill>
            </a:endParaRPr>
          </a:p>
        </p:txBody>
      </p:sp>
      <p:sp>
        <p:nvSpPr>
          <p:cNvPr id="3" name="Content Placeholder 2">
            <a:extLst>
              <a:ext uri="{FF2B5EF4-FFF2-40B4-BE49-F238E27FC236}">
                <a16:creationId xmlns:a16="http://schemas.microsoft.com/office/drawing/2014/main" id="{34689C67-511C-4A83-A570-307FD679674F}"/>
              </a:ext>
            </a:extLst>
          </p:cNvPr>
          <p:cNvSpPr>
            <a:spLocks noGrp="1"/>
          </p:cNvSpPr>
          <p:nvPr>
            <p:ph idx="1"/>
          </p:nvPr>
        </p:nvSpPr>
        <p:spPr>
          <a:xfrm>
            <a:off x="486002" y="1340768"/>
            <a:ext cx="8171995" cy="4752528"/>
          </a:xfrm>
        </p:spPr>
        <p:txBody>
          <a:bodyPr>
            <a:noAutofit/>
          </a:bodyPr>
          <a:lstStyle/>
          <a:p>
            <a:pPr marL="0" indent="0" algn="just">
              <a:buNone/>
            </a:pPr>
            <a:r>
              <a:rPr lang="en-US" sz="2800" b="1" dirty="0"/>
              <a:t>Null Handling: </a:t>
            </a:r>
            <a:r>
              <a:rPr lang="en-US" sz="2800" dirty="0"/>
              <a:t>By default, </a:t>
            </a:r>
            <a:r>
              <a:rPr lang="en-US" sz="2800" dirty="0" err="1"/>
              <a:t>TreeSet</a:t>
            </a:r>
            <a:r>
              <a:rPr lang="en-US" sz="2800" dirty="0"/>
              <a:t> does not allow null elements. If you try to add a null element, it will throw a </a:t>
            </a:r>
            <a:r>
              <a:rPr lang="en-US" sz="2800" dirty="0" err="1"/>
              <a:t>NullPointerException</a:t>
            </a:r>
            <a:r>
              <a:rPr lang="en-US" sz="2800" dirty="0"/>
              <a:t>. However, it is possible to have one null element in a </a:t>
            </a:r>
            <a:r>
              <a:rPr lang="en-US" sz="2800" dirty="0" err="1"/>
              <a:t>TreeSet</a:t>
            </a:r>
            <a:r>
              <a:rPr lang="en-US" sz="2800" dirty="0"/>
              <a:t> by providing a custom Comparator that handles null values appropriately.</a:t>
            </a:r>
          </a:p>
          <a:p>
            <a:pPr marL="0" indent="0" algn="just">
              <a:buNone/>
            </a:pPr>
            <a:r>
              <a:rPr lang="en-US" sz="2800" b="1" dirty="0"/>
              <a:t>Self-Balancing: </a:t>
            </a:r>
            <a:r>
              <a:rPr lang="en-US" sz="2800" dirty="0" err="1"/>
              <a:t>TreeSet</a:t>
            </a:r>
            <a:r>
              <a:rPr lang="en-US" sz="2800" dirty="0"/>
              <a:t> is implemented as a self-balancing binary search tree (Red-Black tree). This means that after every insertion or deletion operation, the tree is rebalanced to maintain its height within reasonable limits, ensuring logarithmic time complexity for operations like add(), remove(), and contains().</a:t>
            </a:r>
          </a:p>
        </p:txBody>
      </p:sp>
    </p:spTree>
    <p:extLst>
      <p:ext uri="{BB962C8B-B14F-4D97-AF65-F5344CB8AC3E}">
        <p14:creationId xmlns:p14="http://schemas.microsoft.com/office/powerpoint/2010/main" val="15379270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3241</TotalTime>
  <Words>1434</Words>
  <Application>Microsoft Office PowerPoint</Application>
  <PresentationFormat>On-screen Show (4:3)</PresentationFormat>
  <Paragraphs>90</Paragraphs>
  <Slides>13</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Aptos</vt:lpstr>
      <vt:lpstr>Aptos Display</vt:lpstr>
      <vt:lpstr>Arial</vt:lpstr>
      <vt:lpstr>Calibri</vt:lpstr>
      <vt:lpstr>Times New Roman</vt:lpstr>
      <vt:lpstr>Office Theme</vt:lpstr>
      <vt:lpstr>1_office theme</vt:lpstr>
      <vt:lpstr> Object Oriented Programming with Java (Subject Code: BCS-403)</vt:lpstr>
      <vt:lpstr>Lecture 32 </vt:lpstr>
      <vt:lpstr>SortedSet Interface</vt:lpstr>
      <vt:lpstr>   </vt:lpstr>
      <vt:lpstr>Example</vt:lpstr>
      <vt:lpstr>Example</vt:lpstr>
      <vt:lpstr>PowerPoint Presentation</vt:lpstr>
      <vt:lpstr>TreeSet</vt:lpstr>
      <vt:lpstr>TreeSet</vt:lpstr>
      <vt:lpstr>TreeSet</vt:lpstr>
      <vt:lpstr>Example</vt:lpstr>
      <vt:lpstr>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Administrator</dc:creator>
  <cp:lastModifiedBy>User</cp:lastModifiedBy>
  <cp:revision>493</cp:revision>
  <dcterms:created xsi:type="dcterms:W3CDTF">2016-07-13T05:39:24Z</dcterms:created>
  <dcterms:modified xsi:type="dcterms:W3CDTF">2024-06-25T07:27:38Z</dcterms:modified>
</cp:coreProperties>
</file>