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469" r:id="rId3"/>
    <p:sldId id="460" r:id="rId4"/>
    <p:sldId id="470" r:id="rId5"/>
    <p:sldId id="525" r:id="rId6"/>
    <p:sldId id="520" r:id="rId7"/>
    <p:sldId id="521" r:id="rId8"/>
    <p:sldId id="522" r:id="rId9"/>
    <p:sldId id="523" r:id="rId10"/>
    <p:sldId id="304" r:id="rId11"/>
    <p:sldId id="305" r:id="rId12"/>
    <p:sldId id="306" r:id="rId13"/>
    <p:sldId id="524" r:id="rId14"/>
    <p:sldId id="307" r:id="rId15"/>
    <p:sldId id="308" r:id="rId16"/>
    <p:sldId id="311" r:id="rId17"/>
    <p:sldId id="526" r:id="rId18"/>
    <p:sldId id="312" r:id="rId19"/>
    <p:sldId id="320" r:id="rId20"/>
    <p:sldId id="527" r:id="rId21"/>
    <p:sldId id="528" r:id="rId22"/>
    <p:sldId id="52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6/26/2024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6/26/2024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6/26/2024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6/26/2024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79AD802-8814-47DF-8B2F-CDD100D86D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44" y="1"/>
            <a:ext cx="1350150" cy="887055"/>
          </a:xfrm>
          <a:prstGeom prst="rect">
            <a:avLst/>
          </a:prstGeom>
        </p:spPr>
      </p:pic>
    </p:spTree>
    <p:extLst>
      <p:ext uri="{BB962C8B-B14F-4D97-AF65-F5344CB8AC3E}">
        <p14:creationId xmlns:p14="http://schemas.microsoft.com/office/powerpoint/2010/main" val="203127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500">
                <a:latin typeface="Times New Roman" panose="02020603050405020304" pitchFamily="18" charset="0"/>
                <a:cs typeface="Times New Roman" panose="02020603050405020304" pitchFamily="18" charset="0"/>
              </a:defRPr>
            </a:lvl1pPr>
            <a:lvl2pPr>
              <a:defRPr sz="1500">
                <a:latin typeface="Times New Roman" panose="02020603050405020304" pitchFamily="18" charset="0"/>
                <a:cs typeface="Times New Roman" panose="02020603050405020304" pitchFamily="18" charset="0"/>
              </a:defRPr>
            </a:lvl2pPr>
            <a:lvl3pPr>
              <a:defRPr sz="1500">
                <a:latin typeface="Times New Roman" panose="02020603050405020304" pitchFamily="18" charset="0"/>
                <a:cs typeface="Times New Roman" panose="02020603050405020304" pitchFamily="18" charset="0"/>
              </a:defRPr>
            </a:lvl3pPr>
            <a:lvl4pPr>
              <a:defRPr sz="1500">
                <a:latin typeface="Times New Roman" panose="02020603050405020304" pitchFamily="18" charset="0"/>
                <a:cs typeface="Times New Roman" panose="02020603050405020304" pitchFamily="18" charset="0"/>
              </a:defRPr>
            </a:lvl4pPr>
            <a:lvl5pPr>
              <a:defRPr sz="15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20722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077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81094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5035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30689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91411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0123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6/26/2024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32849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49157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7885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6/26/2024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6/26/2024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6/26/2024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6/26/2024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6/26/2024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6/26/2024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6/26/2024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6/26/2024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846CE7D5-CF57-46EF-B807-FDD0502418D4}" type="datetimeFigureOut">
              <a:rPr lang="en-US" smtClean="0"/>
              <a:t>6/26/2024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2BCDFA20-9970-4188-8A4F-E63DC3152BC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844" y="1"/>
            <a:ext cx="1350150" cy="887055"/>
          </a:xfrm>
          <a:prstGeom prst="rect">
            <a:avLst/>
          </a:prstGeom>
        </p:spPr>
      </p:pic>
    </p:spTree>
    <p:extLst>
      <p:ext uri="{BB962C8B-B14F-4D97-AF65-F5344CB8AC3E}">
        <p14:creationId xmlns:p14="http://schemas.microsoft.com/office/powerpoint/2010/main" val="715733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4</a:t>
            </a:r>
          </a:p>
          <a:p>
            <a:r>
              <a:rPr lang="en-US" sz="3600" b="1" dirty="0">
                <a:solidFill>
                  <a:srgbClr val="C00000"/>
                </a:solidFill>
              </a:rPr>
              <a:t>Lecture 33 </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C30D0-B02F-4A6F-B348-8D74CFEB3CD8}"/>
              </a:ext>
            </a:extLst>
          </p:cNvPr>
          <p:cNvSpPr>
            <a:spLocks noGrp="1"/>
          </p:cNvSpPr>
          <p:nvPr>
            <p:ph idx="1"/>
          </p:nvPr>
        </p:nvSpPr>
        <p:spPr>
          <a:xfrm>
            <a:off x="628650" y="836712"/>
            <a:ext cx="7886700" cy="5832648"/>
          </a:xfrm>
        </p:spPr>
        <p:txBody>
          <a:bodyPr>
            <a:normAutofit lnSpcReduction="10000"/>
          </a:bodyPr>
          <a:lstStyle/>
          <a:p>
            <a:pPr algn="just"/>
            <a:r>
              <a:rPr lang="en-US" sz="2400" dirty="0"/>
              <a:t>In this example, we create a HashMap to store student names and their ages. We demonstrate adding key-value pairs to the Map, retrieving a value using its key, checking if a key exists, and iterating over the key-value pairs using the </a:t>
            </a:r>
            <a:r>
              <a:rPr lang="en-US" sz="2400" dirty="0" err="1"/>
              <a:t>entrySet</a:t>
            </a:r>
            <a:r>
              <a:rPr lang="en-US" sz="2400" dirty="0"/>
              <a:t>() method.</a:t>
            </a:r>
          </a:p>
          <a:p>
            <a:pPr algn="just"/>
            <a:r>
              <a:rPr lang="en-US" sz="2400" dirty="0"/>
              <a:t>Maps are widely used in scenarios where you need to associate keys with values and efficiently retrieve or manipulate those values based on their keys. Examples include caching systems, dictionaries, symbol tables, and various data structures that require efficient key-based lookups.</a:t>
            </a:r>
          </a:p>
          <a:p>
            <a:pPr algn="just"/>
            <a:r>
              <a:rPr lang="en-US" sz="2400" dirty="0"/>
              <a:t>Different Map implementations provide different performance characteristics and features. For example, HashMap offers constant-time performance for most operations but does not maintain any order of the key-value pairs. In contrast, </a:t>
            </a:r>
            <a:r>
              <a:rPr lang="en-US" sz="2400" dirty="0" err="1"/>
              <a:t>TreeMap</a:t>
            </a:r>
            <a:r>
              <a:rPr lang="en-US" sz="2400" dirty="0"/>
              <a:t> maintains the key-value pairs in sorted order based on the keys, but with a slightly higher overhead for certain operations.</a:t>
            </a:r>
            <a:endParaRPr lang="en-IN" sz="2400" dirty="0"/>
          </a:p>
        </p:txBody>
      </p:sp>
    </p:spTree>
    <p:extLst>
      <p:ext uri="{BB962C8B-B14F-4D97-AF65-F5344CB8AC3E}">
        <p14:creationId xmlns:p14="http://schemas.microsoft.com/office/powerpoint/2010/main" val="3939607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61D2-C8AD-445A-A1DF-639568180453}"/>
              </a:ext>
            </a:extLst>
          </p:cNvPr>
          <p:cNvSpPr>
            <a:spLocks noGrp="1"/>
          </p:cNvSpPr>
          <p:nvPr>
            <p:ph type="title"/>
          </p:nvPr>
        </p:nvSpPr>
        <p:spPr>
          <a:xfrm>
            <a:off x="1691680" y="365127"/>
            <a:ext cx="6823670" cy="759618"/>
          </a:xfrm>
        </p:spPr>
        <p:txBody>
          <a:bodyPr/>
          <a:lstStyle/>
          <a:p>
            <a:r>
              <a:rPr lang="en-IN" dirty="0">
                <a:solidFill>
                  <a:srgbClr val="FF0000"/>
                </a:solidFill>
              </a:rPr>
              <a:t>HashMap Class</a:t>
            </a:r>
          </a:p>
        </p:txBody>
      </p:sp>
      <p:sp>
        <p:nvSpPr>
          <p:cNvPr id="3" name="Content Placeholder 2">
            <a:extLst>
              <a:ext uri="{FF2B5EF4-FFF2-40B4-BE49-F238E27FC236}">
                <a16:creationId xmlns:a16="http://schemas.microsoft.com/office/drawing/2014/main" id="{F0473999-1F0E-404B-AEB3-A6AC84D7F3DA}"/>
              </a:ext>
            </a:extLst>
          </p:cNvPr>
          <p:cNvSpPr>
            <a:spLocks noGrp="1"/>
          </p:cNvSpPr>
          <p:nvPr>
            <p:ph idx="1"/>
          </p:nvPr>
        </p:nvSpPr>
        <p:spPr>
          <a:xfrm>
            <a:off x="628650" y="1340768"/>
            <a:ext cx="7886700" cy="5328592"/>
          </a:xfrm>
        </p:spPr>
        <p:txBody>
          <a:bodyPr>
            <a:normAutofit lnSpcReduction="10000"/>
          </a:bodyPr>
          <a:lstStyle/>
          <a:p>
            <a:pPr marL="0" indent="0" algn="just">
              <a:buNone/>
            </a:pPr>
            <a:r>
              <a:rPr lang="en-US" sz="2400" dirty="0"/>
              <a:t>HashMap is one of the most commonly used implementations of the Map interface in Java. It stores key-value pairs in a hash table data structure, providing constant-time performance for basic operations like get(), put(), and remove() on average. </a:t>
            </a:r>
          </a:p>
          <a:p>
            <a:pPr marL="0" indent="0" algn="just">
              <a:buNone/>
            </a:pPr>
            <a:r>
              <a:rPr lang="en-US" sz="2400" b="1" dirty="0"/>
              <a:t>Hash Table Implementation: </a:t>
            </a:r>
            <a:r>
              <a:rPr lang="en-US" sz="2400" dirty="0"/>
              <a:t>HashMap internally uses a hash table to store its key-value pairs. The hash table is an array of buckets, where each bucket can hold one or more key-value pairs.</a:t>
            </a:r>
          </a:p>
          <a:p>
            <a:pPr marL="0" indent="0" algn="just">
              <a:buNone/>
            </a:pPr>
            <a:r>
              <a:rPr lang="en-US" sz="2400" b="1" dirty="0"/>
              <a:t>Hashing: </a:t>
            </a:r>
            <a:r>
              <a:rPr lang="en-US" sz="2400" dirty="0"/>
              <a:t>To store and retrieve values efficiently, HashMap uses a hashing function to map keys to specific indices (buckets) in the underlying array. This hashing function is implemented by the </a:t>
            </a:r>
            <a:r>
              <a:rPr lang="en-US" sz="2400" dirty="0" err="1"/>
              <a:t>hashCode</a:t>
            </a:r>
            <a:r>
              <a:rPr lang="en-US" sz="2400" dirty="0"/>
              <a:t>() method of the key objects.</a:t>
            </a:r>
          </a:p>
          <a:p>
            <a:pPr marL="0" indent="0" algn="just">
              <a:buNone/>
            </a:pPr>
            <a:r>
              <a:rPr lang="en-US" sz="2400" b="1" dirty="0"/>
              <a:t>Collision Handling: </a:t>
            </a:r>
            <a:r>
              <a:rPr lang="en-US" sz="2400" dirty="0"/>
              <a:t>Since hashing can cause collisions (two or more keys mapping to the same bucket), HashMap handles collisions using separate chaining. Each bucket contains a linked list of key-value pairs that hash to that bucket</a:t>
            </a:r>
            <a:r>
              <a:rPr lang="en-US" sz="2000" dirty="0"/>
              <a:t>.</a:t>
            </a:r>
          </a:p>
        </p:txBody>
      </p:sp>
    </p:spTree>
    <p:extLst>
      <p:ext uri="{BB962C8B-B14F-4D97-AF65-F5344CB8AC3E}">
        <p14:creationId xmlns:p14="http://schemas.microsoft.com/office/powerpoint/2010/main" val="4027600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61D2-C8AD-445A-A1DF-639568180453}"/>
              </a:ext>
            </a:extLst>
          </p:cNvPr>
          <p:cNvSpPr>
            <a:spLocks noGrp="1"/>
          </p:cNvSpPr>
          <p:nvPr>
            <p:ph type="title"/>
          </p:nvPr>
        </p:nvSpPr>
        <p:spPr/>
        <p:txBody>
          <a:bodyPr/>
          <a:lstStyle/>
          <a:p>
            <a:r>
              <a:rPr lang="en-IN" dirty="0">
                <a:solidFill>
                  <a:srgbClr val="FF0000"/>
                </a:solidFill>
              </a:rPr>
              <a:t>HashMap Class</a:t>
            </a:r>
          </a:p>
        </p:txBody>
      </p:sp>
      <p:sp>
        <p:nvSpPr>
          <p:cNvPr id="3" name="Content Placeholder 2">
            <a:extLst>
              <a:ext uri="{FF2B5EF4-FFF2-40B4-BE49-F238E27FC236}">
                <a16:creationId xmlns:a16="http://schemas.microsoft.com/office/drawing/2014/main" id="{F0473999-1F0E-404B-AEB3-A6AC84D7F3DA}"/>
              </a:ext>
            </a:extLst>
          </p:cNvPr>
          <p:cNvSpPr>
            <a:spLocks noGrp="1"/>
          </p:cNvSpPr>
          <p:nvPr>
            <p:ph idx="1"/>
          </p:nvPr>
        </p:nvSpPr>
        <p:spPr>
          <a:xfrm>
            <a:off x="628650" y="1340768"/>
            <a:ext cx="7886700" cy="5152106"/>
          </a:xfrm>
        </p:spPr>
        <p:txBody>
          <a:bodyPr>
            <a:normAutofit lnSpcReduction="10000"/>
          </a:bodyPr>
          <a:lstStyle/>
          <a:p>
            <a:pPr marL="0" indent="0" algn="just">
              <a:buNone/>
            </a:pPr>
            <a:r>
              <a:rPr lang="en-US" sz="2400" b="1" dirty="0"/>
              <a:t>Null Keys and Values: </a:t>
            </a:r>
            <a:r>
              <a:rPr lang="en-US" sz="2400" dirty="0"/>
              <a:t>HashMap allows one null key and any number of null values.</a:t>
            </a:r>
          </a:p>
          <a:p>
            <a:pPr marL="0" indent="0" algn="just">
              <a:buNone/>
            </a:pPr>
            <a:r>
              <a:rPr lang="en-US" sz="2400" b="1" dirty="0"/>
              <a:t>No Ordering: </a:t>
            </a:r>
            <a:r>
              <a:rPr lang="en-US" sz="2400" dirty="0"/>
              <a:t>HashMap does not maintain any specific order of the key-value pairs. The order in which elements are returned by the iterator is not guaranteed to be the same as the insertion order.</a:t>
            </a:r>
          </a:p>
          <a:p>
            <a:pPr marL="0" indent="0" algn="just">
              <a:buNone/>
            </a:pPr>
            <a:r>
              <a:rPr lang="en-US" sz="2400" b="1" dirty="0"/>
              <a:t>Performance: </a:t>
            </a:r>
            <a:r>
              <a:rPr lang="en-US" sz="2400" dirty="0"/>
              <a:t>Basic operations like get(), put(), and remove() have constant-time performance on average, assuming a good hash function and a properly sized hash table.</a:t>
            </a:r>
          </a:p>
          <a:p>
            <a:pPr marL="0" indent="0" algn="just">
              <a:buNone/>
            </a:pPr>
            <a:r>
              <a:rPr lang="en-US" sz="2400" dirty="0"/>
              <a:t>However, in the worst case (e.g., when all keys hash to the same bucket), the performance can degrade to linear </a:t>
            </a:r>
            <a:r>
              <a:rPr lang="en-US" sz="2400" dirty="0" err="1"/>
              <a:t>time.Iterators</a:t>
            </a:r>
            <a:r>
              <a:rPr lang="en-US" sz="2400" dirty="0"/>
              <a:t>: HashMap provides iterators to traverse the keys, values, or key-value pairs through the </a:t>
            </a:r>
            <a:r>
              <a:rPr lang="en-US" sz="2400" dirty="0" err="1"/>
              <a:t>keySet</a:t>
            </a:r>
            <a:r>
              <a:rPr lang="en-US" sz="2400" dirty="0"/>
              <a:t>(), values(), and </a:t>
            </a:r>
            <a:r>
              <a:rPr lang="en-US" sz="2400" dirty="0" err="1"/>
              <a:t>entrySet</a:t>
            </a:r>
            <a:r>
              <a:rPr lang="en-US" sz="2400" dirty="0"/>
              <a:t>() methods, respectively. The order of iteration is not guaranteed.</a:t>
            </a:r>
            <a:endParaRPr lang="en-IN" sz="2400" dirty="0"/>
          </a:p>
        </p:txBody>
      </p:sp>
    </p:spTree>
    <p:extLst>
      <p:ext uri="{BB962C8B-B14F-4D97-AF65-F5344CB8AC3E}">
        <p14:creationId xmlns:p14="http://schemas.microsoft.com/office/powerpoint/2010/main" val="1999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25EE-3442-4677-BCCD-FCCF46C5EC18}"/>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0B0CA34-8212-44DD-ACA5-07263958DE18}"/>
              </a:ext>
            </a:extLst>
          </p:cNvPr>
          <p:cNvSpPr>
            <a:spLocks noGrp="1"/>
          </p:cNvSpPr>
          <p:nvPr>
            <p:ph idx="1"/>
          </p:nvPr>
        </p:nvSpPr>
        <p:spPr>
          <a:xfrm>
            <a:off x="628650" y="1900238"/>
            <a:ext cx="4043363" cy="4036219"/>
          </a:xfrm>
          <a:solidFill>
            <a:schemeClr val="tx2">
              <a:lumMod val="10000"/>
              <a:lumOff val="90000"/>
            </a:schemeClr>
          </a:solidFill>
        </p:spPr>
        <p:txBody>
          <a:bodyPr>
            <a:noAutofit/>
          </a:bodyPr>
          <a:lstStyle/>
          <a:p>
            <a:pPr marL="0" indent="0">
              <a:buNone/>
            </a:pP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HashMap</a:t>
            </a:r>
            <a:r>
              <a:rPr lang="en-IN" dirty="0">
                <a:solidFill>
                  <a:srgbClr val="ABB2BF"/>
                </a:solidFill>
              </a:rPr>
              <a:t>;</a:t>
            </a:r>
          </a:p>
          <a:p>
            <a:pPr marL="0" indent="0">
              <a:buNone/>
            </a:pPr>
            <a:r>
              <a:rPr lang="en-IN" dirty="0"/>
              <a:t> </a:t>
            </a: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Map</a:t>
            </a:r>
            <a:r>
              <a:rPr lang="en-IN" dirty="0">
                <a:solidFill>
                  <a:srgbClr val="ABB2BF"/>
                </a:solidFill>
              </a:rPr>
              <a:t>;</a:t>
            </a:r>
            <a:r>
              <a:rPr lang="en-IN" dirty="0"/>
              <a:t> </a:t>
            </a:r>
          </a:p>
          <a:p>
            <a:pPr marL="0" indent="0">
              <a:buNone/>
            </a:pPr>
            <a:r>
              <a:rPr lang="en-IN" dirty="0">
                <a:solidFill>
                  <a:srgbClr val="C678DD"/>
                </a:solidFill>
              </a:rPr>
              <a:t>public</a:t>
            </a:r>
            <a:r>
              <a:rPr lang="en-IN" dirty="0"/>
              <a:t> </a:t>
            </a:r>
            <a:r>
              <a:rPr lang="en-IN" dirty="0">
                <a:solidFill>
                  <a:srgbClr val="C678DD"/>
                </a:solidFill>
              </a:rPr>
              <a:t>class</a:t>
            </a:r>
            <a:r>
              <a:rPr lang="en-IN" dirty="0"/>
              <a:t> </a:t>
            </a:r>
            <a:r>
              <a:rPr lang="en-IN" dirty="0" err="1">
                <a:solidFill>
                  <a:srgbClr val="D19A66"/>
                </a:solidFill>
              </a:rPr>
              <a:t>HashMapExample</a:t>
            </a:r>
            <a:r>
              <a:rPr lang="en-IN" dirty="0"/>
              <a:t> </a:t>
            </a:r>
            <a:r>
              <a:rPr lang="en-IN" dirty="0">
                <a:solidFill>
                  <a:srgbClr val="ABB2BF"/>
                </a:solidFill>
              </a:rPr>
              <a:t>{</a:t>
            </a:r>
          </a:p>
          <a:p>
            <a:pPr marL="0" indent="0">
              <a:buNone/>
            </a:pPr>
            <a:r>
              <a:rPr lang="en-IN" dirty="0"/>
              <a:t> </a:t>
            </a:r>
            <a:r>
              <a:rPr lang="en-IN" dirty="0">
                <a:solidFill>
                  <a:srgbClr val="C678DD"/>
                </a:solidFill>
              </a:rPr>
              <a:t>public</a:t>
            </a:r>
            <a:r>
              <a:rPr lang="en-IN" dirty="0"/>
              <a:t> </a:t>
            </a:r>
            <a:r>
              <a:rPr lang="en-IN" dirty="0">
                <a:solidFill>
                  <a:srgbClr val="C678DD"/>
                </a:solidFill>
              </a:rPr>
              <a:t>static</a:t>
            </a:r>
            <a:r>
              <a:rPr lang="en-IN" dirty="0"/>
              <a:t> </a:t>
            </a:r>
            <a:r>
              <a:rPr lang="en-IN" dirty="0">
                <a:solidFill>
                  <a:srgbClr val="C678DD"/>
                </a:solidFill>
              </a:rPr>
              <a:t>void</a:t>
            </a:r>
            <a:r>
              <a:rPr lang="en-IN" dirty="0"/>
              <a:t> </a:t>
            </a:r>
            <a:r>
              <a:rPr lang="en-IN" dirty="0">
                <a:solidFill>
                  <a:srgbClr val="61AFEF"/>
                </a:solidFill>
              </a:rPr>
              <a:t>main</a:t>
            </a:r>
            <a:r>
              <a:rPr lang="en-IN" dirty="0">
                <a:solidFill>
                  <a:srgbClr val="ABB2BF"/>
                </a:solidFill>
              </a:rPr>
              <a:t>(</a:t>
            </a:r>
            <a:r>
              <a:rPr lang="en-IN" dirty="0">
                <a:solidFill>
                  <a:srgbClr val="D19A66"/>
                </a:solidFill>
              </a:rPr>
              <a:t>String</a:t>
            </a:r>
            <a:r>
              <a:rPr lang="en-IN" dirty="0">
                <a:solidFill>
                  <a:srgbClr val="ABB2BF"/>
                </a:solidFill>
              </a:rPr>
              <a:t>[]</a:t>
            </a:r>
            <a:r>
              <a:rPr lang="en-IN" dirty="0"/>
              <a:t> </a:t>
            </a:r>
            <a:r>
              <a:rPr lang="en-IN" dirty="0" err="1"/>
              <a:t>args</a:t>
            </a:r>
            <a:r>
              <a:rPr lang="en-IN" dirty="0">
                <a:solidFill>
                  <a:srgbClr val="ABB2BF"/>
                </a:solidFill>
              </a:rPr>
              <a:t>)</a:t>
            </a:r>
            <a:r>
              <a:rPr lang="en-IN" dirty="0"/>
              <a:t> </a:t>
            </a:r>
            <a:r>
              <a:rPr lang="en-IN" dirty="0">
                <a:solidFill>
                  <a:srgbClr val="ABB2BF"/>
                </a:solidFill>
              </a:rPr>
              <a:t>{</a:t>
            </a:r>
          </a:p>
          <a:p>
            <a:pPr marL="0" indent="0">
              <a:buNone/>
            </a:pPr>
            <a:r>
              <a:rPr lang="en-IN" dirty="0"/>
              <a:t> </a:t>
            </a:r>
            <a:r>
              <a:rPr lang="en-IN" i="1" dirty="0">
                <a:solidFill>
                  <a:srgbClr val="5C6370"/>
                </a:solidFill>
              </a:rPr>
              <a:t>// Creating a HashMap</a:t>
            </a:r>
            <a:r>
              <a:rPr lang="en-IN" dirty="0"/>
              <a:t> </a:t>
            </a:r>
          </a:p>
          <a:p>
            <a:pPr marL="0" indent="0">
              <a:buNone/>
            </a:pPr>
            <a:r>
              <a:rPr lang="en-IN" dirty="0">
                <a:solidFill>
                  <a:srgbClr val="D19A66"/>
                </a:solidFill>
              </a:rPr>
              <a:t>Map</a:t>
            </a:r>
            <a:r>
              <a:rPr lang="en-IN" dirty="0">
                <a:solidFill>
                  <a:srgbClr val="ABB2BF"/>
                </a:solidFill>
              </a:rPr>
              <a:t>&lt;</a:t>
            </a:r>
            <a:r>
              <a:rPr lang="en-IN" dirty="0">
                <a:solidFill>
                  <a:srgbClr val="D19A66"/>
                </a:solidFill>
              </a:rPr>
              <a:t>String</a:t>
            </a:r>
            <a:r>
              <a:rPr lang="en-IN" dirty="0">
                <a:solidFill>
                  <a:srgbClr val="ABB2BF"/>
                </a:solidFill>
              </a:rPr>
              <a:t>,</a:t>
            </a:r>
            <a:r>
              <a:rPr lang="en-IN" dirty="0"/>
              <a:t> </a:t>
            </a:r>
            <a:r>
              <a:rPr lang="en-IN" dirty="0">
                <a:solidFill>
                  <a:srgbClr val="D19A66"/>
                </a:solidFill>
              </a:rPr>
              <a:t>Integer</a:t>
            </a:r>
            <a:r>
              <a:rPr lang="en-IN" dirty="0">
                <a:solidFill>
                  <a:srgbClr val="ABB2BF"/>
                </a:solidFill>
              </a:rPr>
              <a:t>&gt;</a:t>
            </a:r>
            <a:r>
              <a:rPr lang="en-IN" dirty="0"/>
              <a:t> </a:t>
            </a:r>
            <a:r>
              <a:rPr lang="en-IN" dirty="0" err="1"/>
              <a:t>studentAges</a:t>
            </a:r>
            <a:r>
              <a:rPr lang="en-IN" dirty="0"/>
              <a:t> </a:t>
            </a:r>
            <a:r>
              <a:rPr lang="en-IN" dirty="0">
                <a:solidFill>
                  <a:srgbClr val="61AFEF"/>
                </a:solidFill>
              </a:rPr>
              <a:t>=</a:t>
            </a:r>
            <a:r>
              <a:rPr lang="en-IN" dirty="0"/>
              <a:t> </a:t>
            </a:r>
            <a:r>
              <a:rPr lang="en-IN" dirty="0">
                <a:solidFill>
                  <a:srgbClr val="C678DD"/>
                </a:solidFill>
              </a:rPr>
              <a:t>new</a:t>
            </a:r>
            <a:r>
              <a:rPr lang="en-IN" dirty="0"/>
              <a:t> </a:t>
            </a:r>
            <a:r>
              <a:rPr lang="en-IN" dirty="0">
                <a:solidFill>
                  <a:srgbClr val="D19A66"/>
                </a:solidFill>
              </a:rPr>
              <a:t>HashMap</a:t>
            </a:r>
            <a:r>
              <a:rPr lang="en-IN" dirty="0">
                <a:solidFill>
                  <a:srgbClr val="ABB2BF"/>
                </a:solidFill>
              </a:rPr>
              <a:t>&lt;&gt;();</a:t>
            </a:r>
            <a:r>
              <a:rPr lang="en-IN" dirty="0"/>
              <a:t> </a:t>
            </a:r>
          </a:p>
          <a:p>
            <a:pPr marL="0" indent="0">
              <a:buNone/>
            </a:pPr>
            <a:r>
              <a:rPr lang="en-IN" i="1" dirty="0">
                <a:solidFill>
                  <a:srgbClr val="5C6370"/>
                </a:solidFill>
              </a:rPr>
              <a:t>// Adding key-value pairs to the HashMap</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"Alice"</a:t>
            </a:r>
            <a:r>
              <a:rPr lang="en-IN" dirty="0">
                <a:solidFill>
                  <a:srgbClr val="ABB2BF"/>
                </a:solidFill>
              </a:rPr>
              <a:t>,</a:t>
            </a:r>
            <a:r>
              <a:rPr lang="en-IN" dirty="0"/>
              <a:t> </a:t>
            </a:r>
            <a:r>
              <a:rPr lang="en-IN" dirty="0">
                <a:solidFill>
                  <a:srgbClr val="D19A66"/>
                </a:solidFill>
              </a:rPr>
              <a:t>20</a:t>
            </a:r>
            <a:r>
              <a:rPr lang="en-IN" dirty="0">
                <a:solidFill>
                  <a:srgbClr val="ABB2BF"/>
                </a:solidFill>
              </a:rPr>
              <a:t>);</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"Bob"</a:t>
            </a:r>
            <a:r>
              <a:rPr lang="en-IN" dirty="0">
                <a:solidFill>
                  <a:srgbClr val="ABB2BF"/>
                </a:solidFill>
              </a:rPr>
              <a:t>,</a:t>
            </a:r>
            <a:r>
              <a:rPr lang="en-IN" dirty="0"/>
              <a:t> </a:t>
            </a:r>
            <a:r>
              <a:rPr lang="en-IN" dirty="0">
                <a:solidFill>
                  <a:srgbClr val="D19A66"/>
                </a:solidFill>
              </a:rPr>
              <a:t>22</a:t>
            </a:r>
            <a:r>
              <a:rPr lang="en-IN" dirty="0">
                <a:solidFill>
                  <a:srgbClr val="ABB2BF"/>
                </a:solidFill>
              </a:rPr>
              <a:t>);</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"Charlie"</a:t>
            </a:r>
            <a:r>
              <a:rPr lang="en-IN" dirty="0">
                <a:solidFill>
                  <a:srgbClr val="ABB2BF"/>
                </a:solidFill>
              </a:rPr>
              <a:t>,</a:t>
            </a:r>
            <a:r>
              <a:rPr lang="en-IN" dirty="0"/>
              <a:t> </a:t>
            </a:r>
            <a:r>
              <a:rPr lang="en-IN" dirty="0">
                <a:solidFill>
                  <a:srgbClr val="D19A66"/>
                </a:solidFill>
              </a:rPr>
              <a:t>19</a:t>
            </a:r>
            <a:r>
              <a:rPr lang="en-IN" dirty="0">
                <a:solidFill>
                  <a:srgbClr val="ABB2BF"/>
                </a:solidFill>
              </a:rPr>
              <a:t>);</a:t>
            </a:r>
          </a:p>
          <a:p>
            <a:pPr marL="0" indent="0">
              <a:buNone/>
            </a:pPr>
            <a:r>
              <a:rPr lang="en-IN" dirty="0"/>
              <a:t> </a:t>
            </a:r>
            <a:r>
              <a:rPr lang="en-IN" i="1" dirty="0">
                <a:solidFill>
                  <a:srgbClr val="5C6370"/>
                </a:solidFill>
              </a:rPr>
              <a:t>// Retrieving a value using its key</a:t>
            </a:r>
            <a:r>
              <a:rPr lang="en-IN" dirty="0"/>
              <a:t> </a:t>
            </a:r>
          </a:p>
          <a:p>
            <a:pPr marL="0" indent="0">
              <a:buNone/>
            </a:pPr>
            <a:r>
              <a:rPr lang="en-IN" dirty="0">
                <a:solidFill>
                  <a:srgbClr val="C678DD"/>
                </a:solidFill>
              </a:rPr>
              <a:t>int</a:t>
            </a:r>
            <a:r>
              <a:rPr lang="en-IN" dirty="0"/>
              <a:t> </a:t>
            </a:r>
            <a:r>
              <a:rPr lang="en-IN" dirty="0" err="1"/>
              <a:t>aliceAge</a:t>
            </a:r>
            <a:r>
              <a:rPr lang="en-IN" dirty="0"/>
              <a:t> </a:t>
            </a:r>
            <a:r>
              <a:rPr lang="en-IN" dirty="0">
                <a:solidFill>
                  <a:srgbClr val="61AFEF"/>
                </a:solidFill>
              </a:rPr>
              <a:t>=</a:t>
            </a:r>
            <a:r>
              <a:rPr lang="en-IN" dirty="0"/>
              <a:t> </a:t>
            </a:r>
            <a:r>
              <a:rPr lang="en-IN" dirty="0" err="1"/>
              <a:t>studentAges</a:t>
            </a:r>
            <a:r>
              <a:rPr lang="en-IN" dirty="0" err="1">
                <a:solidFill>
                  <a:srgbClr val="ABB2BF"/>
                </a:solidFill>
              </a:rPr>
              <a:t>.</a:t>
            </a:r>
            <a:r>
              <a:rPr lang="en-IN" dirty="0" err="1">
                <a:solidFill>
                  <a:srgbClr val="61AFEF"/>
                </a:solidFill>
              </a:rPr>
              <a:t>get</a:t>
            </a:r>
            <a:r>
              <a:rPr lang="en-IN" dirty="0">
                <a:solidFill>
                  <a:srgbClr val="ABB2BF"/>
                </a:solidFill>
              </a:rPr>
              <a:t>(</a:t>
            </a:r>
            <a:r>
              <a:rPr lang="en-IN" dirty="0">
                <a:solidFill>
                  <a:srgbClr val="98C379"/>
                </a:solidFill>
              </a:rPr>
              <a:t>"Alice"</a:t>
            </a:r>
            <a:r>
              <a:rPr lang="en-IN" dirty="0">
                <a:solidFill>
                  <a:srgbClr val="ABB2BF"/>
                </a:solidFill>
              </a:rPr>
              <a:t>);</a:t>
            </a:r>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"Alice's age: "</a:t>
            </a:r>
            <a:r>
              <a:rPr lang="en-IN" dirty="0"/>
              <a:t> </a:t>
            </a:r>
            <a:r>
              <a:rPr lang="en-IN" dirty="0">
                <a:solidFill>
                  <a:srgbClr val="61AFEF"/>
                </a:solidFill>
              </a:rPr>
              <a:t>+</a:t>
            </a:r>
            <a:r>
              <a:rPr lang="en-IN" dirty="0"/>
              <a:t> </a:t>
            </a:r>
            <a:r>
              <a:rPr lang="en-IN" dirty="0" err="1"/>
              <a:t>aliceAge</a:t>
            </a:r>
            <a:r>
              <a:rPr lang="en-IN" dirty="0">
                <a:solidFill>
                  <a:srgbClr val="ABB2BF"/>
                </a:solidFill>
              </a:rPr>
              <a:t>);</a:t>
            </a:r>
            <a:r>
              <a:rPr lang="en-IN" dirty="0"/>
              <a:t> </a:t>
            </a:r>
          </a:p>
          <a:p>
            <a:pPr marL="0" indent="0">
              <a:buNone/>
            </a:pPr>
            <a:r>
              <a:rPr lang="en-IN" i="1" dirty="0">
                <a:solidFill>
                  <a:srgbClr val="5C6370"/>
                </a:solidFill>
              </a:rPr>
              <a:t>// Output: Alice's age: 20</a:t>
            </a:r>
            <a:endParaRPr lang="en-IN" dirty="0"/>
          </a:p>
        </p:txBody>
      </p:sp>
      <p:sp>
        <p:nvSpPr>
          <p:cNvPr id="4" name="Rectangle 3">
            <a:extLst>
              <a:ext uri="{FF2B5EF4-FFF2-40B4-BE49-F238E27FC236}">
                <a16:creationId xmlns:a16="http://schemas.microsoft.com/office/drawing/2014/main" id="{4EDE5AC3-10AD-4A1B-8C7E-33397583068F}"/>
              </a:ext>
            </a:extLst>
          </p:cNvPr>
          <p:cNvSpPr/>
          <p:nvPr/>
        </p:nvSpPr>
        <p:spPr>
          <a:xfrm>
            <a:off x="4900613" y="1900237"/>
            <a:ext cx="4121944" cy="3785652"/>
          </a:xfrm>
          <a:prstGeom prst="rect">
            <a:avLst/>
          </a:prstGeom>
          <a:solidFill>
            <a:schemeClr val="tx2">
              <a:lumMod val="10000"/>
              <a:lumOff val="90000"/>
            </a:schemeClr>
          </a:solidFill>
        </p:spPr>
        <p:txBody>
          <a:bodyPr wrap="square">
            <a:spAutoFit/>
          </a:bodyPr>
          <a:lstStyle/>
          <a:p>
            <a:pPr defTabSz="685800"/>
            <a:r>
              <a:rPr lang="en-IN" sz="1500" i="1" dirty="0">
                <a:solidFill>
                  <a:srgbClr val="5C6370"/>
                </a:solidFill>
                <a:latin typeface="Aptos" panose="020B0004020202020204"/>
              </a:rPr>
              <a:t>// Checking if a key exists</a:t>
            </a:r>
            <a:r>
              <a:rPr lang="en-IN" sz="1500" dirty="0">
                <a:solidFill>
                  <a:prstClr val="black"/>
                </a:solidFill>
                <a:latin typeface="Aptos" panose="020B0004020202020204"/>
              </a:rPr>
              <a:t> </a:t>
            </a:r>
          </a:p>
          <a:p>
            <a:pPr defTabSz="685800"/>
            <a:r>
              <a:rPr lang="en-IN" sz="1500" dirty="0" err="1">
                <a:solidFill>
                  <a:srgbClr val="C678DD"/>
                </a:solidFill>
                <a:latin typeface="Aptos" panose="020B0004020202020204"/>
              </a:rPr>
              <a:t>boolean</a:t>
            </a:r>
            <a:r>
              <a:rPr lang="en-IN" sz="1500" dirty="0">
                <a:solidFill>
                  <a:prstClr val="black"/>
                </a:solidFill>
                <a:latin typeface="Aptos" panose="020B0004020202020204"/>
              </a:rPr>
              <a:t> </a:t>
            </a:r>
            <a:r>
              <a:rPr lang="en-IN" sz="1500" dirty="0" err="1">
                <a:solidFill>
                  <a:prstClr val="black"/>
                </a:solidFill>
                <a:latin typeface="Aptos" panose="020B0004020202020204"/>
              </a:rPr>
              <a:t>containsBob</a:t>
            </a:r>
            <a:r>
              <a:rPr lang="en-IN" sz="1500" dirty="0">
                <a:solidFill>
                  <a:prstClr val="black"/>
                </a:solidFill>
                <a:latin typeface="Aptos" panose="020B0004020202020204"/>
              </a:rPr>
              <a:t>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studentAges</a:t>
            </a:r>
            <a:r>
              <a:rPr lang="en-IN" sz="1500" dirty="0" err="1">
                <a:solidFill>
                  <a:srgbClr val="ABB2BF"/>
                </a:solidFill>
                <a:latin typeface="Aptos" panose="020B0004020202020204"/>
              </a:rPr>
              <a:t>.</a:t>
            </a:r>
            <a:r>
              <a:rPr lang="en-IN" sz="1500" dirty="0" err="1">
                <a:solidFill>
                  <a:srgbClr val="61AFEF"/>
                </a:solidFill>
                <a:latin typeface="Aptos" panose="020B0004020202020204"/>
              </a:rPr>
              <a:t>containsKey</a:t>
            </a:r>
            <a:r>
              <a:rPr lang="en-IN" sz="1500" dirty="0">
                <a:solidFill>
                  <a:srgbClr val="ABB2BF"/>
                </a:solidFill>
                <a:latin typeface="Aptos" panose="020B0004020202020204"/>
              </a:rPr>
              <a:t>(</a:t>
            </a:r>
            <a:r>
              <a:rPr lang="en-IN" sz="1500" dirty="0">
                <a:solidFill>
                  <a:srgbClr val="98C379"/>
                </a:solidFill>
                <a:latin typeface="Aptos" panose="020B0004020202020204"/>
              </a:rPr>
              <a:t>"Bob"</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err="1">
                <a:solidFill>
                  <a:srgbClr val="D19A66"/>
                </a:solidFill>
                <a:latin typeface="Aptos" panose="020B0004020202020204"/>
              </a:rPr>
              <a:t>System</a:t>
            </a:r>
            <a:r>
              <a:rPr lang="en-IN" sz="1500" dirty="0" err="1">
                <a:solidFill>
                  <a:srgbClr val="ABB2BF"/>
                </a:solidFill>
                <a:latin typeface="Aptos" panose="020B0004020202020204"/>
              </a:rPr>
              <a:t>.</a:t>
            </a:r>
            <a:r>
              <a:rPr lang="en-IN" sz="1500" dirty="0" err="1">
                <a:solidFill>
                  <a:prstClr val="black"/>
                </a:solidFill>
                <a:latin typeface="Aptos" panose="020B0004020202020204"/>
              </a:rPr>
              <a:t>out</a:t>
            </a:r>
            <a:r>
              <a:rPr lang="en-IN" sz="1500" dirty="0" err="1">
                <a:solidFill>
                  <a:srgbClr val="ABB2BF"/>
                </a:solidFill>
                <a:latin typeface="Aptos" panose="020B0004020202020204"/>
              </a:rPr>
              <a:t>.</a:t>
            </a:r>
            <a:r>
              <a:rPr lang="en-IN" sz="1500" dirty="0" err="1">
                <a:solidFill>
                  <a:srgbClr val="61AFEF"/>
                </a:solidFill>
                <a:latin typeface="Aptos" panose="020B0004020202020204"/>
              </a:rPr>
              <a:t>println</a:t>
            </a:r>
            <a:r>
              <a:rPr lang="en-IN" sz="1500" dirty="0">
                <a:solidFill>
                  <a:srgbClr val="ABB2BF"/>
                </a:solidFill>
                <a:latin typeface="Aptos" panose="020B0004020202020204"/>
              </a:rPr>
              <a:t>(</a:t>
            </a:r>
            <a:r>
              <a:rPr lang="en-IN" sz="1500" dirty="0">
                <a:solidFill>
                  <a:srgbClr val="98C379"/>
                </a:solidFill>
                <a:latin typeface="Aptos" panose="020B0004020202020204"/>
              </a:rPr>
              <a:t>"Contains 'Bob'? "</a:t>
            </a:r>
            <a:r>
              <a:rPr lang="en-IN" sz="1500" dirty="0">
                <a:solidFill>
                  <a:prstClr val="black"/>
                </a:solidFill>
                <a:latin typeface="Aptos" panose="020B0004020202020204"/>
              </a:rPr>
              <a:t>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containsBob</a:t>
            </a:r>
            <a:r>
              <a:rPr lang="en-IN" sz="1500" dirty="0">
                <a:solidFill>
                  <a:srgbClr val="ABB2BF"/>
                </a:solidFill>
                <a:latin typeface="Aptos" panose="020B0004020202020204"/>
              </a:rPr>
              <a:t>);</a:t>
            </a:r>
          </a:p>
          <a:p>
            <a:pPr defTabSz="685800"/>
            <a:r>
              <a:rPr lang="en-IN" sz="1500" dirty="0">
                <a:solidFill>
                  <a:prstClr val="black"/>
                </a:solidFill>
                <a:latin typeface="Aptos" panose="020B0004020202020204"/>
              </a:rPr>
              <a:t> </a:t>
            </a:r>
            <a:r>
              <a:rPr lang="en-IN" sz="1500" i="1" dirty="0">
                <a:solidFill>
                  <a:srgbClr val="5C6370"/>
                </a:solidFill>
                <a:latin typeface="Aptos" panose="020B0004020202020204"/>
              </a:rPr>
              <a:t>// Output: Contains 'Bob'? true</a:t>
            </a:r>
            <a:r>
              <a:rPr lang="en-IN" sz="1500" dirty="0">
                <a:solidFill>
                  <a:prstClr val="black"/>
                </a:solidFill>
                <a:latin typeface="Aptos" panose="020B0004020202020204"/>
              </a:rPr>
              <a:t> </a:t>
            </a:r>
            <a:r>
              <a:rPr lang="en-IN" sz="1500" i="1" dirty="0">
                <a:solidFill>
                  <a:srgbClr val="5C6370"/>
                </a:solidFill>
                <a:latin typeface="Aptos" panose="020B0004020202020204"/>
              </a:rPr>
              <a:t>// Iterating over the key-value pairs</a:t>
            </a:r>
            <a:r>
              <a:rPr lang="en-IN" sz="1500" dirty="0">
                <a:solidFill>
                  <a:prstClr val="black"/>
                </a:solidFill>
                <a:latin typeface="Aptos" panose="020B0004020202020204"/>
              </a:rPr>
              <a:t> </a:t>
            </a:r>
          </a:p>
          <a:p>
            <a:pPr defTabSz="685800"/>
            <a:r>
              <a:rPr lang="en-IN" sz="1500" dirty="0" err="1">
                <a:solidFill>
                  <a:srgbClr val="D19A66"/>
                </a:solidFill>
                <a:latin typeface="Aptos" panose="020B0004020202020204"/>
              </a:rPr>
              <a:t>System</a:t>
            </a:r>
            <a:r>
              <a:rPr lang="en-IN" sz="1500" dirty="0" err="1">
                <a:solidFill>
                  <a:srgbClr val="ABB2BF"/>
                </a:solidFill>
                <a:latin typeface="Aptos" panose="020B0004020202020204"/>
              </a:rPr>
              <a:t>.</a:t>
            </a:r>
            <a:r>
              <a:rPr lang="en-IN" sz="1500" dirty="0" err="1">
                <a:solidFill>
                  <a:prstClr val="black"/>
                </a:solidFill>
                <a:latin typeface="Aptos" panose="020B0004020202020204"/>
              </a:rPr>
              <a:t>out</a:t>
            </a:r>
            <a:r>
              <a:rPr lang="en-IN" sz="1500" dirty="0" err="1">
                <a:solidFill>
                  <a:srgbClr val="ABB2BF"/>
                </a:solidFill>
                <a:latin typeface="Aptos" panose="020B0004020202020204"/>
              </a:rPr>
              <a:t>.</a:t>
            </a:r>
            <a:r>
              <a:rPr lang="en-IN" sz="1500" dirty="0" err="1">
                <a:solidFill>
                  <a:srgbClr val="61AFEF"/>
                </a:solidFill>
                <a:latin typeface="Aptos" panose="020B0004020202020204"/>
              </a:rPr>
              <a:t>println</a:t>
            </a:r>
            <a:r>
              <a:rPr lang="en-IN" sz="1500" dirty="0">
                <a:solidFill>
                  <a:srgbClr val="ABB2BF"/>
                </a:solidFill>
                <a:latin typeface="Aptos" panose="020B0004020202020204"/>
              </a:rPr>
              <a:t>(</a:t>
            </a:r>
            <a:r>
              <a:rPr lang="en-IN" sz="1500" dirty="0">
                <a:solidFill>
                  <a:srgbClr val="98C379"/>
                </a:solidFill>
                <a:latin typeface="Aptos" panose="020B0004020202020204"/>
              </a:rPr>
              <a:t>"Student Ages:"</a:t>
            </a:r>
            <a:r>
              <a:rPr lang="en-IN" sz="1500" dirty="0">
                <a:solidFill>
                  <a:srgbClr val="ABB2BF"/>
                </a:solidFill>
                <a:latin typeface="Aptos" panose="020B0004020202020204"/>
              </a:rPr>
              <a:t>);</a:t>
            </a:r>
          </a:p>
          <a:p>
            <a:pPr defTabSz="685800"/>
            <a:r>
              <a:rPr lang="en-IN" sz="1500" dirty="0">
                <a:solidFill>
                  <a:prstClr val="black"/>
                </a:solidFill>
                <a:latin typeface="Aptos" panose="020B0004020202020204"/>
              </a:rPr>
              <a:t> </a:t>
            </a:r>
            <a:r>
              <a:rPr lang="en-IN" sz="1500" dirty="0">
                <a:solidFill>
                  <a:srgbClr val="C678DD"/>
                </a:solidFill>
                <a:latin typeface="Aptos" panose="020B0004020202020204"/>
              </a:rPr>
              <a:t>for</a:t>
            </a:r>
            <a:r>
              <a:rPr lang="en-IN" sz="1500" dirty="0">
                <a:solidFill>
                  <a:prstClr val="black"/>
                </a:solidFill>
                <a:latin typeface="Aptos" panose="020B0004020202020204"/>
              </a:rPr>
              <a:t> </a:t>
            </a:r>
            <a:r>
              <a:rPr lang="en-IN" sz="1500" dirty="0">
                <a:solidFill>
                  <a:srgbClr val="ABB2BF"/>
                </a:solidFill>
                <a:latin typeface="Aptos" panose="020B0004020202020204"/>
              </a:rPr>
              <a:t>(</a:t>
            </a:r>
            <a:r>
              <a:rPr lang="en-IN" sz="1500" dirty="0" err="1">
                <a:solidFill>
                  <a:srgbClr val="D19A66"/>
                </a:solidFill>
                <a:latin typeface="Aptos" panose="020B0004020202020204"/>
              </a:rPr>
              <a:t>Map</a:t>
            </a:r>
            <a:r>
              <a:rPr lang="en-IN" sz="1500" dirty="0" err="1">
                <a:solidFill>
                  <a:srgbClr val="ABB2BF"/>
                </a:solidFill>
                <a:latin typeface="Aptos" panose="020B0004020202020204"/>
              </a:rPr>
              <a:t>.</a:t>
            </a:r>
            <a:r>
              <a:rPr lang="en-IN" sz="1500" dirty="0" err="1">
                <a:solidFill>
                  <a:srgbClr val="D19A66"/>
                </a:solidFill>
                <a:latin typeface="Aptos" panose="020B0004020202020204"/>
              </a:rPr>
              <a:t>Entry</a:t>
            </a:r>
            <a:r>
              <a:rPr lang="en-IN" sz="1500" dirty="0">
                <a:solidFill>
                  <a:srgbClr val="ABB2BF"/>
                </a:solidFill>
                <a:latin typeface="Aptos" panose="020B0004020202020204"/>
              </a:rPr>
              <a:t>&lt;</a:t>
            </a:r>
            <a:r>
              <a:rPr lang="en-IN" sz="1500" dirty="0">
                <a:solidFill>
                  <a:srgbClr val="D19A66"/>
                </a:solidFill>
                <a:latin typeface="Aptos" panose="020B0004020202020204"/>
              </a:rPr>
              <a:t>String</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a:solidFill>
                  <a:srgbClr val="D19A66"/>
                </a:solidFill>
                <a:latin typeface="Aptos" panose="020B0004020202020204"/>
              </a:rPr>
              <a:t>Integer</a:t>
            </a:r>
            <a:r>
              <a:rPr lang="en-IN" sz="1500" dirty="0">
                <a:solidFill>
                  <a:srgbClr val="ABB2BF"/>
                </a:solidFill>
                <a:latin typeface="Aptos" panose="020B0004020202020204"/>
              </a:rPr>
              <a:t>&gt;</a:t>
            </a:r>
            <a:r>
              <a:rPr lang="en-IN" sz="1500" dirty="0">
                <a:solidFill>
                  <a:prstClr val="black"/>
                </a:solidFill>
                <a:latin typeface="Aptos" panose="020B0004020202020204"/>
              </a:rPr>
              <a:t> entry </a:t>
            </a:r>
            <a:r>
              <a:rPr lang="en-IN" sz="1500" dirty="0">
                <a:solidFill>
                  <a:srgbClr val="61AFEF"/>
                </a:solidFill>
                <a:latin typeface="Aptos" panose="020B0004020202020204"/>
              </a:rPr>
              <a:t>: </a:t>
            </a:r>
            <a:r>
              <a:rPr lang="en-IN" sz="1500" dirty="0" err="1">
                <a:solidFill>
                  <a:prstClr val="black"/>
                </a:solidFill>
                <a:latin typeface="Aptos" panose="020B0004020202020204"/>
              </a:rPr>
              <a:t>studentAges</a:t>
            </a:r>
            <a:r>
              <a:rPr lang="en-IN" sz="1500" dirty="0" err="1">
                <a:solidFill>
                  <a:srgbClr val="ABB2BF"/>
                </a:solidFill>
                <a:latin typeface="Aptos" panose="020B0004020202020204"/>
              </a:rPr>
              <a:t>.</a:t>
            </a:r>
            <a:r>
              <a:rPr lang="en-IN" sz="1500" dirty="0" err="1">
                <a:solidFill>
                  <a:srgbClr val="61AFEF"/>
                </a:solidFill>
                <a:latin typeface="Aptos" panose="020B0004020202020204"/>
              </a:rPr>
              <a:t>entrySet</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a:solidFill>
                  <a:srgbClr val="ABB2BF"/>
                </a:solidFill>
                <a:latin typeface="Aptos" panose="020B0004020202020204"/>
              </a:rPr>
              <a:t>{</a:t>
            </a:r>
            <a:r>
              <a:rPr lang="en-IN" sz="1500" dirty="0">
                <a:solidFill>
                  <a:prstClr val="black"/>
                </a:solidFill>
                <a:latin typeface="Aptos" panose="020B0004020202020204"/>
              </a:rPr>
              <a:t> </a:t>
            </a:r>
          </a:p>
          <a:p>
            <a:pPr defTabSz="685800"/>
            <a:r>
              <a:rPr lang="en-IN" sz="1500" dirty="0">
                <a:solidFill>
                  <a:srgbClr val="D19A66"/>
                </a:solidFill>
                <a:latin typeface="Aptos" panose="020B0004020202020204"/>
              </a:rPr>
              <a:t>String</a:t>
            </a:r>
            <a:r>
              <a:rPr lang="en-IN" sz="1500" dirty="0">
                <a:solidFill>
                  <a:prstClr val="black"/>
                </a:solidFill>
                <a:latin typeface="Aptos" panose="020B0004020202020204"/>
              </a:rPr>
              <a:t> name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entry</a:t>
            </a:r>
            <a:r>
              <a:rPr lang="en-IN" sz="1500" dirty="0" err="1">
                <a:solidFill>
                  <a:srgbClr val="ABB2BF"/>
                </a:solidFill>
                <a:latin typeface="Aptos" panose="020B0004020202020204"/>
              </a:rPr>
              <a:t>.</a:t>
            </a:r>
            <a:r>
              <a:rPr lang="en-IN" sz="1500" dirty="0" err="1">
                <a:solidFill>
                  <a:srgbClr val="61AFEF"/>
                </a:solidFill>
                <a:latin typeface="Aptos" panose="020B0004020202020204"/>
              </a:rPr>
              <a:t>getKey</a:t>
            </a:r>
            <a:r>
              <a:rPr lang="en-IN" sz="1500" dirty="0">
                <a:solidFill>
                  <a:srgbClr val="ABB2BF"/>
                </a:solidFill>
                <a:latin typeface="Aptos" panose="020B0004020202020204"/>
              </a:rPr>
              <a:t>();</a:t>
            </a:r>
            <a:r>
              <a:rPr lang="en-IN" sz="1500" dirty="0">
                <a:solidFill>
                  <a:prstClr val="black"/>
                </a:solidFill>
                <a:latin typeface="Aptos" panose="020B0004020202020204"/>
              </a:rPr>
              <a:t> </a:t>
            </a:r>
          </a:p>
          <a:p>
            <a:pPr defTabSz="685800"/>
            <a:r>
              <a:rPr lang="en-IN" sz="1500" dirty="0">
                <a:solidFill>
                  <a:srgbClr val="C678DD"/>
                </a:solidFill>
                <a:latin typeface="Aptos" panose="020B0004020202020204"/>
              </a:rPr>
              <a:t>int</a:t>
            </a:r>
            <a:r>
              <a:rPr lang="en-IN" sz="1500" dirty="0">
                <a:solidFill>
                  <a:prstClr val="black"/>
                </a:solidFill>
                <a:latin typeface="Aptos" panose="020B0004020202020204"/>
              </a:rPr>
              <a:t> age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entry</a:t>
            </a:r>
            <a:r>
              <a:rPr lang="en-IN" sz="1500" dirty="0" err="1">
                <a:solidFill>
                  <a:srgbClr val="ABB2BF"/>
                </a:solidFill>
                <a:latin typeface="Aptos" panose="020B0004020202020204"/>
              </a:rPr>
              <a:t>.</a:t>
            </a:r>
            <a:r>
              <a:rPr lang="en-IN" sz="1500" dirty="0" err="1">
                <a:solidFill>
                  <a:srgbClr val="61AFEF"/>
                </a:solidFill>
                <a:latin typeface="Aptos" panose="020B0004020202020204"/>
              </a:rPr>
              <a:t>getValue</a:t>
            </a:r>
            <a:r>
              <a:rPr lang="en-IN" sz="1500" dirty="0">
                <a:solidFill>
                  <a:srgbClr val="ABB2BF"/>
                </a:solidFill>
                <a:latin typeface="Aptos" panose="020B0004020202020204"/>
              </a:rPr>
              <a:t>();</a:t>
            </a:r>
          </a:p>
          <a:p>
            <a:pPr defTabSz="685800"/>
            <a:r>
              <a:rPr lang="en-IN" sz="1500" dirty="0">
                <a:solidFill>
                  <a:prstClr val="black"/>
                </a:solidFill>
                <a:latin typeface="Aptos" panose="020B0004020202020204"/>
              </a:rPr>
              <a:t> </a:t>
            </a:r>
            <a:r>
              <a:rPr lang="en-IN" sz="1500" dirty="0" err="1">
                <a:solidFill>
                  <a:srgbClr val="D19A66"/>
                </a:solidFill>
                <a:latin typeface="Aptos" panose="020B0004020202020204"/>
              </a:rPr>
              <a:t>System</a:t>
            </a:r>
            <a:r>
              <a:rPr lang="en-IN" sz="1500" dirty="0" err="1">
                <a:solidFill>
                  <a:srgbClr val="ABB2BF"/>
                </a:solidFill>
                <a:latin typeface="Aptos" panose="020B0004020202020204"/>
              </a:rPr>
              <a:t>.</a:t>
            </a:r>
            <a:r>
              <a:rPr lang="en-IN" sz="1500" dirty="0" err="1">
                <a:solidFill>
                  <a:prstClr val="black"/>
                </a:solidFill>
                <a:latin typeface="Aptos" panose="020B0004020202020204"/>
              </a:rPr>
              <a:t>out</a:t>
            </a:r>
            <a:r>
              <a:rPr lang="en-IN" sz="1500" dirty="0" err="1">
                <a:solidFill>
                  <a:srgbClr val="ABB2BF"/>
                </a:solidFill>
                <a:latin typeface="Aptos" panose="020B0004020202020204"/>
              </a:rPr>
              <a:t>.</a:t>
            </a:r>
            <a:r>
              <a:rPr lang="en-IN" sz="1500" dirty="0" err="1">
                <a:solidFill>
                  <a:srgbClr val="61AFEF"/>
                </a:solidFill>
                <a:latin typeface="Aptos" panose="020B0004020202020204"/>
              </a:rPr>
              <a:t>println</a:t>
            </a:r>
            <a:r>
              <a:rPr lang="en-IN" sz="1500" dirty="0">
                <a:solidFill>
                  <a:srgbClr val="ABB2BF"/>
                </a:solidFill>
                <a:latin typeface="Aptos" panose="020B0004020202020204"/>
              </a:rPr>
              <a:t>(</a:t>
            </a:r>
            <a:r>
              <a:rPr lang="en-IN" sz="1500" dirty="0">
                <a:solidFill>
                  <a:prstClr val="black"/>
                </a:solidFill>
                <a:latin typeface="Aptos" panose="020B0004020202020204"/>
              </a:rPr>
              <a:t>name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a:solidFill>
                  <a:srgbClr val="98C379"/>
                </a:solidFill>
                <a:latin typeface="Aptos" panose="020B0004020202020204"/>
              </a:rPr>
              <a:t>": "</a:t>
            </a:r>
            <a:r>
              <a:rPr lang="en-IN" sz="1500" dirty="0">
                <a:solidFill>
                  <a:prstClr val="black"/>
                </a:solidFill>
                <a:latin typeface="Aptos" panose="020B0004020202020204"/>
              </a:rPr>
              <a:t> </a:t>
            </a:r>
            <a:r>
              <a:rPr lang="en-IN" sz="1500" dirty="0">
                <a:solidFill>
                  <a:srgbClr val="61AFEF"/>
                </a:solidFill>
                <a:latin typeface="Aptos" panose="020B0004020202020204"/>
              </a:rPr>
              <a:t>+</a:t>
            </a:r>
            <a:r>
              <a:rPr lang="en-IN" sz="1500" dirty="0">
                <a:solidFill>
                  <a:prstClr val="black"/>
                </a:solidFill>
                <a:latin typeface="Aptos" panose="020B0004020202020204"/>
              </a:rPr>
              <a:t> age</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a:solidFill>
                  <a:srgbClr val="ABB2BF"/>
                </a:solidFill>
                <a:latin typeface="Aptos" panose="020B0004020202020204"/>
              </a:rPr>
              <a:t>}</a:t>
            </a:r>
            <a:r>
              <a:rPr lang="en-IN" sz="1500" dirty="0">
                <a:solidFill>
                  <a:prstClr val="black"/>
                </a:solidFill>
                <a:latin typeface="Aptos" panose="020B0004020202020204"/>
              </a:rPr>
              <a:t> </a:t>
            </a:r>
          </a:p>
          <a:p>
            <a:pPr defTabSz="685800"/>
            <a:r>
              <a:rPr lang="en-IN" sz="1500" i="1" dirty="0">
                <a:solidFill>
                  <a:srgbClr val="5C6370"/>
                </a:solidFill>
                <a:latin typeface="Aptos" panose="020B0004020202020204"/>
              </a:rPr>
              <a:t>// Output (order may vary):</a:t>
            </a:r>
            <a:r>
              <a:rPr lang="en-IN" sz="1500" dirty="0">
                <a:solidFill>
                  <a:prstClr val="black"/>
                </a:solidFill>
                <a:latin typeface="Aptos" panose="020B0004020202020204"/>
              </a:rPr>
              <a:t> </a:t>
            </a:r>
            <a:r>
              <a:rPr lang="en-IN" sz="1500" i="1" dirty="0">
                <a:solidFill>
                  <a:srgbClr val="5C6370"/>
                </a:solidFill>
                <a:latin typeface="Aptos" panose="020B0004020202020204"/>
              </a:rPr>
              <a:t>// Student Ages:</a:t>
            </a:r>
            <a:r>
              <a:rPr lang="en-IN" sz="1500" dirty="0">
                <a:solidFill>
                  <a:prstClr val="black"/>
                </a:solidFill>
                <a:latin typeface="Aptos" panose="020B0004020202020204"/>
              </a:rPr>
              <a:t> </a:t>
            </a:r>
            <a:r>
              <a:rPr lang="en-IN" sz="1500" i="1" dirty="0">
                <a:solidFill>
                  <a:srgbClr val="5C6370"/>
                </a:solidFill>
                <a:latin typeface="Aptos" panose="020B0004020202020204"/>
              </a:rPr>
              <a:t>// Alice: 20</a:t>
            </a:r>
            <a:r>
              <a:rPr lang="en-IN" sz="1500" dirty="0">
                <a:solidFill>
                  <a:prstClr val="black"/>
                </a:solidFill>
                <a:latin typeface="Aptos" panose="020B0004020202020204"/>
              </a:rPr>
              <a:t> </a:t>
            </a:r>
            <a:r>
              <a:rPr lang="en-IN" sz="1500" i="1" dirty="0">
                <a:solidFill>
                  <a:srgbClr val="5C6370"/>
                </a:solidFill>
                <a:latin typeface="Aptos" panose="020B0004020202020204"/>
              </a:rPr>
              <a:t>// Bob: 22</a:t>
            </a:r>
            <a:r>
              <a:rPr lang="en-IN" sz="1500" dirty="0">
                <a:solidFill>
                  <a:prstClr val="black"/>
                </a:solidFill>
                <a:latin typeface="Aptos" panose="020B0004020202020204"/>
              </a:rPr>
              <a:t> </a:t>
            </a:r>
            <a:r>
              <a:rPr lang="en-IN" sz="1500" i="1" dirty="0">
                <a:solidFill>
                  <a:srgbClr val="5C6370"/>
                </a:solidFill>
                <a:latin typeface="Aptos" panose="020B0004020202020204"/>
              </a:rPr>
              <a:t>// Charlie: 19</a:t>
            </a:r>
            <a:r>
              <a:rPr lang="en-IN" sz="1500" dirty="0">
                <a:solidFill>
                  <a:prstClr val="black"/>
                </a:solidFill>
                <a:latin typeface="Aptos" panose="020B0004020202020204"/>
              </a:rPr>
              <a:t> </a:t>
            </a:r>
          </a:p>
          <a:p>
            <a:pPr defTabSz="685800"/>
            <a:r>
              <a:rPr lang="en-IN" sz="1500" dirty="0">
                <a:solidFill>
                  <a:srgbClr val="ABB2BF"/>
                </a:solidFill>
                <a:latin typeface="Aptos" panose="020B0004020202020204"/>
              </a:rPr>
              <a:t>}</a:t>
            </a:r>
            <a:endParaRPr lang="en-IN" sz="1500" dirty="0">
              <a:solidFill>
                <a:prstClr val="black"/>
              </a:solidFill>
              <a:latin typeface="Aptos" panose="020B0004020202020204"/>
            </a:endParaRPr>
          </a:p>
        </p:txBody>
      </p:sp>
    </p:spTree>
    <p:extLst>
      <p:ext uri="{BB962C8B-B14F-4D97-AF65-F5344CB8AC3E}">
        <p14:creationId xmlns:p14="http://schemas.microsoft.com/office/powerpoint/2010/main" val="164971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64710-B2A1-4D33-A478-213F7F2C0A9D}"/>
              </a:ext>
            </a:extLst>
          </p:cNvPr>
          <p:cNvSpPr>
            <a:spLocks noGrp="1"/>
          </p:cNvSpPr>
          <p:nvPr>
            <p:ph idx="1"/>
          </p:nvPr>
        </p:nvSpPr>
        <p:spPr/>
        <p:txBody>
          <a:bodyPr/>
          <a:lstStyle/>
          <a:p>
            <a:pPr marL="0" indent="0" algn="just">
              <a:buNone/>
            </a:pPr>
            <a:r>
              <a:rPr lang="en-US" dirty="0"/>
              <a:t>In this example, we create a HashMap to store student names and their ages. We demonstrate adding key-value pairs to the HashMap, retrieving a value using its key, checking if a key exists, and iterating over the key-value pairs using the </a:t>
            </a:r>
            <a:r>
              <a:rPr lang="en-US" dirty="0" err="1"/>
              <a:t>entrySet</a:t>
            </a:r>
            <a:r>
              <a:rPr lang="en-US" dirty="0"/>
              <a:t>() method.</a:t>
            </a:r>
          </a:p>
          <a:p>
            <a:pPr marL="0" indent="0" algn="just">
              <a:buNone/>
            </a:pPr>
            <a:r>
              <a:rPr lang="en-US" dirty="0"/>
              <a:t> Note that the order of iteration is not guaranteed.</a:t>
            </a:r>
          </a:p>
          <a:p>
            <a:pPr marL="0" indent="0" algn="just">
              <a:buNone/>
            </a:pPr>
            <a:r>
              <a:rPr lang="en-US" dirty="0"/>
              <a:t>HashMap is widely used when you need to store and retrieve key-value pairs efficiently, and you don't need to maintain any specific order of the elements. It provides constant-time performance for basic operations on average, making it suitable for large datasets.</a:t>
            </a:r>
          </a:p>
          <a:p>
            <a:pPr marL="0" indent="0" algn="just">
              <a:buNone/>
            </a:pPr>
            <a:r>
              <a:rPr lang="en-US" dirty="0"/>
              <a:t>However, it's important to note that the performance of HashMap depends on the quality of the hash function and the load factor (the ratio of elements to the capacity of the hash table). If the hash function is not well-distributed or the load factor becomes too high, the performance can degrade due to an increase in collisions and the need for resizing the hash table.</a:t>
            </a:r>
            <a:endParaRPr lang="en-IN" dirty="0"/>
          </a:p>
        </p:txBody>
      </p:sp>
    </p:spTree>
    <p:extLst>
      <p:ext uri="{BB962C8B-B14F-4D97-AF65-F5344CB8AC3E}">
        <p14:creationId xmlns:p14="http://schemas.microsoft.com/office/powerpoint/2010/main" val="3531745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707-4A19-287C-C34B-54146ECFD02B}"/>
              </a:ext>
            </a:extLst>
          </p:cNvPr>
          <p:cNvSpPr>
            <a:spLocks noGrp="1"/>
          </p:cNvSpPr>
          <p:nvPr>
            <p:ph type="title"/>
          </p:nvPr>
        </p:nvSpPr>
        <p:spPr>
          <a:xfrm>
            <a:off x="1547664" y="326057"/>
            <a:ext cx="7017395" cy="709961"/>
          </a:xfrm>
        </p:spPr>
        <p:txBody>
          <a:bodyPr/>
          <a:lstStyle/>
          <a:p>
            <a:r>
              <a:rPr lang="en-US" b="0" dirty="0" err="1">
                <a:solidFill>
                  <a:srgbClr val="FF0000"/>
                </a:solidFill>
              </a:rPr>
              <a:t>LinkedHashMap</a:t>
            </a:r>
            <a:r>
              <a:rPr lang="en-US" b="0" dirty="0">
                <a:solidFill>
                  <a:srgbClr val="FF0000"/>
                </a:solidFill>
              </a:rPr>
              <a:t> Class</a:t>
            </a:r>
            <a:endParaRPr lang="en-US" dirty="0">
              <a:solidFill>
                <a:srgbClr val="FF0000"/>
              </a:solidFill>
            </a:endParaRPr>
          </a:p>
        </p:txBody>
      </p:sp>
      <p:sp>
        <p:nvSpPr>
          <p:cNvPr id="3" name="Content Placeholder 2">
            <a:extLst>
              <a:ext uri="{FF2B5EF4-FFF2-40B4-BE49-F238E27FC236}">
                <a16:creationId xmlns:a16="http://schemas.microsoft.com/office/drawing/2014/main" id="{B3065556-FAEC-01A7-C308-3FBBB69F456C}"/>
              </a:ext>
            </a:extLst>
          </p:cNvPr>
          <p:cNvSpPr>
            <a:spLocks noGrp="1"/>
          </p:cNvSpPr>
          <p:nvPr>
            <p:ph idx="1"/>
          </p:nvPr>
        </p:nvSpPr>
        <p:spPr>
          <a:xfrm>
            <a:off x="290909" y="1412775"/>
            <a:ext cx="5095478" cy="4764187"/>
          </a:xfrm>
        </p:spPr>
        <p:txBody>
          <a:bodyPr vert="horz" lIns="68580" tIns="34290" rIns="68580" bIns="34290" rtlCol="0" anchor="t">
            <a:normAutofit lnSpcReduction="10000"/>
          </a:bodyPr>
          <a:lstStyle/>
          <a:p>
            <a:pPr marL="0" indent="0" algn="just">
              <a:buNone/>
            </a:pPr>
            <a:r>
              <a:rPr lang="en-US" sz="3200" dirty="0">
                <a:latin typeface="Times New Roman"/>
                <a:cs typeface="Times New Roman"/>
              </a:rPr>
              <a:t>The </a:t>
            </a:r>
            <a:r>
              <a:rPr lang="en-US" sz="3200" dirty="0" err="1">
                <a:latin typeface="Times New Roman"/>
                <a:cs typeface="Times New Roman"/>
              </a:rPr>
              <a:t>LinkedHashMap</a:t>
            </a:r>
            <a:r>
              <a:rPr lang="en-US" sz="3200" dirty="0">
                <a:latin typeface="Times New Roman"/>
                <a:cs typeface="Times New Roman"/>
              </a:rPr>
              <a:t> class in Java is a subclass of the HashMap class and provides the additional functionality of maintaining the insertion order of the elements. It inherits the properties of the HashMap class and additionally maintains a doubly-linked list of the entries, allowing for insertion-order iteration.</a:t>
            </a:r>
            <a:endParaRPr lang="en-US" sz="3200" dirty="0"/>
          </a:p>
        </p:txBody>
      </p:sp>
      <p:pic>
        <p:nvPicPr>
          <p:cNvPr id="1026" name="Picture 2" descr="Java LinkedHashMap class hierarchy">
            <a:extLst>
              <a:ext uri="{FF2B5EF4-FFF2-40B4-BE49-F238E27FC236}">
                <a16:creationId xmlns:a16="http://schemas.microsoft.com/office/drawing/2014/main" id="{BA858351-2F2E-44E5-94F0-7E23F0C23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118915"/>
            <a:ext cx="2880320" cy="4620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2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FCF3-750D-41C4-B8BA-9C19299DAB3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DDE1AA0-97B5-415F-8BB5-8A1ED4FEE380}"/>
              </a:ext>
            </a:extLst>
          </p:cNvPr>
          <p:cNvSpPr>
            <a:spLocks noGrp="1"/>
          </p:cNvSpPr>
          <p:nvPr>
            <p:ph idx="1"/>
          </p:nvPr>
        </p:nvSpPr>
        <p:spPr>
          <a:xfrm>
            <a:off x="628650" y="1196752"/>
            <a:ext cx="7886700" cy="4980211"/>
          </a:xfrm>
        </p:spPr>
        <p:txBody>
          <a:bodyPr>
            <a:normAutofit/>
          </a:bodyPr>
          <a:lstStyle/>
          <a:p>
            <a:r>
              <a:rPr lang="en-US" sz="2800" dirty="0"/>
              <a:t>Java </a:t>
            </a:r>
            <a:r>
              <a:rPr lang="en-US" sz="2800" dirty="0" err="1"/>
              <a:t>LinkedHashMap</a:t>
            </a:r>
            <a:r>
              <a:rPr lang="en-US" sz="2800" dirty="0"/>
              <a:t> contains values based on the key.</a:t>
            </a:r>
          </a:p>
          <a:p>
            <a:r>
              <a:rPr lang="en-US" sz="2800" dirty="0"/>
              <a:t>Java </a:t>
            </a:r>
            <a:r>
              <a:rPr lang="en-US" sz="2800" dirty="0" err="1"/>
              <a:t>LinkedHashMap</a:t>
            </a:r>
            <a:r>
              <a:rPr lang="en-US" sz="2800" dirty="0"/>
              <a:t> contains unique elements.</a:t>
            </a:r>
          </a:p>
          <a:p>
            <a:r>
              <a:rPr lang="en-US" sz="2800" dirty="0"/>
              <a:t>Java </a:t>
            </a:r>
            <a:r>
              <a:rPr lang="en-US" sz="2800" dirty="0" err="1"/>
              <a:t>LinkedHashMap</a:t>
            </a:r>
            <a:r>
              <a:rPr lang="en-US" sz="2800" dirty="0"/>
              <a:t> may have one null key and multiple null values.</a:t>
            </a:r>
          </a:p>
          <a:p>
            <a:r>
              <a:rPr lang="en-US" sz="2800" dirty="0"/>
              <a:t>Java </a:t>
            </a:r>
            <a:r>
              <a:rPr lang="en-US" sz="2800" dirty="0" err="1"/>
              <a:t>LinkedHashMap</a:t>
            </a:r>
            <a:r>
              <a:rPr lang="en-US" sz="2800" dirty="0"/>
              <a:t> is non synchronized.</a:t>
            </a:r>
          </a:p>
          <a:p>
            <a:r>
              <a:rPr lang="en-US" sz="2800" dirty="0"/>
              <a:t>Java </a:t>
            </a:r>
            <a:r>
              <a:rPr lang="en-US" sz="2800" dirty="0" err="1"/>
              <a:t>LinkedHashMap</a:t>
            </a:r>
            <a:r>
              <a:rPr lang="en-US" sz="2800" dirty="0"/>
              <a:t> maintains insertion order.</a:t>
            </a:r>
          </a:p>
          <a:p>
            <a:r>
              <a:rPr lang="en-US" sz="2800" dirty="0"/>
              <a:t>The initial default capacity of Java HashMap class is 16 with a load factor of 0.75.</a:t>
            </a:r>
          </a:p>
        </p:txBody>
      </p:sp>
    </p:spTree>
    <p:extLst>
      <p:ext uri="{BB962C8B-B14F-4D97-AF65-F5344CB8AC3E}">
        <p14:creationId xmlns:p14="http://schemas.microsoft.com/office/powerpoint/2010/main" val="3450629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707-4A19-287C-C34B-54146ECFD02B}"/>
              </a:ext>
            </a:extLst>
          </p:cNvPr>
          <p:cNvSpPr>
            <a:spLocks noGrp="1"/>
          </p:cNvSpPr>
          <p:nvPr>
            <p:ph type="title"/>
          </p:nvPr>
        </p:nvSpPr>
        <p:spPr>
          <a:xfrm>
            <a:off x="1619672" y="404664"/>
            <a:ext cx="6895678" cy="903634"/>
          </a:xfrm>
        </p:spPr>
        <p:txBody>
          <a:bodyPr/>
          <a:lstStyle/>
          <a:p>
            <a:r>
              <a:rPr lang="en-US" b="0" dirty="0" err="1">
                <a:solidFill>
                  <a:srgbClr val="FF0000"/>
                </a:solidFill>
                <a:latin typeface="Times New Roman"/>
                <a:cs typeface="Times New Roman"/>
              </a:rPr>
              <a:t>LinkedHashMap</a:t>
            </a:r>
            <a:r>
              <a:rPr lang="en-US" b="0" dirty="0">
                <a:solidFill>
                  <a:srgbClr val="FF0000"/>
                </a:solidFill>
                <a:latin typeface="Times New Roman"/>
                <a:cs typeface="Times New Roman"/>
              </a:rPr>
              <a:t> Class Features</a:t>
            </a:r>
            <a:endParaRPr lang="en-US" dirty="0">
              <a:solidFill>
                <a:srgbClr val="FF0000"/>
              </a:solidFill>
            </a:endParaRPr>
          </a:p>
        </p:txBody>
      </p:sp>
      <p:sp>
        <p:nvSpPr>
          <p:cNvPr id="3" name="Content Placeholder 2">
            <a:extLst>
              <a:ext uri="{FF2B5EF4-FFF2-40B4-BE49-F238E27FC236}">
                <a16:creationId xmlns:a16="http://schemas.microsoft.com/office/drawing/2014/main" id="{B3065556-FAEC-01A7-C308-3FBBB69F456C}"/>
              </a:ext>
            </a:extLst>
          </p:cNvPr>
          <p:cNvSpPr>
            <a:spLocks noGrp="1"/>
          </p:cNvSpPr>
          <p:nvPr>
            <p:ph idx="1"/>
          </p:nvPr>
        </p:nvSpPr>
        <p:spPr>
          <a:xfrm>
            <a:off x="628650" y="1412776"/>
            <a:ext cx="7886700" cy="4764187"/>
          </a:xfrm>
        </p:spPr>
        <p:txBody>
          <a:bodyPr vert="horz" lIns="68580" tIns="34290" rIns="68580" bIns="34290" rtlCol="0" anchor="t">
            <a:normAutofit/>
          </a:bodyPr>
          <a:lstStyle/>
          <a:p>
            <a:pPr marL="0" indent="0" algn="just">
              <a:buNone/>
            </a:pPr>
            <a:r>
              <a:rPr lang="en-US" sz="2800" b="1" dirty="0">
                <a:latin typeface="Times New Roman"/>
                <a:cs typeface="Times New Roman"/>
              </a:rPr>
              <a:t>Underlying Data Structure:</a:t>
            </a:r>
            <a:r>
              <a:rPr lang="en-US" sz="2800" dirty="0">
                <a:latin typeface="Times New Roman"/>
                <a:cs typeface="Times New Roman"/>
              </a:rPr>
              <a:t> </a:t>
            </a:r>
            <a:r>
              <a:rPr lang="en-US" sz="2800" dirty="0" err="1">
                <a:latin typeface="Times New Roman"/>
                <a:cs typeface="Times New Roman"/>
              </a:rPr>
              <a:t>LinkedHashMap</a:t>
            </a:r>
            <a:r>
              <a:rPr lang="en-US" sz="2800" dirty="0">
                <a:latin typeface="Times New Roman"/>
                <a:cs typeface="Times New Roman"/>
              </a:rPr>
              <a:t> uses a combination of a HashMap and a doubly-linked list to store the key-value pairs. The HashMap provides efficient key-value storage and retrieval, while the doubly-linked list maintains the insertion order of the elements.</a:t>
            </a:r>
            <a:endParaRPr lang="en-US" sz="2800" dirty="0"/>
          </a:p>
          <a:p>
            <a:pPr marL="0" indent="0" algn="just">
              <a:buNone/>
            </a:pPr>
            <a:r>
              <a:rPr lang="en-US" sz="2800" b="1" dirty="0">
                <a:latin typeface="Times New Roman"/>
                <a:cs typeface="Times New Roman"/>
              </a:rPr>
              <a:t>Insertion Order:</a:t>
            </a:r>
            <a:r>
              <a:rPr lang="en-US" sz="2800" dirty="0">
                <a:latin typeface="Times New Roman"/>
                <a:cs typeface="Times New Roman"/>
              </a:rPr>
              <a:t> When elements are inserted into a </a:t>
            </a:r>
            <a:r>
              <a:rPr lang="en-US" sz="2800" dirty="0" err="1">
                <a:latin typeface="Times New Roman"/>
                <a:cs typeface="Times New Roman"/>
              </a:rPr>
              <a:t>LinkedHashMap</a:t>
            </a:r>
            <a:r>
              <a:rPr lang="en-US" sz="2800" dirty="0">
                <a:latin typeface="Times New Roman"/>
                <a:cs typeface="Times New Roman"/>
              </a:rPr>
              <a:t>, they are added to both the HashMap and the doubly-linked list. The order in which the elements are added to the </a:t>
            </a:r>
            <a:r>
              <a:rPr lang="en-US" sz="2800" dirty="0" err="1">
                <a:latin typeface="Times New Roman"/>
                <a:cs typeface="Times New Roman"/>
              </a:rPr>
              <a:t>LinkedHashMap</a:t>
            </a:r>
            <a:r>
              <a:rPr lang="en-US" sz="2800" dirty="0">
                <a:latin typeface="Times New Roman"/>
                <a:cs typeface="Times New Roman"/>
              </a:rPr>
              <a:t> is preserved in the doubly-linked list.</a:t>
            </a:r>
            <a:endParaRPr lang="en-US" sz="2800" dirty="0"/>
          </a:p>
          <a:p>
            <a:pPr marL="0" indent="0" algn="just">
              <a:buNone/>
            </a:pPr>
            <a:endParaRPr lang="en-US" sz="2100" dirty="0"/>
          </a:p>
        </p:txBody>
      </p:sp>
    </p:spTree>
    <p:extLst>
      <p:ext uri="{BB962C8B-B14F-4D97-AF65-F5344CB8AC3E}">
        <p14:creationId xmlns:p14="http://schemas.microsoft.com/office/powerpoint/2010/main" val="323792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FB707-4A19-287C-C34B-54146ECFD02B}"/>
              </a:ext>
            </a:extLst>
          </p:cNvPr>
          <p:cNvSpPr>
            <a:spLocks noGrp="1"/>
          </p:cNvSpPr>
          <p:nvPr>
            <p:ph type="title"/>
          </p:nvPr>
        </p:nvSpPr>
        <p:spPr>
          <a:xfrm>
            <a:off x="628650" y="1052736"/>
            <a:ext cx="7886700" cy="637953"/>
          </a:xfrm>
        </p:spPr>
        <p:txBody>
          <a:bodyPr/>
          <a:lstStyle/>
          <a:p>
            <a:r>
              <a:rPr lang="en-US" b="0" dirty="0" err="1">
                <a:solidFill>
                  <a:srgbClr val="FF0000"/>
                </a:solidFill>
                <a:latin typeface="Times New Roman"/>
                <a:cs typeface="Times New Roman"/>
              </a:rPr>
              <a:t>LinkedHashMap</a:t>
            </a:r>
            <a:r>
              <a:rPr lang="en-US" b="0" dirty="0">
                <a:solidFill>
                  <a:srgbClr val="FF0000"/>
                </a:solidFill>
                <a:latin typeface="Times New Roman"/>
                <a:cs typeface="Times New Roman"/>
              </a:rPr>
              <a:t> Class Features</a:t>
            </a:r>
            <a:endParaRPr lang="en-US" dirty="0">
              <a:solidFill>
                <a:srgbClr val="FF0000"/>
              </a:solidFill>
            </a:endParaRPr>
          </a:p>
        </p:txBody>
      </p:sp>
      <p:sp>
        <p:nvSpPr>
          <p:cNvPr id="3" name="Content Placeholder 2">
            <a:extLst>
              <a:ext uri="{FF2B5EF4-FFF2-40B4-BE49-F238E27FC236}">
                <a16:creationId xmlns:a16="http://schemas.microsoft.com/office/drawing/2014/main" id="{B3065556-FAEC-01A7-C308-3FBBB69F456C}"/>
              </a:ext>
            </a:extLst>
          </p:cNvPr>
          <p:cNvSpPr>
            <a:spLocks noGrp="1"/>
          </p:cNvSpPr>
          <p:nvPr>
            <p:ph idx="1"/>
          </p:nvPr>
        </p:nvSpPr>
        <p:spPr/>
        <p:txBody>
          <a:bodyPr vert="horz" lIns="68580" tIns="34290" rIns="68580" bIns="34290" rtlCol="0" anchor="t">
            <a:normAutofit lnSpcReduction="10000"/>
          </a:bodyPr>
          <a:lstStyle/>
          <a:p>
            <a:pPr marL="0" indent="0" algn="just">
              <a:buNone/>
            </a:pPr>
            <a:r>
              <a:rPr lang="en-US" sz="2800" b="1" dirty="0">
                <a:latin typeface="Times New Roman"/>
                <a:cs typeface="Times New Roman"/>
              </a:rPr>
              <a:t>Access Order:</a:t>
            </a:r>
            <a:r>
              <a:rPr lang="en-US" sz="2800" dirty="0">
                <a:latin typeface="Times New Roman"/>
                <a:cs typeface="Times New Roman"/>
              </a:rPr>
              <a:t> By default, </a:t>
            </a:r>
            <a:r>
              <a:rPr lang="en-US" sz="2800" dirty="0" err="1">
                <a:latin typeface="Times New Roman"/>
                <a:cs typeface="Times New Roman"/>
              </a:rPr>
              <a:t>LinkedHashMap</a:t>
            </a:r>
            <a:r>
              <a:rPr lang="en-US" sz="2800" dirty="0">
                <a:latin typeface="Times New Roman"/>
                <a:cs typeface="Times New Roman"/>
              </a:rPr>
              <a:t> maintains the insertion order of the elements. However, it can be configured to maintain the access order (the order in which the elements are accessed) by setting the </a:t>
            </a:r>
            <a:r>
              <a:rPr lang="en-US" sz="2800" dirty="0" err="1">
                <a:latin typeface="Times New Roman"/>
                <a:cs typeface="Times New Roman"/>
              </a:rPr>
              <a:t>accessOrder</a:t>
            </a:r>
            <a:r>
              <a:rPr lang="en-US" sz="2800" dirty="0">
                <a:latin typeface="Times New Roman"/>
                <a:cs typeface="Times New Roman"/>
              </a:rPr>
              <a:t> flag to true during the construction of the </a:t>
            </a:r>
            <a:r>
              <a:rPr lang="en-US" sz="2800" dirty="0" err="1">
                <a:latin typeface="Times New Roman"/>
                <a:cs typeface="Times New Roman"/>
              </a:rPr>
              <a:t>LinkedHashMap</a:t>
            </a:r>
            <a:r>
              <a:rPr lang="en-US" sz="2800" dirty="0">
                <a:latin typeface="Times New Roman"/>
                <a:cs typeface="Times New Roman"/>
              </a:rPr>
              <a:t>.</a:t>
            </a:r>
            <a:endParaRPr lang="en-US" sz="2800" dirty="0"/>
          </a:p>
          <a:p>
            <a:pPr marL="0" indent="0" algn="just">
              <a:buNone/>
            </a:pPr>
            <a:r>
              <a:rPr lang="en-US" sz="2800" b="1" dirty="0">
                <a:latin typeface="Times New Roman"/>
                <a:cs typeface="Times New Roman"/>
              </a:rPr>
              <a:t>Performance:</a:t>
            </a:r>
            <a:r>
              <a:rPr lang="en-US" sz="2800" dirty="0">
                <a:latin typeface="Times New Roman"/>
                <a:cs typeface="Times New Roman"/>
              </a:rPr>
              <a:t> </a:t>
            </a:r>
            <a:r>
              <a:rPr lang="en-US" sz="2800" dirty="0" err="1">
                <a:latin typeface="Times New Roman"/>
                <a:cs typeface="Times New Roman"/>
              </a:rPr>
              <a:t>LinkedHashMap</a:t>
            </a:r>
            <a:r>
              <a:rPr lang="en-US" sz="2800" dirty="0">
                <a:latin typeface="Times New Roman"/>
                <a:cs typeface="Times New Roman"/>
              </a:rPr>
              <a:t> has the same time complexity as HashMap for basic operations like get(), put(), and remove(), which is O(1) on average. However, iterating over the elements in the </a:t>
            </a:r>
            <a:r>
              <a:rPr lang="en-US" sz="2800" dirty="0" err="1">
                <a:latin typeface="Times New Roman"/>
                <a:cs typeface="Times New Roman"/>
              </a:rPr>
              <a:t>LinkedHashMap</a:t>
            </a:r>
            <a:r>
              <a:rPr lang="en-US" sz="2800" dirty="0">
                <a:latin typeface="Times New Roman"/>
                <a:cs typeface="Times New Roman"/>
              </a:rPr>
              <a:t> takes O(n) time, where n is the number of elements.</a:t>
            </a:r>
            <a:endParaRPr lang="en-US" sz="2800" dirty="0"/>
          </a:p>
          <a:p>
            <a:pPr marL="0" indent="0" algn="just">
              <a:buNone/>
            </a:pPr>
            <a:endParaRPr lang="en-US" sz="2100" dirty="0"/>
          </a:p>
        </p:txBody>
      </p:sp>
    </p:spTree>
    <p:extLst>
      <p:ext uri="{BB962C8B-B14F-4D97-AF65-F5344CB8AC3E}">
        <p14:creationId xmlns:p14="http://schemas.microsoft.com/office/powerpoint/2010/main" val="3896210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5B10-8D9B-487E-A855-B47B313C0DE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A35D7FE-7E6C-4F82-ADE3-196020A04658}"/>
              </a:ext>
            </a:extLst>
          </p:cNvPr>
          <p:cNvSpPr>
            <a:spLocks noGrp="1"/>
          </p:cNvSpPr>
          <p:nvPr>
            <p:ph idx="1"/>
          </p:nvPr>
        </p:nvSpPr>
        <p:spPr>
          <a:xfrm>
            <a:off x="395536" y="980728"/>
            <a:ext cx="8119814" cy="5760640"/>
          </a:xfrm>
        </p:spPr>
        <p:txBody>
          <a:bodyPr>
            <a:normAutofit lnSpcReduction="10000"/>
          </a:bodyPr>
          <a:lstStyle/>
          <a:p>
            <a:pPr marL="0" indent="0">
              <a:buNone/>
            </a:pPr>
            <a:r>
              <a:rPr lang="en-US" sz="2400" dirty="0">
                <a:solidFill>
                  <a:srgbClr val="000000"/>
                </a:solidFill>
                <a:latin typeface="Consolas" panose="020B0609020204030204" pitchFamily="49" charset="0"/>
              </a:rPr>
              <a:t>import </a:t>
            </a:r>
            <a:r>
              <a:rPr lang="en-US" sz="2400" dirty="0" err="1">
                <a:solidFill>
                  <a:srgbClr val="A31515"/>
                </a:solidFill>
                <a:latin typeface="Consolas" panose="020B0609020204030204" pitchFamily="49" charset="0"/>
              </a:rPr>
              <a:t>java.util</a:t>
            </a:r>
            <a:r>
              <a:rPr lang="en-US" sz="2400" dirty="0">
                <a:solidFill>
                  <a:srgbClr val="A31515"/>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class </a:t>
            </a:r>
            <a:r>
              <a:rPr lang="en-US" sz="2400" dirty="0">
                <a:solidFill>
                  <a:srgbClr val="A31515"/>
                </a:solidFill>
                <a:latin typeface="Consolas" panose="020B0609020204030204" pitchFamily="49" charset="0"/>
              </a:rPr>
              <a:t>LinkedHashMap1{  </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public </a:t>
            </a:r>
            <a:r>
              <a:rPr lang="en-US" sz="2400" dirty="0">
                <a:solidFill>
                  <a:srgbClr val="A31515"/>
                </a:solidFill>
                <a:latin typeface="Consolas" panose="020B0609020204030204" pitchFamily="49" charset="0"/>
              </a:rPr>
              <a:t>static void main(String </a:t>
            </a:r>
            <a:r>
              <a:rPr lang="en-US" sz="2400" dirty="0" err="1">
                <a:solidFill>
                  <a:srgbClr val="A31515"/>
                </a:solidFill>
                <a:latin typeface="Consolas" panose="020B0609020204030204" pitchFamily="49" charset="0"/>
              </a:rPr>
              <a:t>args</a:t>
            </a:r>
            <a:r>
              <a:rPr lang="en-US" sz="2400" dirty="0">
                <a:solidFill>
                  <a:srgbClr val="A31515"/>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LinkedHashMap</a:t>
            </a:r>
            <a:r>
              <a:rPr lang="en-US" sz="2000" dirty="0">
                <a:solidFill>
                  <a:srgbClr val="000000"/>
                </a:solidFill>
                <a:latin typeface="Consolas" panose="020B0609020204030204" pitchFamily="49" charset="0"/>
              </a:rPr>
              <a:t>&lt;</a:t>
            </a:r>
            <a:r>
              <a:rPr lang="en-US" sz="2000" dirty="0" err="1">
                <a:solidFill>
                  <a:srgbClr val="000000"/>
                </a:solidFill>
                <a:latin typeface="Consolas" panose="020B0609020204030204" pitchFamily="49" charset="0"/>
              </a:rPr>
              <a:t>Integer,String</a:t>
            </a:r>
            <a:r>
              <a:rPr lang="en-US" sz="2000" dirty="0">
                <a:solidFill>
                  <a:srgbClr val="000000"/>
                </a:solidFill>
                <a:latin typeface="Consolas" panose="020B0609020204030204" pitchFamily="49" charset="0"/>
              </a:rPr>
              <a:t>&gt; </a:t>
            </a:r>
            <a:r>
              <a:rPr lang="en-US" sz="2000" dirty="0">
                <a:solidFill>
                  <a:srgbClr val="A31515"/>
                </a:solidFill>
                <a:latin typeface="Consolas" panose="020B0609020204030204" pitchFamily="49" charset="0"/>
              </a:rPr>
              <a:t>hm=new </a:t>
            </a:r>
            <a:r>
              <a:rPr lang="en-US" sz="2000" dirty="0" err="1">
                <a:solidFill>
                  <a:srgbClr val="A31515"/>
                </a:solidFill>
                <a:latin typeface="Consolas" panose="020B0609020204030204" pitchFamily="49" charset="0"/>
              </a:rPr>
              <a:t>LinkedHashMap</a:t>
            </a:r>
            <a:r>
              <a:rPr lang="en-US" sz="2000" dirty="0">
                <a:solidFill>
                  <a:srgbClr val="A31515"/>
                </a:solidFill>
                <a:latin typeface="Consolas" panose="020B0609020204030204" pitchFamily="49" charset="0"/>
              </a:rPr>
              <a:t>&lt;</a:t>
            </a:r>
            <a:r>
              <a:rPr lang="en-US" sz="2000" dirty="0" err="1">
                <a:solidFill>
                  <a:srgbClr val="A31515"/>
                </a:solidFill>
                <a:latin typeface="Consolas" panose="020B0609020204030204" pitchFamily="49" charset="0"/>
              </a:rPr>
              <a:t>Integer,String</a:t>
            </a:r>
            <a:r>
              <a:rPr lang="en-US" sz="2000" dirty="0">
                <a:solidFill>
                  <a:srgbClr val="A31515"/>
                </a:solidFill>
                <a:latin typeface="Consolas" panose="020B0609020204030204" pitchFamily="49" charset="0"/>
              </a:rPr>
              <a:t>&gt;(); </a:t>
            </a:r>
            <a:r>
              <a:rPr lang="en-US" sz="2400" dirty="0">
                <a:solidFill>
                  <a:srgbClr val="A31515"/>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hm.put</a:t>
            </a:r>
            <a:r>
              <a:rPr lang="en-US" sz="2400" dirty="0">
                <a:solidFill>
                  <a:srgbClr val="000000"/>
                </a:solidFill>
                <a:latin typeface="Consolas" panose="020B0609020204030204" pitchFamily="49" charset="0"/>
              </a:rPr>
              <a:t>(100,"Amit");  </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hm.put</a:t>
            </a:r>
            <a:r>
              <a:rPr lang="en-US" sz="2400" dirty="0">
                <a:solidFill>
                  <a:srgbClr val="000000"/>
                </a:solidFill>
                <a:latin typeface="Consolas" panose="020B0609020204030204" pitchFamily="49" charset="0"/>
              </a:rPr>
              <a:t>(101,"Vijay");  </a:t>
            </a:r>
          </a:p>
          <a:p>
            <a:pPr marL="0" indent="0">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hm.put</a:t>
            </a:r>
            <a:r>
              <a:rPr lang="en-US" sz="2400" dirty="0">
                <a:solidFill>
                  <a:srgbClr val="000000"/>
                </a:solidFill>
                <a:latin typeface="Consolas" panose="020B0609020204030204" pitchFamily="49" charset="0"/>
              </a:rPr>
              <a:t>(102,"Rahul");  </a:t>
            </a:r>
          </a:p>
          <a:p>
            <a:pPr marL="0" indent="0">
              <a:buNone/>
            </a:pPr>
            <a:r>
              <a:rPr lang="en-US" sz="2400" dirty="0">
                <a:solidFill>
                  <a:srgbClr val="000000"/>
                </a:solidFill>
                <a:latin typeface="Consolas" panose="020B0609020204030204" pitchFamily="49" charset="0"/>
              </a:rPr>
              <a:t>  for(</a:t>
            </a:r>
            <a:r>
              <a:rPr lang="en-US" sz="2400" dirty="0" err="1">
                <a:solidFill>
                  <a:srgbClr val="000000"/>
                </a:solidFill>
                <a:latin typeface="Consolas" panose="020B0609020204030204" pitchFamily="49" charset="0"/>
              </a:rPr>
              <a:t>Map.Entry</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m:hm.entrySet()){  </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System.out.println</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m.getKey</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m.getValue</a:t>
            </a:r>
            <a:r>
              <a:rPr lang="en-US" sz="2000" dirty="0">
                <a:solidFill>
                  <a:srgbClr val="A31515"/>
                </a:solidFill>
                <a:latin typeface="Consolas" panose="020B0609020204030204" pitchFamily="49" charset="0"/>
              </a:rPr>
              <a:t>()); </a:t>
            </a:r>
            <a:r>
              <a:rPr lang="en-US" sz="2400" dirty="0">
                <a:solidFill>
                  <a:srgbClr val="A31515"/>
                </a:solidFill>
                <a:latin typeface="Consolas" panose="020B0609020204030204" pitchFamily="49" charset="0"/>
              </a:rPr>
              <a:t> </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p>
          <a:p>
            <a:pPr marL="0" indent="0">
              <a:buNone/>
            </a:pPr>
            <a:r>
              <a:rPr lang="en-US" sz="2400" dirty="0">
                <a:solidFill>
                  <a:srgbClr val="000000"/>
                </a:solidFill>
                <a:latin typeface="Consolas" panose="020B0609020204030204" pitchFamily="49" charset="0"/>
              </a:rPr>
              <a:t> } </a:t>
            </a:r>
          </a:p>
          <a:p>
            <a:pPr marL="0" indent="0">
              <a:buNone/>
            </a:pPr>
            <a:r>
              <a:rPr lang="en-US" sz="2400" dirty="0">
                <a:solidFill>
                  <a:srgbClr val="000000"/>
                </a:solidFill>
                <a:latin typeface="Consolas" panose="020B0609020204030204" pitchFamily="49" charset="0"/>
              </a:rPr>
              <a:t>} </a:t>
            </a:r>
          </a:p>
          <a:p>
            <a:pPr marL="0" indent="0">
              <a:buNone/>
            </a:pPr>
            <a:r>
              <a:rPr lang="en-US" sz="2000" dirty="0">
                <a:solidFill>
                  <a:srgbClr val="000000"/>
                </a:solidFill>
                <a:latin typeface="Consolas" panose="020B0609020204030204" pitchFamily="49" charset="0"/>
              </a:rPr>
              <a:t> </a:t>
            </a:r>
            <a:endParaRPr lang="en-US" dirty="0"/>
          </a:p>
        </p:txBody>
      </p:sp>
      <p:pic>
        <p:nvPicPr>
          <p:cNvPr id="5" name="Picture 4">
            <a:extLst>
              <a:ext uri="{FF2B5EF4-FFF2-40B4-BE49-F238E27FC236}">
                <a16:creationId xmlns:a16="http://schemas.microsoft.com/office/drawing/2014/main" id="{15635B84-9A10-4921-8692-23C0156E2280}"/>
              </a:ext>
            </a:extLst>
          </p:cNvPr>
          <p:cNvPicPr>
            <a:picLocks noChangeAspect="1"/>
          </p:cNvPicPr>
          <p:nvPr/>
        </p:nvPicPr>
        <p:blipFill>
          <a:blip r:embed="rId2"/>
          <a:stretch>
            <a:fillRect/>
          </a:stretch>
        </p:blipFill>
        <p:spPr>
          <a:xfrm>
            <a:off x="7159400" y="2359804"/>
            <a:ext cx="1560711" cy="1664352"/>
          </a:xfrm>
          <a:prstGeom prst="rect">
            <a:avLst/>
          </a:prstGeom>
        </p:spPr>
      </p:pic>
    </p:spTree>
    <p:extLst>
      <p:ext uri="{BB962C8B-B14F-4D97-AF65-F5344CB8AC3E}">
        <p14:creationId xmlns:p14="http://schemas.microsoft.com/office/powerpoint/2010/main" val="266945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33 </a:t>
            </a:r>
          </a:p>
        </p:txBody>
      </p:sp>
      <p:sp>
        <p:nvSpPr>
          <p:cNvPr id="3" name="Content Placeholder 2"/>
          <p:cNvSpPr>
            <a:spLocks noGrp="1"/>
          </p:cNvSpPr>
          <p:nvPr>
            <p:ph idx="1"/>
          </p:nvPr>
        </p:nvSpPr>
        <p:spPr>
          <a:xfrm>
            <a:off x="457200" y="836712"/>
            <a:ext cx="8229600" cy="5289451"/>
          </a:xfrm>
        </p:spPr>
        <p:txBody>
          <a:bodyPr>
            <a:normAutofit/>
          </a:bodyPr>
          <a:lstStyle/>
          <a:p>
            <a:r>
              <a:rPr lang="en-US" b="1" dirty="0"/>
              <a:t>Map Interface</a:t>
            </a:r>
          </a:p>
          <a:p>
            <a:r>
              <a:rPr lang="en-US" b="1" dirty="0"/>
              <a:t>HashMap Class</a:t>
            </a:r>
          </a:p>
          <a:p>
            <a:r>
              <a:rPr lang="en-US" b="1" dirty="0" err="1"/>
              <a:t>LinkedHashMap</a:t>
            </a:r>
            <a:r>
              <a:rPr lang="en-US" b="1" dirty="0"/>
              <a:t> Class</a:t>
            </a:r>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CD69E-9703-47B8-8F20-8086A72A4D58}"/>
              </a:ext>
            </a:extLst>
          </p:cNvPr>
          <p:cNvSpPr>
            <a:spLocks noGrp="1"/>
          </p:cNvSpPr>
          <p:nvPr>
            <p:ph type="title"/>
          </p:nvPr>
        </p:nvSpPr>
        <p:spPr>
          <a:xfrm>
            <a:off x="1691680" y="365127"/>
            <a:ext cx="6823670" cy="543594"/>
          </a:xfrm>
        </p:spPr>
        <p:txBody>
          <a:bodyPr>
            <a:normAutofit fontScale="90000"/>
          </a:bodyPr>
          <a:lstStyle/>
          <a:p>
            <a:r>
              <a:rPr lang="en-US" dirty="0"/>
              <a:t>  </a:t>
            </a:r>
            <a:r>
              <a:rPr lang="en-US" sz="2400" dirty="0" err="1">
                <a:solidFill>
                  <a:srgbClr val="FF0000"/>
                </a:solidFill>
              </a:rPr>
              <a:t>LinkedHashMap</a:t>
            </a:r>
            <a:r>
              <a:rPr lang="en-US" sz="2400" dirty="0">
                <a:solidFill>
                  <a:srgbClr val="FF0000"/>
                </a:solidFill>
              </a:rPr>
              <a:t> Example: Key-Value pair</a:t>
            </a:r>
            <a:endParaRPr lang="en-US" dirty="0">
              <a:solidFill>
                <a:srgbClr val="FF0000"/>
              </a:solidFill>
            </a:endParaRPr>
          </a:p>
        </p:txBody>
      </p:sp>
      <p:sp>
        <p:nvSpPr>
          <p:cNvPr id="3" name="Content Placeholder 2">
            <a:extLst>
              <a:ext uri="{FF2B5EF4-FFF2-40B4-BE49-F238E27FC236}">
                <a16:creationId xmlns:a16="http://schemas.microsoft.com/office/drawing/2014/main" id="{76659417-02DE-4558-B0F1-073E51F0B711}"/>
              </a:ext>
            </a:extLst>
          </p:cNvPr>
          <p:cNvSpPr>
            <a:spLocks noGrp="1"/>
          </p:cNvSpPr>
          <p:nvPr>
            <p:ph idx="1"/>
          </p:nvPr>
        </p:nvSpPr>
        <p:spPr>
          <a:xfrm>
            <a:off x="628650" y="908721"/>
            <a:ext cx="7886700" cy="5688631"/>
          </a:xfrm>
        </p:spPr>
        <p:txBody>
          <a:bodyPr>
            <a:normAutofit/>
          </a:bodyPr>
          <a:lstStyle/>
          <a:p>
            <a:pPr marL="0" indent="0" algn="just">
              <a:buNone/>
            </a:pPr>
            <a:r>
              <a:rPr lang="en-US" sz="2000" b="1" dirty="0">
                <a:solidFill>
                  <a:srgbClr val="006699"/>
                </a:solidFill>
                <a:latin typeface="inter-regular"/>
              </a:rPr>
              <a:t>import</a:t>
            </a:r>
            <a:r>
              <a:rPr lang="en-US" sz="2000" dirty="0">
                <a:solidFill>
                  <a:srgbClr val="000000"/>
                </a:solidFill>
                <a:latin typeface="inter-regular"/>
              </a:rPr>
              <a:t> </a:t>
            </a:r>
            <a:r>
              <a:rPr lang="en-US" sz="2000" dirty="0" err="1">
                <a:solidFill>
                  <a:srgbClr val="000000"/>
                </a:solidFill>
                <a:latin typeface="inter-regular"/>
              </a:rPr>
              <a:t>java.util</a:t>
            </a:r>
            <a:r>
              <a:rPr lang="en-US" sz="2000" dirty="0">
                <a:solidFill>
                  <a:srgbClr val="000000"/>
                </a:solidFill>
                <a:latin typeface="inter-regular"/>
              </a:rPr>
              <a:t>.*;  </a:t>
            </a:r>
          </a:p>
          <a:p>
            <a:pPr marL="0" indent="0" algn="just">
              <a:buNone/>
            </a:pPr>
            <a:r>
              <a:rPr lang="en-US" sz="2000" b="1" dirty="0">
                <a:solidFill>
                  <a:srgbClr val="006699"/>
                </a:solidFill>
                <a:latin typeface="inter-regular"/>
              </a:rPr>
              <a:t>class</a:t>
            </a:r>
            <a:r>
              <a:rPr lang="en-US" sz="2000" dirty="0">
                <a:solidFill>
                  <a:srgbClr val="000000"/>
                </a:solidFill>
                <a:latin typeface="inter-regular"/>
              </a:rPr>
              <a:t> LinkedHashMap2{  </a:t>
            </a:r>
          </a:p>
          <a:p>
            <a:pPr marL="0" indent="0" algn="just">
              <a:buNone/>
            </a:pPr>
            <a:r>
              <a:rPr lang="en-US" sz="2000" dirty="0">
                <a:solidFill>
                  <a:srgbClr val="000000"/>
                </a:solidFill>
                <a:latin typeface="inter-regular"/>
              </a:rPr>
              <a:t> </a:t>
            </a: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static</a:t>
            </a:r>
            <a:r>
              <a:rPr lang="en-US" sz="2000" dirty="0">
                <a:solidFill>
                  <a:srgbClr val="000000"/>
                </a:solidFill>
                <a:latin typeface="inter-regular"/>
              </a:rPr>
              <a:t> </a:t>
            </a:r>
            <a:r>
              <a:rPr lang="en-US" sz="2000" b="1" dirty="0">
                <a:solidFill>
                  <a:srgbClr val="006699"/>
                </a:solidFill>
                <a:latin typeface="inter-regular"/>
              </a:rPr>
              <a:t>void</a:t>
            </a:r>
            <a:r>
              <a:rPr lang="en-US" sz="2000" dirty="0">
                <a:solidFill>
                  <a:srgbClr val="000000"/>
                </a:solidFill>
                <a:latin typeface="inter-regular"/>
              </a:rPr>
              <a:t> main(String </a:t>
            </a:r>
            <a:r>
              <a:rPr lang="en-US" sz="2000" dirty="0" err="1">
                <a:solidFill>
                  <a:srgbClr val="000000"/>
                </a:solidFill>
                <a:latin typeface="inter-regular"/>
              </a:rPr>
              <a:t>args</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1800" dirty="0" err="1">
                <a:solidFill>
                  <a:srgbClr val="000000"/>
                </a:solidFill>
                <a:latin typeface="inter-regular"/>
              </a:rPr>
              <a:t>LinkedHashMap</a:t>
            </a:r>
            <a:r>
              <a:rPr lang="en-US" sz="1800" dirty="0">
                <a:solidFill>
                  <a:srgbClr val="000000"/>
                </a:solidFill>
                <a:latin typeface="inter-regular"/>
              </a:rPr>
              <a:t>&lt;Integer, String&gt; map = </a:t>
            </a:r>
            <a:r>
              <a:rPr lang="en-US" sz="1800" b="1" dirty="0">
                <a:solidFill>
                  <a:srgbClr val="006699"/>
                </a:solidFill>
                <a:latin typeface="inter-regular"/>
              </a:rPr>
              <a:t>new</a:t>
            </a:r>
            <a:r>
              <a:rPr lang="en-US" sz="1800" dirty="0">
                <a:solidFill>
                  <a:srgbClr val="000000"/>
                </a:solidFill>
                <a:latin typeface="inter-regular"/>
              </a:rPr>
              <a:t> </a:t>
            </a:r>
            <a:r>
              <a:rPr lang="en-US" sz="1800" dirty="0" err="1">
                <a:solidFill>
                  <a:srgbClr val="000000"/>
                </a:solidFill>
                <a:latin typeface="inter-regular"/>
              </a:rPr>
              <a:t>LinkedHashMap</a:t>
            </a:r>
            <a:r>
              <a:rPr lang="en-US" sz="1800" dirty="0">
                <a:solidFill>
                  <a:srgbClr val="000000"/>
                </a:solidFill>
                <a:latin typeface="inter-regular"/>
              </a:rPr>
              <a:t>&lt;Integer, String&gt;() </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map.put</a:t>
            </a:r>
            <a:r>
              <a:rPr lang="en-US" sz="2000" dirty="0">
                <a:solidFill>
                  <a:srgbClr val="000000"/>
                </a:solidFill>
                <a:latin typeface="inter-regular"/>
              </a:rPr>
              <a:t>(</a:t>
            </a:r>
            <a:r>
              <a:rPr lang="en-US" sz="2000" dirty="0">
                <a:solidFill>
                  <a:srgbClr val="C00000"/>
                </a:solidFill>
                <a:latin typeface="inter-regular"/>
              </a:rPr>
              <a:t>100</a:t>
            </a:r>
            <a:r>
              <a:rPr lang="en-US" sz="2000" dirty="0">
                <a:solidFill>
                  <a:srgbClr val="000000"/>
                </a:solidFill>
                <a:latin typeface="inter-regular"/>
              </a:rPr>
              <a:t>,</a:t>
            </a:r>
            <a:r>
              <a:rPr lang="en-US" sz="2000" dirty="0">
                <a:solidFill>
                  <a:srgbClr val="0000FF"/>
                </a:solidFill>
                <a:latin typeface="inter-regular"/>
              </a:rPr>
              <a:t>"Amit"</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map.put</a:t>
            </a:r>
            <a:r>
              <a:rPr lang="en-US" sz="2000" dirty="0">
                <a:solidFill>
                  <a:srgbClr val="000000"/>
                </a:solidFill>
                <a:latin typeface="inter-regular"/>
              </a:rPr>
              <a:t>(</a:t>
            </a:r>
            <a:r>
              <a:rPr lang="en-US" sz="2000" dirty="0">
                <a:solidFill>
                  <a:srgbClr val="C00000"/>
                </a:solidFill>
                <a:latin typeface="inter-regular"/>
              </a:rPr>
              <a:t>101</a:t>
            </a:r>
            <a:r>
              <a:rPr lang="en-US" sz="2000" dirty="0">
                <a:solidFill>
                  <a:srgbClr val="000000"/>
                </a:solidFill>
                <a:latin typeface="inter-regular"/>
              </a:rPr>
              <a:t>,</a:t>
            </a:r>
            <a:r>
              <a:rPr lang="en-US" sz="2000" dirty="0">
                <a:solidFill>
                  <a:srgbClr val="0000FF"/>
                </a:solidFill>
                <a:latin typeface="inter-regular"/>
              </a:rPr>
              <a:t>"Vijay"</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map.put</a:t>
            </a:r>
            <a:r>
              <a:rPr lang="en-US" sz="2000" dirty="0">
                <a:solidFill>
                  <a:srgbClr val="000000"/>
                </a:solidFill>
                <a:latin typeface="inter-regular"/>
              </a:rPr>
              <a:t>(</a:t>
            </a:r>
            <a:r>
              <a:rPr lang="en-US" sz="2000" dirty="0">
                <a:solidFill>
                  <a:srgbClr val="C00000"/>
                </a:solidFill>
                <a:latin typeface="inter-regular"/>
              </a:rPr>
              <a:t>102</a:t>
            </a:r>
            <a:r>
              <a:rPr lang="en-US" sz="2000" dirty="0">
                <a:solidFill>
                  <a:srgbClr val="000000"/>
                </a:solidFill>
                <a:latin typeface="inter-regular"/>
              </a:rPr>
              <a:t>,</a:t>
            </a:r>
            <a:r>
              <a:rPr lang="en-US" sz="2000" dirty="0">
                <a:solidFill>
                  <a:srgbClr val="0000FF"/>
                </a:solidFill>
                <a:latin typeface="inter-regular"/>
              </a:rPr>
              <a:t>"Rahul"</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a:solidFill>
                  <a:srgbClr val="008200"/>
                </a:solidFill>
                <a:latin typeface="inter-regular"/>
              </a:rPr>
              <a:t>//Fetching key</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System.out.println</a:t>
            </a:r>
            <a:r>
              <a:rPr lang="en-US" sz="2000" dirty="0">
                <a:solidFill>
                  <a:srgbClr val="000000"/>
                </a:solidFill>
                <a:latin typeface="inter-regular"/>
              </a:rPr>
              <a:t>(</a:t>
            </a:r>
            <a:r>
              <a:rPr lang="en-US" sz="2000" dirty="0">
                <a:solidFill>
                  <a:srgbClr val="0000FF"/>
                </a:solidFill>
                <a:latin typeface="inter-regular"/>
              </a:rPr>
              <a:t>"Keys: "</a:t>
            </a:r>
            <a:r>
              <a:rPr lang="en-US" sz="2000" dirty="0">
                <a:solidFill>
                  <a:srgbClr val="000000"/>
                </a:solidFill>
                <a:latin typeface="inter-regular"/>
              </a:rPr>
              <a:t>+</a:t>
            </a:r>
            <a:r>
              <a:rPr lang="en-US" sz="2000" dirty="0" err="1">
                <a:solidFill>
                  <a:srgbClr val="000000"/>
                </a:solidFill>
                <a:latin typeface="inter-regular"/>
              </a:rPr>
              <a:t>map.keySet</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a:solidFill>
                  <a:srgbClr val="008200"/>
                </a:solidFill>
                <a:latin typeface="inter-regular"/>
              </a:rPr>
              <a:t>//Fetching value</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System.out.println</a:t>
            </a:r>
            <a:r>
              <a:rPr lang="en-US" sz="2000" dirty="0">
                <a:solidFill>
                  <a:srgbClr val="000000"/>
                </a:solidFill>
                <a:latin typeface="inter-regular"/>
              </a:rPr>
              <a:t>(</a:t>
            </a:r>
            <a:r>
              <a:rPr lang="en-US" sz="2000" dirty="0">
                <a:solidFill>
                  <a:srgbClr val="0000FF"/>
                </a:solidFill>
                <a:latin typeface="inter-regular"/>
              </a:rPr>
              <a:t>"Values: "</a:t>
            </a:r>
            <a:r>
              <a:rPr lang="en-US" sz="2000" dirty="0">
                <a:solidFill>
                  <a:srgbClr val="000000"/>
                </a:solidFill>
                <a:latin typeface="inter-regular"/>
              </a:rPr>
              <a:t>+</a:t>
            </a:r>
            <a:r>
              <a:rPr lang="en-US" sz="2000" dirty="0" err="1">
                <a:solidFill>
                  <a:srgbClr val="000000"/>
                </a:solidFill>
                <a:latin typeface="inter-regular"/>
              </a:rPr>
              <a:t>map.values</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a:solidFill>
                  <a:srgbClr val="008200"/>
                </a:solidFill>
                <a:latin typeface="inter-regular"/>
              </a:rPr>
              <a:t>//Fetching key-value pair</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System.out.println</a:t>
            </a:r>
            <a:r>
              <a:rPr lang="en-US" sz="2000" dirty="0">
                <a:solidFill>
                  <a:srgbClr val="000000"/>
                </a:solidFill>
                <a:latin typeface="inter-regular"/>
              </a:rPr>
              <a:t>(</a:t>
            </a:r>
            <a:r>
              <a:rPr lang="en-US" sz="2000" dirty="0">
                <a:solidFill>
                  <a:srgbClr val="0000FF"/>
                </a:solidFill>
                <a:latin typeface="inter-regular"/>
              </a:rPr>
              <a:t>"Key-Value pairs: "</a:t>
            </a:r>
            <a:r>
              <a:rPr lang="en-US" sz="2000" dirty="0">
                <a:solidFill>
                  <a:srgbClr val="000000"/>
                </a:solidFill>
                <a:latin typeface="inter-regular"/>
              </a:rPr>
              <a:t>+</a:t>
            </a:r>
            <a:r>
              <a:rPr lang="en-US" sz="2000" dirty="0" err="1">
                <a:solidFill>
                  <a:srgbClr val="000000"/>
                </a:solidFill>
                <a:latin typeface="inter-regular"/>
              </a:rPr>
              <a:t>map.entrySet</a:t>
            </a:r>
            <a:r>
              <a:rPr lang="en-US" sz="2000" dirty="0">
                <a:solidFill>
                  <a:srgbClr val="000000"/>
                </a:solidFill>
                <a:latin typeface="inter-regular"/>
              </a:rPr>
              <a:t>());  </a:t>
            </a:r>
          </a:p>
          <a:p>
            <a:pPr marL="0" indent="0" algn="just">
              <a:buNone/>
            </a:pPr>
            <a:r>
              <a:rPr lang="en-US" sz="2000" dirty="0">
                <a:solidFill>
                  <a:srgbClr val="000000"/>
                </a:solidFill>
                <a:latin typeface="inter-regular"/>
              </a:rPr>
              <a:t> }  </a:t>
            </a:r>
          </a:p>
          <a:p>
            <a:pPr marL="0" indent="0" algn="just">
              <a:buNone/>
            </a:pPr>
            <a:r>
              <a:rPr lang="en-US" sz="2000" dirty="0">
                <a:solidFill>
                  <a:srgbClr val="000000"/>
                </a:solidFill>
                <a:latin typeface="inter-regular"/>
              </a:rPr>
              <a:t>}  </a:t>
            </a:r>
          </a:p>
          <a:p>
            <a:endParaRPr lang="en-US" dirty="0"/>
          </a:p>
        </p:txBody>
      </p:sp>
      <p:pic>
        <p:nvPicPr>
          <p:cNvPr id="4" name="Picture 3">
            <a:extLst>
              <a:ext uri="{FF2B5EF4-FFF2-40B4-BE49-F238E27FC236}">
                <a16:creationId xmlns:a16="http://schemas.microsoft.com/office/drawing/2014/main" id="{994D3340-DAB7-4943-B0C4-C28FF3F53FA7}"/>
              </a:ext>
            </a:extLst>
          </p:cNvPr>
          <p:cNvPicPr>
            <a:picLocks noChangeAspect="1"/>
          </p:cNvPicPr>
          <p:nvPr/>
        </p:nvPicPr>
        <p:blipFill>
          <a:blip r:embed="rId2"/>
          <a:stretch>
            <a:fillRect/>
          </a:stretch>
        </p:blipFill>
        <p:spPr>
          <a:xfrm>
            <a:off x="3563888" y="5869523"/>
            <a:ext cx="5224725" cy="1121761"/>
          </a:xfrm>
          <a:prstGeom prst="rect">
            <a:avLst/>
          </a:prstGeom>
        </p:spPr>
      </p:pic>
    </p:spTree>
    <p:extLst>
      <p:ext uri="{BB962C8B-B14F-4D97-AF65-F5344CB8AC3E}">
        <p14:creationId xmlns:p14="http://schemas.microsoft.com/office/powerpoint/2010/main" val="2671601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E3AC-CD63-4175-8985-9A7BA603A228}"/>
              </a:ext>
            </a:extLst>
          </p:cNvPr>
          <p:cNvSpPr>
            <a:spLocks noGrp="1"/>
          </p:cNvSpPr>
          <p:nvPr>
            <p:ph type="title"/>
          </p:nvPr>
        </p:nvSpPr>
        <p:spPr>
          <a:xfrm>
            <a:off x="1619672" y="365127"/>
            <a:ext cx="6895678" cy="975642"/>
          </a:xfrm>
        </p:spPr>
        <p:txBody>
          <a:bodyPr>
            <a:normAutofit fontScale="90000"/>
          </a:bodyPr>
          <a:lstStyle/>
          <a:p>
            <a:r>
              <a:rPr lang="en-US" b="0" dirty="0" err="1">
                <a:solidFill>
                  <a:srgbClr val="FF0000"/>
                </a:solidFill>
                <a:latin typeface="erdana"/>
              </a:rPr>
              <a:t>LinkedHashMap</a:t>
            </a:r>
            <a:r>
              <a:rPr lang="en-US" b="0" dirty="0">
                <a:solidFill>
                  <a:srgbClr val="FF0000"/>
                </a:solidFill>
                <a:latin typeface="erdana"/>
              </a:rPr>
              <a:t> </a:t>
            </a:r>
            <a:r>
              <a:rPr lang="en-US" b="0" dirty="0" err="1">
                <a:solidFill>
                  <a:srgbClr val="FF0000"/>
                </a:solidFill>
                <a:latin typeface="erdana"/>
              </a:rPr>
              <a:t>Example:remove</a:t>
            </a:r>
            <a:r>
              <a:rPr lang="en-US" b="0" dirty="0">
                <a:solidFill>
                  <a:srgbClr val="FF0000"/>
                </a:solidFill>
                <a:latin typeface="erdana"/>
              </a:rPr>
              <a:t>()</a:t>
            </a:r>
            <a:br>
              <a:rPr lang="en-US" b="0" dirty="0">
                <a:solidFill>
                  <a:srgbClr val="FF0000"/>
                </a:solidFill>
                <a:latin typeface="erdana"/>
              </a:rPr>
            </a:br>
            <a:endParaRPr lang="en-US" dirty="0">
              <a:solidFill>
                <a:srgbClr val="FF0000"/>
              </a:solidFill>
            </a:endParaRPr>
          </a:p>
        </p:txBody>
      </p:sp>
      <p:sp>
        <p:nvSpPr>
          <p:cNvPr id="3" name="Content Placeholder 2">
            <a:extLst>
              <a:ext uri="{FF2B5EF4-FFF2-40B4-BE49-F238E27FC236}">
                <a16:creationId xmlns:a16="http://schemas.microsoft.com/office/drawing/2014/main" id="{485FC47A-D85A-4BCF-BDD7-3EEED79A5DA9}"/>
              </a:ext>
            </a:extLst>
          </p:cNvPr>
          <p:cNvSpPr>
            <a:spLocks noGrp="1"/>
          </p:cNvSpPr>
          <p:nvPr>
            <p:ph idx="1"/>
          </p:nvPr>
        </p:nvSpPr>
        <p:spPr>
          <a:xfrm>
            <a:off x="395536" y="1196752"/>
            <a:ext cx="8119814" cy="4980211"/>
          </a:xfrm>
        </p:spPr>
        <p:txBody>
          <a:bodyPr>
            <a:normAutofit/>
          </a:bodyPr>
          <a:lstStyle/>
          <a:p>
            <a:pPr marL="0" indent="0" algn="just">
              <a:buNone/>
            </a:pPr>
            <a:r>
              <a:rPr lang="en-US" sz="1800" b="1" dirty="0">
                <a:solidFill>
                  <a:srgbClr val="006699"/>
                </a:solidFill>
                <a:latin typeface="inter-regular"/>
              </a:rPr>
              <a:t>import</a:t>
            </a:r>
            <a:r>
              <a:rPr lang="en-US" sz="1800" dirty="0">
                <a:solidFill>
                  <a:srgbClr val="000000"/>
                </a:solidFill>
                <a:latin typeface="inter-regular"/>
              </a:rPr>
              <a:t> </a:t>
            </a:r>
            <a:r>
              <a:rPr lang="en-US" sz="1800" dirty="0" err="1">
                <a:solidFill>
                  <a:srgbClr val="000000"/>
                </a:solidFill>
                <a:latin typeface="inter-regular"/>
              </a:rPr>
              <a:t>java.util</a:t>
            </a:r>
            <a:r>
              <a:rPr lang="en-US" sz="1800" dirty="0">
                <a:solidFill>
                  <a:srgbClr val="000000"/>
                </a:solidFill>
                <a:latin typeface="inter-regular"/>
              </a:rPr>
              <a:t>.*;  </a:t>
            </a:r>
          </a:p>
          <a:p>
            <a:pPr marL="0" indent="0" algn="just">
              <a:buNone/>
            </a:pPr>
            <a:r>
              <a:rPr lang="en-US" sz="1800" b="1" dirty="0">
                <a:solidFill>
                  <a:srgbClr val="006699"/>
                </a:solidFill>
                <a:latin typeface="inter-regular"/>
              </a:rPr>
              <a:t>public</a:t>
            </a:r>
            <a:r>
              <a:rPr lang="en-US" sz="1800" dirty="0">
                <a:solidFill>
                  <a:srgbClr val="000000"/>
                </a:solidFill>
                <a:latin typeface="inter-regular"/>
              </a:rPr>
              <a:t> </a:t>
            </a:r>
            <a:r>
              <a:rPr lang="en-US" sz="1800" b="1" dirty="0">
                <a:solidFill>
                  <a:srgbClr val="006699"/>
                </a:solidFill>
                <a:latin typeface="inter-regular"/>
              </a:rPr>
              <a:t>class</a:t>
            </a:r>
            <a:r>
              <a:rPr lang="en-US" sz="1800" dirty="0">
                <a:solidFill>
                  <a:srgbClr val="000000"/>
                </a:solidFill>
                <a:latin typeface="inter-regular"/>
              </a:rPr>
              <a:t> LinkedHashMap3 {  </a:t>
            </a:r>
          </a:p>
          <a:p>
            <a:pPr marL="0" indent="0" algn="just">
              <a:buNone/>
            </a:pPr>
            <a:r>
              <a:rPr lang="en-US" sz="1800" dirty="0">
                <a:solidFill>
                  <a:srgbClr val="000000"/>
                </a:solidFill>
                <a:latin typeface="inter-regular"/>
              </a:rPr>
              <a:t>   </a:t>
            </a:r>
            <a:r>
              <a:rPr lang="en-US" sz="1800" b="1" dirty="0">
                <a:solidFill>
                  <a:srgbClr val="006699"/>
                </a:solidFill>
                <a:latin typeface="inter-regular"/>
              </a:rPr>
              <a:t>public</a:t>
            </a:r>
            <a:r>
              <a:rPr lang="en-US" sz="1800" dirty="0">
                <a:solidFill>
                  <a:srgbClr val="000000"/>
                </a:solidFill>
                <a:latin typeface="inter-regular"/>
              </a:rPr>
              <a:t> </a:t>
            </a:r>
            <a:r>
              <a:rPr lang="en-US" sz="1800" b="1" dirty="0">
                <a:solidFill>
                  <a:srgbClr val="006699"/>
                </a:solidFill>
                <a:latin typeface="inter-regular"/>
              </a:rPr>
              <a:t>static</a:t>
            </a:r>
            <a:r>
              <a:rPr lang="en-US" sz="1800" dirty="0">
                <a:solidFill>
                  <a:srgbClr val="000000"/>
                </a:solidFill>
                <a:latin typeface="inter-regular"/>
              </a:rPr>
              <a:t> </a:t>
            </a:r>
            <a:r>
              <a:rPr lang="en-US" sz="1800" b="1" dirty="0">
                <a:solidFill>
                  <a:srgbClr val="006699"/>
                </a:solidFill>
                <a:latin typeface="inter-regular"/>
              </a:rPr>
              <a:t>void</a:t>
            </a:r>
            <a:r>
              <a:rPr lang="en-US" sz="1800" dirty="0">
                <a:solidFill>
                  <a:srgbClr val="000000"/>
                </a:solidFill>
                <a:latin typeface="inter-regular"/>
              </a:rPr>
              <a:t> main(String </a:t>
            </a:r>
            <a:r>
              <a:rPr lang="en-US" sz="1800" dirty="0" err="1">
                <a:solidFill>
                  <a:srgbClr val="000000"/>
                </a:solidFill>
                <a:latin typeface="inter-regular"/>
              </a:rPr>
              <a:t>args</a:t>
            </a:r>
            <a:r>
              <a:rPr lang="en-US" sz="1800" dirty="0">
                <a:solidFill>
                  <a:srgbClr val="000000"/>
                </a:solidFill>
                <a:latin typeface="inter-regular"/>
              </a:rPr>
              <a:t>[]) {  </a:t>
            </a:r>
          </a:p>
          <a:p>
            <a:pPr marL="0" indent="0" algn="just">
              <a:buNone/>
            </a:pPr>
            <a:r>
              <a:rPr lang="en-US" sz="1800" dirty="0">
                <a:solidFill>
                  <a:srgbClr val="000000"/>
                </a:solidFill>
                <a:latin typeface="inter-regular"/>
              </a:rPr>
              <a:t>    Map&lt;</a:t>
            </a:r>
            <a:r>
              <a:rPr lang="en-US" sz="1800" dirty="0" err="1">
                <a:solidFill>
                  <a:srgbClr val="000000"/>
                </a:solidFill>
                <a:latin typeface="inter-regular"/>
              </a:rPr>
              <a:t>Integer,String</a:t>
            </a:r>
            <a:r>
              <a:rPr lang="en-US" sz="1800" dirty="0">
                <a:solidFill>
                  <a:srgbClr val="000000"/>
                </a:solidFill>
                <a:latin typeface="inter-regular"/>
              </a:rPr>
              <a:t>&gt; map=</a:t>
            </a:r>
            <a:r>
              <a:rPr lang="en-US" sz="1800" b="1" dirty="0">
                <a:solidFill>
                  <a:srgbClr val="006699"/>
                </a:solidFill>
                <a:latin typeface="inter-regular"/>
              </a:rPr>
              <a:t>new</a:t>
            </a:r>
            <a:r>
              <a:rPr lang="en-US" sz="1800" dirty="0">
                <a:solidFill>
                  <a:srgbClr val="000000"/>
                </a:solidFill>
                <a:latin typeface="inter-regular"/>
              </a:rPr>
              <a:t> </a:t>
            </a:r>
            <a:r>
              <a:rPr lang="en-US" sz="1800" dirty="0" err="1">
                <a:solidFill>
                  <a:srgbClr val="000000"/>
                </a:solidFill>
                <a:latin typeface="inter-regular"/>
              </a:rPr>
              <a:t>LinkedHashMap</a:t>
            </a:r>
            <a:r>
              <a:rPr lang="en-US" sz="1800" dirty="0">
                <a:solidFill>
                  <a:srgbClr val="000000"/>
                </a:solidFill>
                <a:latin typeface="inter-regular"/>
              </a:rPr>
              <a:t>&lt;</a:t>
            </a:r>
            <a:r>
              <a:rPr lang="en-US" sz="1800" dirty="0" err="1">
                <a:solidFill>
                  <a:srgbClr val="000000"/>
                </a:solidFill>
                <a:latin typeface="inter-regular"/>
              </a:rPr>
              <a:t>Integer,String</a:t>
            </a:r>
            <a:r>
              <a:rPr lang="en-US" sz="1800" dirty="0">
                <a:solidFill>
                  <a:srgbClr val="000000"/>
                </a:solidFill>
                <a:latin typeface="inter-regular"/>
              </a:rPr>
              <a:t>&gt;();        </a:t>
            </a:r>
          </a:p>
          <a:p>
            <a:pPr marL="0" indent="0" algn="just">
              <a:buNone/>
            </a:pPr>
            <a:r>
              <a:rPr lang="en-US" sz="1800" dirty="0">
                <a:solidFill>
                  <a:srgbClr val="000000"/>
                </a:solidFill>
                <a:latin typeface="inter-regular"/>
              </a:rPr>
              <a:t>     </a:t>
            </a:r>
            <a:r>
              <a:rPr lang="en-US" sz="1800" dirty="0" err="1">
                <a:solidFill>
                  <a:srgbClr val="000000"/>
                </a:solidFill>
                <a:latin typeface="inter-regular"/>
              </a:rPr>
              <a:t>map.put</a:t>
            </a:r>
            <a:r>
              <a:rPr lang="en-US" sz="1800" dirty="0">
                <a:solidFill>
                  <a:srgbClr val="000000"/>
                </a:solidFill>
                <a:latin typeface="inter-regular"/>
              </a:rPr>
              <a:t>(</a:t>
            </a:r>
            <a:r>
              <a:rPr lang="en-US" sz="1800" dirty="0">
                <a:solidFill>
                  <a:srgbClr val="C00000"/>
                </a:solidFill>
                <a:latin typeface="inter-regular"/>
              </a:rPr>
              <a:t>101</a:t>
            </a:r>
            <a:r>
              <a:rPr lang="en-US" sz="1800" dirty="0">
                <a:solidFill>
                  <a:srgbClr val="000000"/>
                </a:solidFill>
                <a:latin typeface="inter-regular"/>
              </a:rPr>
              <a:t>,</a:t>
            </a:r>
            <a:r>
              <a:rPr lang="en-US" sz="1800" dirty="0">
                <a:solidFill>
                  <a:srgbClr val="0000FF"/>
                </a:solidFill>
                <a:latin typeface="inter-regular"/>
              </a:rPr>
              <a:t>"Amit"</a:t>
            </a:r>
            <a:r>
              <a:rPr lang="en-US" sz="1800" dirty="0">
                <a:solidFill>
                  <a:srgbClr val="000000"/>
                </a:solidFill>
                <a:latin typeface="inter-regular"/>
              </a:rPr>
              <a:t>);    </a:t>
            </a:r>
          </a:p>
          <a:p>
            <a:pPr marL="0" indent="0" algn="just">
              <a:buNone/>
            </a:pPr>
            <a:r>
              <a:rPr lang="en-US" sz="1800" dirty="0">
                <a:solidFill>
                  <a:srgbClr val="000000"/>
                </a:solidFill>
                <a:latin typeface="inter-regular"/>
              </a:rPr>
              <a:t>     </a:t>
            </a:r>
            <a:r>
              <a:rPr lang="en-US" sz="1800" dirty="0" err="1">
                <a:solidFill>
                  <a:srgbClr val="000000"/>
                </a:solidFill>
                <a:latin typeface="inter-regular"/>
              </a:rPr>
              <a:t>map.put</a:t>
            </a:r>
            <a:r>
              <a:rPr lang="en-US" sz="1800" dirty="0">
                <a:solidFill>
                  <a:srgbClr val="000000"/>
                </a:solidFill>
                <a:latin typeface="inter-regular"/>
              </a:rPr>
              <a:t>(</a:t>
            </a:r>
            <a:r>
              <a:rPr lang="en-US" sz="1800" dirty="0">
                <a:solidFill>
                  <a:srgbClr val="C00000"/>
                </a:solidFill>
                <a:latin typeface="inter-regular"/>
              </a:rPr>
              <a:t>102</a:t>
            </a:r>
            <a:r>
              <a:rPr lang="en-US" sz="1800" dirty="0">
                <a:solidFill>
                  <a:srgbClr val="000000"/>
                </a:solidFill>
                <a:latin typeface="inter-regular"/>
              </a:rPr>
              <a:t>,</a:t>
            </a:r>
            <a:r>
              <a:rPr lang="en-US" sz="1800" dirty="0">
                <a:solidFill>
                  <a:srgbClr val="0000FF"/>
                </a:solidFill>
                <a:latin typeface="inter-regular"/>
              </a:rPr>
              <a:t>"Vijay"</a:t>
            </a:r>
            <a:r>
              <a:rPr lang="en-US" sz="1800" dirty="0">
                <a:solidFill>
                  <a:srgbClr val="000000"/>
                </a:solidFill>
                <a:latin typeface="inter-regular"/>
              </a:rPr>
              <a:t>);    </a:t>
            </a:r>
          </a:p>
          <a:p>
            <a:pPr marL="0" indent="0" algn="just">
              <a:buNone/>
            </a:pPr>
            <a:r>
              <a:rPr lang="en-US" sz="1800" dirty="0">
                <a:solidFill>
                  <a:srgbClr val="000000"/>
                </a:solidFill>
                <a:latin typeface="inter-regular"/>
              </a:rPr>
              <a:t>     </a:t>
            </a:r>
            <a:r>
              <a:rPr lang="en-US" sz="1800" dirty="0" err="1">
                <a:solidFill>
                  <a:srgbClr val="000000"/>
                </a:solidFill>
                <a:latin typeface="inter-regular"/>
              </a:rPr>
              <a:t>map.put</a:t>
            </a:r>
            <a:r>
              <a:rPr lang="en-US" sz="1800" dirty="0">
                <a:solidFill>
                  <a:srgbClr val="000000"/>
                </a:solidFill>
                <a:latin typeface="inter-regular"/>
              </a:rPr>
              <a:t>(</a:t>
            </a:r>
            <a:r>
              <a:rPr lang="en-US" sz="1800" dirty="0">
                <a:solidFill>
                  <a:srgbClr val="C00000"/>
                </a:solidFill>
                <a:latin typeface="inter-regular"/>
              </a:rPr>
              <a:t>103</a:t>
            </a:r>
            <a:r>
              <a:rPr lang="en-US" sz="1800" dirty="0">
                <a:solidFill>
                  <a:srgbClr val="000000"/>
                </a:solidFill>
                <a:latin typeface="inter-regular"/>
              </a:rPr>
              <a:t>,</a:t>
            </a:r>
            <a:r>
              <a:rPr lang="en-US" sz="1800" dirty="0">
                <a:solidFill>
                  <a:srgbClr val="0000FF"/>
                </a:solidFill>
                <a:latin typeface="inter-regular"/>
              </a:rPr>
              <a:t>"Rahul"</a:t>
            </a:r>
            <a:r>
              <a:rPr lang="en-US" sz="1800" dirty="0">
                <a:solidFill>
                  <a:srgbClr val="000000"/>
                </a:solidFill>
                <a:latin typeface="inter-regular"/>
              </a:rPr>
              <a:t>);    </a:t>
            </a:r>
          </a:p>
          <a:p>
            <a:pPr marL="0" indent="0" algn="just">
              <a:buNone/>
            </a:pPr>
            <a:r>
              <a:rPr lang="en-US" sz="1800" dirty="0">
                <a:solidFill>
                  <a:srgbClr val="000000"/>
                </a:solidFill>
                <a:latin typeface="inter-regular"/>
              </a:rPr>
              <a:t>     </a:t>
            </a:r>
            <a:r>
              <a:rPr lang="en-US" sz="1800" dirty="0" err="1">
                <a:solidFill>
                  <a:srgbClr val="000000"/>
                </a:solidFill>
                <a:latin typeface="inter-regular"/>
              </a:rPr>
              <a:t>System.out.println</a:t>
            </a:r>
            <a:r>
              <a:rPr lang="en-US" sz="1800" dirty="0">
                <a:solidFill>
                  <a:srgbClr val="000000"/>
                </a:solidFill>
                <a:latin typeface="inter-regular"/>
              </a:rPr>
              <a:t>(</a:t>
            </a:r>
            <a:r>
              <a:rPr lang="en-US" sz="1800" dirty="0">
                <a:solidFill>
                  <a:srgbClr val="0000FF"/>
                </a:solidFill>
                <a:latin typeface="inter-regular"/>
              </a:rPr>
              <a:t>"Before invoking remove() method: "</a:t>
            </a:r>
            <a:r>
              <a:rPr lang="en-US" sz="1800" dirty="0">
                <a:solidFill>
                  <a:srgbClr val="000000"/>
                </a:solidFill>
                <a:latin typeface="inter-regular"/>
              </a:rPr>
              <a:t>+map);     </a:t>
            </a:r>
          </a:p>
          <a:p>
            <a:pPr marL="0" indent="0" algn="just">
              <a:buNone/>
            </a:pPr>
            <a:r>
              <a:rPr lang="en-US" sz="1800" dirty="0">
                <a:solidFill>
                  <a:srgbClr val="000000"/>
                </a:solidFill>
                <a:latin typeface="inter-regular"/>
              </a:rPr>
              <a:t>    </a:t>
            </a:r>
            <a:r>
              <a:rPr lang="en-US" sz="1800" dirty="0" err="1">
                <a:solidFill>
                  <a:srgbClr val="000000"/>
                </a:solidFill>
                <a:latin typeface="inter-regular"/>
              </a:rPr>
              <a:t>map.remove</a:t>
            </a:r>
            <a:r>
              <a:rPr lang="en-US" sz="1800" dirty="0">
                <a:solidFill>
                  <a:srgbClr val="000000"/>
                </a:solidFill>
                <a:latin typeface="inter-regular"/>
              </a:rPr>
              <a:t>(</a:t>
            </a:r>
            <a:r>
              <a:rPr lang="en-US" sz="1800" dirty="0">
                <a:solidFill>
                  <a:srgbClr val="C00000"/>
                </a:solidFill>
                <a:latin typeface="inter-regular"/>
              </a:rPr>
              <a:t>102</a:t>
            </a:r>
            <a:r>
              <a:rPr lang="en-US" sz="1800" dirty="0">
                <a:solidFill>
                  <a:srgbClr val="000000"/>
                </a:solidFill>
                <a:latin typeface="inter-regular"/>
              </a:rPr>
              <a:t>);  </a:t>
            </a:r>
          </a:p>
          <a:p>
            <a:pPr marL="0" indent="0" algn="just">
              <a:buNone/>
            </a:pPr>
            <a:r>
              <a:rPr lang="en-US" sz="1800" dirty="0">
                <a:solidFill>
                  <a:srgbClr val="000000"/>
                </a:solidFill>
                <a:latin typeface="inter-regular"/>
              </a:rPr>
              <a:t>    </a:t>
            </a:r>
            <a:r>
              <a:rPr lang="en-US" sz="1800" dirty="0" err="1">
                <a:solidFill>
                  <a:srgbClr val="000000"/>
                </a:solidFill>
                <a:latin typeface="inter-regular"/>
              </a:rPr>
              <a:t>System.out.println</a:t>
            </a:r>
            <a:r>
              <a:rPr lang="en-US" sz="1800" dirty="0">
                <a:solidFill>
                  <a:srgbClr val="000000"/>
                </a:solidFill>
                <a:latin typeface="inter-regular"/>
              </a:rPr>
              <a:t>(</a:t>
            </a:r>
            <a:r>
              <a:rPr lang="en-US" sz="1800" dirty="0">
                <a:solidFill>
                  <a:srgbClr val="0000FF"/>
                </a:solidFill>
                <a:latin typeface="inter-regular"/>
              </a:rPr>
              <a:t>"After invoking remove() method: "</a:t>
            </a:r>
            <a:r>
              <a:rPr lang="en-US" sz="1800" dirty="0">
                <a:solidFill>
                  <a:srgbClr val="000000"/>
                </a:solidFill>
                <a:latin typeface="inter-regular"/>
              </a:rPr>
              <a:t>+map);    </a:t>
            </a:r>
          </a:p>
          <a:p>
            <a:pPr marL="0" indent="0" algn="just">
              <a:buNone/>
            </a:pPr>
            <a:r>
              <a:rPr lang="en-US" sz="1800" dirty="0">
                <a:solidFill>
                  <a:srgbClr val="000000"/>
                </a:solidFill>
                <a:latin typeface="inter-regular"/>
              </a:rPr>
              <a:t>   }      </a:t>
            </a:r>
          </a:p>
          <a:p>
            <a:pPr marL="0" indent="0" algn="just">
              <a:buNone/>
            </a:pPr>
            <a:r>
              <a:rPr lang="en-US" sz="1800" dirty="0">
                <a:solidFill>
                  <a:srgbClr val="000000"/>
                </a:solidFill>
                <a:latin typeface="inter-regular"/>
              </a:rPr>
              <a:t>}  </a:t>
            </a:r>
          </a:p>
        </p:txBody>
      </p:sp>
      <p:pic>
        <p:nvPicPr>
          <p:cNvPr id="4" name="Picture 3">
            <a:extLst>
              <a:ext uri="{FF2B5EF4-FFF2-40B4-BE49-F238E27FC236}">
                <a16:creationId xmlns:a16="http://schemas.microsoft.com/office/drawing/2014/main" id="{FCDB2220-177C-4C8E-9108-D2435191874C}"/>
              </a:ext>
            </a:extLst>
          </p:cNvPr>
          <p:cNvPicPr>
            <a:picLocks noChangeAspect="1"/>
          </p:cNvPicPr>
          <p:nvPr/>
        </p:nvPicPr>
        <p:blipFill>
          <a:blip r:embed="rId2"/>
          <a:stretch>
            <a:fillRect/>
          </a:stretch>
        </p:blipFill>
        <p:spPr>
          <a:xfrm>
            <a:off x="251520" y="5445224"/>
            <a:ext cx="8352928" cy="1047649"/>
          </a:xfrm>
          <a:prstGeom prst="rect">
            <a:avLst/>
          </a:prstGeom>
        </p:spPr>
      </p:pic>
    </p:spTree>
    <p:extLst>
      <p:ext uri="{BB962C8B-B14F-4D97-AF65-F5344CB8AC3E}">
        <p14:creationId xmlns:p14="http://schemas.microsoft.com/office/powerpoint/2010/main" val="394535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767C-3E18-4536-AFD1-6CC7D50AC216}"/>
              </a:ext>
            </a:extLst>
          </p:cNvPr>
          <p:cNvSpPr>
            <a:spLocks noGrp="1"/>
          </p:cNvSpPr>
          <p:nvPr>
            <p:ph type="title"/>
          </p:nvPr>
        </p:nvSpPr>
        <p:spPr>
          <a:xfrm>
            <a:off x="457200" y="274638"/>
            <a:ext cx="8229600" cy="706090"/>
          </a:xfrm>
        </p:spPr>
        <p:txBody>
          <a:bodyPr>
            <a:normAutofit fontScale="90000"/>
          </a:bodyPr>
          <a:lstStyle/>
          <a:p>
            <a:r>
              <a:rPr lang="en-IN" dirty="0">
                <a:solidFill>
                  <a:srgbClr val="FF0000"/>
                </a:solidFill>
              </a:rPr>
              <a:t>Map Interface</a:t>
            </a:r>
          </a:p>
        </p:txBody>
      </p:sp>
      <p:sp>
        <p:nvSpPr>
          <p:cNvPr id="3" name="Content Placeholder 2">
            <a:extLst>
              <a:ext uri="{FF2B5EF4-FFF2-40B4-BE49-F238E27FC236}">
                <a16:creationId xmlns:a16="http://schemas.microsoft.com/office/drawing/2014/main" id="{E805A7F6-E22B-4FDC-9AC1-197B15D416D6}"/>
              </a:ext>
            </a:extLst>
          </p:cNvPr>
          <p:cNvSpPr>
            <a:spLocks noGrp="1"/>
          </p:cNvSpPr>
          <p:nvPr>
            <p:ph idx="1"/>
          </p:nvPr>
        </p:nvSpPr>
        <p:spPr>
          <a:xfrm>
            <a:off x="285750" y="1268760"/>
            <a:ext cx="8229600" cy="4968552"/>
          </a:xfrm>
        </p:spPr>
        <p:txBody>
          <a:bodyPr>
            <a:noAutofit/>
          </a:bodyPr>
          <a:lstStyle/>
          <a:p>
            <a:pPr marL="0" indent="0" algn="just">
              <a:buNone/>
            </a:pPr>
            <a:r>
              <a:rPr lang="en-US" sz="2400" dirty="0"/>
              <a:t>The Map interface in Java is part of the </a:t>
            </a:r>
            <a:r>
              <a:rPr lang="en-US" sz="2400" dirty="0" err="1"/>
              <a:t>java.util</a:t>
            </a:r>
            <a:r>
              <a:rPr lang="en-US" sz="2400" dirty="0"/>
              <a:t> package and represents a collection of key-value pairs. It provides a way to store and retrieve values using keys, similar to a dictionary or an associative array in other programming languages. </a:t>
            </a:r>
          </a:p>
          <a:p>
            <a:pPr marL="0" indent="0" algn="just">
              <a:buNone/>
            </a:pPr>
            <a:r>
              <a:rPr lang="en-US" sz="2400" b="1" dirty="0"/>
              <a:t>Key-Value Pairs: </a:t>
            </a:r>
            <a:r>
              <a:rPr lang="en-US" sz="2400" dirty="0"/>
              <a:t>A Map stores data as key-value pairs, where </a:t>
            </a:r>
            <a:r>
              <a:rPr lang="en-US" sz="2400" dirty="0">
                <a:solidFill>
                  <a:srgbClr val="FF0000"/>
                </a:solidFill>
              </a:rPr>
              <a:t>each key is unique </a:t>
            </a:r>
            <a:r>
              <a:rPr lang="en-US" sz="2400" dirty="0"/>
              <a:t>and </a:t>
            </a:r>
            <a:r>
              <a:rPr lang="en-US" sz="2400" dirty="0">
                <a:solidFill>
                  <a:srgbClr val="FF0000"/>
                </a:solidFill>
              </a:rPr>
              <a:t>maps to a specific value</a:t>
            </a:r>
            <a:r>
              <a:rPr lang="en-US" sz="2400" dirty="0"/>
              <a:t>. Keys are used to access and retrieve the associated values.</a:t>
            </a:r>
          </a:p>
          <a:p>
            <a:pPr marL="0" indent="0" algn="just">
              <a:buNone/>
            </a:pPr>
            <a:r>
              <a:rPr lang="en-US" sz="2400" b="1" dirty="0"/>
              <a:t>Unique Keys: </a:t>
            </a:r>
            <a:r>
              <a:rPr lang="en-US" sz="2400" dirty="0"/>
              <a:t>The keys in a Map must be unique. Attempting to insert a duplicate key will replace the value associated with the existing key.</a:t>
            </a:r>
          </a:p>
          <a:p>
            <a:pPr marL="0" indent="0" algn="just">
              <a:buNone/>
            </a:pPr>
            <a:r>
              <a:rPr lang="en-US" sz="2400" b="1" dirty="0"/>
              <a:t>Null Values: </a:t>
            </a:r>
            <a:r>
              <a:rPr lang="en-US" sz="2400" dirty="0"/>
              <a:t>A Map can store null values, but the behavior for null keys depends on the specific implementation.</a:t>
            </a:r>
          </a:p>
        </p:txBody>
      </p:sp>
    </p:spTree>
    <p:extLst>
      <p:ext uri="{BB962C8B-B14F-4D97-AF65-F5344CB8AC3E}">
        <p14:creationId xmlns:p14="http://schemas.microsoft.com/office/powerpoint/2010/main" val="402927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552A-8403-4BF8-8BDD-890193AF241C}"/>
              </a:ext>
            </a:extLst>
          </p:cNvPr>
          <p:cNvSpPr>
            <a:spLocks noGrp="1"/>
          </p:cNvSpPr>
          <p:nvPr>
            <p:ph type="title"/>
          </p:nvPr>
        </p:nvSpPr>
        <p:spPr/>
        <p:txBody>
          <a:bodyPr/>
          <a:lstStyle/>
          <a:p>
            <a:r>
              <a:rPr lang="en-US" dirty="0"/>
              <a:t>   </a:t>
            </a:r>
          </a:p>
        </p:txBody>
      </p:sp>
      <p:pic>
        <p:nvPicPr>
          <p:cNvPr id="5" name="Content Placeholder 4">
            <a:extLst>
              <a:ext uri="{FF2B5EF4-FFF2-40B4-BE49-F238E27FC236}">
                <a16:creationId xmlns:a16="http://schemas.microsoft.com/office/drawing/2014/main" id="{3D0EFE12-7E0F-42AC-9FF7-A8E9FC8FC8D8}"/>
              </a:ext>
            </a:extLst>
          </p:cNvPr>
          <p:cNvPicPr>
            <a:picLocks noGrp="1" noChangeAspect="1"/>
          </p:cNvPicPr>
          <p:nvPr>
            <p:ph idx="1"/>
          </p:nvPr>
        </p:nvPicPr>
        <p:blipFill>
          <a:blip r:embed="rId2"/>
          <a:stretch>
            <a:fillRect/>
          </a:stretch>
        </p:blipFill>
        <p:spPr>
          <a:xfrm>
            <a:off x="1115616" y="692696"/>
            <a:ext cx="7128792" cy="5433467"/>
          </a:xfrm>
          <a:prstGeom prst="rect">
            <a:avLst/>
          </a:prstGeom>
        </p:spPr>
      </p:pic>
      <p:sp>
        <p:nvSpPr>
          <p:cNvPr id="4" name="Footer Placeholder 3">
            <a:extLst>
              <a:ext uri="{FF2B5EF4-FFF2-40B4-BE49-F238E27FC236}">
                <a16:creationId xmlns:a16="http://schemas.microsoft.com/office/drawing/2014/main" id="{8A2F12B5-F82A-4C87-8A1C-9D023A13A4F9}"/>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10919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767C-3E18-4536-AFD1-6CC7D50AC216}"/>
              </a:ext>
            </a:extLst>
          </p:cNvPr>
          <p:cNvSpPr>
            <a:spLocks noGrp="1"/>
          </p:cNvSpPr>
          <p:nvPr>
            <p:ph type="title"/>
          </p:nvPr>
        </p:nvSpPr>
        <p:spPr>
          <a:xfrm>
            <a:off x="457200" y="274638"/>
            <a:ext cx="8229600" cy="562074"/>
          </a:xfrm>
        </p:spPr>
        <p:txBody>
          <a:bodyPr>
            <a:normAutofit fontScale="90000"/>
          </a:bodyPr>
          <a:lstStyle/>
          <a:p>
            <a:r>
              <a:rPr lang="en-IN" dirty="0">
                <a:solidFill>
                  <a:srgbClr val="FF0000"/>
                </a:solidFill>
              </a:rPr>
              <a:t>Map Interface</a:t>
            </a:r>
          </a:p>
        </p:txBody>
      </p:sp>
      <p:sp>
        <p:nvSpPr>
          <p:cNvPr id="3" name="Content Placeholder 2">
            <a:extLst>
              <a:ext uri="{FF2B5EF4-FFF2-40B4-BE49-F238E27FC236}">
                <a16:creationId xmlns:a16="http://schemas.microsoft.com/office/drawing/2014/main" id="{E805A7F6-E22B-4FDC-9AC1-197B15D416D6}"/>
              </a:ext>
            </a:extLst>
          </p:cNvPr>
          <p:cNvSpPr>
            <a:spLocks noGrp="1"/>
          </p:cNvSpPr>
          <p:nvPr>
            <p:ph idx="1"/>
          </p:nvPr>
        </p:nvSpPr>
        <p:spPr>
          <a:xfrm>
            <a:off x="628650" y="980728"/>
            <a:ext cx="7886700" cy="4446141"/>
          </a:xfrm>
        </p:spPr>
        <p:txBody>
          <a:bodyPr>
            <a:noAutofit/>
          </a:bodyPr>
          <a:lstStyle/>
          <a:p>
            <a:pPr marL="0" indent="0" algn="just">
              <a:buNone/>
            </a:pPr>
            <a:r>
              <a:rPr lang="en-US" sz="2800" b="1" dirty="0"/>
              <a:t>Implementations: </a:t>
            </a:r>
            <a:r>
              <a:rPr lang="en-US" sz="2800" dirty="0"/>
              <a:t>The Map interface has several concrete implementations in Java, including HashMap, </a:t>
            </a:r>
            <a:r>
              <a:rPr lang="en-US" sz="2800" dirty="0" err="1"/>
              <a:t>TreeMap</a:t>
            </a:r>
            <a:r>
              <a:rPr lang="en-US" sz="2800" dirty="0"/>
              <a:t>, </a:t>
            </a:r>
            <a:r>
              <a:rPr lang="en-US" sz="2800" dirty="0" err="1"/>
              <a:t>LinkedHashMap</a:t>
            </a:r>
            <a:r>
              <a:rPr lang="en-US" sz="2800" dirty="0"/>
              <a:t>, and </a:t>
            </a:r>
            <a:r>
              <a:rPr lang="en-US" sz="2800" dirty="0" err="1"/>
              <a:t>ConcurrentHashMap</a:t>
            </a:r>
            <a:r>
              <a:rPr lang="en-US" sz="2800" dirty="0"/>
              <a:t>.</a:t>
            </a:r>
          </a:p>
          <a:p>
            <a:pPr marL="0" indent="0" algn="just">
              <a:buNone/>
            </a:pPr>
            <a:r>
              <a:rPr lang="en-US" sz="2800" b="1" dirty="0"/>
              <a:t>Ordering: </a:t>
            </a:r>
            <a:r>
              <a:rPr lang="en-US" sz="2800" dirty="0"/>
              <a:t>Some Map implementations, like </a:t>
            </a:r>
            <a:r>
              <a:rPr lang="en-US" sz="2800" dirty="0" err="1"/>
              <a:t>TreeMap</a:t>
            </a:r>
            <a:r>
              <a:rPr lang="en-US" sz="2800" dirty="0"/>
              <a:t>, maintain an ordering of the keys, while others, like HashMap, do not guarantee any specific order.</a:t>
            </a:r>
          </a:p>
          <a:p>
            <a:pPr marL="0" indent="0" algn="just">
              <a:buNone/>
            </a:pPr>
            <a:r>
              <a:rPr lang="en-US" sz="2800" b="1" dirty="0"/>
              <a:t>Common Methods: </a:t>
            </a:r>
            <a:r>
              <a:rPr lang="en-US" sz="2800" dirty="0"/>
              <a:t>The Map interface provides various methods for working with key-value pairs, such as </a:t>
            </a:r>
            <a:r>
              <a:rPr lang="en-US" sz="2800" dirty="0">
                <a:solidFill>
                  <a:srgbClr val="FF0000"/>
                </a:solidFill>
              </a:rPr>
              <a:t>put(), get(), </a:t>
            </a:r>
            <a:r>
              <a:rPr lang="en-US" sz="2800" dirty="0" err="1">
                <a:solidFill>
                  <a:srgbClr val="FF0000"/>
                </a:solidFill>
              </a:rPr>
              <a:t>containsKey</a:t>
            </a:r>
            <a:r>
              <a:rPr lang="en-US" sz="2800" dirty="0">
                <a:solidFill>
                  <a:srgbClr val="FF0000"/>
                </a:solidFill>
              </a:rPr>
              <a:t>(), </a:t>
            </a:r>
            <a:r>
              <a:rPr lang="en-US" sz="2800" dirty="0" err="1">
                <a:solidFill>
                  <a:srgbClr val="FF0000"/>
                </a:solidFill>
              </a:rPr>
              <a:t>containsValue</a:t>
            </a:r>
            <a:r>
              <a:rPr lang="en-US" sz="2800" dirty="0">
                <a:solidFill>
                  <a:srgbClr val="FF0000"/>
                </a:solidFill>
              </a:rPr>
              <a:t>(), remove(), size(), </a:t>
            </a:r>
            <a:r>
              <a:rPr lang="en-US" sz="2800" dirty="0" err="1">
                <a:solidFill>
                  <a:srgbClr val="FF0000"/>
                </a:solidFill>
              </a:rPr>
              <a:t>keySet</a:t>
            </a:r>
            <a:r>
              <a:rPr lang="en-US" sz="2800" dirty="0">
                <a:solidFill>
                  <a:srgbClr val="FF0000"/>
                </a:solidFill>
              </a:rPr>
              <a:t>(), values(), and </a:t>
            </a:r>
            <a:r>
              <a:rPr lang="en-US" sz="2800" dirty="0" err="1">
                <a:solidFill>
                  <a:srgbClr val="FF0000"/>
                </a:solidFill>
              </a:rPr>
              <a:t>entrySet</a:t>
            </a:r>
            <a:r>
              <a:rPr lang="en-US" sz="2800" dirty="0">
                <a:solidFill>
                  <a:srgbClr val="FF0000"/>
                </a:solidFill>
              </a:rPr>
              <a:t>().</a:t>
            </a:r>
            <a:endParaRPr lang="en-IN" sz="2800" dirty="0">
              <a:solidFill>
                <a:srgbClr val="FF0000"/>
              </a:solidFill>
            </a:endParaRPr>
          </a:p>
        </p:txBody>
      </p:sp>
    </p:spTree>
    <p:extLst>
      <p:ext uri="{BB962C8B-B14F-4D97-AF65-F5344CB8AC3E}">
        <p14:creationId xmlns:p14="http://schemas.microsoft.com/office/powerpoint/2010/main" val="290915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91E5-BCB5-4246-BB8C-4CB95768BED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276F63F-848E-4645-AD4C-2FECDC6717FB}"/>
              </a:ext>
            </a:extLst>
          </p:cNvPr>
          <p:cNvSpPr>
            <a:spLocks noGrp="1"/>
          </p:cNvSpPr>
          <p:nvPr>
            <p:ph idx="1"/>
          </p:nvPr>
        </p:nvSpPr>
        <p:spPr>
          <a:xfrm>
            <a:off x="395537" y="274638"/>
            <a:ext cx="8568952" cy="6178698"/>
          </a:xfrm>
          <a:solidFill>
            <a:schemeClr val="tx2">
              <a:lumMod val="10000"/>
              <a:lumOff val="90000"/>
            </a:schemeClr>
          </a:solidFill>
        </p:spPr>
        <p:txBody>
          <a:bodyPr>
            <a:noAutofit/>
          </a:bodyPr>
          <a:lstStyle/>
          <a:p>
            <a:pPr marL="0" indent="0">
              <a:buNone/>
            </a:pPr>
            <a:r>
              <a:rPr lang="en-IN" sz="2400" dirty="0">
                <a:solidFill>
                  <a:srgbClr val="C678DD"/>
                </a:solidFill>
              </a:rPr>
              <a:t>import</a:t>
            </a:r>
            <a:r>
              <a:rPr lang="en-IN" sz="2400" dirty="0"/>
              <a:t> </a:t>
            </a:r>
            <a:r>
              <a:rPr lang="en-IN" sz="2400" dirty="0" err="1"/>
              <a:t>java</a:t>
            </a:r>
            <a:r>
              <a:rPr lang="en-IN" sz="2400" dirty="0" err="1">
                <a:solidFill>
                  <a:srgbClr val="ABB2BF"/>
                </a:solidFill>
              </a:rPr>
              <a:t>.</a:t>
            </a:r>
            <a:r>
              <a:rPr lang="en-IN" sz="2400" dirty="0" err="1"/>
              <a:t>util</a:t>
            </a:r>
            <a:r>
              <a:rPr lang="en-IN" sz="2400" dirty="0" err="1">
                <a:solidFill>
                  <a:srgbClr val="ABB2BF"/>
                </a:solidFill>
              </a:rPr>
              <a:t>.</a:t>
            </a:r>
            <a:r>
              <a:rPr lang="en-IN" sz="2400" dirty="0" err="1">
                <a:solidFill>
                  <a:srgbClr val="D19A66"/>
                </a:solidFill>
              </a:rPr>
              <a:t>HashMap</a:t>
            </a:r>
            <a:r>
              <a:rPr lang="en-IN" sz="2400" dirty="0">
                <a:solidFill>
                  <a:srgbClr val="ABB2BF"/>
                </a:solidFill>
              </a:rPr>
              <a:t>;</a:t>
            </a:r>
          </a:p>
          <a:p>
            <a:pPr marL="0" indent="0">
              <a:buNone/>
            </a:pPr>
            <a:r>
              <a:rPr lang="en-IN" sz="2400" dirty="0"/>
              <a:t> </a:t>
            </a:r>
            <a:r>
              <a:rPr lang="en-IN" sz="2400" dirty="0">
                <a:solidFill>
                  <a:srgbClr val="C678DD"/>
                </a:solidFill>
              </a:rPr>
              <a:t>import</a:t>
            </a:r>
            <a:r>
              <a:rPr lang="en-IN" sz="2400" dirty="0"/>
              <a:t> </a:t>
            </a:r>
            <a:r>
              <a:rPr lang="en-IN" sz="2400" dirty="0" err="1"/>
              <a:t>java</a:t>
            </a:r>
            <a:r>
              <a:rPr lang="en-IN" sz="2400" dirty="0" err="1">
                <a:solidFill>
                  <a:srgbClr val="ABB2BF"/>
                </a:solidFill>
              </a:rPr>
              <a:t>.</a:t>
            </a:r>
            <a:r>
              <a:rPr lang="en-IN" sz="2400" dirty="0" err="1"/>
              <a:t>util</a:t>
            </a:r>
            <a:r>
              <a:rPr lang="en-IN" sz="2400" dirty="0" err="1">
                <a:solidFill>
                  <a:srgbClr val="ABB2BF"/>
                </a:solidFill>
              </a:rPr>
              <a:t>.</a:t>
            </a:r>
            <a:r>
              <a:rPr lang="en-IN" sz="2400" dirty="0" err="1">
                <a:solidFill>
                  <a:srgbClr val="D19A66"/>
                </a:solidFill>
              </a:rPr>
              <a:t>Map</a:t>
            </a:r>
            <a:r>
              <a:rPr lang="en-IN" sz="2400" dirty="0">
                <a:solidFill>
                  <a:srgbClr val="ABB2BF"/>
                </a:solidFill>
              </a:rPr>
              <a:t>;</a:t>
            </a:r>
            <a:r>
              <a:rPr lang="en-IN" sz="2400" dirty="0"/>
              <a:t> </a:t>
            </a:r>
          </a:p>
          <a:p>
            <a:pPr marL="0" indent="0">
              <a:buNone/>
            </a:pPr>
            <a:r>
              <a:rPr lang="en-IN" sz="2400" dirty="0">
                <a:solidFill>
                  <a:srgbClr val="C678DD"/>
                </a:solidFill>
              </a:rPr>
              <a:t>public</a:t>
            </a:r>
            <a:r>
              <a:rPr lang="en-IN" sz="2400" dirty="0"/>
              <a:t> </a:t>
            </a:r>
            <a:r>
              <a:rPr lang="en-IN" sz="2400" dirty="0">
                <a:solidFill>
                  <a:srgbClr val="C678DD"/>
                </a:solidFill>
              </a:rPr>
              <a:t>class</a:t>
            </a:r>
            <a:r>
              <a:rPr lang="en-IN" sz="2400" dirty="0"/>
              <a:t> </a:t>
            </a:r>
            <a:r>
              <a:rPr lang="en-IN" sz="2400" dirty="0" err="1">
                <a:solidFill>
                  <a:srgbClr val="D19A66"/>
                </a:solidFill>
              </a:rPr>
              <a:t>MapExample</a:t>
            </a:r>
            <a:r>
              <a:rPr lang="en-IN" sz="2400" dirty="0"/>
              <a:t> </a:t>
            </a:r>
            <a:r>
              <a:rPr lang="en-IN" sz="2400" dirty="0">
                <a:solidFill>
                  <a:srgbClr val="ABB2BF"/>
                </a:solidFill>
              </a:rPr>
              <a:t>{</a:t>
            </a:r>
          </a:p>
          <a:p>
            <a:pPr marL="0" indent="0">
              <a:buNone/>
            </a:pPr>
            <a:r>
              <a:rPr lang="en-IN" sz="2400" dirty="0"/>
              <a:t> </a:t>
            </a:r>
            <a:r>
              <a:rPr lang="en-IN" sz="2400" dirty="0">
                <a:solidFill>
                  <a:srgbClr val="C678DD"/>
                </a:solidFill>
              </a:rPr>
              <a:t>public</a:t>
            </a:r>
            <a:r>
              <a:rPr lang="en-IN" sz="2400" dirty="0"/>
              <a:t> </a:t>
            </a:r>
            <a:r>
              <a:rPr lang="en-IN" sz="2400" dirty="0">
                <a:solidFill>
                  <a:srgbClr val="C678DD"/>
                </a:solidFill>
              </a:rPr>
              <a:t>static</a:t>
            </a:r>
            <a:r>
              <a:rPr lang="en-IN" sz="2400" dirty="0"/>
              <a:t> </a:t>
            </a:r>
            <a:r>
              <a:rPr lang="en-IN" sz="2400" dirty="0">
                <a:solidFill>
                  <a:srgbClr val="C678DD"/>
                </a:solidFill>
              </a:rPr>
              <a:t>void</a:t>
            </a:r>
            <a:r>
              <a:rPr lang="en-IN" sz="2400" dirty="0"/>
              <a:t> </a:t>
            </a:r>
            <a:r>
              <a:rPr lang="en-IN" sz="2400" dirty="0">
                <a:solidFill>
                  <a:srgbClr val="61AFEF"/>
                </a:solidFill>
              </a:rPr>
              <a:t>main</a:t>
            </a:r>
            <a:r>
              <a:rPr lang="en-IN" sz="2400" dirty="0">
                <a:solidFill>
                  <a:srgbClr val="ABB2BF"/>
                </a:solidFill>
              </a:rPr>
              <a:t>(</a:t>
            </a:r>
            <a:r>
              <a:rPr lang="en-IN" sz="2400" dirty="0">
                <a:solidFill>
                  <a:srgbClr val="D19A66"/>
                </a:solidFill>
              </a:rPr>
              <a:t>String</a:t>
            </a:r>
            <a:r>
              <a:rPr lang="en-IN" sz="2400" dirty="0">
                <a:solidFill>
                  <a:srgbClr val="ABB2BF"/>
                </a:solidFill>
              </a:rPr>
              <a:t>[]</a:t>
            </a:r>
            <a:r>
              <a:rPr lang="en-IN" sz="2400" dirty="0"/>
              <a:t> </a:t>
            </a:r>
            <a:r>
              <a:rPr lang="en-IN" sz="2400" dirty="0" err="1"/>
              <a:t>args</a:t>
            </a:r>
            <a:r>
              <a:rPr lang="en-IN" sz="2400" dirty="0">
                <a:solidFill>
                  <a:srgbClr val="ABB2BF"/>
                </a:solidFill>
              </a:rPr>
              <a:t>)</a:t>
            </a:r>
            <a:r>
              <a:rPr lang="en-IN" sz="2400" dirty="0"/>
              <a:t> </a:t>
            </a:r>
            <a:r>
              <a:rPr lang="en-IN" sz="2400" dirty="0">
                <a:solidFill>
                  <a:srgbClr val="ABB2BF"/>
                </a:solidFill>
              </a:rPr>
              <a:t>{</a:t>
            </a:r>
            <a:r>
              <a:rPr lang="en-IN" sz="2400" dirty="0"/>
              <a:t> </a:t>
            </a:r>
          </a:p>
          <a:p>
            <a:pPr marL="0" indent="0">
              <a:buNone/>
            </a:pPr>
            <a:r>
              <a:rPr lang="en-IN" sz="2400" i="1" dirty="0">
                <a:solidFill>
                  <a:srgbClr val="5C6370"/>
                </a:solidFill>
              </a:rPr>
              <a:t>// Creating a HashMap</a:t>
            </a:r>
            <a:r>
              <a:rPr lang="en-IN" sz="2400" dirty="0"/>
              <a:t> </a:t>
            </a:r>
          </a:p>
          <a:p>
            <a:pPr marL="0" indent="0">
              <a:buNone/>
            </a:pPr>
            <a:r>
              <a:rPr lang="en-IN" sz="2400" dirty="0">
                <a:solidFill>
                  <a:srgbClr val="D19A66"/>
                </a:solidFill>
              </a:rPr>
              <a:t>Map</a:t>
            </a:r>
            <a:r>
              <a:rPr lang="en-IN" sz="2400" dirty="0">
                <a:solidFill>
                  <a:srgbClr val="ABB2BF"/>
                </a:solidFill>
              </a:rPr>
              <a:t>&lt;</a:t>
            </a:r>
            <a:r>
              <a:rPr lang="en-IN" sz="2400" dirty="0">
                <a:solidFill>
                  <a:srgbClr val="D19A66"/>
                </a:solidFill>
              </a:rPr>
              <a:t>String</a:t>
            </a:r>
            <a:r>
              <a:rPr lang="en-IN" sz="2400" dirty="0">
                <a:solidFill>
                  <a:srgbClr val="ABB2BF"/>
                </a:solidFill>
              </a:rPr>
              <a:t>,</a:t>
            </a:r>
            <a:r>
              <a:rPr lang="en-IN" sz="2400" dirty="0"/>
              <a:t> </a:t>
            </a:r>
            <a:r>
              <a:rPr lang="en-IN" sz="2400" dirty="0">
                <a:solidFill>
                  <a:srgbClr val="D19A66"/>
                </a:solidFill>
              </a:rPr>
              <a:t>Integer</a:t>
            </a:r>
            <a:r>
              <a:rPr lang="en-IN" sz="2400" dirty="0">
                <a:solidFill>
                  <a:srgbClr val="ABB2BF"/>
                </a:solidFill>
              </a:rPr>
              <a:t>&gt;</a:t>
            </a:r>
            <a:r>
              <a:rPr lang="en-IN" sz="2400" dirty="0"/>
              <a:t> </a:t>
            </a:r>
            <a:r>
              <a:rPr lang="en-IN" sz="2400" dirty="0" err="1"/>
              <a:t>studentAges</a:t>
            </a:r>
            <a:r>
              <a:rPr lang="en-IN" sz="2400" dirty="0"/>
              <a:t> </a:t>
            </a:r>
            <a:r>
              <a:rPr lang="en-IN" sz="2400" dirty="0">
                <a:solidFill>
                  <a:srgbClr val="61AFEF"/>
                </a:solidFill>
              </a:rPr>
              <a:t>=</a:t>
            </a:r>
            <a:r>
              <a:rPr lang="en-IN" sz="2400" dirty="0"/>
              <a:t> </a:t>
            </a:r>
            <a:r>
              <a:rPr lang="en-IN" sz="2400" dirty="0">
                <a:solidFill>
                  <a:srgbClr val="C678DD"/>
                </a:solidFill>
              </a:rPr>
              <a:t>new</a:t>
            </a:r>
            <a:r>
              <a:rPr lang="en-IN" sz="2400" dirty="0"/>
              <a:t> </a:t>
            </a:r>
            <a:r>
              <a:rPr lang="en-IN" sz="2400" dirty="0">
                <a:solidFill>
                  <a:srgbClr val="D19A66"/>
                </a:solidFill>
              </a:rPr>
              <a:t>HashMap</a:t>
            </a:r>
            <a:r>
              <a:rPr lang="en-IN" sz="2400" dirty="0">
                <a:solidFill>
                  <a:srgbClr val="ABB2BF"/>
                </a:solidFill>
              </a:rPr>
              <a:t>&lt;&gt;();</a:t>
            </a:r>
            <a:r>
              <a:rPr lang="en-IN" sz="2400" dirty="0"/>
              <a:t> </a:t>
            </a:r>
          </a:p>
          <a:p>
            <a:pPr marL="0" indent="0">
              <a:buNone/>
            </a:pPr>
            <a:r>
              <a:rPr lang="en-IN" sz="2400" i="1" dirty="0">
                <a:solidFill>
                  <a:srgbClr val="5C6370"/>
                </a:solidFill>
              </a:rPr>
              <a:t>// Adding key-value pairs to the Map</a:t>
            </a:r>
            <a:r>
              <a:rPr lang="en-IN" sz="2400" dirty="0"/>
              <a:t> </a:t>
            </a:r>
          </a:p>
          <a:p>
            <a:pPr marL="0" indent="0">
              <a:buNone/>
            </a:pPr>
            <a:r>
              <a:rPr lang="en-IN" sz="2400" dirty="0" err="1"/>
              <a:t>studentAges</a:t>
            </a:r>
            <a:r>
              <a:rPr lang="en-IN" sz="2400" dirty="0" err="1">
                <a:solidFill>
                  <a:srgbClr val="ABB2BF"/>
                </a:solidFill>
              </a:rPr>
              <a:t>.</a:t>
            </a:r>
            <a:r>
              <a:rPr lang="en-IN" sz="2400" dirty="0" err="1">
                <a:solidFill>
                  <a:srgbClr val="61AFEF"/>
                </a:solidFill>
              </a:rPr>
              <a:t>put</a:t>
            </a:r>
            <a:r>
              <a:rPr lang="en-IN" sz="2400" dirty="0">
                <a:solidFill>
                  <a:srgbClr val="ABB2BF"/>
                </a:solidFill>
              </a:rPr>
              <a:t>(</a:t>
            </a:r>
            <a:r>
              <a:rPr lang="en-IN" sz="2400" dirty="0">
                <a:solidFill>
                  <a:srgbClr val="98C379"/>
                </a:solidFill>
              </a:rPr>
              <a:t>"Alice"</a:t>
            </a:r>
            <a:r>
              <a:rPr lang="en-IN" sz="2400" dirty="0">
                <a:solidFill>
                  <a:srgbClr val="ABB2BF"/>
                </a:solidFill>
              </a:rPr>
              <a:t>,</a:t>
            </a:r>
            <a:r>
              <a:rPr lang="en-IN" sz="2400" dirty="0"/>
              <a:t> </a:t>
            </a:r>
            <a:r>
              <a:rPr lang="en-IN" sz="2400" dirty="0">
                <a:solidFill>
                  <a:srgbClr val="D19A66"/>
                </a:solidFill>
              </a:rPr>
              <a:t>20</a:t>
            </a:r>
            <a:r>
              <a:rPr lang="en-IN" sz="2400" dirty="0">
                <a:solidFill>
                  <a:srgbClr val="ABB2BF"/>
                </a:solidFill>
              </a:rPr>
              <a:t>);</a:t>
            </a:r>
            <a:r>
              <a:rPr lang="en-IN" sz="2400" dirty="0"/>
              <a:t> </a:t>
            </a:r>
          </a:p>
          <a:p>
            <a:pPr marL="0" indent="0">
              <a:buNone/>
            </a:pPr>
            <a:r>
              <a:rPr lang="en-IN" sz="2400" dirty="0" err="1"/>
              <a:t>studentAges</a:t>
            </a:r>
            <a:r>
              <a:rPr lang="en-IN" sz="2400" dirty="0" err="1">
                <a:solidFill>
                  <a:srgbClr val="ABB2BF"/>
                </a:solidFill>
              </a:rPr>
              <a:t>.</a:t>
            </a:r>
            <a:r>
              <a:rPr lang="en-IN" sz="2400" dirty="0" err="1">
                <a:solidFill>
                  <a:srgbClr val="61AFEF"/>
                </a:solidFill>
              </a:rPr>
              <a:t>put</a:t>
            </a:r>
            <a:r>
              <a:rPr lang="en-IN" sz="2400" dirty="0">
                <a:solidFill>
                  <a:srgbClr val="ABB2BF"/>
                </a:solidFill>
              </a:rPr>
              <a:t>(</a:t>
            </a:r>
            <a:r>
              <a:rPr lang="en-IN" sz="2400" dirty="0">
                <a:solidFill>
                  <a:srgbClr val="98C379"/>
                </a:solidFill>
              </a:rPr>
              <a:t>"Bob"</a:t>
            </a:r>
            <a:r>
              <a:rPr lang="en-IN" sz="2400" dirty="0">
                <a:solidFill>
                  <a:srgbClr val="ABB2BF"/>
                </a:solidFill>
              </a:rPr>
              <a:t>,</a:t>
            </a:r>
            <a:r>
              <a:rPr lang="en-IN" sz="2400" dirty="0"/>
              <a:t> </a:t>
            </a:r>
            <a:r>
              <a:rPr lang="en-IN" sz="2400" dirty="0">
                <a:solidFill>
                  <a:srgbClr val="D19A66"/>
                </a:solidFill>
              </a:rPr>
              <a:t>22</a:t>
            </a:r>
            <a:r>
              <a:rPr lang="en-IN" sz="2400" dirty="0">
                <a:solidFill>
                  <a:srgbClr val="ABB2BF"/>
                </a:solidFill>
              </a:rPr>
              <a:t>);</a:t>
            </a:r>
          </a:p>
          <a:p>
            <a:pPr marL="0" indent="0">
              <a:buNone/>
            </a:pPr>
            <a:r>
              <a:rPr lang="en-IN" sz="2400" dirty="0"/>
              <a:t> </a:t>
            </a:r>
            <a:r>
              <a:rPr lang="en-IN" sz="2400" dirty="0" err="1"/>
              <a:t>studentAges</a:t>
            </a:r>
            <a:r>
              <a:rPr lang="en-IN" sz="2400" dirty="0" err="1">
                <a:solidFill>
                  <a:srgbClr val="ABB2BF"/>
                </a:solidFill>
              </a:rPr>
              <a:t>.</a:t>
            </a:r>
            <a:r>
              <a:rPr lang="en-IN" sz="2400" dirty="0" err="1">
                <a:solidFill>
                  <a:srgbClr val="61AFEF"/>
                </a:solidFill>
              </a:rPr>
              <a:t>put</a:t>
            </a:r>
            <a:r>
              <a:rPr lang="en-IN" sz="2400" dirty="0">
                <a:solidFill>
                  <a:srgbClr val="ABB2BF"/>
                </a:solidFill>
              </a:rPr>
              <a:t>(</a:t>
            </a:r>
            <a:r>
              <a:rPr lang="en-IN" sz="2400" dirty="0">
                <a:solidFill>
                  <a:srgbClr val="98C379"/>
                </a:solidFill>
              </a:rPr>
              <a:t>"Charlie"</a:t>
            </a:r>
            <a:r>
              <a:rPr lang="en-IN" sz="2400" dirty="0">
                <a:solidFill>
                  <a:srgbClr val="ABB2BF"/>
                </a:solidFill>
              </a:rPr>
              <a:t>,</a:t>
            </a:r>
            <a:r>
              <a:rPr lang="en-IN" sz="2400" dirty="0"/>
              <a:t> </a:t>
            </a:r>
            <a:r>
              <a:rPr lang="en-IN" sz="2400" dirty="0">
                <a:solidFill>
                  <a:srgbClr val="D19A66"/>
                </a:solidFill>
              </a:rPr>
              <a:t>19</a:t>
            </a:r>
            <a:r>
              <a:rPr lang="en-IN" sz="2400" dirty="0">
                <a:solidFill>
                  <a:srgbClr val="ABB2BF"/>
                </a:solidFill>
              </a:rPr>
              <a:t>);</a:t>
            </a:r>
            <a:r>
              <a:rPr lang="en-IN" sz="2400" dirty="0"/>
              <a:t> </a:t>
            </a:r>
          </a:p>
          <a:p>
            <a:pPr marL="0" indent="0">
              <a:buNone/>
            </a:pPr>
            <a:r>
              <a:rPr lang="en-IN" sz="2400" i="1" dirty="0">
                <a:solidFill>
                  <a:srgbClr val="5C6370"/>
                </a:solidFill>
              </a:rPr>
              <a:t>// Retrieving a value using its key</a:t>
            </a:r>
          </a:p>
          <a:p>
            <a:pPr marL="0" indent="0">
              <a:buNone/>
            </a:pPr>
            <a:r>
              <a:rPr lang="en-IN" sz="2400" dirty="0"/>
              <a:t> </a:t>
            </a:r>
            <a:r>
              <a:rPr lang="en-IN" sz="2400" dirty="0">
                <a:solidFill>
                  <a:srgbClr val="C678DD"/>
                </a:solidFill>
              </a:rPr>
              <a:t>int</a:t>
            </a:r>
            <a:r>
              <a:rPr lang="en-IN" sz="2400" dirty="0"/>
              <a:t> </a:t>
            </a:r>
            <a:r>
              <a:rPr lang="en-IN" sz="2400" dirty="0" err="1"/>
              <a:t>aliceAge</a:t>
            </a:r>
            <a:r>
              <a:rPr lang="en-IN" sz="2400" dirty="0"/>
              <a:t> </a:t>
            </a:r>
            <a:r>
              <a:rPr lang="en-IN" sz="2400" dirty="0">
                <a:solidFill>
                  <a:srgbClr val="61AFEF"/>
                </a:solidFill>
              </a:rPr>
              <a:t>=</a:t>
            </a:r>
            <a:r>
              <a:rPr lang="en-IN" sz="2400" dirty="0"/>
              <a:t> </a:t>
            </a:r>
            <a:r>
              <a:rPr lang="en-IN" sz="2400" dirty="0" err="1"/>
              <a:t>studentAges</a:t>
            </a:r>
            <a:r>
              <a:rPr lang="en-IN" sz="2400" dirty="0" err="1">
                <a:solidFill>
                  <a:srgbClr val="ABB2BF"/>
                </a:solidFill>
              </a:rPr>
              <a:t>.</a:t>
            </a:r>
            <a:r>
              <a:rPr lang="en-IN" sz="2400" dirty="0" err="1">
                <a:solidFill>
                  <a:srgbClr val="61AFEF"/>
                </a:solidFill>
              </a:rPr>
              <a:t>get</a:t>
            </a:r>
            <a:r>
              <a:rPr lang="en-IN" sz="2400" dirty="0">
                <a:solidFill>
                  <a:srgbClr val="ABB2BF"/>
                </a:solidFill>
              </a:rPr>
              <a:t>(</a:t>
            </a:r>
            <a:r>
              <a:rPr lang="en-IN" sz="2400" dirty="0">
                <a:solidFill>
                  <a:srgbClr val="98C379"/>
                </a:solidFill>
              </a:rPr>
              <a:t>"Alice"</a:t>
            </a:r>
            <a:r>
              <a:rPr lang="en-IN" sz="2400" dirty="0">
                <a:solidFill>
                  <a:srgbClr val="ABB2BF"/>
                </a:solidFill>
              </a:rPr>
              <a:t>);</a:t>
            </a:r>
            <a:r>
              <a:rPr lang="en-IN" sz="2400" dirty="0"/>
              <a:t> </a:t>
            </a:r>
            <a:r>
              <a:rPr lang="en-IN" sz="2400" dirty="0" err="1">
                <a:solidFill>
                  <a:srgbClr val="D19A66"/>
                </a:solidFill>
              </a:rPr>
              <a:t>System</a:t>
            </a:r>
            <a:r>
              <a:rPr lang="en-IN" sz="2400" dirty="0" err="1">
                <a:solidFill>
                  <a:srgbClr val="ABB2BF"/>
                </a:solidFill>
              </a:rPr>
              <a:t>.</a:t>
            </a:r>
            <a:r>
              <a:rPr lang="en-IN" sz="2400" dirty="0" err="1"/>
              <a:t>out</a:t>
            </a:r>
            <a:r>
              <a:rPr lang="en-IN" sz="2400" dirty="0" err="1">
                <a:solidFill>
                  <a:srgbClr val="ABB2BF"/>
                </a:solidFill>
              </a:rPr>
              <a:t>.</a:t>
            </a:r>
            <a:r>
              <a:rPr lang="en-IN" sz="2400" dirty="0" err="1">
                <a:solidFill>
                  <a:srgbClr val="61AFEF"/>
                </a:solidFill>
              </a:rPr>
              <a:t>println</a:t>
            </a:r>
            <a:r>
              <a:rPr lang="en-IN" sz="2400" dirty="0">
                <a:solidFill>
                  <a:srgbClr val="ABB2BF"/>
                </a:solidFill>
              </a:rPr>
              <a:t>(</a:t>
            </a:r>
            <a:r>
              <a:rPr lang="en-IN" sz="2400" dirty="0">
                <a:solidFill>
                  <a:srgbClr val="98C379"/>
                </a:solidFill>
              </a:rPr>
              <a:t>"Alice's age: "</a:t>
            </a:r>
            <a:r>
              <a:rPr lang="en-IN" sz="2400" dirty="0"/>
              <a:t> </a:t>
            </a:r>
            <a:r>
              <a:rPr lang="en-IN" sz="2400" dirty="0">
                <a:solidFill>
                  <a:srgbClr val="61AFEF"/>
                </a:solidFill>
              </a:rPr>
              <a:t>+</a:t>
            </a:r>
            <a:r>
              <a:rPr lang="en-IN" sz="2400" dirty="0"/>
              <a:t> </a:t>
            </a:r>
            <a:r>
              <a:rPr lang="en-IN" sz="2400" dirty="0" err="1"/>
              <a:t>aliceAge</a:t>
            </a:r>
            <a:r>
              <a:rPr lang="en-IN" sz="2400" dirty="0">
                <a:solidFill>
                  <a:srgbClr val="ABB2BF"/>
                </a:solidFill>
              </a:rPr>
              <a:t>);</a:t>
            </a:r>
            <a:r>
              <a:rPr lang="en-IN" sz="2400" dirty="0"/>
              <a:t> </a:t>
            </a:r>
            <a:r>
              <a:rPr lang="en-IN" sz="2400" i="1" dirty="0">
                <a:solidFill>
                  <a:srgbClr val="5C6370"/>
                </a:solidFill>
              </a:rPr>
              <a:t>// Output: Alice's age: 20</a:t>
            </a:r>
            <a:endParaRPr lang="en-IN" sz="2400" dirty="0"/>
          </a:p>
        </p:txBody>
      </p:sp>
    </p:spTree>
    <p:extLst>
      <p:ext uri="{BB962C8B-B14F-4D97-AF65-F5344CB8AC3E}">
        <p14:creationId xmlns:p14="http://schemas.microsoft.com/office/powerpoint/2010/main" val="3003604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91E5-BCB5-4246-BB8C-4CB95768BED2}"/>
              </a:ext>
            </a:extLst>
          </p:cNvPr>
          <p:cNvSpPr>
            <a:spLocks noGrp="1"/>
          </p:cNvSpPr>
          <p:nvPr>
            <p:ph type="title"/>
          </p:nvPr>
        </p:nvSpPr>
        <p:spPr>
          <a:xfrm>
            <a:off x="457200" y="274638"/>
            <a:ext cx="8229600" cy="346050"/>
          </a:xfrm>
        </p:spPr>
        <p:txBody>
          <a:bodyPr>
            <a:normAutofit fontScale="90000"/>
          </a:bodyPr>
          <a:lstStyle/>
          <a:p>
            <a:r>
              <a:rPr lang="en-US" dirty="0"/>
              <a:t>Example</a:t>
            </a:r>
            <a:endParaRPr lang="en-IN" dirty="0"/>
          </a:p>
        </p:txBody>
      </p:sp>
      <p:sp>
        <p:nvSpPr>
          <p:cNvPr id="4" name="Rectangle 3">
            <a:extLst>
              <a:ext uri="{FF2B5EF4-FFF2-40B4-BE49-F238E27FC236}">
                <a16:creationId xmlns:a16="http://schemas.microsoft.com/office/drawing/2014/main" id="{85052523-6474-4362-9D5C-0EAD152DDA67}"/>
              </a:ext>
            </a:extLst>
          </p:cNvPr>
          <p:cNvSpPr/>
          <p:nvPr/>
        </p:nvSpPr>
        <p:spPr>
          <a:xfrm>
            <a:off x="293922" y="980728"/>
            <a:ext cx="8556155" cy="4893647"/>
          </a:xfrm>
          <a:prstGeom prst="rect">
            <a:avLst/>
          </a:prstGeom>
          <a:solidFill>
            <a:schemeClr val="tx2">
              <a:lumMod val="10000"/>
              <a:lumOff val="90000"/>
            </a:schemeClr>
          </a:solidFill>
        </p:spPr>
        <p:txBody>
          <a:bodyPr wrap="square">
            <a:spAutoFit/>
          </a:bodyPr>
          <a:lstStyle/>
          <a:p>
            <a:pPr defTabSz="685800"/>
            <a:r>
              <a:rPr lang="en-IN" sz="2400" i="1" dirty="0">
                <a:solidFill>
                  <a:srgbClr val="FF0000"/>
                </a:solidFill>
                <a:latin typeface="Aptos" panose="020B0004020202020204"/>
              </a:rPr>
              <a:t>// Checking if a key exists</a:t>
            </a:r>
            <a:r>
              <a:rPr lang="en-IN" sz="2400" dirty="0">
                <a:solidFill>
                  <a:srgbClr val="FF0000"/>
                </a:solidFill>
                <a:latin typeface="Aptos" panose="020B0004020202020204"/>
              </a:rPr>
              <a:t> </a:t>
            </a:r>
          </a:p>
          <a:p>
            <a:pPr defTabSz="685800"/>
            <a:r>
              <a:rPr lang="en-IN" sz="2400" dirty="0" err="1">
                <a:solidFill>
                  <a:srgbClr val="C678DD"/>
                </a:solidFill>
                <a:latin typeface="Aptos" panose="020B0004020202020204"/>
              </a:rPr>
              <a:t>boolean</a:t>
            </a:r>
            <a:r>
              <a:rPr lang="en-IN" sz="2400" dirty="0">
                <a:solidFill>
                  <a:prstClr val="black"/>
                </a:solidFill>
                <a:latin typeface="Aptos" panose="020B0004020202020204"/>
              </a:rPr>
              <a:t> </a:t>
            </a:r>
            <a:r>
              <a:rPr lang="en-IN" sz="2400" dirty="0" err="1">
                <a:solidFill>
                  <a:prstClr val="black"/>
                </a:solidFill>
                <a:latin typeface="Aptos" panose="020B0004020202020204"/>
              </a:rPr>
              <a:t>containsBob</a:t>
            </a:r>
            <a:r>
              <a:rPr lang="en-IN" sz="2400" dirty="0">
                <a:solidFill>
                  <a:prstClr val="black"/>
                </a:solidFill>
                <a:latin typeface="Aptos" panose="020B0004020202020204"/>
              </a:rPr>
              <a:t>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err="1">
                <a:solidFill>
                  <a:prstClr val="black"/>
                </a:solidFill>
                <a:latin typeface="Aptos" panose="020B0004020202020204"/>
              </a:rPr>
              <a:t>studentAges</a:t>
            </a:r>
            <a:r>
              <a:rPr lang="en-IN" sz="2400" dirty="0" err="1">
                <a:solidFill>
                  <a:srgbClr val="ABB2BF"/>
                </a:solidFill>
                <a:latin typeface="Aptos" panose="020B0004020202020204"/>
              </a:rPr>
              <a:t>.</a:t>
            </a:r>
            <a:r>
              <a:rPr lang="en-IN" sz="2400" dirty="0" err="1">
                <a:solidFill>
                  <a:srgbClr val="61AFEF"/>
                </a:solidFill>
                <a:latin typeface="Aptos" panose="020B0004020202020204"/>
              </a:rPr>
              <a:t>containsKey</a:t>
            </a:r>
            <a:r>
              <a:rPr lang="en-IN" sz="2400" dirty="0">
                <a:solidFill>
                  <a:srgbClr val="ABB2BF"/>
                </a:solidFill>
                <a:latin typeface="Aptos" panose="020B0004020202020204"/>
              </a:rPr>
              <a:t>(</a:t>
            </a:r>
            <a:r>
              <a:rPr lang="en-IN" sz="2400" dirty="0">
                <a:solidFill>
                  <a:srgbClr val="98C379"/>
                </a:solidFill>
                <a:latin typeface="Aptos" panose="020B0004020202020204"/>
              </a:rPr>
              <a:t>"Bob"</a:t>
            </a:r>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println</a:t>
            </a:r>
            <a:r>
              <a:rPr lang="en-IN" sz="2400" dirty="0">
                <a:solidFill>
                  <a:srgbClr val="ABB2BF"/>
                </a:solidFill>
                <a:latin typeface="Aptos" panose="020B0004020202020204"/>
              </a:rPr>
              <a:t>(</a:t>
            </a:r>
            <a:r>
              <a:rPr lang="en-IN" sz="2400" dirty="0">
                <a:solidFill>
                  <a:srgbClr val="98C379"/>
                </a:solidFill>
                <a:latin typeface="Aptos" panose="020B0004020202020204"/>
              </a:rPr>
              <a:t>"Contains 'Bob'? "</a:t>
            </a:r>
            <a:r>
              <a:rPr lang="en-IN" sz="2400" dirty="0">
                <a:solidFill>
                  <a:prstClr val="black"/>
                </a:solidFill>
                <a:latin typeface="Aptos" panose="020B0004020202020204"/>
              </a:rPr>
              <a:t>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err="1">
                <a:solidFill>
                  <a:prstClr val="black"/>
                </a:solidFill>
                <a:latin typeface="Aptos" panose="020B0004020202020204"/>
              </a:rPr>
              <a:t>containsBob</a:t>
            </a:r>
            <a:r>
              <a:rPr lang="en-IN" sz="2400" dirty="0">
                <a:solidFill>
                  <a:srgbClr val="ABB2BF"/>
                </a:solidFill>
                <a:latin typeface="Aptos" panose="020B0004020202020204"/>
              </a:rPr>
              <a:t>);</a:t>
            </a:r>
          </a:p>
          <a:p>
            <a:pPr defTabSz="685800"/>
            <a:r>
              <a:rPr lang="en-IN" sz="2400" dirty="0">
                <a:solidFill>
                  <a:srgbClr val="FF0000"/>
                </a:solidFill>
                <a:latin typeface="Aptos" panose="020B0004020202020204"/>
              </a:rPr>
              <a:t> </a:t>
            </a:r>
            <a:r>
              <a:rPr lang="en-IN" sz="2400" i="1" dirty="0">
                <a:solidFill>
                  <a:srgbClr val="FF0000"/>
                </a:solidFill>
                <a:latin typeface="Aptos" panose="020B0004020202020204"/>
              </a:rPr>
              <a:t>// Output: Contains 'Bob'? true</a:t>
            </a:r>
            <a:r>
              <a:rPr lang="en-IN" sz="2400" dirty="0">
                <a:solidFill>
                  <a:srgbClr val="FF0000"/>
                </a:solidFill>
                <a:latin typeface="Aptos" panose="020B0004020202020204"/>
              </a:rPr>
              <a:t> </a:t>
            </a:r>
          </a:p>
          <a:p>
            <a:pPr defTabSz="685800"/>
            <a:r>
              <a:rPr lang="en-IN" sz="2400" i="1" dirty="0">
                <a:solidFill>
                  <a:srgbClr val="FF0000"/>
                </a:solidFill>
                <a:latin typeface="Aptos" panose="020B0004020202020204"/>
              </a:rPr>
              <a:t>// Iterating over the key-value pairs</a:t>
            </a:r>
            <a:r>
              <a:rPr lang="en-IN" sz="2400" dirty="0">
                <a:solidFill>
                  <a:srgbClr val="FF0000"/>
                </a:solidFill>
                <a:latin typeface="Aptos" panose="020B0004020202020204"/>
              </a:rPr>
              <a:t> </a:t>
            </a:r>
          </a:p>
          <a:p>
            <a:pPr defTabSz="685800"/>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println</a:t>
            </a:r>
            <a:r>
              <a:rPr lang="en-IN" sz="2400" dirty="0">
                <a:solidFill>
                  <a:srgbClr val="ABB2BF"/>
                </a:solidFill>
                <a:latin typeface="Aptos" panose="020B0004020202020204"/>
              </a:rPr>
              <a:t>(</a:t>
            </a:r>
            <a:r>
              <a:rPr lang="en-IN" sz="2400" dirty="0">
                <a:solidFill>
                  <a:srgbClr val="98C379"/>
                </a:solidFill>
                <a:latin typeface="Aptos" panose="020B0004020202020204"/>
              </a:rPr>
              <a:t>"Student Ages:"</a:t>
            </a:r>
            <a:r>
              <a:rPr lang="en-IN" sz="2400" dirty="0">
                <a:solidFill>
                  <a:srgbClr val="ABB2BF"/>
                </a:solidFill>
                <a:latin typeface="Aptos" panose="020B0004020202020204"/>
              </a:rPr>
              <a:t>);</a:t>
            </a:r>
            <a:r>
              <a:rPr lang="en-IN" sz="2400" dirty="0">
                <a:solidFill>
                  <a:prstClr val="black"/>
                </a:solidFill>
                <a:latin typeface="Aptos" panose="020B0004020202020204"/>
              </a:rPr>
              <a:t> </a:t>
            </a:r>
          </a:p>
          <a:p>
            <a:pPr defTabSz="685800"/>
            <a:r>
              <a:rPr lang="en-IN" sz="2400" dirty="0">
                <a:solidFill>
                  <a:srgbClr val="C678DD"/>
                </a:solidFill>
                <a:latin typeface="Aptos" panose="020B0004020202020204"/>
              </a:rPr>
              <a:t>for</a:t>
            </a:r>
            <a:r>
              <a:rPr lang="en-IN" sz="2400" dirty="0">
                <a:solidFill>
                  <a:prstClr val="black"/>
                </a:solidFill>
                <a:latin typeface="Aptos" panose="020B0004020202020204"/>
              </a:rPr>
              <a:t> </a:t>
            </a:r>
            <a:r>
              <a:rPr lang="en-IN" sz="2400" dirty="0">
                <a:solidFill>
                  <a:srgbClr val="ABB2BF"/>
                </a:solidFill>
                <a:latin typeface="Aptos" panose="020B0004020202020204"/>
              </a:rPr>
              <a:t>(</a:t>
            </a:r>
            <a:r>
              <a:rPr lang="en-IN" sz="2400" dirty="0" err="1">
                <a:solidFill>
                  <a:srgbClr val="D19A66"/>
                </a:solidFill>
                <a:latin typeface="Aptos" panose="020B0004020202020204"/>
              </a:rPr>
              <a:t>Map</a:t>
            </a:r>
            <a:r>
              <a:rPr lang="en-IN" sz="2400" dirty="0" err="1">
                <a:solidFill>
                  <a:srgbClr val="ABB2BF"/>
                </a:solidFill>
                <a:latin typeface="Aptos" panose="020B0004020202020204"/>
              </a:rPr>
              <a:t>.</a:t>
            </a:r>
            <a:r>
              <a:rPr lang="en-IN" sz="2400" dirty="0" err="1">
                <a:solidFill>
                  <a:srgbClr val="D19A66"/>
                </a:solidFill>
                <a:latin typeface="Aptos" panose="020B0004020202020204"/>
              </a:rPr>
              <a:t>Entry</a:t>
            </a:r>
            <a:r>
              <a:rPr lang="en-IN" sz="2400" dirty="0">
                <a:solidFill>
                  <a:srgbClr val="ABB2BF"/>
                </a:solidFill>
                <a:latin typeface="Aptos" panose="020B0004020202020204"/>
              </a:rPr>
              <a:t>&lt;</a:t>
            </a:r>
            <a:r>
              <a:rPr lang="en-IN" sz="2400" dirty="0">
                <a:solidFill>
                  <a:srgbClr val="D19A66"/>
                </a:solidFill>
                <a:latin typeface="Aptos" panose="020B0004020202020204"/>
              </a:rPr>
              <a:t>String</a:t>
            </a:r>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a:solidFill>
                  <a:srgbClr val="D19A66"/>
                </a:solidFill>
                <a:latin typeface="Aptos" panose="020B0004020202020204"/>
              </a:rPr>
              <a:t>Integer</a:t>
            </a:r>
            <a:r>
              <a:rPr lang="en-IN" sz="2400" dirty="0">
                <a:solidFill>
                  <a:srgbClr val="ABB2BF"/>
                </a:solidFill>
                <a:latin typeface="Aptos" panose="020B0004020202020204"/>
              </a:rPr>
              <a:t>&gt;</a:t>
            </a:r>
            <a:r>
              <a:rPr lang="en-IN" sz="2400" dirty="0">
                <a:solidFill>
                  <a:prstClr val="black"/>
                </a:solidFill>
                <a:latin typeface="Aptos" panose="020B0004020202020204"/>
              </a:rPr>
              <a:t> entry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err="1">
                <a:solidFill>
                  <a:prstClr val="black"/>
                </a:solidFill>
                <a:latin typeface="Aptos" panose="020B0004020202020204"/>
              </a:rPr>
              <a:t>studentAges</a:t>
            </a:r>
            <a:r>
              <a:rPr lang="en-IN" sz="2400" dirty="0" err="1">
                <a:solidFill>
                  <a:srgbClr val="ABB2BF"/>
                </a:solidFill>
                <a:latin typeface="Aptos" panose="020B0004020202020204"/>
              </a:rPr>
              <a:t>.</a:t>
            </a:r>
            <a:r>
              <a:rPr lang="en-IN" sz="2400" dirty="0" err="1">
                <a:solidFill>
                  <a:srgbClr val="61AFEF"/>
                </a:solidFill>
                <a:latin typeface="Aptos" panose="020B0004020202020204"/>
              </a:rPr>
              <a:t>entrySet</a:t>
            </a:r>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a:solidFill>
                  <a:srgbClr val="D19A66"/>
                </a:solidFill>
                <a:latin typeface="Aptos" panose="020B0004020202020204"/>
              </a:rPr>
              <a:t>String</a:t>
            </a:r>
            <a:r>
              <a:rPr lang="en-IN" sz="2400" dirty="0">
                <a:solidFill>
                  <a:prstClr val="black"/>
                </a:solidFill>
                <a:latin typeface="Aptos" panose="020B0004020202020204"/>
              </a:rPr>
              <a:t> name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err="1">
                <a:solidFill>
                  <a:prstClr val="black"/>
                </a:solidFill>
                <a:latin typeface="Aptos" panose="020B0004020202020204"/>
              </a:rPr>
              <a:t>entry</a:t>
            </a:r>
            <a:r>
              <a:rPr lang="en-IN" sz="2400" dirty="0" err="1">
                <a:solidFill>
                  <a:srgbClr val="ABB2BF"/>
                </a:solidFill>
                <a:latin typeface="Aptos" panose="020B0004020202020204"/>
              </a:rPr>
              <a:t>.</a:t>
            </a:r>
            <a:r>
              <a:rPr lang="en-IN" sz="2400" dirty="0" err="1">
                <a:solidFill>
                  <a:srgbClr val="61AFEF"/>
                </a:solidFill>
                <a:latin typeface="Aptos" panose="020B0004020202020204"/>
              </a:rPr>
              <a:t>getKey</a:t>
            </a:r>
            <a:r>
              <a:rPr lang="en-IN" sz="2400" dirty="0">
                <a:solidFill>
                  <a:srgbClr val="ABB2BF"/>
                </a:solidFill>
                <a:latin typeface="Aptos" panose="020B0004020202020204"/>
              </a:rPr>
              <a:t>();</a:t>
            </a:r>
            <a:r>
              <a:rPr lang="en-IN" sz="2400" dirty="0">
                <a:solidFill>
                  <a:prstClr val="black"/>
                </a:solidFill>
                <a:latin typeface="Aptos" panose="020B0004020202020204"/>
              </a:rPr>
              <a:t> </a:t>
            </a:r>
          </a:p>
          <a:p>
            <a:pPr defTabSz="685800"/>
            <a:r>
              <a:rPr lang="en-IN" sz="2400" dirty="0">
                <a:solidFill>
                  <a:srgbClr val="C678DD"/>
                </a:solidFill>
                <a:latin typeface="Aptos" panose="020B0004020202020204"/>
              </a:rPr>
              <a:t>int</a:t>
            </a:r>
            <a:r>
              <a:rPr lang="en-IN" sz="2400" dirty="0">
                <a:solidFill>
                  <a:prstClr val="black"/>
                </a:solidFill>
                <a:latin typeface="Aptos" panose="020B0004020202020204"/>
              </a:rPr>
              <a:t> age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err="1">
                <a:solidFill>
                  <a:prstClr val="black"/>
                </a:solidFill>
                <a:latin typeface="Aptos" panose="020B0004020202020204"/>
              </a:rPr>
              <a:t>entry</a:t>
            </a:r>
            <a:r>
              <a:rPr lang="en-IN" sz="2400" dirty="0" err="1">
                <a:solidFill>
                  <a:srgbClr val="ABB2BF"/>
                </a:solidFill>
                <a:latin typeface="Aptos" panose="020B0004020202020204"/>
              </a:rPr>
              <a:t>.</a:t>
            </a:r>
            <a:r>
              <a:rPr lang="en-IN" sz="2400" dirty="0" err="1">
                <a:solidFill>
                  <a:srgbClr val="61AFEF"/>
                </a:solidFill>
                <a:latin typeface="Aptos" panose="020B0004020202020204"/>
              </a:rPr>
              <a:t>getValue</a:t>
            </a:r>
            <a:r>
              <a:rPr lang="en-IN" sz="2400" dirty="0">
                <a:solidFill>
                  <a:srgbClr val="ABB2BF"/>
                </a:solidFill>
                <a:latin typeface="Aptos" panose="020B0004020202020204"/>
              </a:rPr>
              <a:t>();</a:t>
            </a:r>
          </a:p>
          <a:p>
            <a:pPr defTabSz="685800"/>
            <a:r>
              <a:rPr lang="en-IN" sz="2400" dirty="0">
                <a:solidFill>
                  <a:prstClr val="black"/>
                </a:solidFill>
                <a:latin typeface="Aptos" panose="020B0004020202020204"/>
              </a:rPr>
              <a:t> </a:t>
            </a:r>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println</a:t>
            </a:r>
            <a:r>
              <a:rPr lang="en-IN" sz="2400" dirty="0">
                <a:solidFill>
                  <a:srgbClr val="ABB2BF"/>
                </a:solidFill>
                <a:latin typeface="Aptos" panose="020B0004020202020204"/>
              </a:rPr>
              <a:t>(</a:t>
            </a:r>
            <a:r>
              <a:rPr lang="en-IN" sz="2400" dirty="0">
                <a:solidFill>
                  <a:prstClr val="black"/>
                </a:solidFill>
                <a:latin typeface="Aptos" panose="020B0004020202020204"/>
              </a:rPr>
              <a:t>name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a:solidFill>
                  <a:srgbClr val="98C379"/>
                </a:solidFill>
                <a:latin typeface="Aptos" panose="020B0004020202020204"/>
              </a:rPr>
              <a:t>": "</a:t>
            </a:r>
            <a:r>
              <a:rPr lang="en-IN" sz="2400" dirty="0">
                <a:solidFill>
                  <a:prstClr val="black"/>
                </a:solidFill>
                <a:latin typeface="Aptos" panose="020B0004020202020204"/>
              </a:rPr>
              <a:t> </a:t>
            </a:r>
            <a:r>
              <a:rPr lang="en-IN" sz="2400" dirty="0">
                <a:solidFill>
                  <a:srgbClr val="61AFEF"/>
                </a:solidFill>
                <a:latin typeface="Aptos" panose="020B0004020202020204"/>
              </a:rPr>
              <a:t>+</a:t>
            </a:r>
            <a:r>
              <a:rPr lang="en-IN" sz="2400" dirty="0">
                <a:solidFill>
                  <a:prstClr val="black"/>
                </a:solidFill>
                <a:latin typeface="Aptos" panose="020B0004020202020204"/>
              </a:rPr>
              <a:t> age</a:t>
            </a:r>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a:solidFill>
                  <a:srgbClr val="ABB2BF"/>
                </a:solidFill>
                <a:latin typeface="Aptos" panose="020B0004020202020204"/>
              </a:rPr>
              <a:t>}</a:t>
            </a:r>
          </a:p>
          <a:p>
            <a:pPr defTabSz="685800"/>
            <a:r>
              <a:rPr lang="en-IN" sz="2400" dirty="0">
                <a:solidFill>
                  <a:srgbClr val="FF0000"/>
                </a:solidFill>
                <a:latin typeface="Aptos" panose="020B0004020202020204"/>
              </a:rPr>
              <a:t> </a:t>
            </a:r>
            <a:r>
              <a:rPr lang="en-IN" sz="2400" i="1" dirty="0">
                <a:solidFill>
                  <a:srgbClr val="FF0000"/>
                </a:solidFill>
                <a:latin typeface="Aptos" panose="020B0004020202020204"/>
              </a:rPr>
              <a:t>// Output:</a:t>
            </a:r>
            <a:r>
              <a:rPr lang="en-IN" sz="2400" dirty="0">
                <a:solidFill>
                  <a:srgbClr val="FF0000"/>
                </a:solidFill>
                <a:latin typeface="Aptos" panose="020B0004020202020204"/>
              </a:rPr>
              <a:t> </a:t>
            </a:r>
            <a:r>
              <a:rPr lang="en-IN" sz="2400" i="1" dirty="0">
                <a:solidFill>
                  <a:srgbClr val="FF0000"/>
                </a:solidFill>
                <a:latin typeface="Aptos" panose="020B0004020202020204"/>
              </a:rPr>
              <a:t>// Student Ages:</a:t>
            </a:r>
            <a:r>
              <a:rPr lang="en-IN" sz="2400" dirty="0">
                <a:solidFill>
                  <a:srgbClr val="FF0000"/>
                </a:solidFill>
                <a:latin typeface="Aptos" panose="020B0004020202020204"/>
              </a:rPr>
              <a:t> </a:t>
            </a:r>
            <a:r>
              <a:rPr lang="en-IN" sz="2400" i="1" dirty="0">
                <a:solidFill>
                  <a:srgbClr val="FF0000"/>
                </a:solidFill>
                <a:latin typeface="Aptos" panose="020B0004020202020204"/>
              </a:rPr>
              <a:t>// Alice: 20</a:t>
            </a:r>
            <a:r>
              <a:rPr lang="en-IN" sz="2400" dirty="0">
                <a:solidFill>
                  <a:srgbClr val="FF0000"/>
                </a:solidFill>
                <a:latin typeface="Aptos" panose="020B0004020202020204"/>
              </a:rPr>
              <a:t> </a:t>
            </a:r>
            <a:r>
              <a:rPr lang="en-IN" sz="2400" i="1" dirty="0">
                <a:solidFill>
                  <a:srgbClr val="FF0000"/>
                </a:solidFill>
                <a:latin typeface="Aptos" panose="020B0004020202020204"/>
              </a:rPr>
              <a:t>// Bob: 22</a:t>
            </a:r>
            <a:r>
              <a:rPr lang="en-IN" sz="2400" dirty="0">
                <a:solidFill>
                  <a:srgbClr val="FF0000"/>
                </a:solidFill>
                <a:latin typeface="Aptos" panose="020B0004020202020204"/>
              </a:rPr>
              <a:t> </a:t>
            </a:r>
            <a:r>
              <a:rPr lang="en-IN" sz="2400" i="1" dirty="0">
                <a:solidFill>
                  <a:srgbClr val="FF0000"/>
                </a:solidFill>
                <a:latin typeface="Aptos" panose="020B0004020202020204"/>
              </a:rPr>
              <a:t>// Charlie: 19</a:t>
            </a:r>
          </a:p>
          <a:p>
            <a:pPr defTabSz="685800"/>
            <a:r>
              <a:rPr lang="en-IN" sz="2400" dirty="0">
                <a:solidFill>
                  <a:srgbClr val="FF0000"/>
                </a:solidFill>
                <a:latin typeface="Aptos" panose="020B0004020202020204"/>
              </a:rPr>
              <a:t> </a:t>
            </a:r>
            <a:r>
              <a:rPr lang="en-IN" sz="2400" dirty="0">
                <a:solidFill>
                  <a:srgbClr val="ABB2BF"/>
                </a:solidFill>
                <a:latin typeface="Aptos" panose="020B0004020202020204"/>
              </a:rPr>
              <a:t>}</a:t>
            </a:r>
          </a:p>
          <a:p>
            <a:pPr defTabSz="685800"/>
            <a:r>
              <a:rPr lang="en-IN" sz="2400" dirty="0">
                <a:solidFill>
                  <a:prstClr val="black"/>
                </a:solidFill>
                <a:latin typeface="Aptos" panose="020B0004020202020204"/>
              </a:rPr>
              <a:t> </a:t>
            </a:r>
            <a:r>
              <a:rPr lang="en-IN" sz="2400" dirty="0">
                <a:solidFill>
                  <a:srgbClr val="ABB2BF"/>
                </a:solidFill>
                <a:latin typeface="Aptos" panose="020B0004020202020204"/>
              </a:rPr>
              <a:t>}</a:t>
            </a:r>
            <a:endParaRPr lang="en-IN" sz="2400" dirty="0">
              <a:solidFill>
                <a:prstClr val="black"/>
              </a:solidFill>
              <a:latin typeface="Aptos" panose="020B0004020202020204"/>
            </a:endParaRPr>
          </a:p>
        </p:txBody>
      </p:sp>
    </p:spTree>
    <p:extLst>
      <p:ext uri="{BB962C8B-B14F-4D97-AF65-F5344CB8AC3E}">
        <p14:creationId xmlns:p14="http://schemas.microsoft.com/office/powerpoint/2010/main" val="102550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C30D0-B02F-4A6F-B348-8D74CFEB3CD8}"/>
              </a:ext>
            </a:extLst>
          </p:cNvPr>
          <p:cNvSpPr>
            <a:spLocks noGrp="1"/>
          </p:cNvSpPr>
          <p:nvPr>
            <p:ph idx="1"/>
          </p:nvPr>
        </p:nvSpPr>
        <p:spPr>
          <a:xfrm>
            <a:off x="323528" y="980728"/>
            <a:ext cx="8191822" cy="5688632"/>
          </a:xfrm>
        </p:spPr>
        <p:txBody>
          <a:bodyPr>
            <a:normAutofit fontScale="92500"/>
          </a:bodyPr>
          <a:lstStyle/>
          <a:p>
            <a:pPr algn="just"/>
            <a:r>
              <a:rPr lang="en-US" sz="2400" dirty="0"/>
              <a:t>In this example, we create a HashMap to store student names and their ages. We demonstrate adding key-value pairs to the Map, retrieving a value using its key, checking if a key exists, and iterating over the key-value pairs using the </a:t>
            </a:r>
            <a:r>
              <a:rPr lang="en-US" sz="2400" dirty="0" err="1"/>
              <a:t>entrySet</a:t>
            </a:r>
            <a:r>
              <a:rPr lang="en-US" sz="2400" dirty="0"/>
              <a:t>() method.</a:t>
            </a:r>
          </a:p>
          <a:p>
            <a:pPr algn="just"/>
            <a:r>
              <a:rPr lang="en-US" sz="2400" dirty="0"/>
              <a:t>Maps are widely used in scenarios where you need to associate keys with values and efficiently retrieve or manipulate those values based on their keys. Examples include caching systems, dictionaries, symbol tables, and various data structures that require efficient key-based lookups.</a:t>
            </a:r>
          </a:p>
          <a:p>
            <a:pPr algn="just"/>
            <a:r>
              <a:rPr lang="en-US" sz="2400" dirty="0"/>
              <a:t>Different Map implementations provide different performance characteristics and features. For example, HashMap offers constant-time performance for most operations but does not maintain any order of the key-value pairs. In contrast, </a:t>
            </a:r>
            <a:r>
              <a:rPr lang="en-US" sz="2400" dirty="0" err="1"/>
              <a:t>TreeMap</a:t>
            </a:r>
            <a:r>
              <a:rPr lang="en-US" sz="2400" dirty="0"/>
              <a:t> maintains the key-value pairs in sorted order based on the keys, but with a slightly higher overhead for certain operations.</a:t>
            </a:r>
            <a:endParaRPr lang="en-IN" sz="2400" dirty="0"/>
          </a:p>
        </p:txBody>
      </p:sp>
    </p:spTree>
    <p:extLst>
      <p:ext uri="{BB962C8B-B14F-4D97-AF65-F5344CB8AC3E}">
        <p14:creationId xmlns:p14="http://schemas.microsoft.com/office/powerpoint/2010/main" val="154372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91E5-BCB5-4246-BB8C-4CB95768BED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B276F63F-848E-4645-AD4C-2FECDC6717FB}"/>
              </a:ext>
            </a:extLst>
          </p:cNvPr>
          <p:cNvSpPr>
            <a:spLocks noGrp="1"/>
          </p:cNvSpPr>
          <p:nvPr>
            <p:ph idx="1"/>
          </p:nvPr>
        </p:nvSpPr>
        <p:spPr>
          <a:xfrm>
            <a:off x="628651" y="1976437"/>
            <a:ext cx="3679031" cy="3931445"/>
          </a:xfrm>
          <a:solidFill>
            <a:schemeClr val="tx2">
              <a:lumMod val="10000"/>
              <a:lumOff val="90000"/>
            </a:schemeClr>
          </a:solidFill>
        </p:spPr>
        <p:txBody>
          <a:bodyPr>
            <a:noAutofit/>
          </a:bodyPr>
          <a:lstStyle/>
          <a:p>
            <a:pPr marL="0" indent="0">
              <a:buNone/>
            </a:pP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HashMap</a:t>
            </a:r>
            <a:r>
              <a:rPr lang="en-IN" dirty="0">
                <a:solidFill>
                  <a:srgbClr val="ABB2BF"/>
                </a:solidFill>
              </a:rPr>
              <a:t>;</a:t>
            </a:r>
          </a:p>
          <a:p>
            <a:pPr marL="0" indent="0">
              <a:buNone/>
            </a:pPr>
            <a:r>
              <a:rPr lang="en-IN" dirty="0"/>
              <a:t> </a:t>
            </a:r>
            <a:r>
              <a:rPr lang="en-IN" dirty="0">
                <a:solidFill>
                  <a:srgbClr val="C678DD"/>
                </a:solidFill>
              </a:rPr>
              <a:t>import</a:t>
            </a:r>
            <a:r>
              <a:rPr lang="en-IN" dirty="0"/>
              <a:t> </a:t>
            </a:r>
            <a:r>
              <a:rPr lang="en-IN" dirty="0" err="1"/>
              <a:t>java</a:t>
            </a:r>
            <a:r>
              <a:rPr lang="en-IN" dirty="0" err="1">
                <a:solidFill>
                  <a:srgbClr val="ABB2BF"/>
                </a:solidFill>
              </a:rPr>
              <a:t>.</a:t>
            </a:r>
            <a:r>
              <a:rPr lang="en-IN" dirty="0" err="1"/>
              <a:t>util</a:t>
            </a:r>
            <a:r>
              <a:rPr lang="en-IN" dirty="0" err="1">
                <a:solidFill>
                  <a:srgbClr val="ABB2BF"/>
                </a:solidFill>
              </a:rPr>
              <a:t>.</a:t>
            </a:r>
            <a:r>
              <a:rPr lang="en-IN" dirty="0" err="1">
                <a:solidFill>
                  <a:srgbClr val="D19A66"/>
                </a:solidFill>
              </a:rPr>
              <a:t>Map</a:t>
            </a:r>
            <a:r>
              <a:rPr lang="en-IN" dirty="0">
                <a:solidFill>
                  <a:srgbClr val="ABB2BF"/>
                </a:solidFill>
              </a:rPr>
              <a:t>;</a:t>
            </a:r>
            <a:r>
              <a:rPr lang="en-IN" dirty="0"/>
              <a:t> </a:t>
            </a:r>
          </a:p>
          <a:p>
            <a:pPr marL="0" indent="0">
              <a:buNone/>
            </a:pPr>
            <a:r>
              <a:rPr lang="en-IN" dirty="0">
                <a:solidFill>
                  <a:srgbClr val="C678DD"/>
                </a:solidFill>
              </a:rPr>
              <a:t>public</a:t>
            </a:r>
            <a:r>
              <a:rPr lang="en-IN" dirty="0"/>
              <a:t> </a:t>
            </a:r>
            <a:r>
              <a:rPr lang="en-IN" dirty="0">
                <a:solidFill>
                  <a:srgbClr val="C678DD"/>
                </a:solidFill>
              </a:rPr>
              <a:t>class</a:t>
            </a:r>
            <a:r>
              <a:rPr lang="en-IN" dirty="0"/>
              <a:t> </a:t>
            </a:r>
            <a:r>
              <a:rPr lang="en-IN" dirty="0" err="1">
                <a:solidFill>
                  <a:srgbClr val="D19A66"/>
                </a:solidFill>
              </a:rPr>
              <a:t>MapExample</a:t>
            </a:r>
            <a:r>
              <a:rPr lang="en-IN" dirty="0"/>
              <a:t> </a:t>
            </a:r>
            <a:r>
              <a:rPr lang="en-IN" dirty="0">
                <a:solidFill>
                  <a:srgbClr val="ABB2BF"/>
                </a:solidFill>
              </a:rPr>
              <a:t>{</a:t>
            </a:r>
          </a:p>
          <a:p>
            <a:pPr marL="0" indent="0">
              <a:buNone/>
            </a:pPr>
            <a:r>
              <a:rPr lang="en-IN" dirty="0"/>
              <a:t> </a:t>
            </a:r>
            <a:r>
              <a:rPr lang="en-IN" dirty="0">
                <a:solidFill>
                  <a:srgbClr val="C678DD"/>
                </a:solidFill>
              </a:rPr>
              <a:t>public</a:t>
            </a:r>
            <a:r>
              <a:rPr lang="en-IN" dirty="0"/>
              <a:t> </a:t>
            </a:r>
            <a:r>
              <a:rPr lang="en-IN" dirty="0">
                <a:solidFill>
                  <a:srgbClr val="C678DD"/>
                </a:solidFill>
              </a:rPr>
              <a:t>static</a:t>
            </a:r>
            <a:r>
              <a:rPr lang="en-IN" dirty="0"/>
              <a:t> </a:t>
            </a:r>
            <a:r>
              <a:rPr lang="en-IN" dirty="0">
                <a:solidFill>
                  <a:srgbClr val="C678DD"/>
                </a:solidFill>
              </a:rPr>
              <a:t>void</a:t>
            </a:r>
            <a:r>
              <a:rPr lang="en-IN" dirty="0"/>
              <a:t> </a:t>
            </a:r>
            <a:r>
              <a:rPr lang="en-IN" dirty="0">
                <a:solidFill>
                  <a:srgbClr val="61AFEF"/>
                </a:solidFill>
              </a:rPr>
              <a:t>main</a:t>
            </a:r>
            <a:r>
              <a:rPr lang="en-IN" dirty="0">
                <a:solidFill>
                  <a:srgbClr val="ABB2BF"/>
                </a:solidFill>
              </a:rPr>
              <a:t>(</a:t>
            </a:r>
            <a:r>
              <a:rPr lang="en-IN" dirty="0">
                <a:solidFill>
                  <a:srgbClr val="D19A66"/>
                </a:solidFill>
              </a:rPr>
              <a:t>String</a:t>
            </a:r>
            <a:r>
              <a:rPr lang="en-IN" dirty="0">
                <a:solidFill>
                  <a:srgbClr val="ABB2BF"/>
                </a:solidFill>
              </a:rPr>
              <a:t>[]</a:t>
            </a:r>
            <a:r>
              <a:rPr lang="en-IN" dirty="0"/>
              <a:t> </a:t>
            </a:r>
            <a:r>
              <a:rPr lang="en-IN" dirty="0" err="1"/>
              <a:t>args</a:t>
            </a:r>
            <a:r>
              <a:rPr lang="en-IN" dirty="0">
                <a:solidFill>
                  <a:srgbClr val="ABB2BF"/>
                </a:solidFill>
              </a:rPr>
              <a:t>)</a:t>
            </a:r>
            <a:r>
              <a:rPr lang="en-IN" dirty="0"/>
              <a:t> </a:t>
            </a:r>
            <a:r>
              <a:rPr lang="en-IN" dirty="0">
                <a:solidFill>
                  <a:srgbClr val="ABB2BF"/>
                </a:solidFill>
              </a:rPr>
              <a:t>{</a:t>
            </a:r>
            <a:r>
              <a:rPr lang="en-IN" dirty="0"/>
              <a:t> </a:t>
            </a:r>
          </a:p>
          <a:p>
            <a:pPr marL="0" indent="0">
              <a:buNone/>
            </a:pPr>
            <a:r>
              <a:rPr lang="en-IN" i="1" dirty="0">
                <a:solidFill>
                  <a:srgbClr val="5C6370"/>
                </a:solidFill>
              </a:rPr>
              <a:t>// Creating a HashMap</a:t>
            </a:r>
            <a:r>
              <a:rPr lang="en-IN" dirty="0"/>
              <a:t> </a:t>
            </a:r>
          </a:p>
          <a:p>
            <a:pPr marL="0" indent="0">
              <a:buNone/>
            </a:pPr>
            <a:r>
              <a:rPr lang="en-IN" dirty="0">
                <a:solidFill>
                  <a:srgbClr val="D19A66"/>
                </a:solidFill>
              </a:rPr>
              <a:t>Map</a:t>
            </a:r>
            <a:r>
              <a:rPr lang="en-IN" dirty="0">
                <a:solidFill>
                  <a:srgbClr val="ABB2BF"/>
                </a:solidFill>
              </a:rPr>
              <a:t>&lt;</a:t>
            </a:r>
            <a:r>
              <a:rPr lang="en-IN" dirty="0">
                <a:solidFill>
                  <a:srgbClr val="D19A66"/>
                </a:solidFill>
              </a:rPr>
              <a:t>String</a:t>
            </a:r>
            <a:r>
              <a:rPr lang="en-IN" dirty="0">
                <a:solidFill>
                  <a:srgbClr val="ABB2BF"/>
                </a:solidFill>
              </a:rPr>
              <a:t>,</a:t>
            </a:r>
            <a:r>
              <a:rPr lang="en-IN" dirty="0"/>
              <a:t> </a:t>
            </a:r>
            <a:r>
              <a:rPr lang="en-IN" dirty="0">
                <a:solidFill>
                  <a:srgbClr val="D19A66"/>
                </a:solidFill>
              </a:rPr>
              <a:t>Integer</a:t>
            </a:r>
            <a:r>
              <a:rPr lang="en-IN" dirty="0">
                <a:solidFill>
                  <a:srgbClr val="ABB2BF"/>
                </a:solidFill>
              </a:rPr>
              <a:t>&gt;</a:t>
            </a:r>
            <a:r>
              <a:rPr lang="en-IN" dirty="0"/>
              <a:t> </a:t>
            </a:r>
            <a:r>
              <a:rPr lang="en-IN" dirty="0" err="1"/>
              <a:t>studentAges</a:t>
            </a:r>
            <a:r>
              <a:rPr lang="en-IN" dirty="0"/>
              <a:t> </a:t>
            </a:r>
            <a:r>
              <a:rPr lang="en-IN" dirty="0">
                <a:solidFill>
                  <a:srgbClr val="61AFEF"/>
                </a:solidFill>
              </a:rPr>
              <a:t>=</a:t>
            </a:r>
            <a:r>
              <a:rPr lang="en-IN" dirty="0"/>
              <a:t> </a:t>
            </a:r>
            <a:r>
              <a:rPr lang="en-IN" dirty="0">
                <a:solidFill>
                  <a:srgbClr val="C678DD"/>
                </a:solidFill>
              </a:rPr>
              <a:t>new</a:t>
            </a:r>
            <a:r>
              <a:rPr lang="en-IN" dirty="0"/>
              <a:t> </a:t>
            </a:r>
            <a:r>
              <a:rPr lang="en-IN" dirty="0">
                <a:solidFill>
                  <a:srgbClr val="D19A66"/>
                </a:solidFill>
              </a:rPr>
              <a:t>HashMap</a:t>
            </a:r>
            <a:r>
              <a:rPr lang="en-IN" dirty="0">
                <a:solidFill>
                  <a:srgbClr val="ABB2BF"/>
                </a:solidFill>
              </a:rPr>
              <a:t>&lt;&gt;();</a:t>
            </a:r>
            <a:r>
              <a:rPr lang="en-IN" dirty="0"/>
              <a:t> </a:t>
            </a:r>
          </a:p>
          <a:p>
            <a:pPr marL="0" indent="0">
              <a:buNone/>
            </a:pPr>
            <a:r>
              <a:rPr lang="en-IN" i="1" dirty="0">
                <a:solidFill>
                  <a:srgbClr val="5C6370"/>
                </a:solidFill>
              </a:rPr>
              <a:t>// Adding key-value pairs to the Map</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"Alice"</a:t>
            </a:r>
            <a:r>
              <a:rPr lang="en-IN" dirty="0">
                <a:solidFill>
                  <a:srgbClr val="ABB2BF"/>
                </a:solidFill>
              </a:rPr>
              <a:t>,</a:t>
            </a:r>
            <a:r>
              <a:rPr lang="en-IN" dirty="0"/>
              <a:t> </a:t>
            </a:r>
            <a:r>
              <a:rPr lang="en-IN" dirty="0">
                <a:solidFill>
                  <a:srgbClr val="D19A66"/>
                </a:solidFill>
              </a:rPr>
              <a:t>20</a:t>
            </a:r>
            <a:r>
              <a:rPr lang="en-IN" dirty="0">
                <a:solidFill>
                  <a:srgbClr val="ABB2BF"/>
                </a:solidFill>
              </a:rPr>
              <a:t>);</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"Bob"</a:t>
            </a:r>
            <a:r>
              <a:rPr lang="en-IN" dirty="0">
                <a:solidFill>
                  <a:srgbClr val="ABB2BF"/>
                </a:solidFill>
              </a:rPr>
              <a:t>,</a:t>
            </a:r>
            <a:r>
              <a:rPr lang="en-IN" dirty="0"/>
              <a:t> </a:t>
            </a:r>
            <a:r>
              <a:rPr lang="en-IN" dirty="0">
                <a:solidFill>
                  <a:srgbClr val="D19A66"/>
                </a:solidFill>
              </a:rPr>
              <a:t>22</a:t>
            </a:r>
            <a:r>
              <a:rPr lang="en-IN" dirty="0">
                <a:solidFill>
                  <a:srgbClr val="ABB2BF"/>
                </a:solidFill>
              </a:rPr>
              <a:t>);</a:t>
            </a:r>
            <a:r>
              <a:rPr lang="en-IN" dirty="0"/>
              <a:t> </a:t>
            </a:r>
            <a:r>
              <a:rPr lang="en-IN" dirty="0" err="1"/>
              <a:t>studentAges</a:t>
            </a:r>
            <a:r>
              <a:rPr lang="en-IN" dirty="0" err="1">
                <a:solidFill>
                  <a:srgbClr val="ABB2BF"/>
                </a:solidFill>
              </a:rPr>
              <a:t>.</a:t>
            </a:r>
            <a:r>
              <a:rPr lang="en-IN" dirty="0" err="1">
                <a:solidFill>
                  <a:srgbClr val="61AFEF"/>
                </a:solidFill>
              </a:rPr>
              <a:t>put</a:t>
            </a:r>
            <a:r>
              <a:rPr lang="en-IN" dirty="0">
                <a:solidFill>
                  <a:srgbClr val="ABB2BF"/>
                </a:solidFill>
              </a:rPr>
              <a:t>(</a:t>
            </a:r>
            <a:r>
              <a:rPr lang="en-IN" dirty="0">
                <a:solidFill>
                  <a:srgbClr val="98C379"/>
                </a:solidFill>
              </a:rPr>
              <a:t>"Charlie"</a:t>
            </a:r>
            <a:r>
              <a:rPr lang="en-IN" dirty="0">
                <a:solidFill>
                  <a:srgbClr val="ABB2BF"/>
                </a:solidFill>
              </a:rPr>
              <a:t>,</a:t>
            </a:r>
            <a:r>
              <a:rPr lang="en-IN" dirty="0"/>
              <a:t> </a:t>
            </a:r>
            <a:r>
              <a:rPr lang="en-IN" dirty="0">
                <a:solidFill>
                  <a:srgbClr val="D19A66"/>
                </a:solidFill>
              </a:rPr>
              <a:t>19</a:t>
            </a:r>
            <a:r>
              <a:rPr lang="en-IN" dirty="0">
                <a:solidFill>
                  <a:srgbClr val="ABB2BF"/>
                </a:solidFill>
              </a:rPr>
              <a:t>);</a:t>
            </a:r>
            <a:r>
              <a:rPr lang="en-IN" dirty="0"/>
              <a:t> </a:t>
            </a:r>
          </a:p>
          <a:p>
            <a:pPr marL="0" indent="0">
              <a:buNone/>
            </a:pPr>
            <a:r>
              <a:rPr lang="en-IN" i="1" dirty="0">
                <a:solidFill>
                  <a:srgbClr val="5C6370"/>
                </a:solidFill>
              </a:rPr>
              <a:t>// Retrieving a value using its key</a:t>
            </a:r>
          </a:p>
          <a:p>
            <a:pPr marL="0" indent="0">
              <a:buNone/>
            </a:pPr>
            <a:r>
              <a:rPr lang="en-IN" dirty="0"/>
              <a:t> </a:t>
            </a:r>
            <a:r>
              <a:rPr lang="en-IN" dirty="0">
                <a:solidFill>
                  <a:srgbClr val="C678DD"/>
                </a:solidFill>
              </a:rPr>
              <a:t>int</a:t>
            </a:r>
            <a:r>
              <a:rPr lang="en-IN" dirty="0"/>
              <a:t> </a:t>
            </a:r>
            <a:r>
              <a:rPr lang="en-IN" dirty="0" err="1"/>
              <a:t>aliceAge</a:t>
            </a:r>
            <a:r>
              <a:rPr lang="en-IN" dirty="0"/>
              <a:t> </a:t>
            </a:r>
            <a:r>
              <a:rPr lang="en-IN" dirty="0">
                <a:solidFill>
                  <a:srgbClr val="61AFEF"/>
                </a:solidFill>
              </a:rPr>
              <a:t>=</a:t>
            </a:r>
            <a:r>
              <a:rPr lang="en-IN" dirty="0"/>
              <a:t> </a:t>
            </a:r>
            <a:r>
              <a:rPr lang="en-IN" dirty="0" err="1"/>
              <a:t>studentAges</a:t>
            </a:r>
            <a:r>
              <a:rPr lang="en-IN" dirty="0" err="1">
                <a:solidFill>
                  <a:srgbClr val="ABB2BF"/>
                </a:solidFill>
              </a:rPr>
              <a:t>.</a:t>
            </a:r>
            <a:r>
              <a:rPr lang="en-IN" dirty="0" err="1">
                <a:solidFill>
                  <a:srgbClr val="61AFEF"/>
                </a:solidFill>
              </a:rPr>
              <a:t>get</a:t>
            </a:r>
            <a:r>
              <a:rPr lang="en-IN" dirty="0">
                <a:solidFill>
                  <a:srgbClr val="ABB2BF"/>
                </a:solidFill>
              </a:rPr>
              <a:t>(</a:t>
            </a:r>
            <a:r>
              <a:rPr lang="en-IN" dirty="0">
                <a:solidFill>
                  <a:srgbClr val="98C379"/>
                </a:solidFill>
              </a:rPr>
              <a:t>"Alice"</a:t>
            </a:r>
            <a:r>
              <a:rPr lang="en-IN" dirty="0">
                <a:solidFill>
                  <a:srgbClr val="ABB2BF"/>
                </a:solidFill>
              </a:rPr>
              <a:t>);</a:t>
            </a:r>
            <a:r>
              <a:rPr lang="en-IN" dirty="0"/>
              <a:t> </a:t>
            </a:r>
            <a:r>
              <a:rPr lang="en-IN" dirty="0" err="1">
                <a:solidFill>
                  <a:srgbClr val="D19A66"/>
                </a:solidFill>
              </a:rPr>
              <a:t>System</a:t>
            </a:r>
            <a:r>
              <a:rPr lang="en-IN" dirty="0" err="1">
                <a:solidFill>
                  <a:srgbClr val="ABB2BF"/>
                </a:solidFill>
              </a:rPr>
              <a:t>.</a:t>
            </a:r>
            <a:r>
              <a:rPr lang="en-IN" dirty="0" err="1"/>
              <a:t>out</a:t>
            </a:r>
            <a:r>
              <a:rPr lang="en-IN" dirty="0" err="1">
                <a:solidFill>
                  <a:srgbClr val="ABB2BF"/>
                </a:solidFill>
              </a:rPr>
              <a:t>.</a:t>
            </a:r>
            <a:r>
              <a:rPr lang="en-IN" dirty="0" err="1">
                <a:solidFill>
                  <a:srgbClr val="61AFEF"/>
                </a:solidFill>
              </a:rPr>
              <a:t>println</a:t>
            </a:r>
            <a:r>
              <a:rPr lang="en-IN" dirty="0">
                <a:solidFill>
                  <a:srgbClr val="ABB2BF"/>
                </a:solidFill>
              </a:rPr>
              <a:t>(</a:t>
            </a:r>
            <a:r>
              <a:rPr lang="en-IN" dirty="0">
                <a:solidFill>
                  <a:srgbClr val="98C379"/>
                </a:solidFill>
              </a:rPr>
              <a:t>"Alice's age: "</a:t>
            </a:r>
            <a:r>
              <a:rPr lang="en-IN" dirty="0"/>
              <a:t> </a:t>
            </a:r>
            <a:r>
              <a:rPr lang="en-IN" dirty="0">
                <a:solidFill>
                  <a:srgbClr val="61AFEF"/>
                </a:solidFill>
              </a:rPr>
              <a:t>+</a:t>
            </a:r>
            <a:r>
              <a:rPr lang="en-IN" dirty="0"/>
              <a:t> </a:t>
            </a:r>
            <a:r>
              <a:rPr lang="en-IN" dirty="0" err="1"/>
              <a:t>aliceAge</a:t>
            </a:r>
            <a:r>
              <a:rPr lang="en-IN" dirty="0">
                <a:solidFill>
                  <a:srgbClr val="ABB2BF"/>
                </a:solidFill>
              </a:rPr>
              <a:t>);</a:t>
            </a:r>
            <a:r>
              <a:rPr lang="en-IN" dirty="0"/>
              <a:t> </a:t>
            </a:r>
            <a:r>
              <a:rPr lang="en-IN" i="1" dirty="0">
                <a:solidFill>
                  <a:srgbClr val="5C6370"/>
                </a:solidFill>
              </a:rPr>
              <a:t>// Output: Alice's age: 20</a:t>
            </a:r>
            <a:endParaRPr lang="en-IN" dirty="0"/>
          </a:p>
        </p:txBody>
      </p:sp>
      <p:sp>
        <p:nvSpPr>
          <p:cNvPr id="4" name="Rectangle 3">
            <a:extLst>
              <a:ext uri="{FF2B5EF4-FFF2-40B4-BE49-F238E27FC236}">
                <a16:creationId xmlns:a16="http://schemas.microsoft.com/office/drawing/2014/main" id="{85052523-6474-4362-9D5C-0EAD152DDA67}"/>
              </a:ext>
            </a:extLst>
          </p:cNvPr>
          <p:cNvSpPr/>
          <p:nvPr/>
        </p:nvSpPr>
        <p:spPr>
          <a:xfrm>
            <a:off x="4500563" y="1976437"/>
            <a:ext cx="4379119" cy="3554819"/>
          </a:xfrm>
          <a:prstGeom prst="rect">
            <a:avLst/>
          </a:prstGeom>
          <a:solidFill>
            <a:schemeClr val="tx2">
              <a:lumMod val="10000"/>
              <a:lumOff val="90000"/>
            </a:schemeClr>
          </a:solidFill>
        </p:spPr>
        <p:txBody>
          <a:bodyPr wrap="square">
            <a:spAutoFit/>
          </a:bodyPr>
          <a:lstStyle/>
          <a:p>
            <a:pPr defTabSz="685800"/>
            <a:r>
              <a:rPr lang="en-IN" sz="1500" i="1" dirty="0">
                <a:solidFill>
                  <a:srgbClr val="5C6370"/>
                </a:solidFill>
                <a:latin typeface="Aptos" panose="020B0004020202020204"/>
              </a:rPr>
              <a:t>// Checking if a key exists</a:t>
            </a:r>
            <a:r>
              <a:rPr lang="en-IN" sz="1500" dirty="0">
                <a:solidFill>
                  <a:prstClr val="black"/>
                </a:solidFill>
                <a:latin typeface="Aptos" panose="020B0004020202020204"/>
              </a:rPr>
              <a:t> </a:t>
            </a:r>
          </a:p>
          <a:p>
            <a:pPr defTabSz="685800"/>
            <a:r>
              <a:rPr lang="en-IN" sz="1500" dirty="0" err="1">
                <a:solidFill>
                  <a:srgbClr val="C678DD"/>
                </a:solidFill>
                <a:latin typeface="Aptos" panose="020B0004020202020204"/>
              </a:rPr>
              <a:t>boolean</a:t>
            </a:r>
            <a:r>
              <a:rPr lang="en-IN" sz="1500" dirty="0">
                <a:solidFill>
                  <a:prstClr val="black"/>
                </a:solidFill>
                <a:latin typeface="Aptos" panose="020B0004020202020204"/>
              </a:rPr>
              <a:t> </a:t>
            </a:r>
            <a:r>
              <a:rPr lang="en-IN" sz="1500" dirty="0" err="1">
                <a:solidFill>
                  <a:prstClr val="black"/>
                </a:solidFill>
                <a:latin typeface="Aptos" panose="020B0004020202020204"/>
              </a:rPr>
              <a:t>containsBob</a:t>
            </a:r>
            <a:r>
              <a:rPr lang="en-IN" sz="1500" dirty="0">
                <a:solidFill>
                  <a:prstClr val="black"/>
                </a:solidFill>
                <a:latin typeface="Aptos" panose="020B0004020202020204"/>
              </a:rPr>
              <a:t>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studentAges</a:t>
            </a:r>
            <a:r>
              <a:rPr lang="en-IN" sz="1500" dirty="0" err="1">
                <a:solidFill>
                  <a:srgbClr val="ABB2BF"/>
                </a:solidFill>
                <a:latin typeface="Aptos" panose="020B0004020202020204"/>
              </a:rPr>
              <a:t>.</a:t>
            </a:r>
            <a:r>
              <a:rPr lang="en-IN" sz="1500" dirty="0" err="1">
                <a:solidFill>
                  <a:srgbClr val="61AFEF"/>
                </a:solidFill>
                <a:latin typeface="Aptos" panose="020B0004020202020204"/>
              </a:rPr>
              <a:t>containsKey</a:t>
            </a:r>
            <a:r>
              <a:rPr lang="en-IN" sz="1500" dirty="0">
                <a:solidFill>
                  <a:srgbClr val="ABB2BF"/>
                </a:solidFill>
                <a:latin typeface="Aptos" panose="020B0004020202020204"/>
              </a:rPr>
              <a:t>(</a:t>
            </a:r>
            <a:r>
              <a:rPr lang="en-IN" sz="1500" dirty="0">
                <a:solidFill>
                  <a:srgbClr val="98C379"/>
                </a:solidFill>
                <a:latin typeface="Aptos" panose="020B0004020202020204"/>
              </a:rPr>
              <a:t>"Bob"</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err="1">
                <a:solidFill>
                  <a:srgbClr val="D19A66"/>
                </a:solidFill>
                <a:latin typeface="Aptos" panose="020B0004020202020204"/>
              </a:rPr>
              <a:t>System</a:t>
            </a:r>
            <a:r>
              <a:rPr lang="en-IN" sz="1500" dirty="0" err="1">
                <a:solidFill>
                  <a:srgbClr val="ABB2BF"/>
                </a:solidFill>
                <a:latin typeface="Aptos" panose="020B0004020202020204"/>
              </a:rPr>
              <a:t>.</a:t>
            </a:r>
            <a:r>
              <a:rPr lang="en-IN" sz="1500" dirty="0" err="1">
                <a:solidFill>
                  <a:prstClr val="black"/>
                </a:solidFill>
                <a:latin typeface="Aptos" panose="020B0004020202020204"/>
              </a:rPr>
              <a:t>out</a:t>
            </a:r>
            <a:r>
              <a:rPr lang="en-IN" sz="1500" dirty="0" err="1">
                <a:solidFill>
                  <a:srgbClr val="ABB2BF"/>
                </a:solidFill>
                <a:latin typeface="Aptos" panose="020B0004020202020204"/>
              </a:rPr>
              <a:t>.</a:t>
            </a:r>
            <a:r>
              <a:rPr lang="en-IN" sz="1500" dirty="0" err="1">
                <a:solidFill>
                  <a:srgbClr val="61AFEF"/>
                </a:solidFill>
                <a:latin typeface="Aptos" panose="020B0004020202020204"/>
              </a:rPr>
              <a:t>println</a:t>
            </a:r>
            <a:r>
              <a:rPr lang="en-IN" sz="1500" dirty="0">
                <a:solidFill>
                  <a:srgbClr val="ABB2BF"/>
                </a:solidFill>
                <a:latin typeface="Aptos" panose="020B0004020202020204"/>
              </a:rPr>
              <a:t>(</a:t>
            </a:r>
            <a:r>
              <a:rPr lang="en-IN" sz="1500" dirty="0">
                <a:solidFill>
                  <a:srgbClr val="98C379"/>
                </a:solidFill>
                <a:latin typeface="Aptos" panose="020B0004020202020204"/>
              </a:rPr>
              <a:t>"Contains 'Bob'? "</a:t>
            </a:r>
            <a:r>
              <a:rPr lang="en-IN" sz="1500" dirty="0">
                <a:solidFill>
                  <a:prstClr val="black"/>
                </a:solidFill>
                <a:latin typeface="Aptos" panose="020B0004020202020204"/>
              </a:rPr>
              <a:t>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containsBob</a:t>
            </a:r>
            <a:r>
              <a:rPr lang="en-IN" sz="1500" dirty="0">
                <a:solidFill>
                  <a:srgbClr val="ABB2BF"/>
                </a:solidFill>
                <a:latin typeface="Aptos" panose="020B0004020202020204"/>
              </a:rPr>
              <a:t>);</a:t>
            </a:r>
          </a:p>
          <a:p>
            <a:pPr defTabSz="685800"/>
            <a:r>
              <a:rPr lang="en-IN" sz="1500" dirty="0">
                <a:solidFill>
                  <a:prstClr val="black"/>
                </a:solidFill>
                <a:latin typeface="Aptos" panose="020B0004020202020204"/>
              </a:rPr>
              <a:t> </a:t>
            </a:r>
            <a:r>
              <a:rPr lang="en-IN" sz="1500" i="1" dirty="0">
                <a:solidFill>
                  <a:srgbClr val="5C6370"/>
                </a:solidFill>
                <a:latin typeface="Aptos" panose="020B0004020202020204"/>
              </a:rPr>
              <a:t>// Output: Contains 'Bob'? true</a:t>
            </a:r>
            <a:r>
              <a:rPr lang="en-IN" sz="1500" dirty="0">
                <a:solidFill>
                  <a:prstClr val="black"/>
                </a:solidFill>
                <a:latin typeface="Aptos" panose="020B0004020202020204"/>
              </a:rPr>
              <a:t> </a:t>
            </a:r>
          </a:p>
          <a:p>
            <a:pPr defTabSz="685800"/>
            <a:r>
              <a:rPr lang="en-IN" sz="1500" i="1" dirty="0">
                <a:solidFill>
                  <a:srgbClr val="5C6370"/>
                </a:solidFill>
                <a:latin typeface="Aptos" panose="020B0004020202020204"/>
              </a:rPr>
              <a:t>// Iterating over the key-value pairs</a:t>
            </a:r>
            <a:r>
              <a:rPr lang="en-IN" sz="1500" dirty="0">
                <a:solidFill>
                  <a:prstClr val="black"/>
                </a:solidFill>
                <a:latin typeface="Aptos" panose="020B0004020202020204"/>
              </a:rPr>
              <a:t> </a:t>
            </a:r>
            <a:r>
              <a:rPr lang="en-IN" sz="1500" dirty="0" err="1">
                <a:solidFill>
                  <a:srgbClr val="D19A66"/>
                </a:solidFill>
                <a:latin typeface="Aptos" panose="020B0004020202020204"/>
              </a:rPr>
              <a:t>System</a:t>
            </a:r>
            <a:r>
              <a:rPr lang="en-IN" sz="1500" dirty="0" err="1">
                <a:solidFill>
                  <a:srgbClr val="ABB2BF"/>
                </a:solidFill>
                <a:latin typeface="Aptos" panose="020B0004020202020204"/>
              </a:rPr>
              <a:t>.</a:t>
            </a:r>
            <a:r>
              <a:rPr lang="en-IN" sz="1500" dirty="0" err="1">
                <a:solidFill>
                  <a:prstClr val="black"/>
                </a:solidFill>
                <a:latin typeface="Aptos" panose="020B0004020202020204"/>
              </a:rPr>
              <a:t>out</a:t>
            </a:r>
            <a:r>
              <a:rPr lang="en-IN" sz="1500" dirty="0" err="1">
                <a:solidFill>
                  <a:srgbClr val="ABB2BF"/>
                </a:solidFill>
                <a:latin typeface="Aptos" panose="020B0004020202020204"/>
              </a:rPr>
              <a:t>.</a:t>
            </a:r>
            <a:r>
              <a:rPr lang="en-IN" sz="1500" dirty="0" err="1">
                <a:solidFill>
                  <a:srgbClr val="61AFEF"/>
                </a:solidFill>
                <a:latin typeface="Aptos" panose="020B0004020202020204"/>
              </a:rPr>
              <a:t>println</a:t>
            </a:r>
            <a:r>
              <a:rPr lang="en-IN" sz="1500" dirty="0">
                <a:solidFill>
                  <a:srgbClr val="ABB2BF"/>
                </a:solidFill>
                <a:latin typeface="Aptos" panose="020B0004020202020204"/>
              </a:rPr>
              <a:t>(</a:t>
            </a:r>
            <a:r>
              <a:rPr lang="en-IN" sz="1500" dirty="0">
                <a:solidFill>
                  <a:srgbClr val="98C379"/>
                </a:solidFill>
                <a:latin typeface="Aptos" panose="020B0004020202020204"/>
              </a:rPr>
              <a:t>"Student Ages:"</a:t>
            </a:r>
            <a:r>
              <a:rPr lang="en-IN" sz="1500" dirty="0">
                <a:solidFill>
                  <a:srgbClr val="ABB2BF"/>
                </a:solidFill>
                <a:latin typeface="Aptos" panose="020B0004020202020204"/>
              </a:rPr>
              <a:t>);</a:t>
            </a:r>
            <a:r>
              <a:rPr lang="en-IN" sz="1500" dirty="0">
                <a:solidFill>
                  <a:prstClr val="black"/>
                </a:solidFill>
                <a:latin typeface="Aptos" panose="020B0004020202020204"/>
              </a:rPr>
              <a:t> </a:t>
            </a:r>
          </a:p>
          <a:p>
            <a:pPr defTabSz="685800"/>
            <a:r>
              <a:rPr lang="en-IN" sz="1500" dirty="0">
                <a:solidFill>
                  <a:srgbClr val="C678DD"/>
                </a:solidFill>
                <a:latin typeface="Aptos" panose="020B0004020202020204"/>
              </a:rPr>
              <a:t>for</a:t>
            </a:r>
            <a:r>
              <a:rPr lang="en-IN" sz="1500" dirty="0">
                <a:solidFill>
                  <a:prstClr val="black"/>
                </a:solidFill>
                <a:latin typeface="Aptos" panose="020B0004020202020204"/>
              </a:rPr>
              <a:t> </a:t>
            </a:r>
            <a:r>
              <a:rPr lang="en-IN" sz="1500" dirty="0">
                <a:solidFill>
                  <a:srgbClr val="ABB2BF"/>
                </a:solidFill>
                <a:latin typeface="Aptos" panose="020B0004020202020204"/>
              </a:rPr>
              <a:t>(</a:t>
            </a:r>
            <a:r>
              <a:rPr lang="en-IN" sz="1500" dirty="0" err="1">
                <a:solidFill>
                  <a:srgbClr val="D19A66"/>
                </a:solidFill>
                <a:latin typeface="Aptos" panose="020B0004020202020204"/>
              </a:rPr>
              <a:t>Map</a:t>
            </a:r>
            <a:r>
              <a:rPr lang="en-IN" sz="1500" dirty="0" err="1">
                <a:solidFill>
                  <a:srgbClr val="ABB2BF"/>
                </a:solidFill>
                <a:latin typeface="Aptos" panose="020B0004020202020204"/>
              </a:rPr>
              <a:t>.</a:t>
            </a:r>
            <a:r>
              <a:rPr lang="en-IN" sz="1500" dirty="0" err="1">
                <a:solidFill>
                  <a:srgbClr val="D19A66"/>
                </a:solidFill>
                <a:latin typeface="Aptos" panose="020B0004020202020204"/>
              </a:rPr>
              <a:t>Entry</a:t>
            </a:r>
            <a:r>
              <a:rPr lang="en-IN" sz="1500" dirty="0">
                <a:solidFill>
                  <a:srgbClr val="ABB2BF"/>
                </a:solidFill>
                <a:latin typeface="Aptos" panose="020B0004020202020204"/>
              </a:rPr>
              <a:t>&lt;</a:t>
            </a:r>
            <a:r>
              <a:rPr lang="en-IN" sz="1500" dirty="0">
                <a:solidFill>
                  <a:srgbClr val="D19A66"/>
                </a:solidFill>
                <a:latin typeface="Aptos" panose="020B0004020202020204"/>
              </a:rPr>
              <a:t>String</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a:solidFill>
                  <a:srgbClr val="D19A66"/>
                </a:solidFill>
                <a:latin typeface="Aptos" panose="020B0004020202020204"/>
              </a:rPr>
              <a:t>Integer</a:t>
            </a:r>
            <a:r>
              <a:rPr lang="en-IN" sz="1500" dirty="0">
                <a:solidFill>
                  <a:srgbClr val="ABB2BF"/>
                </a:solidFill>
                <a:latin typeface="Aptos" panose="020B0004020202020204"/>
              </a:rPr>
              <a:t>&gt;</a:t>
            </a:r>
            <a:r>
              <a:rPr lang="en-IN" sz="1500" dirty="0">
                <a:solidFill>
                  <a:prstClr val="black"/>
                </a:solidFill>
                <a:latin typeface="Aptos" panose="020B0004020202020204"/>
              </a:rPr>
              <a:t> entry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studentAges</a:t>
            </a:r>
            <a:r>
              <a:rPr lang="en-IN" sz="1500" dirty="0" err="1">
                <a:solidFill>
                  <a:srgbClr val="ABB2BF"/>
                </a:solidFill>
                <a:latin typeface="Aptos" panose="020B0004020202020204"/>
              </a:rPr>
              <a:t>.</a:t>
            </a:r>
            <a:r>
              <a:rPr lang="en-IN" sz="1500" dirty="0" err="1">
                <a:solidFill>
                  <a:srgbClr val="61AFEF"/>
                </a:solidFill>
                <a:latin typeface="Aptos" panose="020B0004020202020204"/>
              </a:rPr>
              <a:t>entrySet</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a:solidFill>
                  <a:srgbClr val="D19A66"/>
                </a:solidFill>
                <a:latin typeface="Aptos" panose="020B0004020202020204"/>
              </a:rPr>
              <a:t>String</a:t>
            </a:r>
            <a:r>
              <a:rPr lang="en-IN" sz="1500" dirty="0">
                <a:solidFill>
                  <a:prstClr val="black"/>
                </a:solidFill>
                <a:latin typeface="Aptos" panose="020B0004020202020204"/>
              </a:rPr>
              <a:t> name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entry</a:t>
            </a:r>
            <a:r>
              <a:rPr lang="en-IN" sz="1500" dirty="0" err="1">
                <a:solidFill>
                  <a:srgbClr val="ABB2BF"/>
                </a:solidFill>
                <a:latin typeface="Aptos" panose="020B0004020202020204"/>
              </a:rPr>
              <a:t>.</a:t>
            </a:r>
            <a:r>
              <a:rPr lang="en-IN" sz="1500" dirty="0" err="1">
                <a:solidFill>
                  <a:srgbClr val="61AFEF"/>
                </a:solidFill>
                <a:latin typeface="Aptos" panose="020B0004020202020204"/>
              </a:rPr>
              <a:t>getKey</a:t>
            </a:r>
            <a:r>
              <a:rPr lang="en-IN" sz="1500" dirty="0">
                <a:solidFill>
                  <a:srgbClr val="ABB2BF"/>
                </a:solidFill>
                <a:latin typeface="Aptos" panose="020B0004020202020204"/>
              </a:rPr>
              <a:t>();</a:t>
            </a:r>
            <a:r>
              <a:rPr lang="en-IN" sz="1500" dirty="0">
                <a:solidFill>
                  <a:prstClr val="black"/>
                </a:solidFill>
                <a:latin typeface="Aptos" panose="020B0004020202020204"/>
              </a:rPr>
              <a:t> </a:t>
            </a:r>
          </a:p>
          <a:p>
            <a:pPr defTabSz="685800"/>
            <a:r>
              <a:rPr lang="en-IN" sz="1500" dirty="0">
                <a:solidFill>
                  <a:srgbClr val="C678DD"/>
                </a:solidFill>
                <a:latin typeface="Aptos" panose="020B0004020202020204"/>
              </a:rPr>
              <a:t>int</a:t>
            </a:r>
            <a:r>
              <a:rPr lang="en-IN" sz="1500" dirty="0">
                <a:solidFill>
                  <a:prstClr val="black"/>
                </a:solidFill>
                <a:latin typeface="Aptos" panose="020B0004020202020204"/>
              </a:rPr>
              <a:t> age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err="1">
                <a:solidFill>
                  <a:prstClr val="black"/>
                </a:solidFill>
                <a:latin typeface="Aptos" panose="020B0004020202020204"/>
              </a:rPr>
              <a:t>entry</a:t>
            </a:r>
            <a:r>
              <a:rPr lang="en-IN" sz="1500" dirty="0" err="1">
                <a:solidFill>
                  <a:srgbClr val="ABB2BF"/>
                </a:solidFill>
                <a:latin typeface="Aptos" panose="020B0004020202020204"/>
              </a:rPr>
              <a:t>.</a:t>
            </a:r>
            <a:r>
              <a:rPr lang="en-IN" sz="1500" dirty="0" err="1">
                <a:solidFill>
                  <a:srgbClr val="61AFEF"/>
                </a:solidFill>
                <a:latin typeface="Aptos" panose="020B0004020202020204"/>
              </a:rPr>
              <a:t>getValue</a:t>
            </a:r>
            <a:r>
              <a:rPr lang="en-IN" sz="1500" dirty="0">
                <a:solidFill>
                  <a:srgbClr val="ABB2BF"/>
                </a:solidFill>
                <a:latin typeface="Aptos" panose="020B0004020202020204"/>
              </a:rPr>
              <a:t>();</a:t>
            </a:r>
          </a:p>
          <a:p>
            <a:pPr defTabSz="685800"/>
            <a:r>
              <a:rPr lang="en-IN" sz="1500" dirty="0">
                <a:solidFill>
                  <a:prstClr val="black"/>
                </a:solidFill>
                <a:latin typeface="Aptos" panose="020B0004020202020204"/>
              </a:rPr>
              <a:t> </a:t>
            </a:r>
            <a:r>
              <a:rPr lang="en-IN" sz="1500" dirty="0" err="1">
                <a:solidFill>
                  <a:srgbClr val="D19A66"/>
                </a:solidFill>
                <a:latin typeface="Aptos" panose="020B0004020202020204"/>
              </a:rPr>
              <a:t>System</a:t>
            </a:r>
            <a:r>
              <a:rPr lang="en-IN" sz="1500" dirty="0" err="1">
                <a:solidFill>
                  <a:srgbClr val="ABB2BF"/>
                </a:solidFill>
                <a:latin typeface="Aptos" panose="020B0004020202020204"/>
              </a:rPr>
              <a:t>.</a:t>
            </a:r>
            <a:r>
              <a:rPr lang="en-IN" sz="1500" dirty="0" err="1">
                <a:solidFill>
                  <a:prstClr val="black"/>
                </a:solidFill>
                <a:latin typeface="Aptos" panose="020B0004020202020204"/>
              </a:rPr>
              <a:t>out</a:t>
            </a:r>
            <a:r>
              <a:rPr lang="en-IN" sz="1500" dirty="0" err="1">
                <a:solidFill>
                  <a:srgbClr val="ABB2BF"/>
                </a:solidFill>
                <a:latin typeface="Aptos" panose="020B0004020202020204"/>
              </a:rPr>
              <a:t>.</a:t>
            </a:r>
            <a:r>
              <a:rPr lang="en-IN" sz="1500" dirty="0" err="1">
                <a:solidFill>
                  <a:srgbClr val="61AFEF"/>
                </a:solidFill>
                <a:latin typeface="Aptos" panose="020B0004020202020204"/>
              </a:rPr>
              <a:t>println</a:t>
            </a:r>
            <a:r>
              <a:rPr lang="en-IN" sz="1500" dirty="0">
                <a:solidFill>
                  <a:srgbClr val="ABB2BF"/>
                </a:solidFill>
                <a:latin typeface="Aptos" panose="020B0004020202020204"/>
              </a:rPr>
              <a:t>(</a:t>
            </a:r>
            <a:r>
              <a:rPr lang="en-IN" sz="1500" dirty="0">
                <a:solidFill>
                  <a:prstClr val="black"/>
                </a:solidFill>
                <a:latin typeface="Aptos" panose="020B0004020202020204"/>
              </a:rPr>
              <a:t>name </a:t>
            </a:r>
            <a:r>
              <a:rPr lang="en-IN" sz="1500" dirty="0">
                <a:solidFill>
                  <a:srgbClr val="61AFEF"/>
                </a:solidFill>
                <a:latin typeface="Aptos" panose="020B0004020202020204"/>
              </a:rPr>
              <a:t>+</a:t>
            </a:r>
            <a:r>
              <a:rPr lang="en-IN" sz="1500" dirty="0">
                <a:solidFill>
                  <a:prstClr val="black"/>
                </a:solidFill>
                <a:latin typeface="Aptos" panose="020B0004020202020204"/>
              </a:rPr>
              <a:t> </a:t>
            </a:r>
            <a:r>
              <a:rPr lang="en-IN" sz="1500" dirty="0">
                <a:solidFill>
                  <a:srgbClr val="98C379"/>
                </a:solidFill>
                <a:latin typeface="Aptos" panose="020B0004020202020204"/>
              </a:rPr>
              <a:t>": "</a:t>
            </a:r>
            <a:r>
              <a:rPr lang="en-IN" sz="1500" dirty="0">
                <a:solidFill>
                  <a:prstClr val="black"/>
                </a:solidFill>
                <a:latin typeface="Aptos" panose="020B0004020202020204"/>
              </a:rPr>
              <a:t> </a:t>
            </a:r>
            <a:r>
              <a:rPr lang="en-IN" sz="1500" dirty="0">
                <a:solidFill>
                  <a:srgbClr val="61AFEF"/>
                </a:solidFill>
                <a:latin typeface="Aptos" panose="020B0004020202020204"/>
              </a:rPr>
              <a:t>+</a:t>
            </a:r>
            <a:r>
              <a:rPr lang="en-IN" sz="1500" dirty="0">
                <a:solidFill>
                  <a:prstClr val="black"/>
                </a:solidFill>
                <a:latin typeface="Aptos" panose="020B0004020202020204"/>
              </a:rPr>
              <a:t> age</a:t>
            </a:r>
            <a:r>
              <a:rPr lang="en-IN" sz="1500" dirty="0">
                <a:solidFill>
                  <a:srgbClr val="ABB2BF"/>
                </a:solidFill>
                <a:latin typeface="Aptos" panose="020B0004020202020204"/>
              </a:rPr>
              <a:t>);</a:t>
            </a:r>
            <a:r>
              <a:rPr lang="en-IN" sz="1500" dirty="0">
                <a:solidFill>
                  <a:prstClr val="black"/>
                </a:solidFill>
                <a:latin typeface="Aptos" panose="020B0004020202020204"/>
              </a:rPr>
              <a:t> </a:t>
            </a:r>
            <a:r>
              <a:rPr lang="en-IN" sz="1500" dirty="0">
                <a:solidFill>
                  <a:srgbClr val="ABB2BF"/>
                </a:solidFill>
                <a:latin typeface="Aptos" panose="020B0004020202020204"/>
              </a:rPr>
              <a:t>}</a:t>
            </a:r>
          </a:p>
          <a:p>
            <a:pPr defTabSz="685800"/>
            <a:r>
              <a:rPr lang="en-IN" sz="1500" dirty="0">
                <a:solidFill>
                  <a:prstClr val="black"/>
                </a:solidFill>
                <a:latin typeface="Aptos" panose="020B0004020202020204"/>
              </a:rPr>
              <a:t> </a:t>
            </a:r>
            <a:r>
              <a:rPr lang="en-IN" sz="1500" i="1" dirty="0">
                <a:solidFill>
                  <a:srgbClr val="5C6370"/>
                </a:solidFill>
                <a:latin typeface="Aptos" panose="020B0004020202020204"/>
              </a:rPr>
              <a:t>// Output:</a:t>
            </a:r>
            <a:r>
              <a:rPr lang="en-IN" sz="1500" dirty="0">
                <a:solidFill>
                  <a:prstClr val="black"/>
                </a:solidFill>
                <a:latin typeface="Aptos" panose="020B0004020202020204"/>
              </a:rPr>
              <a:t> </a:t>
            </a:r>
            <a:r>
              <a:rPr lang="en-IN" sz="1500" i="1" dirty="0">
                <a:solidFill>
                  <a:srgbClr val="5C6370"/>
                </a:solidFill>
                <a:latin typeface="Aptos" panose="020B0004020202020204"/>
              </a:rPr>
              <a:t>// Student Ages:</a:t>
            </a:r>
            <a:r>
              <a:rPr lang="en-IN" sz="1500" dirty="0">
                <a:solidFill>
                  <a:prstClr val="black"/>
                </a:solidFill>
                <a:latin typeface="Aptos" panose="020B0004020202020204"/>
              </a:rPr>
              <a:t> </a:t>
            </a:r>
            <a:r>
              <a:rPr lang="en-IN" sz="1500" i="1" dirty="0">
                <a:solidFill>
                  <a:srgbClr val="5C6370"/>
                </a:solidFill>
                <a:latin typeface="Aptos" panose="020B0004020202020204"/>
              </a:rPr>
              <a:t>// Alice: 20</a:t>
            </a:r>
            <a:r>
              <a:rPr lang="en-IN" sz="1500" dirty="0">
                <a:solidFill>
                  <a:prstClr val="black"/>
                </a:solidFill>
                <a:latin typeface="Aptos" panose="020B0004020202020204"/>
              </a:rPr>
              <a:t> </a:t>
            </a:r>
            <a:r>
              <a:rPr lang="en-IN" sz="1500" i="1" dirty="0">
                <a:solidFill>
                  <a:srgbClr val="5C6370"/>
                </a:solidFill>
                <a:latin typeface="Aptos" panose="020B0004020202020204"/>
              </a:rPr>
              <a:t>// Bob: 22</a:t>
            </a:r>
            <a:r>
              <a:rPr lang="en-IN" sz="1500" dirty="0">
                <a:solidFill>
                  <a:prstClr val="black"/>
                </a:solidFill>
                <a:latin typeface="Aptos" panose="020B0004020202020204"/>
              </a:rPr>
              <a:t> </a:t>
            </a:r>
            <a:r>
              <a:rPr lang="en-IN" sz="1500" i="1" dirty="0">
                <a:solidFill>
                  <a:srgbClr val="5C6370"/>
                </a:solidFill>
                <a:latin typeface="Aptos" panose="020B0004020202020204"/>
              </a:rPr>
              <a:t>// Charlie: 19</a:t>
            </a:r>
            <a:r>
              <a:rPr lang="en-IN" sz="1500" dirty="0">
                <a:solidFill>
                  <a:prstClr val="black"/>
                </a:solidFill>
                <a:latin typeface="Aptos" panose="020B0004020202020204"/>
              </a:rPr>
              <a:t> </a:t>
            </a:r>
            <a:r>
              <a:rPr lang="en-IN" sz="1500" dirty="0">
                <a:solidFill>
                  <a:srgbClr val="ABB2BF"/>
                </a:solidFill>
                <a:latin typeface="Aptos" panose="020B0004020202020204"/>
              </a:rPr>
              <a:t>}</a:t>
            </a:r>
          </a:p>
          <a:p>
            <a:pPr defTabSz="685800"/>
            <a:r>
              <a:rPr lang="en-IN" sz="1500" dirty="0">
                <a:solidFill>
                  <a:prstClr val="black"/>
                </a:solidFill>
                <a:latin typeface="Aptos" panose="020B0004020202020204"/>
              </a:rPr>
              <a:t> </a:t>
            </a:r>
            <a:r>
              <a:rPr lang="en-IN" sz="1500" dirty="0">
                <a:solidFill>
                  <a:srgbClr val="ABB2BF"/>
                </a:solidFill>
                <a:latin typeface="Aptos" panose="020B0004020202020204"/>
              </a:rPr>
              <a:t>}</a:t>
            </a:r>
            <a:endParaRPr lang="en-IN" sz="1500" dirty="0">
              <a:solidFill>
                <a:prstClr val="black"/>
              </a:solidFill>
              <a:latin typeface="Aptos" panose="020B0004020202020204"/>
            </a:endParaRPr>
          </a:p>
        </p:txBody>
      </p:sp>
    </p:spTree>
    <p:extLst>
      <p:ext uri="{BB962C8B-B14F-4D97-AF65-F5344CB8AC3E}">
        <p14:creationId xmlns:p14="http://schemas.microsoft.com/office/powerpoint/2010/main" val="1578219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4497</TotalTime>
  <Words>2624</Words>
  <Application>Microsoft Office PowerPoint</Application>
  <PresentationFormat>On-screen Show (4:3)</PresentationFormat>
  <Paragraphs>163</Paragraphs>
  <Slides>21</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Aptos</vt:lpstr>
      <vt:lpstr>Aptos Display</vt:lpstr>
      <vt:lpstr>Arial</vt:lpstr>
      <vt:lpstr>Calibri</vt:lpstr>
      <vt:lpstr>Consolas</vt:lpstr>
      <vt:lpstr>erdana</vt:lpstr>
      <vt:lpstr>inter-regular</vt:lpstr>
      <vt:lpstr>Times New Roman</vt:lpstr>
      <vt:lpstr>Office Theme</vt:lpstr>
      <vt:lpstr>1_office theme</vt:lpstr>
      <vt:lpstr> Object Oriented Programming with Java (Subject Code: BCS-403)</vt:lpstr>
      <vt:lpstr>Lecture 33 </vt:lpstr>
      <vt:lpstr>Map Interface</vt:lpstr>
      <vt:lpstr>   </vt:lpstr>
      <vt:lpstr>Map Interface</vt:lpstr>
      <vt:lpstr>   </vt:lpstr>
      <vt:lpstr>Example</vt:lpstr>
      <vt:lpstr>PowerPoint Presentation</vt:lpstr>
      <vt:lpstr>Example</vt:lpstr>
      <vt:lpstr>PowerPoint Presentation</vt:lpstr>
      <vt:lpstr>HashMap Class</vt:lpstr>
      <vt:lpstr>HashMap Class</vt:lpstr>
      <vt:lpstr>Example</vt:lpstr>
      <vt:lpstr>PowerPoint Presentation</vt:lpstr>
      <vt:lpstr>LinkedHashMap Class</vt:lpstr>
      <vt:lpstr>  </vt:lpstr>
      <vt:lpstr>LinkedHashMap Class Features</vt:lpstr>
      <vt:lpstr>LinkedHashMap Class Features</vt:lpstr>
      <vt:lpstr>  </vt:lpstr>
      <vt:lpstr>  LinkedHashMap Example: Key-Value pair</vt:lpstr>
      <vt:lpstr>LinkedHashMap Example:remove()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493</cp:revision>
  <dcterms:created xsi:type="dcterms:W3CDTF">2016-07-13T05:39:24Z</dcterms:created>
  <dcterms:modified xsi:type="dcterms:W3CDTF">2024-06-26T07:23:08Z</dcterms:modified>
</cp:coreProperties>
</file>