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469" r:id="rId3"/>
    <p:sldId id="460" r:id="rId4"/>
    <p:sldId id="316" r:id="rId5"/>
    <p:sldId id="470" r:id="rId6"/>
    <p:sldId id="318" r:id="rId7"/>
    <p:sldId id="319" r:id="rId8"/>
    <p:sldId id="472" r:id="rId9"/>
    <p:sldId id="471" r:id="rId10"/>
    <p:sldId id="474" r:id="rId11"/>
    <p:sldId id="475" r:id="rId12"/>
    <p:sldId id="323" r:id="rId13"/>
    <p:sldId id="476" r:id="rId14"/>
    <p:sldId id="324" r:id="rId15"/>
    <p:sldId id="325" r:id="rId16"/>
    <p:sldId id="477" r:id="rId17"/>
    <p:sldId id="478" r:id="rId18"/>
    <p:sldId id="479" r:id="rId19"/>
    <p:sldId id="480" r:id="rId20"/>
    <p:sldId id="4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B3A3-BEBB-46B6-9B07-D466DD6BDE78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EAECC-00D0-4331-B6C0-ABED6F1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B16-37B5-4351-BAD5-BBF844435BAE}" type="datetime1">
              <a:rPr lang="en-US" smtClean="0"/>
              <a:t>6/27/2024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FD5-86C6-485F-803A-A299297FB22E}" type="datetime1">
              <a:rPr lang="en-US" smtClean="0"/>
              <a:t>6/27/2024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C96-BCB9-453B-BE08-7EFAA7BAC2B9}" type="datetime1">
              <a:rPr lang="en-US" smtClean="0"/>
              <a:t>6/27/2024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AD802-8814-47DF-8B2F-CDD100D86D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" y="1"/>
            <a:ext cx="1350150" cy="8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18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5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5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5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5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5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74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01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47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21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3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43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2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6E-8941-4F95-8FE7-288BDA956267}" type="datetime1">
              <a:rPr lang="en-US" smtClean="0"/>
              <a:t>6/27/2024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94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95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0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C97-A477-40EB-B448-98CD9ACF11AB}" type="datetime1">
              <a:rPr lang="en-US" smtClean="0"/>
              <a:t>6/27/2024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0CF3-9FF8-47C2-88C7-467EA9854E64}" type="datetime1">
              <a:rPr lang="en-US" smtClean="0"/>
              <a:t>6/27/2024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D9-27F0-4063-8E2F-43C407CB0CBA}" type="datetime1">
              <a:rPr lang="en-US" smtClean="0"/>
              <a:t>6/27/2024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B1CD-E166-4820-9ACC-C9479FE309BE}" type="datetime1">
              <a:rPr lang="en-US" smtClean="0"/>
              <a:t>6/27/2024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069B-088E-46AE-8F71-0EF81679F9BC}" type="datetime1">
              <a:rPr lang="en-US" smtClean="0"/>
              <a:t>6/27/2024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59C3-6D9B-4D3D-8A5F-C5093CF5628A}" type="datetime1">
              <a:rPr lang="en-US" smtClean="0"/>
              <a:t>6/27/2024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AD9-EB91-469A-BF8F-E527E7FECA47}" type="datetime1">
              <a:rPr lang="en-US" smtClean="0"/>
              <a:t>6/27/2024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0374-3565-40EF-B365-25D60598141E}" type="datetime1">
              <a:rPr lang="en-US" smtClean="0"/>
              <a:t>6/27/2024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DFA20-9970-4188-8A4F-E63DC3152BC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" y="1"/>
            <a:ext cx="1350150" cy="8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0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BBFD-A736-49B4-ABD2-43594F04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352928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Object Oriented Programming with Java</a:t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(Subject Code: BCS-403)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FB854-B86E-4CAA-A622-A25DA7DF7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Unit 4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Lecture 34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1D6B4-9D12-497F-A50F-867129A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62" y="476672"/>
            <a:ext cx="1343794" cy="12675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88A4-BB6B-4D29-97FF-5B8727DF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5688632" cy="365125"/>
          </a:xfrm>
        </p:spPr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16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1B80-A57F-4C96-98E9-FC6C6FF6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365127"/>
            <a:ext cx="6895678" cy="7596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Difference between HashMap and </a:t>
            </a:r>
            <a:r>
              <a:rPr lang="en-US" dirty="0" err="1">
                <a:solidFill>
                  <a:srgbClr val="FF0000"/>
                </a:solidFill>
              </a:rPr>
              <a:t>TreeMap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0292FB-D044-4D76-B53D-DCFE2916D7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491784"/>
              </p:ext>
            </p:extLst>
          </p:nvPr>
        </p:nvGraphicFramePr>
        <p:xfrm>
          <a:off x="251520" y="1353567"/>
          <a:ext cx="8640960" cy="2501749"/>
        </p:xfrm>
        <a:graphic>
          <a:graphicData uri="http://schemas.openxmlformats.org/drawingml/2006/table">
            <a:tbl>
              <a:tblPr/>
              <a:tblGrid>
                <a:gridCol w="4320480">
                  <a:extLst>
                    <a:ext uri="{9D8B030D-6E8A-4147-A177-3AD203B41FA5}">
                      <a16:colId xmlns:a16="http://schemas.microsoft.com/office/drawing/2014/main" val="4147701216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1011804217"/>
                    </a:ext>
                  </a:extLst>
                </a:gridCol>
              </a:tblGrid>
              <a:tr h="73390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HashMap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5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5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5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TreeMap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5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5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5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783824"/>
                  </a:ext>
                </a:extLst>
              </a:tr>
              <a:tr h="60515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 HashMap can contain one null key.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TreeMap cannot contain any null key.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81922"/>
                  </a:ext>
                </a:extLst>
              </a:tr>
              <a:tr h="60515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 HashMap maintains no order.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TreeMap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maintains ascending order.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541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10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88EE-B802-F47F-4C59-D12C899B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 err="1">
                <a:solidFill>
                  <a:srgbClr val="FF0000"/>
                </a:solidFill>
                <a:latin typeface="Times New Roman"/>
                <a:cs typeface="Times New Roman"/>
              </a:rPr>
              <a:t>Hashtable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9CFF5-D751-BA57-4737-3DCEF8100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latin typeface="Times New Roman"/>
                <a:cs typeface="Times New Roman"/>
              </a:rPr>
              <a:t>The </a:t>
            </a:r>
            <a:r>
              <a:rPr lang="en-US" sz="3200" dirty="0" err="1">
                <a:latin typeface="Times New Roman"/>
                <a:cs typeface="Times New Roman"/>
              </a:rPr>
              <a:t>Hashtable</a:t>
            </a:r>
            <a:r>
              <a:rPr lang="en-US" sz="3200" dirty="0">
                <a:latin typeface="Times New Roman"/>
                <a:cs typeface="Times New Roman"/>
              </a:rPr>
              <a:t> class in Java is a thread-safe implementation of the Map interface. 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/>
                <a:cs typeface="Times New Roman"/>
              </a:rPr>
              <a:t>It stores key-value pairs in a hash table data structure, providing constant-time performance for basic operations such as get() and put() on average.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992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8598-49C0-40DD-B7F2-CC0BA1E8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36712"/>
            <a:ext cx="7886700" cy="85397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Important Points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3C6C3-8B02-421E-8D67-19B27B12E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solidFill>
                  <a:srgbClr val="000000"/>
                </a:solidFill>
                <a:latin typeface="inter-regular"/>
              </a:rPr>
              <a:t>A 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Hashtable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 is an array of a list. Each list is known as a bucket. The position of the bucket is identified by calling the 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hashcode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() method. A 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Hashtable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 contains values based on the key.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inter-regular"/>
              </a:rPr>
              <a:t>Java 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Hashtable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 class contains unique elements.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inter-regular"/>
              </a:rPr>
              <a:t>Java 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Hashtable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 class doesn't allow null key or value.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inter-regular"/>
              </a:rPr>
              <a:t>Java 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Hashtable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 class is synchronized.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inter-regular"/>
              </a:rPr>
              <a:t>The initial default capacity of 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Hashtable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 class is 11 whereas 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loadFactor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 is 0.75.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7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88EE-B802-F47F-4C59-D12C899B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59" y="188640"/>
            <a:ext cx="6751662" cy="63795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 New Roman"/>
                <a:cs typeface="Times New Roman"/>
              </a:rPr>
              <a:t>Hashtable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Class Features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9CFF5-D751-BA57-4737-3DCEF8100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0728"/>
            <a:ext cx="7886700" cy="5196235"/>
          </a:xfrm>
        </p:spPr>
        <p:txBody>
          <a:bodyPr vert="horz" lIns="68580" tIns="34290" rIns="68580" bIns="34290" rtlCol="0" anchor="t">
            <a:normAutofit lnSpcReduction="10000"/>
          </a:bodyPr>
          <a:lstStyle/>
          <a:p>
            <a:pPr algn="just">
              <a:buFont typeface="Arial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Thread-Safety: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Hashtable</a:t>
            </a:r>
            <a:r>
              <a:rPr lang="en-US" sz="2800" dirty="0">
                <a:latin typeface="Times New Roman"/>
                <a:cs typeface="Times New Roman"/>
              </a:rPr>
              <a:t> is synchronized, which means that all methods are thread-safe and can be safely accessed by multiple threads concurrently. This thread-safety comes at the cost of reduced performance compared to non-synchronized collections like HashMap.</a:t>
            </a:r>
            <a:endParaRPr lang="en-US" sz="1800" dirty="0"/>
          </a:p>
          <a:p>
            <a:pPr algn="just">
              <a:buFont typeface="Arial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Null Keys and Values: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Hashtable</a:t>
            </a:r>
            <a:r>
              <a:rPr lang="en-US" sz="2800" dirty="0">
                <a:latin typeface="Times New Roman"/>
                <a:cs typeface="Times New Roman"/>
              </a:rPr>
              <a:t> does not allow null keys or null values. Attempting to insert a null key or value will result in a </a:t>
            </a:r>
            <a:r>
              <a:rPr lang="en-US" sz="2800" dirty="0" err="1">
                <a:latin typeface="Times New Roman"/>
                <a:cs typeface="Times New Roman"/>
              </a:rPr>
              <a:t>NullPointerException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endParaRPr lang="en-US" sz="1800" dirty="0"/>
          </a:p>
          <a:p>
            <a:pPr algn="just">
              <a:buFont typeface="Arial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Underlying Data Structure: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Hashtable</a:t>
            </a:r>
            <a:r>
              <a:rPr lang="en-US" sz="2800" dirty="0">
                <a:latin typeface="Times New Roman"/>
                <a:cs typeface="Times New Roman"/>
              </a:rPr>
              <a:t> uses a hash table data structure to store the key-value pairs. It uses an array of buckets, where each bucket holds a linked list of key-value pairs that have the same hash code.</a:t>
            </a:r>
            <a:endParaRPr lang="en-US" sz="1800" dirty="0"/>
          </a:p>
          <a:p>
            <a:pPr marL="0" indent="0" algn="just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549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88EE-B802-F47F-4C59-D12C899B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326056"/>
            <a:ext cx="7344816" cy="70996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 New Roman"/>
                <a:cs typeface="Times New Roman"/>
              </a:rPr>
              <a:t>Hashtable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Class Features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9CFF5-D751-BA57-4737-3DCEF8100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6017"/>
            <a:ext cx="7886700" cy="5140946"/>
          </a:xfrm>
        </p:spPr>
        <p:txBody>
          <a:bodyPr vert="horz" lIns="68580" tIns="34290" rIns="68580" bIns="34290" rtlCol="0" anchor="t">
            <a:normAutofit/>
          </a:bodyPr>
          <a:lstStyle/>
          <a:p>
            <a:pPr algn="just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Load Factor and Rehashing: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Hashtable</a:t>
            </a:r>
            <a:r>
              <a:rPr lang="en-US" sz="2400" dirty="0">
                <a:latin typeface="Times New Roman"/>
                <a:cs typeface="Times New Roman"/>
              </a:rPr>
              <a:t> has a default load factor of 0.75, which means that when the number of elements in the </a:t>
            </a:r>
            <a:r>
              <a:rPr lang="en-US" sz="2400" dirty="0" err="1">
                <a:latin typeface="Times New Roman"/>
                <a:cs typeface="Times New Roman"/>
              </a:rPr>
              <a:t>Hashtable</a:t>
            </a:r>
            <a:r>
              <a:rPr lang="en-US" sz="2400" dirty="0">
                <a:latin typeface="Times New Roman"/>
                <a:cs typeface="Times New Roman"/>
              </a:rPr>
              <a:t> exceeds 75% of its capacity, it automatically increases its capacity and rehashes all the existing elements.</a:t>
            </a:r>
            <a:endParaRPr lang="en-US" sz="1600" dirty="0"/>
          </a:p>
          <a:p>
            <a:pPr algn="just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Iteration Order: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Hashtable</a:t>
            </a:r>
            <a:r>
              <a:rPr lang="en-US" sz="2400" dirty="0">
                <a:latin typeface="Times New Roman"/>
                <a:cs typeface="Times New Roman"/>
              </a:rPr>
              <a:t> does not maintain the insertion order of the elements. The elements are traversed in an arbitrary order during iteration.</a:t>
            </a:r>
            <a:endParaRPr lang="en-US" sz="1600" dirty="0"/>
          </a:p>
          <a:p>
            <a:pPr algn="just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Performance:</a:t>
            </a:r>
            <a:r>
              <a:rPr lang="en-US" sz="2400" dirty="0">
                <a:latin typeface="Times New Roman"/>
                <a:cs typeface="Times New Roman"/>
              </a:rPr>
              <a:t> The get(), put(), and remove() operations in </a:t>
            </a:r>
            <a:r>
              <a:rPr lang="en-US" sz="2400" dirty="0" err="1">
                <a:latin typeface="Times New Roman"/>
                <a:cs typeface="Times New Roman"/>
              </a:rPr>
              <a:t>Hashtable</a:t>
            </a:r>
            <a:r>
              <a:rPr lang="en-US" sz="2400" dirty="0">
                <a:latin typeface="Times New Roman"/>
                <a:cs typeface="Times New Roman"/>
              </a:rPr>
              <a:t> have an average time complexity of O(1) when the hash function distributes the elements properly. However, in the worst-case scenario (when all elements hash to the same bucket), the time complexity degrades to O(n), where n is the number of elements.</a:t>
            </a:r>
            <a:endParaRPr lang="en-US" sz="1600" dirty="0"/>
          </a:p>
          <a:p>
            <a:pPr marL="0" indent="0" algn="just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09001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9513-8964-4986-984D-0C3A6190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365127"/>
            <a:ext cx="6895678" cy="75961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Constructors of Java </a:t>
            </a:r>
            <a:r>
              <a:rPr lang="en-US" dirty="0" err="1">
                <a:solidFill>
                  <a:srgbClr val="FF0000"/>
                </a:solidFill>
              </a:rPr>
              <a:t>Hashtable</a:t>
            </a:r>
            <a:r>
              <a:rPr lang="en-US" dirty="0">
                <a:solidFill>
                  <a:srgbClr val="FF0000"/>
                </a:solidFill>
              </a:rPr>
              <a:t> class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77BF38-020B-4034-98F7-A2370DA05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18423"/>
              </p:ext>
            </p:extLst>
          </p:nvPr>
        </p:nvGraphicFramePr>
        <p:xfrm>
          <a:off x="251520" y="1484784"/>
          <a:ext cx="8568952" cy="4709160"/>
        </p:xfrm>
        <a:graphic>
          <a:graphicData uri="http://schemas.openxmlformats.org/drawingml/2006/table">
            <a:tbl>
              <a:tblPr/>
              <a:tblGrid>
                <a:gridCol w="4428492">
                  <a:extLst>
                    <a:ext uri="{9D8B030D-6E8A-4147-A177-3AD203B41FA5}">
                      <a16:colId xmlns:a16="http://schemas.microsoft.com/office/drawing/2014/main" val="650067541"/>
                    </a:ext>
                  </a:extLst>
                </a:gridCol>
                <a:gridCol w="4140460">
                  <a:extLst>
                    <a:ext uri="{9D8B030D-6E8A-4147-A177-3AD203B41FA5}">
                      <a16:colId xmlns:a16="http://schemas.microsoft.com/office/drawing/2014/main" val="42675981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671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Hashtable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creates an empty </a:t>
                      </a:r>
                      <a:r>
                        <a:rPr lang="en-US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hashtable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having the initial default capacity and load factor.</a:t>
                      </a:r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50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Hashtable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(int capacity)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accepts an integer parameter and creates a hash table that contains a specified initial capacity.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912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Hashtable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(int capacity, float </a:t>
                      </a:r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loadFactor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create a hash table having the specified initial capacity and </a:t>
                      </a:r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loadFactor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63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745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9513-8964-4986-984D-0C3A6190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365127"/>
            <a:ext cx="6895678" cy="75961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Methods of Java </a:t>
            </a:r>
            <a:r>
              <a:rPr lang="en-US" dirty="0" err="1">
                <a:solidFill>
                  <a:srgbClr val="FF0000"/>
                </a:solidFill>
              </a:rPr>
              <a:t>Hashtable</a:t>
            </a:r>
            <a:r>
              <a:rPr lang="en-US" dirty="0">
                <a:solidFill>
                  <a:srgbClr val="FF0000"/>
                </a:solidFill>
              </a:rPr>
              <a:t> class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3A9CA9-CAA5-4E94-9182-931B48D9E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347759"/>
              </p:ext>
            </p:extLst>
          </p:nvPr>
        </p:nvGraphicFramePr>
        <p:xfrm>
          <a:off x="179512" y="1268760"/>
          <a:ext cx="8640960" cy="5029200"/>
        </p:xfrm>
        <a:graphic>
          <a:graphicData uri="http://schemas.openxmlformats.org/drawingml/2006/table">
            <a:tbl>
              <a:tblPr/>
              <a:tblGrid>
                <a:gridCol w="4320480">
                  <a:extLst>
                    <a:ext uri="{9D8B030D-6E8A-4147-A177-3AD203B41FA5}">
                      <a16:colId xmlns:a16="http://schemas.microsoft.com/office/drawing/2014/main" val="1938927762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3301394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put(K key, V value)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inserts the specified value with the specified key in the hash table.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179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putAll(Map&lt;? extends K,? extends V&gt; t))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copy all the key-value pair from map to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hashtable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163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putIfAbsent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(K key, V value)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If the specified key is not already associated with a value (or is mapped to null) associates it with the given value and returns null, else returns the current value.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458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remove(Object key, Object value)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removes the specified values with the associated specified keys from the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hashtable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95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replace(K key, V value)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replaces the specified value for a specified key.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03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354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9513-8964-4986-984D-0C3A6190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365127"/>
            <a:ext cx="6895678" cy="75961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30B5-50B9-4168-833E-13DF75FA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532859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34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400" dirty="0" err="1">
                <a:solidFill>
                  <a:srgbClr val="000000"/>
                </a:solidFill>
                <a:latin typeface="inter-regular"/>
              </a:rPr>
              <a:t>java.util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.*;  </a:t>
            </a:r>
          </a:p>
          <a:p>
            <a:pPr marL="0" indent="0" algn="just">
              <a:buNone/>
            </a:pPr>
            <a:r>
              <a:rPr lang="en-US" sz="34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 Hashtable1{  </a:t>
            </a:r>
          </a:p>
          <a:p>
            <a:pPr marL="0" indent="0" algn="just">
              <a:buNone/>
            </a:pPr>
            <a:r>
              <a:rPr lang="en-US" sz="3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4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4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 main(String </a:t>
            </a:r>
            <a:r>
              <a:rPr lang="en-US" sz="34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[]){  </a:t>
            </a:r>
          </a:p>
          <a:p>
            <a:pPr marL="0" indent="0" algn="just">
              <a:buNone/>
            </a:pPr>
            <a:r>
              <a:rPr lang="en-US" sz="34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US" sz="3400" dirty="0" err="1">
                <a:solidFill>
                  <a:srgbClr val="000000"/>
                </a:solidFill>
                <a:latin typeface="inter-regular"/>
              </a:rPr>
              <a:t>Hashtable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&lt;</a:t>
            </a:r>
            <a:r>
              <a:rPr lang="en-US" sz="3400" dirty="0" err="1">
                <a:solidFill>
                  <a:srgbClr val="000000"/>
                </a:solidFill>
                <a:latin typeface="inter-regular"/>
              </a:rPr>
              <a:t>Integer,String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&gt; hm=</a:t>
            </a:r>
            <a:r>
              <a:rPr lang="en-US" sz="34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400" dirty="0" err="1">
                <a:solidFill>
                  <a:srgbClr val="000000"/>
                </a:solidFill>
                <a:latin typeface="inter-regular"/>
              </a:rPr>
              <a:t>Hashtable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&lt;</a:t>
            </a:r>
            <a:r>
              <a:rPr lang="en-US" sz="3400" dirty="0" err="1">
                <a:solidFill>
                  <a:srgbClr val="000000"/>
                </a:solidFill>
                <a:latin typeface="inter-regular"/>
              </a:rPr>
              <a:t>Integer,String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&gt;();  </a:t>
            </a:r>
          </a:p>
          <a:p>
            <a:pPr marL="0" indent="0" algn="just">
              <a:buNone/>
            </a:pPr>
            <a:r>
              <a:rPr lang="en-US" sz="34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US" sz="3400" dirty="0" err="1">
                <a:solidFill>
                  <a:srgbClr val="000000"/>
                </a:solidFill>
                <a:latin typeface="inter-regular"/>
              </a:rPr>
              <a:t>hm.put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400" dirty="0">
                <a:solidFill>
                  <a:srgbClr val="C00000"/>
                </a:solidFill>
                <a:latin typeface="inter-regular"/>
              </a:rPr>
              <a:t>100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3400" dirty="0">
                <a:solidFill>
                  <a:srgbClr val="0000FF"/>
                </a:solidFill>
                <a:latin typeface="inter-regular"/>
              </a:rPr>
              <a:t>"Amit"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34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US" sz="3400" dirty="0" err="1">
                <a:solidFill>
                  <a:srgbClr val="000000"/>
                </a:solidFill>
                <a:latin typeface="inter-regular"/>
              </a:rPr>
              <a:t>hm.put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400" dirty="0">
                <a:solidFill>
                  <a:srgbClr val="C00000"/>
                </a:solidFill>
                <a:latin typeface="inter-regular"/>
              </a:rPr>
              <a:t>102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3400" dirty="0">
                <a:solidFill>
                  <a:srgbClr val="0000FF"/>
                </a:solidFill>
                <a:latin typeface="inter-regular"/>
              </a:rPr>
              <a:t>"Ravi"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34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US" sz="3400" dirty="0" err="1">
                <a:solidFill>
                  <a:srgbClr val="000000"/>
                </a:solidFill>
                <a:latin typeface="inter-regular"/>
              </a:rPr>
              <a:t>hm.put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400" dirty="0">
                <a:solidFill>
                  <a:srgbClr val="C00000"/>
                </a:solidFill>
                <a:latin typeface="inter-regular"/>
              </a:rPr>
              <a:t>101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3400" dirty="0">
                <a:solidFill>
                  <a:srgbClr val="0000FF"/>
                </a:solidFill>
                <a:latin typeface="inter-regular"/>
              </a:rPr>
              <a:t>"Vijay"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34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US" sz="3400" dirty="0" err="1">
                <a:solidFill>
                  <a:srgbClr val="000000"/>
                </a:solidFill>
                <a:latin typeface="inter-regular"/>
              </a:rPr>
              <a:t>hm.put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400" dirty="0">
                <a:solidFill>
                  <a:srgbClr val="C00000"/>
                </a:solidFill>
                <a:latin typeface="inter-regular"/>
              </a:rPr>
              <a:t>103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3400" dirty="0">
                <a:solidFill>
                  <a:srgbClr val="0000FF"/>
                </a:solidFill>
                <a:latin typeface="inter-regular"/>
              </a:rPr>
              <a:t>"Rahul"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34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US" sz="3400" b="1" dirty="0">
                <a:solidFill>
                  <a:srgbClr val="006699"/>
                </a:solidFill>
                <a:latin typeface="inter-regular"/>
              </a:rPr>
              <a:t>for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400" dirty="0" err="1">
                <a:solidFill>
                  <a:srgbClr val="000000"/>
                </a:solidFill>
                <a:latin typeface="inter-regular"/>
              </a:rPr>
              <a:t>Map.Entry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 m:hm.entrySet()){  </a:t>
            </a:r>
          </a:p>
          <a:p>
            <a:pPr marL="0" indent="0" algn="just">
              <a:buNone/>
            </a:pPr>
            <a:r>
              <a:rPr lang="en-US" sz="3400" dirty="0">
                <a:solidFill>
                  <a:srgbClr val="000000"/>
                </a:solidFill>
                <a:latin typeface="inter-regular"/>
              </a:rPr>
              <a:t>   </a:t>
            </a:r>
            <a:r>
              <a:rPr lang="en-US" sz="34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400" dirty="0" err="1">
                <a:solidFill>
                  <a:srgbClr val="000000"/>
                </a:solidFill>
                <a:latin typeface="inter-regular"/>
              </a:rPr>
              <a:t>m.getKey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()+</a:t>
            </a:r>
            <a:r>
              <a:rPr lang="en-US" sz="3400" dirty="0">
                <a:solidFill>
                  <a:srgbClr val="0000FF"/>
                </a:solidFill>
                <a:latin typeface="inter-regular"/>
              </a:rPr>
              <a:t>" "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+</a:t>
            </a:r>
            <a:r>
              <a:rPr lang="en-US" sz="3400" dirty="0" err="1">
                <a:solidFill>
                  <a:srgbClr val="000000"/>
                </a:solidFill>
                <a:latin typeface="inter-regular"/>
              </a:rPr>
              <a:t>m.getValue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());  </a:t>
            </a:r>
          </a:p>
          <a:p>
            <a:pPr marL="0" indent="0" algn="just">
              <a:buNone/>
            </a:pPr>
            <a:r>
              <a:rPr lang="en-US" sz="3400" dirty="0">
                <a:solidFill>
                  <a:srgbClr val="000000"/>
                </a:solidFill>
                <a:latin typeface="inter-regular"/>
              </a:rPr>
              <a:t>  }  </a:t>
            </a:r>
          </a:p>
          <a:p>
            <a:pPr marL="0" indent="0" algn="just">
              <a:buNone/>
            </a:pPr>
            <a:r>
              <a:rPr lang="en-US" sz="3400" dirty="0">
                <a:solidFill>
                  <a:srgbClr val="000000"/>
                </a:solidFill>
                <a:latin typeface="inter-regular"/>
              </a:rPr>
              <a:t> }  </a:t>
            </a:r>
          </a:p>
          <a:p>
            <a:pPr marL="0" indent="0" algn="just">
              <a:buNone/>
            </a:pPr>
            <a:r>
              <a:rPr lang="en-US" sz="3400" dirty="0">
                <a:solidFill>
                  <a:srgbClr val="000000"/>
                </a:solidFill>
                <a:latin typeface="inter-regular"/>
              </a:rPr>
              <a:t>} 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AC055-EB8F-482A-B73D-80652F9F7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5233933"/>
            <a:ext cx="1377675" cy="162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99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9513-8964-4986-984D-0C3A6190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365127"/>
            <a:ext cx="6895678" cy="75961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30B5-50B9-4168-833E-13DF75FA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sz="32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java.util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.*;  </a:t>
            </a:r>
          </a:p>
          <a:p>
            <a:pPr marL="0" indent="0" algn="just">
              <a:buNone/>
            </a:pPr>
            <a:r>
              <a:rPr lang="en-US" sz="32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2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 Hashtable2 {  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   </a:t>
            </a:r>
            <a:r>
              <a:rPr lang="en-US" sz="32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2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2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 main(String 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[]) {  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Hashtable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&lt;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Integer,String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&gt; map=</a:t>
            </a:r>
            <a:r>
              <a:rPr lang="en-US" sz="32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Hashtable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&lt;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Integer,String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&gt;();        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     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map.put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200" dirty="0">
                <a:solidFill>
                  <a:srgbClr val="C00000"/>
                </a:solidFill>
                <a:latin typeface="inter-regular"/>
              </a:rPr>
              <a:t>100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3200" dirty="0">
                <a:solidFill>
                  <a:srgbClr val="0000FF"/>
                </a:solidFill>
                <a:latin typeface="inter-regular"/>
              </a:rPr>
              <a:t>"Amit"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);    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     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map.put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200" dirty="0">
                <a:solidFill>
                  <a:srgbClr val="C00000"/>
                </a:solidFill>
                <a:latin typeface="inter-regular"/>
              </a:rPr>
              <a:t>102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3200" dirty="0">
                <a:solidFill>
                  <a:srgbClr val="0000FF"/>
                </a:solidFill>
                <a:latin typeface="inter-regular"/>
              </a:rPr>
              <a:t>"Ravi"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);   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     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map.put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200" dirty="0">
                <a:solidFill>
                  <a:srgbClr val="C00000"/>
                </a:solidFill>
                <a:latin typeface="inter-regular"/>
              </a:rPr>
              <a:t>101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3200" dirty="0">
                <a:solidFill>
                  <a:srgbClr val="0000FF"/>
                </a:solidFill>
                <a:latin typeface="inter-regular"/>
              </a:rPr>
              <a:t>"Vijay"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);    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     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map.put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200" dirty="0">
                <a:solidFill>
                  <a:srgbClr val="C00000"/>
                </a:solidFill>
                <a:latin typeface="inter-regular"/>
              </a:rPr>
              <a:t>103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3200" dirty="0">
                <a:solidFill>
                  <a:srgbClr val="0000FF"/>
                </a:solidFill>
                <a:latin typeface="inter-regular"/>
              </a:rPr>
              <a:t>"Rahul"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);    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     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inter-regular"/>
              </a:rPr>
              <a:t>"Before remove: "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+ map);    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       </a:t>
            </a:r>
            <a:r>
              <a:rPr lang="en-US" sz="3200" dirty="0">
                <a:solidFill>
                  <a:srgbClr val="008200"/>
                </a:solidFill>
                <a:latin typeface="inter-regular"/>
              </a:rPr>
              <a:t>// Remove value for key 102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       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map.remove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200" dirty="0">
                <a:solidFill>
                  <a:srgbClr val="C00000"/>
                </a:solidFill>
                <a:latin typeface="inter-regular"/>
              </a:rPr>
              <a:t>102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       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inter-regular"/>
              </a:rPr>
              <a:t>"After remove: "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+ map);  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   }      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endParaRPr lang="en-US" sz="3200" dirty="0">
              <a:solidFill>
                <a:srgbClr val="000000"/>
              </a:solidFill>
              <a:latin typeface="inter-regular"/>
            </a:endParaRP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C4B2C-8BE0-4E42-B627-1223CA3F0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5517232"/>
            <a:ext cx="6895678" cy="110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02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9513-8964-4986-984D-0C3A6190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365127"/>
            <a:ext cx="6895678" cy="75961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30B5-50B9-4168-833E-13DF75FA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sz="32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java.util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.*;  </a:t>
            </a:r>
          </a:p>
          <a:p>
            <a:pPr marL="0" indent="0" algn="just">
              <a:buNone/>
            </a:pPr>
            <a:r>
              <a:rPr lang="en-US" sz="32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 Hashtable3{  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2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2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2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 main(String 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[]){  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Hashtable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&lt;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Integer,String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&gt; map=</a:t>
            </a:r>
            <a:r>
              <a:rPr lang="en-US" sz="32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Hashtable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&lt;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Integer,String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&gt;();      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map.put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200" dirty="0">
                <a:solidFill>
                  <a:srgbClr val="C00000"/>
                </a:solidFill>
                <a:latin typeface="inter-regular"/>
              </a:rPr>
              <a:t>100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3200" dirty="0">
                <a:solidFill>
                  <a:srgbClr val="0000FF"/>
                </a:solidFill>
                <a:latin typeface="inter-regular"/>
              </a:rPr>
              <a:t>"Amit"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);    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     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map.put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200" dirty="0">
                <a:solidFill>
                  <a:srgbClr val="C00000"/>
                </a:solidFill>
                <a:latin typeface="inter-regular"/>
              </a:rPr>
              <a:t>102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3200" dirty="0">
                <a:solidFill>
                  <a:srgbClr val="0000FF"/>
                </a:solidFill>
                <a:latin typeface="inter-regular"/>
              </a:rPr>
              <a:t>"Ravi"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);   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     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map.put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200" dirty="0">
                <a:solidFill>
                  <a:srgbClr val="C00000"/>
                </a:solidFill>
                <a:latin typeface="inter-regular"/>
              </a:rPr>
              <a:t>101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3200" dirty="0">
                <a:solidFill>
                  <a:srgbClr val="0000FF"/>
                </a:solidFill>
                <a:latin typeface="inter-regular"/>
              </a:rPr>
              <a:t>"Vijay"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);    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     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map.put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200" dirty="0">
                <a:solidFill>
                  <a:srgbClr val="C00000"/>
                </a:solidFill>
                <a:latin typeface="inter-regular"/>
              </a:rPr>
              <a:t>103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3200" dirty="0">
                <a:solidFill>
                  <a:srgbClr val="0000FF"/>
                </a:solidFill>
                <a:latin typeface="inter-regular"/>
              </a:rPr>
              <a:t>"Rahul"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);    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US" sz="3200" dirty="0">
                <a:solidFill>
                  <a:srgbClr val="008200"/>
                </a:solidFill>
                <a:latin typeface="inter-regular"/>
              </a:rPr>
              <a:t>//Here, we specify the if and else statement as arguments of the method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 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     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map.getOrDefault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200" dirty="0">
                <a:solidFill>
                  <a:srgbClr val="C00000"/>
                </a:solidFill>
                <a:latin typeface="inter-regular"/>
              </a:rPr>
              <a:t>101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US" sz="3200" dirty="0">
                <a:solidFill>
                  <a:srgbClr val="0000FF"/>
                </a:solidFill>
                <a:latin typeface="inter-regular"/>
              </a:rPr>
              <a:t>"Not Found"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));  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     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map.getOrDefault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200" dirty="0">
                <a:solidFill>
                  <a:srgbClr val="C00000"/>
                </a:solidFill>
                <a:latin typeface="inter-regular"/>
              </a:rPr>
              <a:t>105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US" sz="3200" dirty="0">
                <a:solidFill>
                  <a:srgbClr val="0000FF"/>
                </a:solidFill>
                <a:latin typeface="inter-regular"/>
              </a:rPr>
              <a:t>"Not Found"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));  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 }  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5A98E-50D7-45A5-8FAE-06E551895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5517232"/>
            <a:ext cx="1944216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3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Lecture 34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dirty="0" err="1"/>
              <a:t>TreeMap</a:t>
            </a:r>
            <a:r>
              <a:rPr lang="en-US" dirty="0"/>
              <a:t> Class</a:t>
            </a:r>
          </a:p>
          <a:p>
            <a:r>
              <a:rPr lang="en-US" dirty="0" err="1"/>
              <a:t>Hashtable</a:t>
            </a:r>
            <a:r>
              <a:rPr lang="en-US" dirty="0"/>
              <a:t> Class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7AA7-DEAE-4206-ABB4-230A9D41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53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319D-1DEC-441D-5A2F-79A28B7F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414783"/>
            <a:ext cx="7056784" cy="63795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 New Roman"/>
                <a:cs typeface="Times New Roman"/>
              </a:rPr>
              <a:t>TreeMap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5767-5228-B28C-A679-0E0159D2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60"/>
            <a:ext cx="5815558" cy="4741615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dirty="0" err="1">
                <a:latin typeface="Times New Roman"/>
                <a:cs typeface="Times New Roman"/>
              </a:rPr>
              <a:t>TreeMap</a:t>
            </a:r>
            <a:r>
              <a:rPr lang="en-US" sz="2800" dirty="0">
                <a:latin typeface="Times New Roman"/>
                <a:cs typeface="Times New Roman"/>
              </a:rPr>
              <a:t> class in Java is a red-black tree-based implementation of the Map interface.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/>
                <a:cs typeface="Times New Roman"/>
              </a:rPr>
              <a:t>It provides an efficient way to store key-value pairs in a sorted order.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/>
                <a:cs typeface="Times New Roman"/>
              </a:rPr>
              <a:t>The keys in a </a:t>
            </a:r>
            <a:r>
              <a:rPr lang="en-US" sz="2800" dirty="0" err="1">
                <a:latin typeface="Times New Roman"/>
                <a:cs typeface="Times New Roman"/>
              </a:rPr>
              <a:t>TreeMap</a:t>
            </a:r>
            <a:r>
              <a:rPr lang="en-US" sz="2800" dirty="0">
                <a:latin typeface="Times New Roman"/>
                <a:cs typeface="Times New Roman"/>
              </a:rPr>
              <a:t> are sorted based on their natural ordering or by a custom Comparator provided during construction.</a:t>
            </a:r>
            <a:endParaRPr lang="en-US" sz="2800" dirty="0"/>
          </a:p>
        </p:txBody>
      </p:sp>
      <p:sp>
        <p:nvSpPr>
          <p:cNvPr id="4" name="AutoShape 2" descr="Java TreeMap class hierarchy">
            <a:extLst>
              <a:ext uri="{FF2B5EF4-FFF2-40B4-BE49-F238E27FC236}">
                <a16:creationId xmlns:a16="http://schemas.microsoft.com/office/drawing/2014/main" id="{6CB1BDFB-EB13-420F-B61D-83F4830FB7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1100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1C4CF-537E-4427-82C8-D7F361461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016" y="908720"/>
            <a:ext cx="2035448" cy="414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5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602F-8852-4111-91F8-4DD8F906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43C18-7F1F-48BB-AA4C-99EE63C87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6752"/>
            <a:ext cx="7886700" cy="4980211"/>
          </a:xfrm>
        </p:spPr>
        <p:txBody>
          <a:bodyPr/>
          <a:lstStyle/>
          <a:p>
            <a:pPr algn="just"/>
            <a:r>
              <a:rPr lang="en-US" sz="2800" dirty="0">
                <a:solidFill>
                  <a:srgbClr val="000000"/>
                </a:solidFill>
                <a:latin typeface="inter-regular"/>
              </a:rPr>
              <a:t>Java 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TreeMap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 contains values based on the key. 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inter-regular"/>
              </a:rPr>
              <a:t>It implements the 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NavigableMap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 interface and extends 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AbstractMap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 class.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inter-regular"/>
              </a:rPr>
              <a:t>Java 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TreeMap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 contains only unique elements.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inter-regular"/>
              </a:rPr>
              <a:t>Java 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TreeMap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 cannot have a null key but can have multiple null values.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inter-regular"/>
              </a:rPr>
              <a:t>Java 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TreeMap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 is non synchronized.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inter-regular"/>
              </a:rPr>
              <a:t>Java 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TreeMap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 maintains ascending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2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319D-1DEC-441D-5A2F-79A28B7F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65127"/>
            <a:ext cx="7111702" cy="83162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 New Roman"/>
                <a:cs typeface="Times New Roman"/>
              </a:rPr>
              <a:t>TreeMap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Class Features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5767-5228-B28C-A679-0E0159D2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764187"/>
          </a:xfrm>
        </p:spPr>
        <p:txBody>
          <a:bodyPr vert="horz" lIns="68580" tIns="34290" rIns="68580" bIns="34290" rtlCol="0" anchor="t">
            <a:normAutofit lnSpcReduction="10000"/>
          </a:bodyPr>
          <a:lstStyle/>
          <a:p>
            <a:pPr algn="just">
              <a:buFont typeface="Arial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Underlying Data Structure: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TreeMap</a:t>
            </a:r>
            <a:r>
              <a:rPr lang="en-US" sz="2800" dirty="0">
                <a:latin typeface="Times New Roman"/>
                <a:cs typeface="Times New Roman"/>
              </a:rPr>
              <a:t> uses a 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self-balancing Red-Black tree data structure to store the key-value pairs</a:t>
            </a:r>
            <a:r>
              <a:rPr lang="en-US" sz="2800" dirty="0">
                <a:latin typeface="Times New Roman"/>
                <a:cs typeface="Times New Roman"/>
              </a:rPr>
              <a:t>. This data structure ensures that the tree remains balanced, providing logarithmic time complexity for most operations, such as insertion, deletion, and retrieval.</a:t>
            </a:r>
            <a:endParaRPr lang="en-US" sz="1800" dirty="0"/>
          </a:p>
          <a:p>
            <a:pPr algn="just">
              <a:buFont typeface="Arial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Sorting Order:</a:t>
            </a:r>
            <a:r>
              <a:rPr lang="en-US" sz="2800" dirty="0">
                <a:latin typeface="Times New Roman"/>
                <a:cs typeface="Times New Roman"/>
              </a:rPr>
              <a:t> The keys in a </a:t>
            </a:r>
            <a:r>
              <a:rPr lang="en-US" sz="2800" dirty="0" err="1">
                <a:latin typeface="Times New Roman"/>
                <a:cs typeface="Times New Roman"/>
              </a:rPr>
              <a:t>TreeMap</a:t>
            </a:r>
            <a:r>
              <a:rPr lang="en-US" sz="2800" dirty="0">
                <a:latin typeface="Times New Roman"/>
                <a:cs typeface="Times New Roman"/>
              </a:rPr>
              <a:t> are sorted based on their natural ordering (if the keys implement the Comparable interface) or by a custom Comparator provided during construction. This sorting order is maintained automatically by the </a:t>
            </a:r>
            <a:r>
              <a:rPr lang="en-US" sz="2800" dirty="0" err="1">
                <a:latin typeface="Times New Roman"/>
                <a:cs typeface="Times New Roman"/>
              </a:rPr>
              <a:t>TreeMap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endParaRPr lang="en-US" sz="1800" dirty="0"/>
          </a:p>
          <a:p>
            <a:pPr marL="0" indent="0" algn="just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41094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319D-1DEC-441D-5A2F-79A28B7F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TreeMap</a:t>
            </a:r>
            <a:r>
              <a:rPr lang="en-US" dirty="0">
                <a:latin typeface="Times New Roman"/>
                <a:cs typeface="Times New Roman"/>
              </a:rPr>
              <a:t> Class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5767-5228-B28C-A679-0E0159D2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692179"/>
          </a:xfrm>
        </p:spPr>
        <p:txBody>
          <a:bodyPr vert="horz" lIns="68580" tIns="34290" rIns="68580" bIns="3429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/>
                <a:cs typeface="Times New Roman"/>
              </a:rPr>
              <a:t>Null Keys and Values: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TreeMap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 allows for one null value, but it does not allow null keys</a:t>
            </a:r>
            <a:r>
              <a:rPr lang="en-US" sz="2800" dirty="0">
                <a:latin typeface="Times New Roman"/>
                <a:cs typeface="Times New Roman"/>
              </a:rPr>
              <a:t>, as keys must be comparable or provided with a Comparator.</a:t>
            </a:r>
            <a:endParaRPr lang="en-US" sz="1800" dirty="0"/>
          </a:p>
          <a:p>
            <a:pPr marL="0" indent="0" algn="just">
              <a:buNone/>
            </a:pPr>
            <a:r>
              <a:rPr lang="en-US" sz="2800" b="1" dirty="0">
                <a:latin typeface="Times New Roman"/>
                <a:cs typeface="Times New Roman"/>
              </a:rPr>
              <a:t>Performance:</a:t>
            </a:r>
            <a:r>
              <a:rPr lang="en-US" sz="2800" dirty="0">
                <a:latin typeface="Times New Roman"/>
                <a:cs typeface="Times New Roman"/>
              </a:rPr>
              <a:t> Most operations in 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TreeMap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, such as get(), put(), remove(), and 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containsKey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(), have a time complexity of O(log n)</a:t>
            </a:r>
            <a:r>
              <a:rPr lang="en-US" sz="2800" dirty="0">
                <a:latin typeface="Times New Roman"/>
                <a:cs typeface="Times New Roman"/>
              </a:rPr>
              <a:t>, where n is the number of elements in the map. This makes </a:t>
            </a:r>
            <a:r>
              <a:rPr lang="en-US" sz="2800" dirty="0" err="1">
                <a:latin typeface="Times New Roman"/>
                <a:cs typeface="Times New Roman"/>
              </a:rPr>
              <a:t>TreeMap</a:t>
            </a:r>
            <a:r>
              <a:rPr lang="en-US" sz="2800" dirty="0">
                <a:latin typeface="Times New Roman"/>
                <a:cs typeface="Times New Roman"/>
              </a:rPr>
              <a:t> an efficient choice when you need to perform frequent operations on sorted data.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 b="1" dirty="0">
                <a:latin typeface="Times New Roman"/>
                <a:cs typeface="Times New Roman"/>
              </a:rPr>
              <a:t>Iteration Order:</a:t>
            </a:r>
            <a:r>
              <a:rPr lang="en-US" sz="2800" dirty="0">
                <a:latin typeface="Times New Roman"/>
                <a:cs typeface="Times New Roman"/>
              </a:rPr>
              <a:t> The elements in a </a:t>
            </a:r>
            <a:r>
              <a:rPr lang="en-US" sz="2800" dirty="0" err="1">
                <a:latin typeface="Times New Roman"/>
                <a:cs typeface="Times New Roman"/>
              </a:rPr>
              <a:t>TreeMap</a:t>
            </a:r>
            <a:r>
              <a:rPr lang="en-US" sz="2800" dirty="0">
                <a:latin typeface="Times New Roman"/>
                <a:cs typeface="Times New Roman"/>
              </a:rPr>
              <a:t> are traversed in ascending order of the keys during iteration.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752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1B80-A57F-4C96-98E9-FC6C6FF6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365127"/>
            <a:ext cx="6895678" cy="75961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Methods of Java </a:t>
            </a:r>
            <a:r>
              <a:rPr lang="en-US" dirty="0" err="1">
                <a:solidFill>
                  <a:srgbClr val="FF0000"/>
                </a:solidFill>
              </a:rPr>
              <a:t>TreeMap</a:t>
            </a:r>
            <a:r>
              <a:rPr lang="en-US" dirty="0">
                <a:solidFill>
                  <a:srgbClr val="FF0000"/>
                </a:solidFill>
              </a:rPr>
              <a:t> class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0213CA-BED1-45A7-B596-4D81CCC74E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950856"/>
              </p:ext>
            </p:extLst>
          </p:nvPr>
        </p:nvGraphicFramePr>
        <p:xfrm>
          <a:off x="611560" y="1268760"/>
          <a:ext cx="7903790" cy="4796648"/>
        </p:xfrm>
        <a:graphic>
          <a:graphicData uri="http://schemas.openxmlformats.org/drawingml/2006/table">
            <a:tbl>
              <a:tblPr/>
              <a:tblGrid>
                <a:gridCol w="2880320">
                  <a:extLst>
                    <a:ext uri="{9D8B030D-6E8A-4147-A177-3AD203B41FA5}">
                      <a16:colId xmlns:a16="http://schemas.microsoft.com/office/drawing/2014/main" val="4211346452"/>
                    </a:ext>
                  </a:extLst>
                </a:gridCol>
                <a:gridCol w="5023470">
                  <a:extLst>
                    <a:ext uri="{9D8B030D-6E8A-4147-A177-3AD203B41FA5}">
                      <a16:colId xmlns:a16="http://schemas.microsoft.com/office/drawing/2014/main" val="1755668843"/>
                    </a:ext>
                  </a:extLst>
                </a:gridCol>
              </a:tblGrid>
              <a:tr h="53368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D0B6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6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B6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D0B6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6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B6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169898"/>
                  </a:ext>
                </a:extLst>
              </a:tr>
              <a:tr h="83447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 keySet()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collection of keys exist in the map.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06522"/>
                  </a:ext>
                </a:extLst>
              </a:tr>
              <a:tr h="74391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put(K key, V value)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inserts the specified value with the specified key in the map.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49001"/>
                  </a:ext>
                </a:extLst>
              </a:tr>
              <a:tr h="74391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putAll(Map&lt;? extends K,? extends V&gt; map)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copy all the key-value pair from one map to another map.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88095"/>
                  </a:ext>
                </a:extLst>
              </a:tr>
              <a:tr h="45282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replace(K key, V value)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replaces the specified value for a specified key.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212934"/>
                  </a:ext>
                </a:extLst>
              </a:tr>
              <a:tr h="74391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containsKey(Object key)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true if the map contains a mapping for the specified key.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732146"/>
                  </a:ext>
                </a:extLst>
              </a:tr>
              <a:tr h="74391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containsValue(Object value)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true if the map maps one or more keys to the specified value.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20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73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1B80-A57F-4C96-98E9-FC6C6FF6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365127"/>
            <a:ext cx="6895678" cy="75961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Methods of Java </a:t>
            </a:r>
            <a:r>
              <a:rPr lang="en-US" dirty="0" err="1">
                <a:solidFill>
                  <a:srgbClr val="FF0000"/>
                </a:solidFill>
              </a:rPr>
              <a:t>TreeMap</a:t>
            </a:r>
            <a:r>
              <a:rPr lang="en-US" dirty="0">
                <a:solidFill>
                  <a:srgbClr val="FF0000"/>
                </a:solidFill>
              </a:rPr>
              <a:t> class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BDE29C-DB6D-42A3-9C8D-E396DF40F7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864329"/>
              </p:ext>
            </p:extLst>
          </p:nvPr>
        </p:nvGraphicFramePr>
        <p:xfrm>
          <a:off x="467544" y="1124745"/>
          <a:ext cx="8280920" cy="5568157"/>
        </p:xfrm>
        <a:graphic>
          <a:graphicData uri="http://schemas.openxmlformats.org/drawingml/2006/table">
            <a:tbl>
              <a:tblPr/>
              <a:tblGrid>
                <a:gridCol w="2664296">
                  <a:extLst>
                    <a:ext uri="{9D8B030D-6E8A-4147-A177-3AD203B41FA5}">
                      <a16:colId xmlns:a16="http://schemas.microsoft.com/office/drawing/2014/main" val="996259077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819134809"/>
                    </a:ext>
                  </a:extLst>
                </a:gridCol>
              </a:tblGrid>
              <a:tr h="7954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K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firstKey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first (lowest) key currently in this sorted map.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00762"/>
                  </a:ext>
                </a:extLst>
              </a:tr>
              <a:tr h="7954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get(Object key)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value to which the map maps the specified key.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504778"/>
                  </a:ext>
                </a:extLst>
              </a:tr>
              <a:tr h="7954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K lastKey()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last (highest) key currently in the sorted map.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18392"/>
                  </a:ext>
                </a:extLst>
              </a:tr>
              <a:tr h="7954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 remove(Object key)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removes the key-value pair of the specified key from the map.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609382"/>
                  </a:ext>
                </a:extLst>
              </a:tr>
              <a:tr h="7954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Set&lt;Map.Entry&lt;K,V&gt;&gt; entrySet()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set view of the mappings contained in the map.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475922"/>
                  </a:ext>
                </a:extLst>
              </a:tr>
              <a:tr h="7954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 size()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number of key-value pairs exists in the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hashtable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105640"/>
                  </a:ext>
                </a:extLst>
              </a:tr>
              <a:tr h="7954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Collection values()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collection view of the values contained in the map.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375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37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1B80-A57F-4C96-98E9-FC6C6FF6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365127"/>
            <a:ext cx="6895678" cy="75961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F7DC-03C5-4088-B44A-A72F14531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sz="36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600" dirty="0" err="1">
                <a:solidFill>
                  <a:srgbClr val="000000"/>
                </a:solidFill>
                <a:latin typeface="inter-regular"/>
              </a:rPr>
              <a:t>java.util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.*;  </a:t>
            </a:r>
          </a:p>
          <a:p>
            <a:pPr marL="0" indent="0" algn="just">
              <a:buNone/>
            </a:pPr>
            <a:r>
              <a:rPr lang="en-US" sz="36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 TreeMap1{  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6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6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6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 main(String </a:t>
            </a:r>
            <a:r>
              <a:rPr lang="en-US" sz="36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[]){  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000000"/>
                </a:solidFill>
                <a:latin typeface="inter-regular"/>
              </a:rPr>
              <a:t>   </a:t>
            </a:r>
            <a:r>
              <a:rPr lang="en-US" sz="3600" dirty="0" err="1">
                <a:solidFill>
                  <a:srgbClr val="000000"/>
                </a:solidFill>
                <a:latin typeface="inter-regular"/>
              </a:rPr>
              <a:t>TreeMap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&lt;</a:t>
            </a:r>
            <a:r>
              <a:rPr lang="en-US" sz="3600" dirty="0" err="1">
                <a:solidFill>
                  <a:srgbClr val="000000"/>
                </a:solidFill>
                <a:latin typeface="inter-regular"/>
              </a:rPr>
              <a:t>Integer,String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&gt; map=</a:t>
            </a:r>
            <a:r>
              <a:rPr lang="en-US" sz="36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600" dirty="0" err="1">
                <a:solidFill>
                  <a:srgbClr val="000000"/>
                </a:solidFill>
                <a:latin typeface="inter-regular"/>
              </a:rPr>
              <a:t>TreeMap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&lt;</a:t>
            </a:r>
            <a:r>
              <a:rPr lang="en-US" sz="3600" dirty="0" err="1">
                <a:solidFill>
                  <a:srgbClr val="000000"/>
                </a:solidFill>
                <a:latin typeface="inter-regular"/>
              </a:rPr>
              <a:t>Integer,String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&gt;();    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000000"/>
                </a:solidFill>
                <a:latin typeface="inter-regular"/>
              </a:rPr>
              <a:t>      </a:t>
            </a:r>
            <a:r>
              <a:rPr lang="en-US" sz="3600" dirty="0" err="1">
                <a:solidFill>
                  <a:srgbClr val="000000"/>
                </a:solidFill>
                <a:latin typeface="inter-regular"/>
              </a:rPr>
              <a:t>map.put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600" dirty="0">
                <a:solidFill>
                  <a:srgbClr val="C00000"/>
                </a:solidFill>
                <a:latin typeface="inter-regular"/>
              </a:rPr>
              <a:t>100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3600" dirty="0">
                <a:solidFill>
                  <a:srgbClr val="0000FF"/>
                </a:solidFill>
                <a:latin typeface="inter-regular"/>
              </a:rPr>
              <a:t>"Amit"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);    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000000"/>
                </a:solidFill>
                <a:latin typeface="inter-regular"/>
              </a:rPr>
              <a:t>      </a:t>
            </a:r>
            <a:r>
              <a:rPr lang="en-US" sz="3600" dirty="0" err="1">
                <a:solidFill>
                  <a:srgbClr val="000000"/>
                </a:solidFill>
                <a:latin typeface="inter-regular"/>
              </a:rPr>
              <a:t>map.put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600" dirty="0">
                <a:solidFill>
                  <a:srgbClr val="C00000"/>
                </a:solidFill>
                <a:latin typeface="inter-regular"/>
              </a:rPr>
              <a:t>102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3600" dirty="0">
                <a:solidFill>
                  <a:srgbClr val="0000FF"/>
                </a:solidFill>
                <a:latin typeface="inter-regular"/>
              </a:rPr>
              <a:t>"Ravi"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);    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000000"/>
                </a:solidFill>
                <a:latin typeface="inter-regular"/>
              </a:rPr>
              <a:t>      </a:t>
            </a:r>
            <a:r>
              <a:rPr lang="en-US" sz="3600" dirty="0" err="1">
                <a:solidFill>
                  <a:srgbClr val="000000"/>
                </a:solidFill>
                <a:latin typeface="inter-regular"/>
              </a:rPr>
              <a:t>map.put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600" dirty="0">
                <a:solidFill>
                  <a:srgbClr val="C00000"/>
                </a:solidFill>
                <a:latin typeface="inter-regular"/>
              </a:rPr>
              <a:t>101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3600" dirty="0">
                <a:solidFill>
                  <a:srgbClr val="0000FF"/>
                </a:solidFill>
                <a:latin typeface="inter-regular"/>
              </a:rPr>
              <a:t>"Vijay"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);    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000000"/>
                </a:solidFill>
                <a:latin typeface="inter-regular"/>
              </a:rPr>
              <a:t>      </a:t>
            </a:r>
            <a:r>
              <a:rPr lang="en-US" sz="3600" dirty="0" err="1">
                <a:solidFill>
                  <a:srgbClr val="000000"/>
                </a:solidFill>
                <a:latin typeface="inter-regular"/>
              </a:rPr>
              <a:t>map.put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600" dirty="0">
                <a:solidFill>
                  <a:srgbClr val="C00000"/>
                </a:solidFill>
                <a:latin typeface="inter-regular"/>
              </a:rPr>
              <a:t>103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3600" dirty="0">
                <a:solidFill>
                  <a:srgbClr val="0000FF"/>
                </a:solidFill>
                <a:latin typeface="inter-regular"/>
              </a:rPr>
              <a:t>"Rahul"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);    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000000"/>
                </a:solidFill>
                <a:latin typeface="inter-regular"/>
              </a:rPr>
              <a:t>        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000000"/>
                </a:solidFill>
                <a:latin typeface="inter-regular"/>
              </a:rPr>
              <a:t>      </a:t>
            </a:r>
            <a:r>
              <a:rPr lang="en-US" sz="3600" b="1" dirty="0">
                <a:solidFill>
                  <a:srgbClr val="006699"/>
                </a:solidFill>
                <a:latin typeface="inter-regular"/>
              </a:rPr>
              <a:t>for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600" dirty="0" err="1">
                <a:solidFill>
                  <a:srgbClr val="000000"/>
                </a:solidFill>
                <a:latin typeface="inter-regular"/>
              </a:rPr>
              <a:t>Map.Entry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 m:map.entrySet()){    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000000"/>
                </a:solidFill>
                <a:latin typeface="inter-regular"/>
              </a:rPr>
              <a:t>       </a:t>
            </a:r>
            <a:r>
              <a:rPr lang="en-US" sz="36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600" dirty="0" err="1">
                <a:solidFill>
                  <a:srgbClr val="000000"/>
                </a:solidFill>
                <a:latin typeface="inter-regular"/>
              </a:rPr>
              <a:t>m.getKey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()+</a:t>
            </a:r>
            <a:r>
              <a:rPr lang="en-US" sz="3600" dirty="0">
                <a:solidFill>
                  <a:srgbClr val="0000FF"/>
                </a:solidFill>
                <a:latin typeface="inter-regular"/>
              </a:rPr>
              <a:t>" "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+</a:t>
            </a:r>
            <a:r>
              <a:rPr lang="en-US" sz="3600" dirty="0" err="1">
                <a:solidFill>
                  <a:srgbClr val="000000"/>
                </a:solidFill>
                <a:latin typeface="inter-regular"/>
              </a:rPr>
              <a:t>m.getValue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());    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000000"/>
                </a:solidFill>
                <a:latin typeface="inter-regular"/>
              </a:rPr>
              <a:t>      }    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000000"/>
                </a:solidFill>
                <a:latin typeface="inter-regular"/>
              </a:rPr>
              <a:t> }  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694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3328</TotalTime>
  <Words>2023</Words>
  <Application>Microsoft Office PowerPoint</Application>
  <PresentationFormat>On-screen Show (4:3)</PresentationFormat>
  <Paragraphs>157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inter-regular</vt:lpstr>
      <vt:lpstr>Times New Roman</vt:lpstr>
      <vt:lpstr>Times New Roman</vt:lpstr>
      <vt:lpstr>Office Theme</vt:lpstr>
      <vt:lpstr>1_office theme</vt:lpstr>
      <vt:lpstr> Object Oriented Programming with Java (Subject Code: BCS-403)</vt:lpstr>
      <vt:lpstr>Lecture 34 </vt:lpstr>
      <vt:lpstr>TreeMap Class</vt:lpstr>
      <vt:lpstr>  </vt:lpstr>
      <vt:lpstr>TreeMap Class Features</vt:lpstr>
      <vt:lpstr>TreeMap Class Features</vt:lpstr>
      <vt:lpstr>Methods of Java TreeMap class</vt:lpstr>
      <vt:lpstr>Methods of Java TreeMap class</vt:lpstr>
      <vt:lpstr>Example</vt:lpstr>
      <vt:lpstr>Difference between HashMap and TreeMap</vt:lpstr>
      <vt:lpstr> Hashtable Class</vt:lpstr>
      <vt:lpstr>Important Points </vt:lpstr>
      <vt:lpstr>Hashtable Class Features</vt:lpstr>
      <vt:lpstr>Hashtable Class Features</vt:lpstr>
      <vt:lpstr>Constructors of Java Hashtable class</vt:lpstr>
      <vt:lpstr>Methods of Java Hashtable class</vt:lpstr>
      <vt:lpstr>Example 1</vt:lpstr>
      <vt:lpstr>Example 2</vt:lpstr>
      <vt:lpstr>Example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Administrator</dc:creator>
  <cp:lastModifiedBy>User</cp:lastModifiedBy>
  <cp:revision>503</cp:revision>
  <dcterms:created xsi:type="dcterms:W3CDTF">2016-07-13T05:39:24Z</dcterms:created>
  <dcterms:modified xsi:type="dcterms:W3CDTF">2024-06-27T07:20:57Z</dcterms:modified>
</cp:coreProperties>
</file>