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469" r:id="rId3"/>
    <p:sldId id="460" r:id="rId4"/>
    <p:sldId id="331" r:id="rId5"/>
    <p:sldId id="332" r:id="rId6"/>
    <p:sldId id="518" r:id="rId7"/>
    <p:sldId id="519" r:id="rId8"/>
    <p:sldId id="520" r:id="rId9"/>
    <p:sldId id="522" r:id="rId10"/>
    <p:sldId id="517" r:id="rId11"/>
    <p:sldId id="337" r:id="rId12"/>
    <p:sldId id="338" r:id="rId13"/>
    <p:sldId id="523" r:id="rId14"/>
    <p:sldId id="524" r:id="rId15"/>
    <p:sldId id="339" r:id="rId16"/>
    <p:sldId id="525" r:id="rId17"/>
    <p:sldId id="52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DB3A3-BEBB-46B6-9B07-D466DD6BDE78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EAECC-00D0-4331-B6C0-ABED6F15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B16-37B5-4351-BAD5-BBF844435BAE}" type="datetime1">
              <a:rPr lang="en-US" smtClean="0"/>
              <a:t>6/27/2024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0FD5-86C6-485F-803A-A299297FB22E}" type="datetime1">
              <a:rPr lang="en-US" smtClean="0"/>
              <a:t>6/27/2024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4C96-BCB9-453B-BE08-7EFAA7BAC2B9}" type="datetime1">
              <a:rPr lang="en-US" smtClean="0"/>
              <a:t>6/27/2024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9AD802-8814-47DF-8B2F-CDD100D86D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" y="1"/>
            <a:ext cx="1350150" cy="88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98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5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5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5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5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5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45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90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82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75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59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678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9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A6E-8941-4F95-8FE7-288BDA956267}" type="datetime1">
              <a:rPr lang="en-US" smtClean="0"/>
              <a:t>6/27/2024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098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498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9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BC97-A477-40EB-B448-98CD9ACF11AB}" type="datetime1">
              <a:rPr lang="en-US" smtClean="0"/>
              <a:t>6/27/2024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0CF3-9FF8-47C2-88C7-467EA9854E64}" type="datetime1">
              <a:rPr lang="en-US" smtClean="0"/>
              <a:t>6/27/2024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4D9-27F0-4063-8E2F-43C407CB0CBA}" type="datetime1">
              <a:rPr lang="en-US" smtClean="0"/>
              <a:t>6/27/2024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B1CD-E166-4820-9ACC-C9479FE309BE}" type="datetime1">
              <a:rPr lang="en-US" smtClean="0"/>
              <a:t>6/27/2024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069B-088E-46AE-8F71-0EF81679F9BC}" type="datetime1">
              <a:rPr lang="en-US" smtClean="0"/>
              <a:t>6/27/2024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59C3-6D9B-4D3D-8A5F-C5093CF5628A}" type="datetime1">
              <a:rPr lang="en-US" smtClean="0"/>
              <a:t>6/27/2024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AD9-EB91-469A-BF8F-E527E7FECA47}" type="datetime1">
              <a:rPr lang="en-US" smtClean="0"/>
              <a:t>6/27/2024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E0374-3565-40EF-B365-25D60598141E}" type="datetime1">
              <a:rPr lang="en-US" smtClean="0"/>
              <a:t>6/27/2024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CDFA20-9970-4188-8A4F-E63DC3152BC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" y="1"/>
            <a:ext cx="1350150" cy="88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BBFD-A736-49B4-ABD2-43594F04F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352928" cy="147002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600" b="1" dirty="0">
                <a:solidFill>
                  <a:srgbClr val="C00000"/>
                </a:solidFill>
              </a:rPr>
              <a:t>Object Oriented Programming with Java</a:t>
            </a:r>
            <a:br>
              <a:rPr lang="en-US" sz="3600" b="1" dirty="0">
                <a:solidFill>
                  <a:srgbClr val="C00000"/>
                </a:solidFill>
              </a:rPr>
            </a:br>
            <a:r>
              <a:rPr lang="en-US" sz="3600" b="1" dirty="0">
                <a:solidFill>
                  <a:srgbClr val="C00000"/>
                </a:solidFill>
              </a:rPr>
              <a:t>(Subject Code: BCS-403)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FB854-B86E-4CAA-A622-A25DA7DF7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Unit 4</a:t>
            </a:r>
          </a:p>
          <a:p>
            <a:r>
              <a:rPr lang="en-US" sz="3600" b="1" dirty="0">
                <a:solidFill>
                  <a:srgbClr val="C00000"/>
                </a:solidFill>
              </a:rPr>
              <a:t>Lecture 36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1D6B4-9D12-497F-A50F-867129A4A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662" y="476672"/>
            <a:ext cx="1343794" cy="126759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488A4-BB6B-4D29-97FF-5B8727DF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9712" y="6356350"/>
            <a:ext cx="5688632" cy="365125"/>
          </a:xfrm>
        </p:spPr>
        <p:txBody>
          <a:bodyPr/>
          <a:lstStyle/>
          <a:p>
            <a:r>
              <a:rPr lang="en-US" dirty="0"/>
              <a:t>Department of Computer Science ,ABES Engineering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16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0C88-CB2A-60CA-E1D1-A1C96B1F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365127"/>
            <a:ext cx="6895678" cy="6156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Properties Class in Java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B2D89-D58D-34A1-8B5B-78C38F853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836195"/>
          </a:xfrm>
        </p:spPr>
        <p:txBody>
          <a:bodyPr vert="horz" lIns="68580" tIns="34290" rIns="68580" bIns="34290" rtlCol="0" anchor="t">
            <a:normAutofit/>
          </a:bodyPr>
          <a:lstStyle/>
          <a:p>
            <a:pPr algn="just"/>
            <a:r>
              <a:rPr lang="en-US" sz="2800" dirty="0"/>
              <a:t>The </a:t>
            </a:r>
            <a:r>
              <a:rPr lang="en-US" sz="2800" b="1" dirty="0"/>
              <a:t>properties</a:t>
            </a:r>
            <a:r>
              <a:rPr lang="en-US" sz="2800" dirty="0"/>
              <a:t> object contains key and value pair both as a string.</a:t>
            </a:r>
          </a:p>
          <a:p>
            <a:pPr algn="just"/>
            <a:r>
              <a:rPr lang="en-US" sz="2800" dirty="0"/>
              <a:t>The </a:t>
            </a:r>
            <a:r>
              <a:rPr lang="en-US" sz="2800" dirty="0" err="1"/>
              <a:t>java.util.Properties</a:t>
            </a:r>
            <a:r>
              <a:rPr lang="en-US" sz="2800" dirty="0"/>
              <a:t> class is the subclass of </a:t>
            </a:r>
            <a:r>
              <a:rPr lang="en-US" sz="2800" dirty="0" err="1"/>
              <a:t>Hashtable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/>
              <a:t>It can be used to get property value based on the property key.</a:t>
            </a:r>
          </a:p>
          <a:p>
            <a:pPr algn="just"/>
            <a:r>
              <a:rPr lang="en-US" sz="2800" dirty="0"/>
              <a:t>The Properties class provides methods to get data from the properties file and store data into the properties file.</a:t>
            </a:r>
          </a:p>
          <a:p>
            <a:pPr algn="just"/>
            <a:r>
              <a:rPr lang="en-US" sz="2800" dirty="0"/>
              <a:t>Moreover, it can be used to get the properties of a system.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86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3CB2-E9FB-0A9C-2781-5EBB98ED3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183951"/>
            <a:ext cx="7344816" cy="994172"/>
          </a:xfrm>
        </p:spPr>
        <p:txBody>
          <a:bodyPr>
            <a:normAutofit/>
          </a:bodyPr>
          <a:lstStyle/>
          <a:p>
            <a:r>
              <a:rPr lang="en-US" sz="3975" dirty="0">
                <a:latin typeface="Times New Roman"/>
                <a:cs typeface="Times New Roman"/>
              </a:rPr>
              <a:t>Features</a:t>
            </a:r>
            <a:r>
              <a:rPr lang="en-US" dirty="0">
                <a:latin typeface="Times New Roman"/>
                <a:cs typeface="Times New Roman"/>
              </a:rPr>
              <a:t> of Properties Class in Java</a:t>
            </a:r>
            <a:endParaRPr lang="en-US" b="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907DC-A426-E492-A71C-2E8335B4D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80728"/>
            <a:ext cx="7886700" cy="5196235"/>
          </a:xfrm>
        </p:spPr>
        <p:txBody>
          <a:bodyPr vert="horz" lIns="68580" tIns="34290" rIns="68580" bIns="3429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/>
                <a:cs typeface="Times New Roman"/>
              </a:rPr>
              <a:t>Inheritance: 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Properties extends the </a:t>
            </a:r>
            <a:r>
              <a:rPr lang="en-US" sz="2800" dirty="0" err="1">
                <a:solidFill>
                  <a:srgbClr val="FF0000"/>
                </a:solidFill>
                <a:latin typeface="Times New Roman"/>
                <a:cs typeface="Times New Roman"/>
              </a:rPr>
              <a:t>Hashtable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class, inheriting its thread-safe behavior and the ability to store key-value pairs. However, 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both keys and values in a Properties object are treated as Strings.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sz="2800" b="1" dirty="0">
                <a:latin typeface="Times New Roman"/>
                <a:cs typeface="Times New Roman"/>
              </a:rPr>
              <a:t>Loading Properties:</a:t>
            </a:r>
            <a:r>
              <a:rPr lang="en-US" sz="2800" dirty="0">
                <a:latin typeface="Times New Roman"/>
                <a:cs typeface="Times New Roman"/>
              </a:rPr>
              <a:t> Properties objects can be loaded from various sources, including files, input streams, and readers. 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The load() method reads properties from an input stream in a simple line-oriented format (key=value).</a:t>
            </a:r>
          </a:p>
          <a:p>
            <a:pPr marL="0" indent="0" algn="just">
              <a:buNone/>
            </a:pPr>
            <a:r>
              <a:rPr lang="en-US" sz="2800" b="1" dirty="0">
                <a:latin typeface="Times New Roman"/>
                <a:cs typeface="Times New Roman"/>
              </a:rPr>
              <a:t>Storing Properties:</a:t>
            </a:r>
            <a:r>
              <a:rPr lang="en-US" sz="2800" dirty="0">
                <a:latin typeface="Times New Roman"/>
                <a:cs typeface="Times New Roman"/>
              </a:rPr>
              <a:t> The 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store() method </a:t>
            </a:r>
            <a:r>
              <a:rPr lang="en-US" sz="2800" dirty="0">
                <a:latin typeface="Times New Roman"/>
                <a:cs typeface="Times New Roman"/>
              </a:rPr>
              <a:t>can write the contents of a Properties object to an output stream or writer in a format suitable for loading into a Properties object.</a:t>
            </a:r>
          </a:p>
          <a:p>
            <a:pPr marL="0" indent="0" algn="just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072826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F159F-1FDF-499E-AC52-60CAE6CCD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365127"/>
            <a:ext cx="7039694" cy="68761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Constructors of Properties class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5A8695-E012-4763-92C6-79653C395C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088317"/>
              </p:ext>
            </p:extLst>
          </p:nvPr>
        </p:nvGraphicFramePr>
        <p:xfrm>
          <a:off x="395536" y="1628800"/>
          <a:ext cx="8119814" cy="2362200"/>
        </p:xfrm>
        <a:graphic>
          <a:graphicData uri="http://schemas.openxmlformats.org/drawingml/2006/table">
            <a:tbl>
              <a:tblPr/>
              <a:tblGrid>
                <a:gridCol w="4032448">
                  <a:extLst>
                    <a:ext uri="{9D8B030D-6E8A-4147-A177-3AD203B41FA5}">
                      <a16:colId xmlns:a16="http://schemas.microsoft.com/office/drawing/2014/main" val="1901481235"/>
                    </a:ext>
                  </a:extLst>
                </a:gridCol>
                <a:gridCol w="4087366">
                  <a:extLst>
                    <a:ext uri="{9D8B030D-6E8A-4147-A177-3AD203B41FA5}">
                      <a16:colId xmlns:a16="http://schemas.microsoft.com/office/drawing/2014/main" val="34356388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3029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29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29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3029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29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29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986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Properties()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creates an empty property list with no default values.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378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Properties(Properties defaults)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creates an empty property list with the specified defaults.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561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374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F159F-1FDF-499E-AC52-60CAE6CCD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365127"/>
            <a:ext cx="7039694" cy="68761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Methods of Properties class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FCD35F-7054-4AAD-AD20-6229C26A9E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344673"/>
              </p:ext>
            </p:extLst>
          </p:nvPr>
        </p:nvGraphicFramePr>
        <p:xfrm>
          <a:off x="323528" y="948402"/>
          <a:ext cx="8496944" cy="5836920"/>
        </p:xfrm>
        <a:graphic>
          <a:graphicData uri="http://schemas.openxmlformats.org/drawingml/2006/table">
            <a:tbl>
              <a:tblPr/>
              <a:tblGrid>
                <a:gridCol w="4248472">
                  <a:extLst>
                    <a:ext uri="{9D8B030D-6E8A-4147-A177-3AD203B41FA5}">
                      <a16:colId xmlns:a16="http://schemas.microsoft.com/office/drawing/2014/main" val="1745027749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81491033"/>
                    </a:ext>
                  </a:extLst>
                </a:gridCol>
              </a:tblGrid>
              <a:tr h="48271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F08D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8D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8D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F08D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8D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8D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3810"/>
                  </a:ext>
                </a:extLst>
              </a:tr>
              <a:tr h="40957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void load(Reader r)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loads data from the Reader object.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85710"/>
                  </a:ext>
                </a:extLst>
              </a:tr>
              <a:tr h="40957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void load(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InputStream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is)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loads data from the 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InputStream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object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91988"/>
                  </a:ext>
                </a:extLst>
              </a:tr>
              <a:tr h="119948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void 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loadFromXML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InputStream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in)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load all of the properties represented by the XML document on the specified input stream into this properties table.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339840"/>
                  </a:ext>
                </a:extLst>
              </a:tr>
              <a:tr h="40957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String getProperty(String key)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value based on the key.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345006"/>
                  </a:ext>
                </a:extLst>
              </a:tr>
              <a:tr h="67288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String getProperty(String key, String defaultValue)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searches for the property with the specified key.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492087"/>
                  </a:ext>
                </a:extLst>
              </a:tr>
              <a:tr h="67288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void setProperty(String key, String value)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calls the put method of 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Hashtable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557328"/>
                  </a:ext>
                </a:extLst>
              </a:tr>
              <a:tr h="67288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void list(PrintStream out)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print the property list out to the specified output stream.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601445"/>
                  </a:ext>
                </a:extLst>
              </a:tr>
              <a:tr h="67288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void list(PrintWriter out))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print the property list out to the specified output stream.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084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753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3CB2-E9FB-0A9C-2781-5EBB98ED3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332656"/>
            <a:ext cx="7344816" cy="994172"/>
          </a:xfrm>
        </p:spPr>
        <p:txBody>
          <a:bodyPr>
            <a:normAutofit/>
          </a:bodyPr>
          <a:lstStyle/>
          <a:p>
            <a:r>
              <a:rPr lang="en-US" sz="3975" dirty="0">
                <a:solidFill>
                  <a:srgbClr val="FF0000"/>
                </a:solidFill>
                <a:latin typeface="Times New Roman"/>
                <a:cs typeface="Times New Roman"/>
              </a:rPr>
              <a:t>Features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of Properties Class in Java</a:t>
            </a:r>
            <a:endParaRPr lang="en-US" b="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907DC-A426-E492-A71C-2E8335B4D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4744"/>
            <a:ext cx="7886700" cy="5052219"/>
          </a:xfrm>
        </p:spPr>
        <p:txBody>
          <a:bodyPr vert="horz" lIns="68580" tIns="34290" rIns="68580" bIns="34290" rtlCol="0" anchor="t">
            <a:normAutofit lnSpcReduction="10000"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sz="2800" b="1" dirty="0">
                <a:latin typeface="Times New Roman"/>
                <a:cs typeface="Times New Roman"/>
              </a:rPr>
              <a:t>Property File Format: </a:t>
            </a:r>
            <a:r>
              <a:rPr lang="en-US" sz="2800" dirty="0">
                <a:latin typeface="Times New Roman"/>
                <a:cs typeface="Times New Roman"/>
              </a:rPr>
              <a:t>The default format for property files is a simple line-oriented format with key-value pairs separated by an equal sign (=). Comments can be included by starting a line with a hash (#) or an exclamation mark (!).</a:t>
            </a:r>
            <a:endParaRPr lang="en-US" sz="1800" dirty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sz="2800" b="1" dirty="0">
                <a:latin typeface="Times New Roman"/>
                <a:cs typeface="Times New Roman"/>
              </a:rPr>
              <a:t>Retrieving Values: </a:t>
            </a:r>
            <a:r>
              <a:rPr lang="en-US" sz="2800" dirty="0">
                <a:latin typeface="Times New Roman"/>
                <a:cs typeface="Times New Roman"/>
              </a:rPr>
              <a:t>Values can be retrieved from a Properties object using the </a:t>
            </a:r>
            <a:r>
              <a:rPr lang="en-US" sz="2800" dirty="0" err="1">
                <a:latin typeface="Times New Roman"/>
                <a:cs typeface="Times New Roman"/>
              </a:rPr>
              <a:t>getProperty</a:t>
            </a:r>
            <a:r>
              <a:rPr lang="en-US" sz="2800" dirty="0">
                <a:latin typeface="Times New Roman"/>
                <a:cs typeface="Times New Roman"/>
              </a:rPr>
              <a:t>() method, which takes a key as an argument and returns the corresponding value as a String. If the key is not found, it returns null or a specified default value.</a:t>
            </a:r>
            <a:endParaRPr lang="en-US" sz="1800" dirty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sz="2800" b="1" dirty="0">
                <a:latin typeface="Times New Roman"/>
                <a:cs typeface="Times New Roman"/>
              </a:rPr>
              <a:t>Accessing Properties:</a:t>
            </a:r>
            <a:r>
              <a:rPr lang="en-US" sz="2800" dirty="0">
                <a:latin typeface="Times New Roman"/>
                <a:cs typeface="Times New Roman"/>
              </a:rPr>
              <a:t> In addition to accessing properties directly, Java provides a utility class called System that allows access to system properties, which are accessible through the </a:t>
            </a:r>
            <a:r>
              <a:rPr lang="en-US" sz="2800" dirty="0" err="1">
                <a:latin typeface="Times New Roman"/>
                <a:cs typeface="Times New Roman"/>
              </a:rPr>
              <a:t>System.getProperties</a:t>
            </a:r>
            <a:r>
              <a:rPr lang="en-US" sz="2800" dirty="0">
                <a:latin typeface="Times New Roman"/>
                <a:cs typeface="Times New Roman"/>
              </a:rPr>
              <a:t>() method.</a:t>
            </a:r>
            <a:endParaRPr lang="en-US" sz="1800" dirty="0"/>
          </a:p>
          <a:p>
            <a:pPr marL="0" indent="0" algn="just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301561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F159F-1FDF-499E-AC52-60CAE6CCD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365127"/>
            <a:ext cx="7039694" cy="68761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java class to read the data from the properties file.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4C405-E067-4843-B0CB-1B42FCA50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5328592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sz="3600" b="1" dirty="0">
                <a:solidFill>
                  <a:srgbClr val="006699"/>
                </a:solidFill>
                <a:latin typeface="inter-regular"/>
              </a:rPr>
              <a:t>import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3600" dirty="0" err="1">
                <a:solidFill>
                  <a:srgbClr val="000000"/>
                </a:solidFill>
                <a:latin typeface="inter-regular"/>
              </a:rPr>
              <a:t>java.util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.*;  </a:t>
            </a:r>
          </a:p>
          <a:p>
            <a:pPr marL="0" indent="0" algn="just">
              <a:buNone/>
            </a:pPr>
            <a:r>
              <a:rPr lang="en-US" sz="3600" b="1" dirty="0">
                <a:solidFill>
                  <a:srgbClr val="006699"/>
                </a:solidFill>
                <a:latin typeface="inter-regular"/>
              </a:rPr>
              <a:t>import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 java.io.*;  </a:t>
            </a:r>
          </a:p>
          <a:p>
            <a:pPr marL="0" indent="0" algn="just">
              <a:buNone/>
            </a:pPr>
            <a:r>
              <a:rPr lang="en-US" sz="36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3600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 Test {  </a:t>
            </a:r>
          </a:p>
          <a:p>
            <a:pPr marL="0" indent="0" algn="just">
              <a:buNone/>
            </a:pPr>
            <a:r>
              <a:rPr lang="en-US" sz="36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3600" b="1" dirty="0">
                <a:solidFill>
                  <a:srgbClr val="006699"/>
                </a:solidFill>
                <a:latin typeface="inter-regular"/>
              </a:rPr>
              <a:t>static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3600" b="1" dirty="0">
                <a:solidFill>
                  <a:srgbClr val="006699"/>
                </a:solidFill>
                <a:latin typeface="inter-regular"/>
              </a:rPr>
              <a:t>void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 main(String[] </a:t>
            </a:r>
            <a:r>
              <a:rPr lang="en-US" sz="3600" dirty="0" err="1">
                <a:solidFill>
                  <a:srgbClr val="000000"/>
                </a:solidFill>
                <a:latin typeface="inter-regular"/>
              </a:rPr>
              <a:t>args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)</a:t>
            </a:r>
            <a:r>
              <a:rPr lang="en-US" sz="3600" b="1" dirty="0">
                <a:solidFill>
                  <a:srgbClr val="006699"/>
                </a:solidFill>
                <a:latin typeface="inter-regular"/>
              </a:rPr>
              <a:t>throws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 Exception{  </a:t>
            </a:r>
          </a:p>
          <a:p>
            <a:pPr marL="0" indent="0" algn="just">
              <a:buNone/>
            </a:pPr>
            <a:r>
              <a:rPr lang="en-US" sz="3600" dirty="0">
                <a:solidFill>
                  <a:srgbClr val="000000"/>
                </a:solidFill>
                <a:latin typeface="inter-regular"/>
              </a:rPr>
              <a:t>    </a:t>
            </a:r>
            <a:r>
              <a:rPr lang="en-US" sz="3600" dirty="0" err="1">
                <a:solidFill>
                  <a:srgbClr val="000000"/>
                </a:solidFill>
                <a:latin typeface="inter-regular"/>
              </a:rPr>
              <a:t>FileReader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 reader=</a:t>
            </a:r>
            <a:r>
              <a:rPr lang="en-US" sz="36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3600" dirty="0" err="1">
                <a:solidFill>
                  <a:srgbClr val="000000"/>
                </a:solidFill>
                <a:latin typeface="inter-regular"/>
              </a:rPr>
              <a:t>FileReader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3600" dirty="0">
                <a:solidFill>
                  <a:srgbClr val="0000FF"/>
                </a:solidFill>
                <a:latin typeface="inter-regular"/>
              </a:rPr>
              <a:t>"</a:t>
            </a:r>
            <a:r>
              <a:rPr lang="en-US" sz="3600" dirty="0" err="1">
                <a:solidFill>
                  <a:srgbClr val="0000FF"/>
                </a:solidFill>
                <a:latin typeface="inter-regular"/>
              </a:rPr>
              <a:t>db.properties</a:t>
            </a:r>
            <a:r>
              <a:rPr lang="en-US" sz="3600" dirty="0">
                <a:solidFill>
                  <a:srgbClr val="0000FF"/>
                </a:solidFill>
                <a:latin typeface="inter-regular"/>
              </a:rPr>
              <a:t>"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3600" dirty="0">
                <a:solidFill>
                  <a:srgbClr val="000000"/>
                </a:solidFill>
                <a:latin typeface="inter-regular"/>
              </a:rPr>
              <a:t>    Properties p=</a:t>
            </a:r>
            <a:r>
              <a:rPr lang="en-US" sz="36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 Properties();  </a:t>
            </a:r>
          </a:p>
          <a:p>
            <a:pPr marL="0" indent="0" algn="just">
              <a:buNone/>
            </a:pPr>
            <a:r>
              <a:rPr lang="en-US" sz="3600" dirty="0">
                <a:solidFill>
                  <a:srgbClr val="000000"/>
                </a:solidFill>
                <a:latin typeface="inter-regular"/>
              </a:rPr>
              <a:t>    </a:t>
            </a:r>
            <a:r>
              <a:rPr lang="en-US" sz="3600" dirty="0" err="1">
                <a:solidFill>
                  <a:srgbClr val="000000"/>
                </a:solidFill>
                <a:latin typeface="inter-regular"/>
              </a:rPr>
              <a:t>p.load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(reader);  </a:t>
            </a:r>
          </a:p>
          <a:p>
            <a:pPr marL="0" indent="0" algn="just">
              <a:buNone/>
            </a:pPr>
            <a:r>
              <a:rPr lang="en-US" sz="3600" dirty="0">
                <a:solidFill>
                  <a:srgbClr val="000000"/>
                </a:solidFill>
                <a:latin typeface="inter-regular"/>
              </a:rPr>
              <a:t>    </a:t>
            </a:r>
            <a:r>
              <a:rPr lang="en-US" sz="3600" dirty="0" err="1">
                <a:solidFill>
                  <a:srgbClr val="000000"/>
                </a:solidFill>
                <a:latin typeface="inter-regular"/>
              </a:rPr>
              <a:t>System.out.println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3600" dirty="0" err="1">
                <a:solidFill>
                  <a:srgbClr val="000000"/>
                </a:solidFill>
                <a:latin typeface="inter-regular"/>
              </a:rPr>
              <a:t>p.getProperty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3600" dirty="0">
                <a:solidFill>
                  <a:srgbClr val="0000FF"/>
                </a:solidFill>
                <a:latin typeface="inter-regular"/>
              </a:rPr>
              <a:t>"user"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));  </a:t>
            </a:r>
          </a:p>
          <a:p>
            <a:pPr marL="0" indent="0" algn="just">
              <a:buNone/>
            </a:pPr>
            <a:r>
              <a:rPr lang="en-US" sz="3600" dirty="0">
                <a:solidFill>
                  <a:srgbClr val="000000"/>
                </a:solidFill>
                <a:latin typeface="inter-regular"/>
              </a:rPr>
              <a:t>    </a:t>
            </a:r>
            <a:r>
              <a:rPr lang="en-US" sz="3600" dirty="0" err="1">
                <a:solidFill>
                  <a:srgbClr val="000000"/>
                </a:solidFill>
                <a:latin typeface="inter-regular"/>
              </a:rPr>
              <a:t>System.out.println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3600" dirty="0" err="1">
                <a:solidFill>
                  <a:srgbClr val="000000"/>
                </a:solidFill>
                <a:latin typeface="inter-regular"/>
              </a:rPr>
              <a:t>p.getProperty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3600" dirty="0">
                <a:solidFill>
                  <a:srgbClr val="0000FF"/>
                </a:solidFill>
                <a:latin typeface="inter-regular"/>
              </a:rPr>
              <a:t>"password"</a:t>
            </a:r>
            <a:r>
              <a:rPr lang="en-US" sz="3600" dirty="0">
                <a:solidFill>
                  <a:srgbClr val="000000"/>
                </a:solidFill>
                <a:latin typeface="inter-regular"/>
              </a:rPr>
              <a:t>));  </a:t>
            </a:r>
          </a:p>
          <a:p>
            <a:pPr marL="0" indent="0" algn="just">
              <a:buNone/>
            </a:pPr>
            <a:r>
              <a:rPr lang="en-US" sz="3600" dirty="0">
                <a:solidFill>
                  <a:srgbClr val="000000"/>
                </a:solidFill>
                <a:latin typeface="inter-regular"/>
              </a:rPr>
              <a:t>}  </a:t>
            </a:r>
          </a:p>
          <a:p>
            <a:pPr marL="0" indent="0" algn="just">
              <a:buNone/>
            </a:pPr>
            <a:r>
              <a:rPr lang="en-US" sz="3600" dirty="0">
                <a:solidFill>
                  <a:srgbClr val="000000"/>
                </a:solidFill>
                <a:latin typeface="inter-regular"/>
              </a:rPr>
              <a:t>}  </a:t>
            </a:r>
          </a:p>
          <a:p>
            <a:pPr marL="0" indent="0" algn="just">
              <a:buNone/>
            </a:pPr>
            <a:r>
              <a:rPr lang="nb-NO" sz="3600" b="1" dirty="0">
                <a:solidFill>
                  <a:srgbClr val="FF0000"/>
                </a:solidFill>
                <a:highlight>
                  <a:srgbClr val="FFFF00"/>
                </a:highlight>
                <a:latin typeface="inter-bold"/>
              </a:rPr>
              <a:t>db.properties</a:t>
            </a:r>
            <a:endParaRPr lang="nb-NO" sz="3600" dirty="0">
              <a:solidFill>
                <a:srgbClr val="FF0000"/>
              </a:solidFill>
              <a:highlight>
                <a:srgbClr val="FFFF00"/>
              </a:highlight>
              <a:latin typeface="inter-regular"/>
            </a:endParaRPr>
          </a:p>
          <a:p>
            <a:pPr marL="0" indent="0" algn="just">
              <a:buNone/>
            </a:pPr>
            <a:r>
              <a:rPr lang="nb-NO" sz="3600" dirty="0">
                <a:solidFill>
                  <a:srgbClr val="FF0000"/>
                </a:solidFill>
                <a:latin typeface="inter-regular"/>
              </a:rPr>
              <a:t>user=system  </a:t>
            </a:r>
          </a:p>
          <a:p>
            <a:pPr marL="0" indent="0" algn="just">
              <a:buNone/>
            </a:pPr>
            <a:r>
              <a:rPr lang="nb-NO" sz="3600" dirty="0">
                <a:solidFill>
                  <a:srgbClr val="FF0000"/>
                </a:solidFill>
                <a:latin typeface="inter-regular"/>
              </a:rPr>
              <a:t>password=oracle  </a:t>
            </a:r>
          </a:p>
          <a:p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7CF993-1FA8-455B-98BB-47DD1AF68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5078393"/>
            <a:ext cx="3384376" cy="140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95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F159F-1FDF-499E-AC52-60CAE6CCD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365127"/>
            <a:ext cx="7039694" cy="68761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 of Properties class to get all the system properties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48196E-7E73-420D-9940-FDBE483937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9552" y="1250822"/>
            <a:ext cx="8136904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java.util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.*;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java.io.*;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Test {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main(String[]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)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inter-regular"/>
              </a:rPr>
              <a:t>throws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Exception{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Properties p=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System.getProperties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();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Set set=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p.entrySet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();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Iterator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itr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set.iterator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();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inter-regular"/>
              </a:rPr>
              <a:t>while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itr.hasNext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()){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Map.Entry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 entry=(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Map.Entry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)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itr.next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();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entry.getKey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()+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inter-regular"/>
              </a:rPr>
              <a:t>" = 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+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entry.getValue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());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inter-regular"/>
              </a:rPr>
              <a:t>} 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inter-regular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35559"/>
                </a:solidFill>
                <a:effectLst/>
                <a:latin typeface="Arial Unicode MS"/>
              </a:rPr>
              <a:t>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39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Lecture 36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en-US" dirty="0"/>
              <a:t>Comparable Interface</a:t>
            </a:r>
          </a:p>
          <a:p>
            <a:r>
              <a:rPr lang="en-US" dirty="0"/>
              <a:t>Comparator Interface</a:t>
            </a:r>
          </a:p>
          <a:p>
            <a:r>
              <a:rPr lang="en-US" dirty="0"/>
              <a:t>Properties Class in Java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67AA7-DEAE-4206-ABB4-230A9D41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,ABES Engineering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53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9935-4EC8-890D-553F-1ECDD6E2F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404665"/>
            <a:ext cx="7039694" cy="1008112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Times New Roman"/>
                <a:cs typeface="Times New Roman"/>
              </a:rPr>
              <a:t>Comparable and Comparator Interfaces</a:t>
            </a:r>
            <a:endParaRPr lang="en-US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5618-69B5-7B8D-6D20-0134D8A23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96753"/>
            <a:ext cx="7886700" cy="4980210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/>
                <a:cs typeface="Times New Roman"/>
              </a:rPr>
              <a:t>Comparable Interface:</a:t>
            </a:r>
            <a:r>
              <a:rPr lang="en-US" sz="2800" dirty="0">
                <a:latin typeface="Times New Roman"/>
                <a:cs typeface="Times New Roman"/>
              </a:rPr>
              <a:t> Objects that implement the Comparable interface can be sorted based on their natural order. The </a:t>
            </a:r>
            <a:r>
              <a:rPr lang="en-US" sz="2800" dirty="0" err="1">
                <a:latin typeface="Times New Roman"/>
                <a:cs typeface="Times New Roman"/>
              </a:rPr>
              <a:t>compareTo</a:t>
            </a:r>
            <a:r>
              <a:rPr lang="en-US" sz="2800" dirty="0">
                <a:latin typeface="Times New Roman"/>
                <a:cs typeface="Times New Roman"/>
              </a:rPr>
              <a:t>() method defines the sorting criteria.</a:t>
            </a:r>
            <a:endParaRPr lang="en-US" sz="2800" dirty="0"/>
          </a:p>
          <a:p>
            <a:pPr marL="0" indent="0" algn="just">
              <a:buNone/>
            </a:pPr>
            <a:r>
              <a:rPr lang="en-US" sz="2800" b="1" dirty="0">
                <a:latin typeface="Times New Roman"/>
                <a:cs typeface="Times New Roman"/>
              </a:rPr>
              <a:t>Comparator Interface:</a:t>
            </a:r>
            <a:r>
              <a:rPr lang="en-US" sz="2800" dirty="0">
                <a:latin typeface="Times New Roman"/>
                <a:cs typeface="Times New Roman"/>
              </a:rPr>
              <a:t> The Comparator interface allows you to define a custom sorting order for objects that don't implement Comparable or when you need to sort based on different criteria.</a:t>
            </a:r>
          </a:p>
          <a:p>
            <a:pPr marL="0" indent="0" algn="just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2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C1561-22E7-E1E5-9EB3-CBED26DB2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FF0000"/>
                </a:solidFill>
              </a:rPr>
              <a:t>Sorting Methods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1FD8-DDC1-DBF3-4FD1-3245E83ED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6792"/>
            <a:ext cx="7886700" cy="4620171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0" indent="0" algn="just">
              <a:buNone/>
            </a:pPr>
            <a:r>
              <a:rPr lang="en-US" sz="2800" b="1" dirty="0" err="1">
                <a:latin typeface="Times New Roman"/>
                <a:cs typeface="Times New Roman"/>
              </a:rPr>
              <a:t>Collections.sort</a:t>
            </a:r>
            <a:r>
              <a:rPr lang="en-US" sz="2800" b="1" dirty="0">
                <a:latin typeface="Times New Roman"/>
                <a:cs typeface="Times New Roman"/>
              </a:rPr>
              <a:t>(List): </a:t>
            </a:r>
            <a:r>
              <a:rPr lang="en-US" sz="2800" dirty="0">
                <a:latin typeface="Times New Roman"/>
                <a:cs typeface="Times New Roman"/>
              </a:rPr>
              <a:t>Sorts the elements in the specified List using the natural order defined by the elements' Comparable implementation.</a:t>
            </a:r>
            <a:endParaRPr lang="en-US" sz="2800" dirty="0"/>
          </a:p>
          <a:p>
            <a:pPr marL="0" indent="0" algn="just">
              <a:buNone/>
            </a:pPr>
            <a:r>
              <a:rPr lang="en-US" sz="2800" b="1" dirty="0" err="1">
                <a:latin typeface="Times New Roman"/>
                <a:cs typeface="Times New Roman"/>
              </a:rPr>
              <a:t>Collections.sort</a:t>
            </a:r>
            <a:r>
              <a:rPr lang="en-US" sz="2800" b="1" dirty="0">
                <a:latin typeface="Times New Roman"/>
                <a:cs typeface="Times New Roman"/>
              </a:rPr>
              <a:t>(List, Comparator): </a:t>
            </a:r>
            <a:r>
              <a:rPr lang="en-US" sz="2800" dirty="0">
                <a:latin typeface="Times New Roman"/>
                <a:cs typeface="Times New Roman"/>
              </a:rPr>
              <a:t>Sorts the elements in the specified List using the provided Comparator.</a:t>
            </a:r>
          </a:p>
          <a:p>
            <a:pPr marL="0" indent="0" algn="just">
              <a:buNone/>
            </a:pPr>
            <a:r>
              <a:rPr lang="en-US" sz="2800" b="1" dirty="0" err="1">
                <a:latin typeface="Times New Roman"/>
                <a:cs typeface="Times New Roman"/>
              </a:rPr>
              <a:t>Arrays.sort</a:t>
            </a:r>
            <a:r>
              <a:rPr lang="en-US" sz="2800" b="1" dirty="0">
                <a:latin typeface="Times New Roman"/>
                <a:cs typeface="Times New Roman"/>
              </a:rPr>
              <a:t>(array): </a:t>
            </a:r>
            <a:r>
              <a:rPr lang="en-US" sz="2800" dirty="0">
                <a:latin typeface="Times New Roman"/>
                <a:cs typeface="Times New Roman"/>
              </a:rPr>
              <a:t>Sorts the specified array using the natural order defined by the elements' Comparable implementation.</a:t>
            </a:r>
          </a:p>
          <a:p>
            <a:pPr marL="0" indent="0" algn="just">
              <a:buNone/>
            </a:pPr>
            <a:r>
              <a:rPr lang="en-US" sz="2800" b="1" dirty="0" err="1">
                <a:latin typeface="Times New Roman"/>
                <a:cs typeface="Times New Roman"/>
              </a:rPr>
              <a:t>Arrays.sort</a:t>
            </a:r>
            <a:r>
              <a:rPr lang="en-US" sz="2800" b="1" dirty="0">
                <a:latin typeface="Times New Roman"/>
                <a:cs typeface="Times New Roman"/>
              </a:rPr>
              <a:t>(array, Comparator):</a:t>
            </a:r>
            <a:r>
              <a:rPr lang="en-US" sz="2800" dirty="0">
                <a:latin typeface="Times New Roman"/>
                <a:cs typeface="Times New Roman"/>
              </a:rPr>
              <a:t> Sorts the specified array using the provided Comparator.</a:t>
            </a:r>
          </a:p>
          <a:p>
            <a:pPr marL="0" indent="0" algn="just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08937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0EDF-8174-4827-A8B8-9A464F3EA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0" y="365127"/>
            <a:ext cx="6823670" cy="7596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96665-24EA-418B-B8DB-CD938038B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836195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rgbClr val="333333"/>
                </a:solidFill>
                <a:latin typeface="inter-regular"/>
              </a:rPr>
              <a:t>Java Comparable interface is used to order the objects of the user-defined class.</a:t>
            </a:r>
          </a:p>
          <a:p>
            <a:pPr algn="just"/>
            <a:r>
              <a:rPr lang="en-US" sz="2800" dirty="0">
                <a:solidFill>
                  <a:srgbClr val="333333"/>
                </a:solidFill>
                <a:latin typeface="inter-regular"/>
              </a:rPr>
              <a:t>This interface is found in </a:t>
            </a:r>
            <a:r>
              <a:rPr lang="en-US" sz="2800" dirty="0" err="1">
                <a:solidFill>
                  <a:srgbClr val="333333"/>
                </a:solidFill>
                <a:latin typeface="inter-regular"/>
              </a:rPr>
              <a:t>java.lang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 package and contains only one method named </a:t>
            </a:r>
            <a:r>
              <a:rPr lang="en-US" sz="2800" dirty="0" err="1">
                <a:solidFill>
                  <a:srgbClr val="333333"/>
                </a:solidFill>
                <a:latin typeface="inter-regular"/>
              </a:rPr>
              <a:t>compareTo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(Object).</a:t>
            </a:r>
          </a:p>
          <a:p>
            <a:pPr algn="just"/>
            <a:r>
              <a:rPr lang="en-US" sz="2800" dirty="0">
                <a:solidFill>
                  <a:srgbClr val="333333"/>
                </a:solidFill>
                <a:latin typeface="inter-regular"/>
              </a:rPr>
              <a:t> It provides a single sorting sequence only, i.e., you can sort the elements on the basis of single data member only.</a:t>
            </a:r>
          </a:p>
          <a:p>
            <a:pPr algn="just"/>
            <a:r>
              <a:rPr lang="en-US" sz="2800" dirty="0">
                <a:solidFill>
                  <a:srgbClr val="333333"/>
                </a:solidFill>
                <a:latin typeface="inter-regular"/>
              </a:rPr>
              <a:t>For example, it may be </a:t>
            </a:r>
            <a:r>
              <a:rPr lang="en-US" sz="2800" dirty="0" err="1">
                <a:solidFill>
                  <a:srgbClr val="333333"/>
                </a:solidFill>
                <a:latin typeface="inter-regular"/>
              </a:rPr>
              <a:t>rollno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, name, age or anything else.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5361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0EDF-8174-4827-A8B8-9A464F3EA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0" y="365127"/>
            <a:ext cx="6823670" cy="759618"/>
          </a:xfrm>
        </p:spPr>
        <p:txBody>
          <a:bodyPr/>
          <a:lstStyle/>
          <a:p>
            <a:r>
              <a:rPr lang="en-US" sz="3600" dirty="0" err="1">
                <a:solidFill>
                  <a:srgbClr val="FF0000"/>
                </a:solidFill>
              </a:rPr>
              <a:t>compareTo</a:t>
            </a:r>
            <a:r>
              <a:rPr lang="en-US" sz="3600" dirty="0">
                <a:solidFill>
                  <a:srgbClr val="FF0000"/>
                </a:solidFill>
              </a:rPr>
              <a:t>(Object obj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96665-24EA-418B-B8DB-CD938038B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8361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public int </a:t>
            </a:r>
            <a:r>
              <a:rPr lang="en-US" sz="2800" dirty="0" err="1"/>
              <a:t>compareTo</a:t>
            </a:r>
            <a:r>
              <a:rPr lang="en-US" sz="2800" dirty="0"/>
              <a:t>(Object obj): It is used to compare the current object with the specified object. It returns</a:t>
            </a:r>
          </a:p>
          <a:p>
            <a:pPr algn="just"/>
            <a:r>
              <a:rPr lang="en-US" sz="2800" dirty="0">
                <a:solidFill>
                  <a:srgbClr val="FF0000"/>
                </a:solidFill>
                <a:latin typeface="inter-regular"/>
              </a:rPr>
              <a:t>positive integer, 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if the current object is greater than the specified object.</a:t>
            </a:r>
          </a:p>
          <a:p>
            <a:pPr algn="just"/>
            <a:r>
              <a:rPr lang="en-US" sz="2800" dirty="0">
                <a:solidFill>
                  <a:srgbClr val="FF0000"/>
                </a:solidFill>
                <a:latin typeface="inter-regular"/>
              </a:rPr>
              <a:t>negative integer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, if the current object is less than the specified object.</a:t>
            </a:r>
          </a:p>
          <a:p>
            <a:pPr algn="just"/>
            <a:r>
              <a:rPr lang="en-US" sz="2800" dirty="0">
                <a:solidFill>
                  <a:srgbClr val="FF0000"/>
                </a:solidFill>
                <a:latin typeface="inter-regular"/>
              </a:rPr>
              <a:t>zero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, if the current object is equal to the specified object.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7378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0EDF-8174-4827-A8B8-9A464F3EA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0" y="365127"/>
            <a:ext cx="6823670" cy="759618"/>
          </a:xfrm>
        </p:spPr>
        <p:txBody>
          <a:bodyPr/>
          <a:lstStyle/>
          <a:p>
            <a:r>
              <a:rPr lang="en-US" dirty="0"/>
              <a:t>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96665-24EA-418B-B8DB-CD938038B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8" y="188640"/>
            <a:ext cx="7111702" cy="655272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Student </a:t>
            </a: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implements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Comparable&lt;Student&gt;{  </a:t>
            </a:r>
          </a:p>
          <a:p>
            <a:pPr marL="0" indent="0" algn="just">
              <a:buNone/>
            </a:pP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rollno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String name;  </a:t>
            </a:r>
          </a:p>
          <a:p>
            <a:pPr marL="0" indent="0" algn="just">
              <a:buNone/>
            </a:pP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age;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Student(</a:t>
            </a: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rollno,String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name,</a:t>
            </a:r>
            <a:r>
              <a:rPr lang="en-US" sz="2800" b="1" dirty="0" err="1">
                <a:solidFill>
                  <a:srgbClr val="006699"/>
                </a:solidFill>
                <a:latin typeface="inter-regular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age){  </a:t>
            </a:r>
          </a:p>
          <a:p>
            <a:pPr marL="0" indent="0" algn="just">
              <a:buNone/>
            </a:pPr>
            <a:r>
              <a:rPr lang="en-US" sz="2800" b="1" dirty="0" err="1">
                <a:solidFill>
                  <a:srgbClr val="006699"/>
                </a:solidFill>
                <a:latin typeface="inter-regular"/>
              </a:rPr>
              <a:t>this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.rollno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=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rollno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this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.name=name;  </a:t>
            </a:r>
          </a:p>
          <a:p>
            <a:pPr marL="0" indent="0" algn="just">
              <a:buNone/>
            </a:pPr>
            <a:r>
              <a:rPr lang="en-US" sz="2800" b="1" dirty="0" err="1">
                <a:solidFill>
                  <a:srgbClr val="006699"/>
                </a:solidFill>
                <a:latin typeface="inter-regular"/>
              </a:rPr>
              <a:t>this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.age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=age;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}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compareTo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(Student 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st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){  </a:t>
            </a:r>
          </a:p>
          <a:p>
            <a:pPr marL="0" indent="0" algn="just">
              <a:buNone/>
            </a:pP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(age==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st.age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)  </a:t>
            </a:r>
          </a:p>
          <a:p>
            <a:pPr marL="0" indent="0" algn="just">
              <a:buNone/>
            </a:pP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800" dirty="0">
                <a:solidFill>
                  <a:srgbClr val="C00000"/>
                </a:solidFill>
                <a:latin typeface="inter-regular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else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(age&gt;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st.age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)  </a:t>
            </a:r>
          </a:p>
          <a:p>
            <a:pPr marL="0" indent="0" algn="just">
              <a:buNone/>
            </a:pP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800" dirty="0">
                <a:solidFill>
                  <a:srgbClr val="C00000"/>
                </a:solidFill>
                <a:latin typeface="inter-regular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else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-</a:t>
            </a:r>
            <a:r>
              <a:rPr lang="en-US" sz="2800" dirty="0">
                <a:solidFill>
                  <a:srgbClr val="C00000"/>
                </a:solidFill>
                <a:latin typeface="inter-regular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}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}  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103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956F1-A39D-4269-9C4B-7D839E18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5F7C9-2242-4A64-A2DA-FD8B5C375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8" y="0"/>
            <a:ext cx="7111702" cy="6176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java.util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.*;  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TestSort1{  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main(String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[]){  </a:t>
            </a:r>
          </a:p>
          <a:p>
            <a:pPr marL="0" indent="0" algn="just">
              <a:buNone/>
            </a:pP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ArrayList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&lt;Student&gt; al=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ArrayList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&lt;Student&gt;();  </a:t>
            </a:r>
          </a:p>
          <a:p>
            <a:pPr marL="0" indent="0" algn="just">
              <a:buNone/>
            </a:pP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al.add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Student(</a:t>
            </a:r>
            <a:r>
              <a:rPr lang="en-US" sz="2000" dirty="0">
                <a:solidFill>
                  <a:srgbClr val="C00000"/>
                </a:solidFill>
                <a:latin typeface="inter-regular"/>
              </a:rPr>
              <a:t>101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sz="2000" dirty="0">
                <a:solidFill>
                  <a:srgbClr val="0000FF"/>
                </a:solidFill>
                <a:latin typeface="inter-regular"/>
              </a:rPr>
              <a:t>"Vijay"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sz="2000" dirty="0">
                <a:solidFill>
                  <a:srgbClr val="C00000"/>
                </a:solidFill>
                <a:latin typeface="inter-regular"/>
              </a:rPr>
              <a:t>23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));  </a:t>
            </a:r>
          </a:p>
          <a:p>
            <a:pPr marL="0" indent="0" algn="just">
              <a:buNone/>
            </a:pP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al.add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Student(</a:t>
            </a:r>
            <a:r>
              <a:rPr lang="en-US" sz="2000" dirty="0">
                <a:solidFill>
                  <a:srgbClr val="C00000"/>
                </a:solidFill>
                <a:latin typeface="inter-regular"/>
              </a:rPr>
              <a:t>106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sz="2000" dirty="0">
                <a:solidFill>
                  <a:srgbClr val="0000FF"/>
                </a:solidFill>
                <a:latin typeface="inter-regular"/>
              </a:rPr>
              <a:t>"Ajay"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sz="2000" dirty="0">
                <a:solidFill>
                  <a:srgbClr val="C00000"/>
                </a:solidFill>
                <a:latin typeface="inter-regular"/>
              </a:rPr>
              <a:t>27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));  </a:t>
            </a:r>
          </a:p>
          <a:p>
            <a:pPr marL="0" indent="0" algn="just">
              <a:buNone/>
            </a:pP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al.add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Student(</a:t>
            </a:r>
            <a:r>
              <a:rPr lang="en-US" sz="2000" dirty="0">
                <a:solidFill>
                  <a:srgbClr val="C00000"/>
                </a:solidFill>
                <a:latin typeface="inter-regular"/>
              </a:rPr>
              <a:t>105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sz="2000" dirty="0">
                <a:solidFill>
                  <a:srgbClr val="0000FF"/>
                </a:solidFill>
                <a:latin typeface="inter-regular"/>
              </a:rPr>
              <a:t>"Jai"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sz="2000" dirty="0">
                <a:solidFill>
                  <a:srgbClr val="C00000"/>
                </a:solidFill>
                <a:latin typeface="inter-regular"/>
              </a:rPr>
              <a:t>21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));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Collections.sort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(al);  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(Student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st:al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){  </a:t>
            </a:r>
          </a:p>
          <a:p>
            <a:pPr marL="0" indent="0" algn="just">
              <a:buNone/>
            </a:pP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System.out.println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st.rollno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+</a:t>
            </a:r>
            <a:r>
              <a:rPr lang="en-US" sz="2000" dirty="0">
                <a:solidFill>
                  <a:srgbClr val="0000FF"/>
                </a:solidFill>
                <a:latin typeface="inter-regular"/>
              </a:rPr>
              <a:t>" "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+st.name+</a:t>
            </a:r>
            <a:r>
              <a:rPr lang="en-US" sz="2000" dirty="0">
                <a:solidFill>
                  <a:srgbClr val="0000FF"/>
                </a:solidFill>
                <a:latin typeface="inter-regular"/>
              </a:rPr>
              <a:t>" "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+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st.age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}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}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} 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B4E91-84D7-4AB4-A119-CA1446F8F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830969"/>
            <a:ext cx="2394534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05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0EDF-8174-4827-A8B8-9A464F3EA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0" y="365127"/>
            <a:ext cx="6823670" cy="759618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  <a:latin typeface="inter-bold"/>
              </a:rPr>
              <a:t>Comparator interface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96665-24EA-418B-B8DB-CD938038B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836195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rgbClr val="333333"/>
                </a:solidFill>
                <a:latin typeface="inter-bold"/>
              </a:rPr>
              <a:t>Java Comparator interface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 is used to order the objects of a user-defined class.</a:t>
            </a:r>
          </a:p>
          <a:p>
            <a:pPr algn="just"/>
            <a:r>
              <a:rPr lang="en-US" sz="2800" dirty="0">
                <a:solidFill>
                  <a:srgbClr val="333333"/>
                </a:solidFill>
                <a:latin typeface="inter-regular"/>
              </a:rPr>
              <a:t>This interface is found in </a:t>
            </a:r>
            <a:r>
              <a:rPr lang="en-US" sz="2800" dirty="0" err="1">
                <a:solidFill>
                  <a:srgbClr val="333333"/>
                </a:solidFill>
                <a:latin typeface="inter-regular"/>
              </a:rPr>
              <a:t>java.util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 package and contains 2 methods compare(Object obj1,Object obj2) and equals(Object element).</a:t>
            </a:r>
          </a:p>
          <a:p>
            <a:pPr algn="just"/>
            <a:r>
              <a:rPr lang="en-US" sz="2800" dirty="0">
                <a:solidFill>
                  <a:srgbClr val="333333"/>
                </a:solidFill>
                <a:latin typeface="inter-regular"/>
              </a:rPr>
              <a:t>It provides multiple sorting sequences, i.e., you can sort the elements on the basis of any data member, for example, </a:t>
            </a:r>
            <a:r>
              <a:rPr lang="en-US" sz="2800" dirty="0" err="1">
                <a:solidFill>
                  <a:srgbClr val="333333"/>
                </a:solidFill>
                <a:latin typeface="inter-regular"/>
              </a:rPr>
              <a:t>rollno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, name, age or anything else.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368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3212</TotalTime>
  <Words>1512</Words>
  <Application>Microsoft Office PowerPoint</Application>
  <PresentationFormat>On-screen Show (4:3)</PresentationFormat>
  <Paragraphs>135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Aptos</vt:lpstr>
      <vt:lpstr>Aptos Display</vt:lpstr>
      <vt:lpstr>Arial</vt:lpstr>
      <vt:lpstr>Arial Unicode MS</vt:lpstr>
      <vt:lpstr>Calibri</vt:lpstr>
      <vt:lpstr>inter-bold</vt:lpstr>
      <vt:lpstr>inter-regular</vt:lpstr>
      <vt:lpstr>Times New Roman</vt:lpstr>
      <vt:lpstr>Times New Roman</vt:lpstr>
      <vt:lpstr>Office Theme</vt:lpstr>
      <vt:lpstr>1_office theme</vt:lpstr>
      <vt:lpstr> Object Oriented Programming with Java (Subject Code: BCS-403)</vt:lpstr>
      <vt:lpstr>Lecture 36 </vt:lpstr>
      <vt:lpstr>Comparable and Comparator Interfaces</vt:lpstr>
      <vt:lpstr>Sorting Methods</vt:lpstr>
      <vt:lpstr>PowerPoint Presentation</vt:lpstr>
      <vt:lpstr>compareTo(Object obj</vt:lpstr>
      <vt:lpstr>   </vt:lpstr>
      <vt:lpstr>   </vt:lpstr>
      <vt:lpstr>Comparator interface</vt:lpstr>
      <vt:lpstr>Properties Class in Java</vt:lpstr>
      <vt:lpstr>Features of Properties Class in Java </vt:lpstr>
      <vt:lpstr>Constructors of Properties class</vt:lpstr>
      <vt:lpstr>Methods of Properties class</vt:lpstr>
      <vt:lpstr>Features of Properties Class in Java </vt:lpstr>
      <vt:lpstr>java class to read the data from the properties file.</vt:lpstr>
      <vt:lpstr>Example of Properties class to get all the system 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Administrator</dc:creator>
  <cp:lastModifiedBy>User</cp:lastModifiedBy>
  <cp:revision>488</cp:revision>
  <dcterms:created xsi:type="dcterms:W3CDTF">2016-07-13T05:39:24Z</dcterms:created>
  <dcterms:modified xsi:type="dcterms:W3CDTF">2024-06-27T17:09:22Z</dcterms:modified>
</cp:coreProperties>
</file>