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6"/>
  </p:notesMasterIdLst>
  <p:sldIdLst>
    <p:sldId id="256" r:id="rId2"/>
    <p:sldId id="257" r:id="rId3"/>
    <p:sldId id="309" r:id="rId4"/>
    <p:sldId id="258" r:id="rId5"/>
    <p:sldId id="310" r:id="rId6"/>
    <p:sldId id="259" r:id="rId7"/>
    <p:sldId id="260" r:id="rId8"/>
    <p:sldId id="261" r:id="rId9"/>
    <p:sldId id="262" r:id="rId10"/>
    <p:sldId id="264" r:id="rId11"/>
    <p:sldId id="394" r:id="rId12"/>
    <p:sldId id="345" r:id="rId13"/>
    <p:sldId id="346" r:id="rId14"/>
    <p:sldId id="395" r:id="rId15"/>
    <p:sldId id="405" r:id="rId16"/>
    <p:sldId id="265" r:id="rId17"/>
    <p:sldId id="406" r:id="rId18"/>
    <p:sldId id="266" r:id="rId19"/>
    <p:sldId id="399" r:id="rId20"/>
    <p:sldId id="407" r:id="rId21"/>
    <p:sldId id="267" r:id="rId22"/>
    <p:sldId id="397" r:id="rId23"/>
    <p:sldId id="400" r:id="rId24"/>
    <p:sldId id="269" r:id="rId25"/>
    <p:sldId id="408" r:id="rId26"/>
    <p:sldId id="401" r:id="rId27"/>
    <p:sldId id="270" r:id="rId28"/>
    <p:sldId id="271" r:id="rId29"/>
    <p:sldId id="272" r:id="rId30"/>
    <p:sldId id="273" r:id="rId31"/>
    <p:sldId id="274" r:id="rId32"/>
    <p:sldId id="275" r:id="rId33"/>
    <p:sldId id="277" r:id="rId34"/>
    <p:sldId id="278" r:id="rId35"/>
    <p:sldId id="409" r:id="rId36"/>
    <p:sldId id="404" r:id="rId37"/>
    <p:sldId id="279" r:id="rId38"/>
    <p:sldId id="403" r:id="rId39"/>
    <p:sldId id="412" r:id="rId40"/>
    <p:sldId id="411" r:id="rId41"/>
    <p:sldId id="413" r:id="rId42"/>
    <p:sldId id="414" r:id="rId43"/>
    <p:sldId id="415" r:id="rId44"/>
    <p:sldId id="280" r:id="rId45"/>
    <p:sldId id="416" r:id="rId46"/>
    <p:sldId id="417" r:id="rId47"/>
    <p:sldId id="418" r:id="rId48"/>
    <p:sldId id="281" r:id="rId49"/>
    <p:sldId id="282" r:id="rId50"/>
    <p:sldId id="419" r:id="rId51"/>
    <p:sldId id="283" r:id="rId52"/>
    <p:sldId id="284" r:id="rId53"/>
    <p:sldId id="422" r:id="rId54"/>
    <p:sldId id="285" r:id="rId55"/>
    <p:sldId id="420" r:id="rId56"/>
    <p:sldId id="421" r:id="rId57"/>
    <p:sldId id="286" r:id="rId58"/>
    <p:sldId id="423" r:id="rId59"/>
    <p:sldId id="287" r:id="rId60"/>
    <p:sldId id="288" r:id="rId61"/>
    <p:sldId id="289" r:id="rId62"/>
    <p:sldId id="290" r:id="rId63"/>
    <p:sldId id="291" r:id="rId64"/>
    <p:sldId id="292" r:id="rId65"/>
    <p:sldId id="293" r:id="rId66"/>
    <p:sldId id="294" r:id="rId67"/>
    <p:sldId id="295" r:id="rId68"/>
    <p:sldId id="296" r:id="rId69"/>
    <p:sldId id="297" r:id="rId70"/>
    <p:sldId id="298" r:id="rId71"/>
    <p:sldId id="299" r:id="rId72"/>
    <p:sldId id="300" r:id="rId73"/>
    <p:sldId id="301" r:id="rId74"/>
    <p:sldId id="302" r:id="rId75"/>
    <p:sldId id="303" r:id="rId76"/>
    <p:sldId id="304" r:id="rId77"/>
    <p:sldId id="305" r:id="rId78"/>
    <p:sldId id="306" r:id="rId79"/>
    <p:sldId id="307" r:id="rId80"/>
    <p:sldId id="308" r:id="rId81"/>
    <p:sldId id="311" r:id="rId82"/>
    <p:sldId id="312" r:id="rId83"/>
    <p:sldId id="320" r:id="rId84"/>
    <p:sldId id="313" r:id="rId85"/>
    <p:sldId id="315" r:id="rId86"/>
    <p:sldId id="314" r:id="rId87"/>
    <p:sldId id="316" r:id="rId88"/>
    <p:sldId id="318" r:id="rId89"/>
    <p:sldId id="319" r:id="rId90"/>
    <p:sldId id="317" r:id="rId91"/>
    <p:sldId id="321" r:id="rId92"/>
    <p:sldId id="322" r:id="rId93"/>
    <p:sldId id="323" r:id="rId94"/>
    <p:sldId id="324" r:id="rId95"/>
    <p:sldId id="325" r:id="rId96"/>
    <p:sldId id="326" r:id="rId97"/>
    <p:sldId id="327" r:id="rId98"/>
    <p:sldId id="328" r:id="rId99"/>
    <p:sldId id="329" r:id="rId100"/>
    <p:sldId id="330" r:id="rId101"/>
    <p:sldId id="331" r:id="rId102"/>
    <p:sldId id="332" r:id="rId103"/>
    <p:sldId id="333" r:id="rId104"/>
    <p:sldId id="334" r:id="rId105"/>
    <p:sldId id="335" r:id="rId106"/>
    <p:sldId id="336" r:id="rId107"/>
    <p:sldId id="337" r:id="rId108"/>
    <p:sldId id="338" r:id="rId109"/>
    <p:sldId id="339" r:id="rId110"/>
    <p:sldId id="340" r:id="rId111"/>
    <p:sldId id="342" r:id="rId112"/>
    <p:sldId id="341" r:id="rId113"/>
    <p:sldId id="343" r:id="rId114"/>
    <p:sldId id="344" r:id="rId1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B1E3AE-9D22-CAAC-62C0-CD6749303888}" v="258" dt="2024-06-20T17:49:44.537"/>
    <p1510:client id="{AB310016-5181-5146-4241-6A558D74E68D}" v="9" dt="2024-06-20T16:07:12.554"/>
    <p1510:client id="{7D3D24D6-B4DA-B18E-F7C1-E3CA0BCF5E59}" v="61" dt="2024-06-21T03:51:10.379"/>
    <p1510:client id="{469A0FAA-95F7-86C4-12EF-135EF5E62B29}" v="251" dt="2024-06-21T09:34:10.409"/>
    <p1510:client id="{C6250AFD-2A75-3A5E-07DF-338C9E77ED1B}" v="146" dt="2024-06-19T17:49:42.649"/>
    <p1510:client id="{4A205026-8970-ADA3-A0D8-411FCEA61A1B}" v="4" dt="2024-06-19T16:18:51.948"/>
    <p1510:client id="{581DF5B1-8DB7-1D1B-B3D9-B5D6BE98C968}" v="178" dt="2024-06-19T11:13:51.586"/>
    <p1510:client id="{ECEBF227-FA59-1F03-E40F-CA0AE4809D77}" v="226" dt="2024-06-21T05:49:50.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notesViewPr>
    <p:cSldViewPr snapToGrid="0">
      <p:cViewPr varScale="1">
        <p:scale>
          <a:sx n="50" d="100"/>
          <a:sy n="50" d="100"/>
        </p:scale>
        <p:origin x="2708" y="5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0FC9E-018C-4852-85C2-7BE51D3344C0}"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1B3E-B1C5-4F76-AA3F-E93FFC9E18DF}" type="slidenum">
              <a:rPr lang="en-IN" smtClean="0"/>
              <a:t>‹#›</a:t>
            </a:fld>
            <a:endParaRPr lang="en-IN"/>
          </a:p>
        </p:txBody>
      </p:sp>
    </p:spTree>
    <p:extLst>
      <p:ext uri="{BB962C8B-B14F-4D97-AF65-F5344CB8AC3E}">
        <p14:creationId xmlns:p14="http://schemas.microsoft.com/office/powerpoint/2010/main" val="2936248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79AD802-8814-47DF-8B2F-CDD100D86D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459" y="0"/>
            <a:ext cx="1800200" cy="887055"/>
          </a:xfrm>
          <a:prstGeom prst="rect">
            <a:avLst/>
          </a:prstGeom>
        </p:spPr>
      </p:pic>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0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2BCDFA20-9970-4188-8A4F-E63DC3152BC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459" y="0"/>
            <a:ext cx="1800200" cy="887055"/>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programiz.com/java-programming/library/arraylist/indexof" TargetMode="External"/><Relationship Id="rId3" Type="http://schemas.openxmlformats.org/officeDocument/2006/relationships/hyperlink" Target="https://www.programiz.com/java-programming/library/arraylist/sort" TargetMode="External"/><Relationship Id="rId7" Type="http://schemas.openxmlformats.org/officeDocument/2006/relationships/hyperlink" Target="https://www.programiz.com/java-programming/library/arraylist/isempty" TargetMode="External"/><Relationship Id="rId2" Type="http://schemas.openxmlformats.org/officeDocument/2006/relationships/hyperlink" Target="https://www.programiz.com/java-programming/library/arraylist/size" TargetMode="External"/><Relationship Id="rId1" Type="http://schemas.openxmlformats.org/officeDocument/2006/relationships/slideLayout" Target="../slideLayouts/slideLayout2.xml"/><Relationship Id="rId6" Type="http://schemas.openxmlformats.org/officeDocument/2006/relationships/hyperlink" Target="https://www.programiz.com/java-programming/library/arraylist/ensurecapacity" TargetMode="External"/><Relationship Id="rId5" Type="http://schemas.openxmlformats.org/officeDocument/2006/relationships/hyperlink" Target="https://www.programiz.com/java-programming/library/arraylist/contains" TargetMode="External"/><Relationship Id="rId4" Type="http://schemas.openxmlformats.org/officeDocument/2006/relationships/hyperlink" Target="https://www.programiz.com/java-programming/library/arraylist/clon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4</a:t>
            </a:r>
          </a:p>
        </p:txBody>
      </p:sp>
      <p:sp>
        <p:nvSpPr>
          <p:cNvPr id="3" name="Subtitle 2"/>
          <p:cNvSpPr>
            <a:spLocks noGrp="1"/>
          </p:cNvSpPr>
          <p:nvPr>
            <p:ph type="subTitle" idx="1"/>
          </p:nvPr>
        </p:nvSpPr>
        <p:spPr>
          <a:xfrm>
            <a:off x="1524000" y="3383449"/>
            <a:ext cx="9129623" cy="2992856"/>
          </a:xfrm>
        </p:spPr>
        <p:txBody>
          <a:bodyPr vert="horz" lIns="91440" tIns="45720" rIns="91440" bIns="45720" rtlCol="0" anchor="t">
            <a:normAutofit/>
          </a:bodyPr>
          <a:lstStyle/>
          <a:p>
            <a:pPr algn="just"/>
            <a:r>
              <a:rPr lang="en-US" dirty="0">
                <a:latin typeface="Times New Roman"/>
                <a:ea typeface="+mn-lt"/>
                <a:cs typeface="Times New Roman"/>
              </a:rPr>
              <a:t>Java Collections Framework: Collection in Java, Collection Framework in Java, Hierarchy of Collection Framework, Iterator Interface, Collection Interface, List Interface, </a:t>
            </a:r>
            <a:r>
              <a:rPr lang="en-US" dirty="0" err="1">
                <a:latin typeface="Times New Roman"/>
                <a:ea typeface="+mn-lt"/>
                <a:cs typeface="Times New Roman"/>
              </a:rPr>
              <a:t>ArrayList</a:t>
            </a:r>
            <a:r>
              <a:rPr lang="en-US" dirty="0">
                <a:latin typeface="Times New Roman"/>
                <a:ea typeface="+mn-lt"/>
                <a:cs typeface="Times New Roman"/>
              </a:rPr>
              <a:t>, LinkedList, Vector, Stack, Queue Interface, Set Interface, HashSet, </a:t>
            </a:r>
            <a:r>
              <a:rPr lang="en-US" dirty="0" err="1">
                <a:latin typeface="Times New Roman"/>
                <a:ea typeface="+mn-lt"/>
                <a:cs typeface="Times New Roman"/>
              </a:rPr>
              <a:t>LinkedHashSet</a:t>
            </a:r>
            <a:r>
              <a:rPr lang="en-US" dirty="0">
                <a:latin typeface="Times New Roman"/>
                <a:ea typeface="+mn-lt"/>
                <a:cs typeface="Times New Roman"/>
              </a:rPr>
              <a:t>, </a:t>
            </a:r>
            <a:r>
              <a:rPr lang="en-US" dirty="0" err="1">
                <a:latin typeface="Times New Roman"/>
                <a:ea typeface="+mn-lt"/>
                <a:cs typeface="Times New Roman"/>
              </a:rPr>
              <a:t>SortedSet</a:t>
            </a:r>
            <a:r>
              <a:rPr lang="en-US" dirty="0">
                <a:latin typeface="Times New Roman"/>
                <a:ea typeface="+mn-lt"/>
                <a:cs typeface="Times New Roman"/>
              </a:rPr>
              <a:t> Interface, </a:t>
            </a:r>
            <a:r>
              <a:rPr lang="en-US" dirty="0" err="1">
                <a:latin typeface="Times New Roman"/>
                <a:ea typeface="+mn-lt"/>
                <a:cs typeface="Times New Roman"/>
              </a:rPr>
              <a:t>TreeSet</a:t>
            </a:r>
            <a:r>
              <a:rPr lang="en-US" dirty="0">
                <a:latin typeface="Times New Roman"/>
                <a:ea typeface="+mn-lt"/>
                <a:cs typeface="Times New Roman"/>
              </a:rPr>
              <a:t>, Map Interface, HashMap Class, </a:t>
            </a:r>
            <a:r>
              <a:rPr lang="en-US" dirty="0" err="1">
                <a:latin typeface="Times New Roman"/>
                <a:ea typeface="+mn-lt"/>
                <a:cs typeface="Times New Roman"/>
              </a:rPr>
              <a:t>LinkedHashMap</a:t>
            </a:r>
            <a:r>
              <a:rPr lang="en-US" dirty="0">
                <a:latin typeface="Times New Roman"/>
                <a:ea typeface="+mn-lt"/>
                <a:cs typeface="Times New Roman"/>
              </a:rPr>
              <a:t> Class, </a:t>
            </a:r>
            <a:r>
              <a:rPr lang="en-US" dirty="0" err="1">
                <a:latin typeface="Times New Roman"/>
                <a:ea typeface="+mn-lt"/>
                <a:cs typeface="Times New Roman"/>
              </a:rPr>
              <a:t>TreeMap</a:t>
            </a:r>
            <a:r>
              <a:rPr lang="en-US" dirty="0">
                <a:latin typeface="Times New Roman"/>
                <a:ea typeface="+mn-lt"/>
                <a:cs typeface="Times New Roman"/>
              </a:rPr>
              <a:t> Class, </a:t>
            </a:r>
            <a:r>
              <a:rPr lang="en-US" dirty="0" err="1">
                <a:latin typeface="Times New Roman"/>
                <a:ea typeface="+mn-lt"/>
                <a:cs typeface="Times New Roman"/>
              </a:rPr>
              <a:t>Hashtable</a:t>
            </a:r>
            <a:r>
              <a:rPr lang="en-US" dirty="0">
                <a:latin typeface="Times New Roman"/>
                <a:ea typeface="+mn-lt"/>
                <a:cs typeface="Times New Roman"/>
              </a:rPr>
              <a:t> Class, Sorting, Comparable Interface, Comparator Interface, Properties Class in Java. </a:t>
            </a:r>
            <a:endParaRPr lang="en-US" dirty="0">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A3FB-B9C5-F260-FE31-17EE6B51213F}"/>
              </a:ext>
            </a:extLst>
          </p:cNvPr>
          <p:cNvSpPr>
            <a:spLocks noGrp="1"/>
          </p:cNvSpPr>
          <p:nvPr>
            <p:ph type="title"/>
          </p:nvPr>
        </p:nvSpPr>
        <p:spPr/>
        <p:txBody>
          <a:bodyPr>
            <a:normAutofit/>
          </a:bodyPr>
          <a:lstStyle/>
          <a:p>
            <a:r>
              <a:rPr lang="en-US" sz="4800" b="1" dirty="0">
                <a:solidFill>
                  <a:srgbClr val="111111"/>
                </a:solidFill>
                <a:ea typeface="+mj-lt"/>
                <a:cs typeface="+mj-lt"/>
              </a:rPr>
              <a:t>Iterator Interface in Java</a:t>
            </a:r>
            <a:endParaRPr lang="en-US" sz="4800" dirty="0"/>
          </a:p>
        </p:txBody>
      </p:sp>
      <p:sp>
        <p:nvSpPr>
          <p:cNvPr id="3" name="Content Placeholder 2">
            <a:extLst>
              <a:ext uri="{FF2B5EF4-FFF2-40B4-BE49-F238E27FC236}">
                <a16:creationId xmlns:a16="http://schemas.microsoft.com/office/drawing/2014/main" id="{27F9CBF5-168F-3F48-EC31-18AA231BCBCC}"/>
              </a:ext>
            </a:extLst>
          </p:cNvPr>
          <p:cNvSpPr>
            <a:spLocks noGrp="1"/>
          </p:cNvSpPr>
          <p:nvPr>
            <p:ph idx="1"/>
          </p:nvPr>
        </p:nvSpPr>
        <p:spPr>
          <a:xfrm>
            <a:off x="838200" y="1533525"/>
            <a:ext cx="10706100" cy="4643438"/>
          </a:xfrm>
        </p:spPr>
        <p:txBody>
          <a:bodyPr vert="horz" lIns="91440" tIns="45720" rIns="91440" bIns="45720" rtlCol="0" anchor="t">
            <a:normAutofit/>
          </a:bodyPr>
          <a:lstStyle/>
          <a:p>
            <a:pPr marL="0" indent="0" algn="just">
              <a:buNone/>
            </a:pPr>
            <a:r>
              <a:rPr lang="en-US" sz="2400" dirty="0">
                <a:solidFill>
                  <a:srgbClr val="111111"/>
                </a:solidFill>
                <a:ea typeface="+mn-lt"/>
                <a:cs typeface="+mn-lt"/>
              </a:rPr>
              <a:t>The Iterator interface in Java is a part of the Java Collections Framework, and it is used to traverse the elements in a collection. It provides a way to access and manipulate the elements of a collection in a sequential manner, without exposing the underlying implementation details of the collection. The Iterator is considered a universal iterator as it can be applied to any Collection object</a:t>
            </a:r>
            <a:r>
              <a:rPr lang="en-US" sz="2400" baseline="30000" dirty="0">
                <a:ea typeface="+mn-lt"/>
                <a:cs typeface="+mn-lt"/>
              </a:rPr>
              <a:t> </a:t>
            </a:r>
            <a:r>
              <a:rPr lang="en-US" sz="2400" dirty="0">
                <a:solidFill>
                  <a:srgbClr val="111111"/>
                </a:solidFill>
                <a:ea typeface="+mn-lt"/>
                <a:cs typeface="+mn-lt"/>
              </a:rPr>
              <a:t>.</a:t>
            </a:r>
            <a:endParaRPr lang="en-US" sz="2400" dirty="0"/>
          </a:p>
          <a:p>
            <a:pPr marL="0" indent="0" algn="just">
              <a:buNone/>
            </a:pPr>
            <a:r>
              <a:rPr lang="en-US" sz="2400" b="1" dirty="0">
                <a:solidFill>
                  <a:srgbClr val="111111"/>
                </a:solidFill>
                <a:ea typeface="+mn-lt"/>
                <a:cs typeface="+mn-lt"/>
              </a:rPr>
              <a:t>Key Features</a:t>
            </a:r>
            <a:endParaRPr lang="en-US" sz="2400" dirty="0"/>
          </a:p>
          <a:p>
            <a:pPr marL="0" indent="0" algn="just">
              <a:buNone/>
            </a:pPr>
            <a:r>
              <a:rPr lang="en-US" sz="2400" dirty="0">
                <a:solidFill>
                  <a:srgbClr val="111111"/>
                </a:solidFill>
                <a:ea typeface="+mn-lt"/>
                <a:cs typeface="+mn-lt"/>
              </a:rPr>
              <a:t>It can traverse only in the forward direction</a:t>
            </a:r>
            <a:r>
              <a:rPr lang="en-US" sz="2400" baseline="30000" dirty="0">
                <a:ea typeface="+mn-lt"/>
                <a:cs typeface="+mn-lt"/>
              </a:rPr>
              <a:t> </a:t>
            </a:r>
            <a:r>
              <a:rPr lang="en-US" sz="2400" dirty="0">
                <a:solidFill>
                  <a:srgbClr val="111111"/>
                </a:solidFill>
                <a:ea typeface="+mn-lt"/>
                <a:cs typeface="+mn-lt"/>
              </a:rPr>
              <a:t>.</a:t>
            </a:r>
            <a:endParaRPr lang="en-US" sz="2400" dirty="0"/>
          </a:p>
          <a:p>
            <a:pPr marL="0" indent="0" algn="just">
              <a:buNone/>
            </a:pPr>
            <a:r>
              <a:rPr lang="en-US" sz="2400" dirty="0">
                <a:solidFill>
                  <a:srgbClr val="111111"/>
                </a:solidFill>
                <a:ea typeface="+mn-lt"/>
                <a:cs typeface="+mn-lt"/>
              </a:rPr>
              <a:t>Both read and remove operations can be performed.</a:t>
            </a:r>
            <a:endParaRPr lang="en-US" sz="2400" dirty="0"/>
          </a:p>
          <a:p>
            <a:pPr marL="0" indent="0" algn="just">
              <a:buNone/>
            </a:pPr>
            <a:r>
              <a:rPr lang="en-US" sz="2400" dirty="0">
                <a:solidFill>
                  <a:srgbClr val="111111"/>
                </a:solidFill>
                <a:ea typeface="+mn-lt"/>
                <a:cs typeface="+mn-lt"/>
              </a:rPr>
              <a:t>It was included in Java JDK 1.2</a:t>
            </a:r>
            <a:r>
              <a:rPr lang="en-US" sz="2400" baseline="30000" dirty="0">
                <a:ea typeface="+mn-lt"/>
                <a:cs typeface="+mn-lt"/>
              </a:rPr>
              <a:t> </a:t>
            </a:r>
            <a:r>
              <a:rPr lang="en-US" sz="2400" dirty="0">
                <a:solidFill>
                  <a:srgbClr val="111111"/>
                </a:solidFill>
                <a:ea typeface="+mn-lt"/>
                <a:cs typeface="+mn-lt"/>
              </a:rPr>
              <a:t>.</a:t>
            </a:r>
            <a:endParaRPr lang="en-US" sz="2400" dirty="0"/>
          </a:p>
          <a:p>
            <a:pPr marL="0" indent="0" algn="just">
              <a:buNone/>
            </a:pPr>
            <a:r>
              <a:rPr lang="en-US" sz="2400" b="1" dirty="0">
                <a:solidFill>
                  <a:srgbClr val="111111"/>
                </a:solidFill>
                <a:ea typeface="+mn-lt"/>
                <a:cs typeface="+mn-lt"/>
              </a:rPr>
              <a:t>Declaration</a:t>
            </a:r>
            <a:endParaRPr lang="en-US" sz="2400" dirty="0"/>
          </a:p>
          <a:p>
            <a:pPr marL="0" indent="0" algn="just">
              <a:buNone/>
            </a:pPr>
            <a:r>
              <a:rPr lang="en-US" sz="2400" dirty="0">
                <a:ea typeface="+mn-lt"/>
                <a:cs typeface="+mn-lt"/>
              </a:rPr>
              <a:t>public interface Iterator&lt;E&gt;</a:t>
            </a:r>
            <a:endParaRPr lang="en-US" sz="2400" dirty="0"/>
          </a:p>
          <a:p>
            <a:pPr marL="0" indent="0" algn="just">
              <a:buNone/>
            </a:pPr>
            <a:endParaRPr lang="en-US" sz="2400" dirty="0"/>
          </a:p>
        </p:txBody>
      </p:sp>
    </p:spTree>
    <p:extLst>
      <p:ext uri="{BB962C8B-B14F-4D97-AF65-F5344CB8AC3E}">
        <p14:creationId xmlns:p14="http://schemas.microsoft.com/office/powerpoint/2010/main" val="25247613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8359A-F808-2852-20B7-F309ED345640}"/>
              </a:ext>
            </a:extLst>
          </p:cNvPr>
          <p:cNvSpPr>
            <a:spLocks noGrp="1"/>
          </p:cNvSpPr>
          <p:nvPr>
            <p:ph type="title"/>
          </p:nvPr>
        </p:nvSpPr>
        <p:spPr/>
        <p:txBody>
          <a:bodyPr>
            <a:normAutofit/>
          </a:bodyPr>
          <a:lstStyle/>
          <a:p>
            <a:r>
              <a:rPr lang="en-US" sz="4800" dirty="0">
                <a:latin typeface="Times New Roman"/>
                <a:cs typeface="Times New Roman"/>
              </a:rPr>
              <a:t>Sorting Algorithms</a:t>
            </a:r>
            <a:endParaRPr lang="en-US" sz="9600" dirty="0">
              <a:latin typeface="Times New Roman"/>
              <a:cs typeface="Times New Roman"/>
            </a:endParaRPr>
          </a:p>
        </p:txBody>
      </p:sp>
      <p:sp>
        <p:nvSpPr>
          <p:cNvPr id="3" name="Content Placeholder 2">
            <a:extLst>
              <a:ext uri="{FF2B5EF4-FFF2-40B4-BE49-F238E27FC236}">
                <a16:creationId xmlns:a16="http://schemas.microsoft.com/office/drawing/2014/main" id="{9AA2C0A0-ED9B-2E7A-8BD2-8FF1042BACDB}"/>
              </a:ext>
            </a:extLst>
          </p:cNvPr>
          <p:cNvSpPr>
            <a:spLocks noGrp="1"/>
          </p:cNvSpPr>
          <p:nvPr>
            <p:ph idx="1"/>
          </p:nvPr>
        </p:nvSpPr>
        <p:spPr/>
        <p:txBody>
          <a:bodyPr vert="horz" lIns="91440" tIns="45720" rIns="91440" bIns="45720" rtlCol="0" anchor="t">
            <a:normAutofit/>
          </a:bodyPr>
          <a:lstStyle/>
          <a:p>
            <a:pPr marL="0" indent="0" algn="just">
              <a:buNone/>
            </a:pPr>
            <a:r>
              <a:rPr lang="en-US" sz="2800" dirty="0">
                <a:latin typeface="Times New Roman"/>
                <a:cs typeface="Times New Roman"/>
              </a:rPr>
              <a:t>Java's Collection Framework supports two main sorting algorithms: </a:t>
            </a:r>
            <a:endParaRPr lang="en-US" sz="2800" dirty="0"/>
          </a:p>
          <a:p>
            <a:pPr marL="0" indent="0" algn="just">
              <a:buNone/>
            </a:pPr>
            <a:r>
              <a:rPr lang="en-US" sz="2800" b="1" dirty="0">
                <a:latin typeface="Times New Roman"/>
                <a:cs typeface="Times New Roman"/>
              </a:rPr>
              <a:t>Merge Sort:</a:t>
            </a:r>
            <a:r>
              <a:rPr lang="en-US" sz="2800" dirty="0">
                <a:latin typeface="Times New Roman"/>
                <a:cs typeface="Times New Roman"/>
              </a:rPr>
              <a:t> This is a stable, divide-and-conquer algorithm that sorts elements in O(n log n) time complexity, where n is the number of elements.</a:t>
            </a:r>
          </a:p>
          <a:p>
            <a:pPr marL="0" indent="0" algn="just">
              <a:buNone/>
            </a:pPr>
            <a:r>
              <a:rPr lang="en-US" sz="2800" b="1" dirty="0" err="1">
                <a:latin typeface="Times New Roman"/>
                <a:cs typeface="Times New Roman"/>
              </a:rPr>
              <a:t>Timsort</a:t>
            </a:r>
            <a:r>
              <a:rPr lang="en-US" sz="2800" b="1" dirty="0">
                <a:latin typeface="Times New Roman"/>
                <a:cs typeface="Times New Roman"/>
              </a:rPr>
              <a:t>:</a:t>
            </a:r>
            <a:r>
              <a:rPr lang="en-US" sz="2800" dirty="0">
                <a:latin typeface="Times New Roman"/>
                <a:cs typeface="Times New Roman"/>
              </a:rPr>
              <a:t> This is a hybrid, stable sorting algorithm derived from Merge Sort and Insertion Sort. It has a time complexity of O(n log n) for most cases and performs well on partially sorted or nearly sorted collections.</a:t>
            </a:r>
          </a:p>
        </p:txBody>
      </p:sp>
    </p:spTree>
    <p:extLst>
      <p:ext uri="{BB962C8B-B14F-4D97-AF65-F5344CB8AC3E}">
        <p14:creationId xmlns:p14="http://schemas.microsoft.com/office/powerpoint/2010/main" val="28586395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9935-4EC8-890D-553F-1ECDD6E2FD56}"/>
              </a:ext>
            </a:extLst>
          </p:cNvPr>
          <p:cNvSpPr>
            <a:spLocks noGrp="1"/>
          </p:cNvSpPr>
          <p:nvPr>
            <p:ph type="title"/>
          </p:nvPr>
        </p:nvSpPr>
        <p:spPr>
          <a:xfrm>
            <a:off x="838200" y="667049"/>
            <a:ext cx="10515600" cy="1325563"/>
          </a:xfrm>
        </p:spPr>
        <p:txBody>
          <a:bodyPr>
            <a:normAutofit/>
          </a:bodyPr>
          <a:lstStyle/>
          <a:p>
            <a:r>
              <a:rPr lang="en-US" b="0" dirty="0">
                <a:latin typeface="Times New Roman"/>
                <a:cs typeface="Times New Roman"/>
              </a:rPr>
              <a:t>Comparable and Comparator Interfaces</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626B5618-69B5-7B8D-6D20-0134D8A23FB2}"/>
              </a:ext>
            </a:extLst>
          </p:cNvPr>
          <p:cNvSpPr>
            <a:spLocks noGrp="1"/>
          </p:cNvSpPr>
          <p:nvPr>
            <p:ph idx="1"/>
          </p:nvPr>
        </p:nvSpPr>
        <p:spPr/>
        <p:txBody>
          <a:bodyPr vert="horz" lIns="91440" tIns="45720" rIns="91440" bIns="45720" rtlCol="0" anchor="t">
            <a:normAutofit/>
          </a:bodyPr>
          <a:lstStyle/>
          <a:p>
            <a:pPr marL="0" indent="0" algn="just">
              <a:buNone/>
            </a:pPr>
            <a:endParaRPr lang="en-US" sz="2800" b="1" dirty="0">
              <a:latin typeface="Times New Roman"/>
              <a:cs typeface="Times New Roman"/>
            </a:endParaRPr>
          </a:p>
          <a:p>
            <a:pPr marL="0" indent="0" algn="just">
              <a:buNone/>
            </a:pPr>
            <a:r>
              <a:rPr lang="en-US" sz="2800" b="1" dirty="0">
                <a:latin typeface="Times New Roman"/>
                <a:cs typeface="Times New Roman"/>
              </a:rPr>
              <a:t>Comparable Interface:</a:t>
            </a:r>
            <a:r>
              <a:rPr lang="en-US" sz="2800" dirty="0">
                <a:latin typeface="Times New Roman"/>
                <a:cs typeface="Times New Roman"/>
              </a:rPr>
              <a:t> Objects that implement the Comparable interface can be sorted based on their natural order. The </a:t>
            </a:r>
            <a:r>
              <a:rPr lang="en-US" sz="2800" dirty="0" err="1">
                <a:latin typeface="Times New Roman"/>
                <a:cs typeface="Times New Roman"/>
              </a:rPr>
              <a:t>compareTo</a:t>
            </a:r>
            <a:r>
              <a:rPr lang="en-US" sz="2800" dirty="0">
                <a:latin typeface="Times New Roman"/>
                <a:cs typeface="Times New Roman"/>
              </a:rPr>
              <a:t>() method defines the sorting criteria.</a:t>
            </a:r>
            <a:endParaRPr lang="en-US" sz="2800"/>
          </a:p>
          <a:p>
            <a:pPr marL="0" indent="0" algn="just">
              <a:buNone/>
            </a:pPr>
            <a:r>
              <a:rPr lang="en-US" sz="2800" b="1" dirty="0">
                <a:latin typeface="Times New Roman"/>
                <a:cs typeface="Times New Roman"/>
              </a:rPr>
              <a:t>Comparator Interface:</a:t>
            </a:r>
            <a:r>
              <a:rPr lang="en-US" sz="2800" dirty="0">
                <a:latin typeface="Times New Roman"/>
                <a:cs typeface="Times New Roman"/>
              </a:rPr>
              <a:t> The Comparator interface allows you to define a custom sorting order for objects that don't implement Comparable or when you need to sort based on different criteria.</a:t>
            </a:r>
          </a:p>
          <a:p>
            <a:pPr marL="0" indent="0" algn="just">
              <a:buNone/>
            </a:pPr>
            <a:endParaRPr lang="en-US" sz="2800" dirty="0"/>
          </a:p>
        </p:txBody>
      </p:sp>
    </p:spTree>
    <p:extLst>
      <p:ext uri="{BB962C8B-B14F-4D97-AF65-F5344CB8AC3E}">
        <p14:creationId xmlns:p14="http://schemas.microsoft.com/office/powerpoint/2010/main" val="135262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1561-22E7-E1E5-9EB3-CBED26DB2801}"/>
              </a:ext>
            </a:extLst>
          </p:cNvPr>
          <p:cNvSpPr>
            <a:spLocks noGrp="1"/>
          </p:cNvSpPr>
          <p:nvPr>
            <p:ph type="title"/>
          </p:nvPr>
        </p:nvSpPr>
        <p:spPr/>
        <p:txBody>
          <a:bodyPr/>
          <a:lstStyle/>
          <a:p>
            <a:r>
              <a:rPr lang="en-US" b="0" dirty="0"/>
              <a:t>Sorting Methods</a:t>
            </a:r>
            <a:endParaRPr lang="en-US" dirty="0"/>
          </a:p>
        </p:txBody>
      </p:sp>
      <p:sp>
        <p:nvSpPr>
          <p:cNvPr id="3" name="Content Placeholder 2">
            <a:extLst>
              <a:ext uri="{FF2B5EF4-FFF2-40B4-BE49-F238E27FC236}">
                <a16:creationId xmlns:a16="http://schemas.microsoft.com/office/drawing/2014/main" id="{6ED31FD8-DDC1-DBF3-4FD1-3245E83EDE2C}"/>
              </a:ext>
            </a:extLst>
          </p:cNvPr>
          <p:cNvSpPr>
            <a:spLocks noGrp="1"/>
          </p:cNvSpPr>
          <p:nvPr>
            <p:ph idx="1"/>
          </p:nvPr>
        </p:nvSpPr>
        <p:spPr/>
        <p:txBody>
          <a:bodyPr vert="horz" lIns="91440" tIns="45720" rIns="91440" bIns="45720" rtlCol="0" anchor="t">
            <a:normAutofit/>
          </a:bodyPr>
          <a:lstStyle/>
          <a:p>
            <a:pPr marL="0" indent="0" algn="just">
              <a:buNone/>
            </a:pPr>
            <a:r>
              <a:rPr lang="en-US" sz="2800" b="1" dirty="0" err="1">
                <a:latin typeface="Times New Roman"/>
                <a:cs typeface="Times New Roman"/>
              </a:rPr>
              <a:t>Collections.sort</a:t>
            </a:r>
            <a:r>
              <a:rPr lang="en-US" sz="2800" b="1" dirty="0">
                <a:latin typeface="Times New Roman"/>
                <a:cs typeface="Times New Roman"/>
              </a:rPr>
              <a:t>(List): </a:t>
            </a:r>
            <a:r>
              <a:rPr lang="en-US" sz="2800" dirty="0">
                <a:latin typeface="Times New Roman"/>
                <a:cs typeface="Times New Roman"/>
              </a:rPr>
              <a:t>Sorts the elements in the specified List using the natural order defined by the elements' Comparable implementation.</a:t>
            </a:r>
            <a:endParaRPr lang="en-US" sz="2800"/>
          </a:p>
          <a:p>
            <a:pPr marL="0" indent="0" algn="just">
              <a:buNone/>
            </a:pPr>
            <a:r>
              <a:rPr lang="en-US" sz="2800" b="1" dirty="0" err="1">
                <a:latin typeface="Times New Roman"/>
                <a:cs typeface="Times New Roman"/>
              </a:rPr>
              <a:t>Collections.sort</a:t>
            </a:r>
            <a:r>
              <a:rPr lang="en-US" sz="2800" b="1" dirty="0">
                <a:latin typeface="Times New Roman"/>
                <a:cs typeface="Times New Roman"/>
              </a:rPr>
              <a:t>(List, Comparator): </a:t>
            </a:r>
            <a:r>
              <a:rPr lang="en-US" sz="2800" dirty="0">
                <a:latin typeface="Times New Roman"/>
                <a:cs typeface="Times New Roman"/>
              </a:rPr>
              <a:t>Sorts the elements in the specified List using the provided Comparator.</a:t>
            </a:r>
          </a:p>
          <a:p>
            <a:pPr marL="0" indent="0" algn="just">
              <a:buNone/>
            </a:pPr>
            <a:r>
              <a:rPr lang="en-US" sz="2800" b="1" dirty="0" err="1">
                <a:latin typeface="Times New Roman"/>
                <a:cs typeface="Times New Roman"/>
              </a:rPr>
              <a:t>Arrays.sort</a:t>
            </a:r>
            <a:r>
              <a:rPr lang="en-US" sz="2800" b="1" dirty="0">
                <a:latin typeface="Times New Roman"/>
                <a:cs typeface="Times New Roman"/>
              </a:rPr>
              <a:t>(array): </a:t>
            </a:r>
            <a:r>
              <a:rPr lang="en-US" sz="2800" dirty="0">
                <a:latin typeface="Times New Roman"/>
                <a:cs typeface="Times New Roman"/>
              </a:rPr>
              <a:t>Sorts the specified array using the natural order defined by the elements' Comparable implementation.</a:t>
            </a:r>
          </a:p>
          <a:p>
            <a:pPr marL="0" indent="0" algn="just">
              <a:buNone/>
            </a:pPr>
            <a:r>
              <a:rPr lang="en-US" sz="2800" b="1" dirty="0" err="1">
                <a:latin typeface="Times New Roman"/>
                <a:cs typeface="Times New Roman"/>
              </a:rPr>
              <a:t>Arrays.sort</a:t>
            </a:r>
            <a:r>
              <a:rPr lang="en-US" sz="2800" b="1" dirty="0">
                <a:latin typeface="Times New Roman"/>
                <a:cs typeface="Times New Roman"/>
              </a:rPr>
              <a:t>(array, Comparator):</a:t>
            </a:r>
            <a:r>
              <a:rPr lang="en-US" sz="2800" dirty="0">
                <a:latin typeface="Times New Roman"/>
                <a:cs typeface="Times New Roman"/>
              </a:rPr>
              <a:t> Sorts the specified array using the provided Comparator.</a:t>
            </a:r>
          </a:p>
          <a:p>
            <a:pPr marL="0" indent="0" algn="just">
              <a:buNone/>
            </a:pPr>
            <a:endParaRPr lang="en-US" sz="2800" dirty="0"/>
          </a:p>
        </p:txBody>
      </p:sp>
    </p:spTree>
    <p:extLst>
      <p:ext uri="{BB962C8B-B14F-4D97-AF65-F5344CB8AC3E}">
        <p14:creationId xmlns:p14="http://schemas.microsoft.com/office/powerpoint/2010/main" val="10893788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FDD7-5BC4-85B6-AD37-500743C03E8C}"/>
              </a:ext>
            </a:extLst>
          </p:cNvPr>
          <p:cNvSpPr>
            <a:spLocks noGrp="1"/>
          </p:cNvSpPr>
          <p:nvPr>
            <p:ph type="title"/>
          </p:nvPr>
        </p:nvSpPr>
        <p:spPr/>
        <p:txBody>
          <a:bodyPr/>
          <a:lstStyle/>
          <a:p>
            <a:r>
              <a:rPr lang="en-US" dirty="0">
                <a:latin typeface="Times New Roman"/>
                <a:cs typeface="Times New Roman"/>
              </a:rPr>
              <a:t>Example Part:1 </a:t>
            </a:r>
            <a:endParaRPr lang="en-US" dirty="0"/>
          </a:p>
        </p:txBody>
      </p:sp>
      <p:sp>
        <p:nvSpPr>
          <p:cNvPr id="3" name="Content Placeholder 2">
            <a:extLst>
              <a:ext uri="{FF2B5EF4-FFF2-40B4-BE49-F238E27FC236}">
                <a16:creationId xmlns:a16="http://schemas.microsoft.com/office/drawing/2014/main" id="{04158700-1AFD-BEB1-BCF1-D16BA86FC621}"/>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solidFill>
                  <a:srgbClr val="C678DD"/>
                </a:solidFill>
                <a:latin typeface="Times New Roman"/>
                <a:cs typeface="Times New Roman"/>
              </a:rPr>
              <a:t>import</a:t>
            </a:r>
            <a:r>
              <a:rPr lang="en-US" dirty="0">
                <a:latin typeface="Times New Roman"/>
                <a:cs typeface="Times New Roman"/>
              </a:rPr>
              <a:t> </a:t>
            </a:r>
            <a:r>
              <a:rPr lang="en-US" err="1">
                <a:latin typeface="Times New Roman"/>
                <a:cs typeface="Times New Roman"/>
              </a:rPr>
              <a:t>java</a:t>
            </a:r>
            <a:r>
              <a:rPr lang="en-US" err="1">
                <a:solidFill>
                  <a:srgbClr val="ABB2BF"/>
                </a:solidFill>
                <a:latin typeface="Times New Roman"/>
                <a:cs typeface="Times New Roman"/>
              </a:rPr>
              <a:t>.</a:t>
            </a:r>
            <a:r>
              <a:rPr lang="en-US" err="1">
                <a:latin typeface="Times New Roman"/>
                <a:cs typeface="Times New Roman"/>
              </a:rPr>
              <a:t>util</a:t>
            </a:r>
            <a:r>
              <a:rPr lang="en-US" err="1">
                <a:solidFill>
                  <a:srgbClr val="ABB2BF"/>
                </a:solidFill>
                <a:latin typeface="Times New Roman"/>
                <a:cs typeface="Times New Roman"/>
              </a:rPr>
              <a:t>.</a:t>
            </a:r>
            <a:r>
              <a:rPr lang="en-US" err="1">
                <a:solidFill>
                  <a:srgbClr val="D19A66"/>
                </a:solidFill>
                <a:latin typeface="Times New Roman"/>
                <a:cs typeface="Times New Roman"/>
              </a:rPr>
              <a:t>ArrayList</a:t>
            </a:r>
            <a:r>
              <a:rPr lang="en-US" dirty="0">
                <a:solidFill>
                  <a:srgbClr val="ABB2BF"/>
                </a:solidFill>
                <a:latin typeface="Times New Roman"/>
                <a:cs typeface="Times New Roman"/>
              </a:rPr>
              <a:t>;</a:t>
            </a:r>
            <a:r>
              <a:rPr lang="en-US" dirty="0">
                <a:latin typeface="Times New Roman"/>
                <a:cs typeface="Times New Roman"/>
              </a:rPr>
              <a:t> </a:t>
            </a:r>
            <a:endParaRPr lang="en-US"/>
          </a:p>
          <a:p>
            <a:pPr marL="0" indent="0">
              <a:buNone/>
            </a:pPr>
            <a:r>
              <a:rPr lang="en-US">
                <a:solidFill>
                  <a:srgbClr val="C678DD"/>
                </a:solidFill>
                <a:latin typeface="Times New Roman"/>
                <a:cs typeface="Times New Roman"/>
              </a:rPr>
              <a:t>import</a:t>
            </a:r>
            <a:r>
              <a:rPr lang="en-US" dirty="0">
                <a:latin typeface="Times New Roman"/>
                <a:cs typeface="Times New Roman"/>
              </a:rPr>
              <a:t> </a:t>
            </a:r>
            <a:r>
              <a:rPr lang="en-US" err="1">
                <a:latin typeface="Times New Roman"/>
                <a:cs typeface="Times New Roman"/>
              </a:rPr>
              <a:t>java</a:t>
            </a:r>
            <a:r>
              <a:rPr lang="en-US" err="1">
                <a:solidFill>
                  <a:srgbClr val="ABB2BF"/>
                </a:solidFill>
                <a:latin typeface="Times New Roman"/>
                <a:cs typeface="Times New Roman"/>
              </a:rPr>
              <a:t>.</a:t>
            </a:r>
            <a:r>
              <a:rPr lang="en-US" err="1">
                <a:latin typeface="Times New Roman"/>
                <a:cs typeface="Times New Roman"/>
              </a:rPr>
              <a:t>util</a:t>
            </a:r>
            <a:r>
              <a:rPr lang="en-US" err="1">
                <a:solidFill>
                  <a:srgbClr val="ABB2BF"/>
                </a:solidFill>
                <a:latin typeface="Times New Roman"/>
                <a:cs typeface="Times New Roman"/>
              </a:rPr>
              <a:t>.</a:t>
            </a:r>
            <a:r>
              <a:rPr lang="en-US" err="1">
                <a:solidFill>
                  <a:srgbClr val="D19A66"/>
                </a:solidFill>
                <a:latin typeface="Times New Roman"/>
                <a:cs typeface="Times New Roman"/>
              </a:rPr>
              <a:t>Collections</a:t>
            </a:r>
            <a:r>
              <a:rPr lang="en-US">
                <a:solidFill>
                  <a:srgbClr val="ABB2BF"/>
                </a:solidFill>
                <a:latin typeface="Times New Roman"/>
                <a:cs typeface="Times New Roman"/>
              </a:rPr>
              <a:t>;</a:t>
            </a:r>
            <a:endParaRPr lang="en-US"/>
          </a:p>
          <a:p>
            <a:pPr marL="0" indent="0">
              <a:buNone/>
            </a:pPr>
            <a:r>
              <a:rPr lang="en-US" dirty="0">
                <a:latin typeface="Times New Roman"/>
                <a:cs typeface="Times New Roman"/>
              </a:rPr>
              <a:t> </a:t>
            </a:r>
            <a:r>
              <a:rPr lang="en-US" dirty="0">
                <a:solidFill>
                  <a:srgbClr val="C678DD"/>
                </a:solidFill>
                <a:latin typeface="Times New Roman"/>
                <a:cs typeface="Times New Roman"/>
              </a:rPr>
              <a:t>import</a:t>
            </a:r>
            <a:r>
              <a:rPr lang="en-US" dirty="0">
                <a:latin typeface="Times New Roman"/>
                <a:cs typeface="Times New Roman"/>
              </a:rPr>
              <a:t> </a:t>
            </a:r>
            <a:r>
              <a:rPr lang="en-US" err="1">
                <a:latin typeface="Times New Roman"/>
                <a:cs typeface="Times New Roman"/>
              </a:rPr>
              <a:t>java</a:t>
            </a:r>
            <a:r>
              <a:rPr lang="en-US" err="1">
                <a:solidFill>
                  <a:srgbClr val="ABB2BF"/>
                </a:solidFill>
                <a:latin typeface="Times New Roman"/>
                <a:cs typeface="Times New Roman"/>
              </a:rPr>
              <a:t>.</a:t>
            </a:r>
            <a:r>
              <a:rPr lang="en-US" err="1">
                <a:latin typeface="Times New Roman"/>
                <a:cs typeface="Times New Roman"/>
              </a:rPr>
              <a:t>util</a:t>
            </a:r>
            <a:r>
              <a:rPr lang="en-US" err="1">
                <a:solidFill>
                  <a:srgbClr val="ABB2BF"/>
                </a:solidFill>
                <a:latin typeface="Times New Roman"/>
                <a:cs typeface="Times New Roman"/>
              </a:rPr>
              <a:t>.</a:t>
            </a:r>
            <a:r>
              <a:rPr lang="en-US" err="1">
                <a:solidFill>
                  <a:srgbClr val="D19A66"/>
                </a:solidFill>
                <a:latin typeface="Times New Roman"/>
                <a:cs typeface="Times New Roman"/>
              </a:rPr>
              <a:t>Comparator</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C678DD"/>
                </a:solidFill>
                <a:latin typeface="Times New Roman"/>
                <a:cs typeface="Times New Roman"/>
              </a:rPr>
              <a:t>import</a:t>
            </a:r>
            <a:r>
              <a:rPr lang="en-US" dirty="0">
                <a:latin typeface="Times New Roman"/>
                <a:cs typeface="Times New Roman"/>
              </a:rPr>
              <a:t> </a:t>
            </a:r>
            <a:r>
              <a:rPr lang="en-US" dirty="0" err="1">
                <a:latin typeface="Times New Roman"/>
                <a:cs typeface="Times New Roman"/>
              </a:rPr>
              <a:t>java</a:t>
            </a:r>
            <a:r>
              <a:rPr lang="en-US" dirty="0" err="1">
                <a:solidFill>
                  <a:srgbClr val="ABB2BF"/>
                </a:solidFill>
                <a:latin typeface="Times New Roman"/>
                <a:cs typeface="Times New Roman"/>
              </a:rPr>
              <a:t>.</a:t>
            </a:r>
            <a:r>
              <a:rPr lang="en-US" dirty="0" err="1">
                <a:latin typeface="Times New Roman"/>
                <a:cs typeface="Times New Roman"/>
              </a:rPr>
              <a:t>util</a:t>
            </a:r>
            <a:r>
              <a:rPr lang="en-US" dirty="0" err="1">
                <a:solidFill>
                  <a:srgbClr val="ABB2BF"/>
                </a:solidFill>
                <a:latin typeface="Times New Roman"/>
                <a:cs typeface="Times New Roman"/>
              </a:rPr>
              <a:t>.</a:t>
            </a:r>
            <a:r>
              <a:rPr lang="en-US" dirty="0" err="1">
                <a:solidFill>
                  <a:srgbClr val="D19A66"/>
                </a:solidFill>
                <a:latin typeface="Times New Roman"/>
                <a:cs typeface="Times New Roman"/>
              </a:rPr>
              <a:t>List</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C678DD"/>
                </a:solidFill>
                <a:latin typeface="Times New Roman"/>
                <a:cs typeface="Times New Roman"/>
              </a:rPr>
              <a:t>class</a:t>
            </a:r>
            <a:r>
              <a:rPr lang="en-US" dirty="0">
                <a:latin typeface="Times New Roman"/>
                <a:cs typeface="Times New Roman"/>
              </a:rPr>
              <a:t> </a:t>
            </a:r>
            <a:r>
              <a:rPr lang="en-US" dirty="0">
                <a:solidFill>
                  <a:srgbClr val="D19A66"/>
                </a:solidFill>
                <a:latin typeface="Times New Roman"/>
                <a:cs typeface="Times New Roman"/>
              </a:rPr>
              <a:t>Person</a:t>
            </a:r>
            <a:r>
              <a:rPr lang="en-US" dirty="0">
                <a:latin typeface="Times New Roman"/>
                <a:cs typeface="Times New Roman"/>
              </a:rPr>
              <a:t> </a:t>
            </a:r>
            <a:r>
              <a:rPr lang="en-US" dirty="0">
                <a:solidFill>
                  <a:srgbClr val="C678DD"/>
                </a:solidFill>
                <a:latin typeface="Times New Roman"/>
                <a:cs typeface="Times New Roman"/>
              </a:rPr>
              <a:t>implements</a:t>
            </a:r>
            <a:r>
              <a:rPr lang="en-US" dirty="0">
                <a:latin typeface="Times New Roman"/>
                <a:cs typeface="Times New Roman"/>
              </a:rPr>
              <a:t> </a:t>
            </a:r>
            <a:r>
              <a:rPr lang="en-US" dirty="0">
                <a:solidFill>
                  <a:srgbClr val="D19A66"/>
                </a:solidFill>
                <a:latin typeface="Times New Roman"/>
                <a:cs typeface="Times New Roman"/>
              </a:rPr>
              <a:t>Comparable</a:t>
            </a:r>
            <a:r>
              <a:rPr lang="en-US" dirty="0">
                <a:solidFill>
                  <a:srgbClr val="ABB2BF"/>
                </a:solidFill>
                <a:latin typeface="Times New Roman"/>
                <a:cs typeface="Times New Roman"/>
              </a:rPr>
              <a:t>&lt;</a:t>
            </a:r>
            <a:r>
              <a:rPr lang="en-US" dirty="0">
                <a:solidFill>
                  <a:srgbClr val="D19A66"/>
                </a:solidFill>
                <a:latin typeface="Times New Roman"/>
                <a:cs typeface="Times New Roman"/>
              </a:rPr>
              <a:t>Person</a:t>
            </a:r>
            <a:r>
              <a:rPr lang="en-US" dirty="0">
                <a:solidFill>
                  <a:srgbClr val="ABB2BF"/>
                </a:solidFill>
                <a:latin typeface="Times New Roman"/>
                <a:cs typeface="Times New Roman"/>
              </a:rPr>
              <a:t>&gt;</a:t>
            </a:r>
            <a:r>
              <a:rPr lang="en-US" dirty="0">
                <a:latin typeface="Times New Roman"/>
                <a:cs typeface="Times New Roman"/>
              </a:rPr>
              <a:t> </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D19A66"/>
                </a:solidFill>
                <a:latin typeface="Times New Roman"/>
                <a:cs typeface="Times New Roman"/>
              </a:rPr>
              <a:t>String</a:t>
            </a:r>
            <a:r>
              <a:rPr lang="en-US" dirty="0">
                <a:latin typeface="Times New Roman"/>
                <a:cs typeface="Times New Roman"/>
              </a:rPr>
              <a:t> name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C678DD"/>
                </a:solidFill>
                <a:latin typeface="Times New Roman"/>
                <a:cs typeface="Times New Roman"/>
              </a:rPr>
              <a:t>int</a:t>
            </a:r>
            <a:r>
              <a:rPr lang="en-US" dirty="0">
                <a:latin typeface="Times New Roman"/>
                <a:cs typeface="Times New Roman"/>
              </a:rPr>
              <a:t> age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Person</a:t>
            </a:r>
            <a:r>
              <a:rPr lang="en-US" dirty="0">
                <a:solidFill>
                  <a:srgbClr val="ABB2BF"/>
                </a:solidFill>
                <a:latin typeface="Times New Roman"/>
                <a:cs typeface="Times New Roman"/>
              </a:rPr>
              <a:t>(</a:t>
            </a:r>
            <a:r>
              <a:rPr lang="en-US" dirty="0">
                <a:solidFill>
                  <a:srgbClr val="D19A66"/>
                </a:solidFill>
                <a:latin typeface="Times New Roman"/>
                <a:cs typeface="Times New Roman"/>
              </a:rPr>
              <a:t>String</a:t>
            </a:r>
            <a:r>
              <a:rPr lang="en-US" dirty="0">
                <a:latin typeface="Times New Roman"/>
                <a:cs typeface="Times New Roman"/>
              </a:rPr>
              <a:t> name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C678DD"/>
                </a:solidFill>
                <a:latin typeface="Times New Roman"/>
                <a:cs typeface="Times New Roman"/>
              </a:rPr>
              <a:t>int</a:t>
            </a:r>
            <a:r>
              <a:rPr lang="en-US" dirty="0">
                <a:latin typeface="Times New Roman"/>
                <a:cs typeface="Times New Roman"/>
              </a:rPr>
              <a:t> age</a:t>
            </a:r>
            <a:r>
              <a:rPr lang="en-US" dirty="0">
                <a:solidFill>
                  <a:srgbClr val="ABB2BF"/>
                </a:solidFill>
                <a:latin typeface="Times New Roman"/>
                <a:cs typeface="Times New Roman"/>
              </a:rPr>
              <a:t>)</a:t>
            </a:r>
            <a:endParaRPr lang="en-US" dirty="0"/>
          </a:p>
          <a:p>
            <a:pPr marL="0" indent="0">
              <a:buNone/>
            </a:pPr>
            <a:r>
              <a:rPr lang="en-US" dirty="0">
                <a:latin typeface="Times New Roman"/>
                <a:cs typeface="Times New Roman"/>
              </a:rPr>
              <a:t> </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C678DD"/>
                </a:solidFill>
                <a:latin typeface="Times New Roman"/>
                <a:cs typeface="Times New Roman"/>
              </a:rPr>
              <a:t>this</a:t>
            </a:r>
            <a:r>
              <a:rPr lang="en-US" dirty="0">
                <a:solidFill>
                  <a:srgbClr val="ABB2BF"/>
                </a:solidFill>
                <a:latin typeface="Times New Roman"/>
                <a:cs typeface="Times New Roman"/>
              </a:rPr>
              <a:t>.</a:t>
            </a:r>
            <a:r>
              <a:rPr lang="en-US" dirty="0">
                <a:latin typeface="Times New Roman"/>
                <a:cs typeface="Times New Roman"/>
              </a:rPr>
              <a:t>name </a:t>
            </a:r>
            <a:r>
              <a:rPr lang="en-US" dirty="0">
                <a:solidFill>
                  <a:srgbClr val="61AFEF"/>
                </a:solidFill>
                <a:latin typeface="Times New Roman"/>
                <a:cs typeface="Times New Roman"/>
              </a:rPr>
              <a:t>=</a:t>
            </a:r>
            <a:r>
              <a:rPr lang="en-US" dirty="0">
                <a:latin typeface="Times New Roman"/>
                <a:cs typeface="Times New Roman"/>
              </a:rPr>
              <a:t> name</a:t>
            </a:r>
            <a:r>
              <a:rPr lang="en-US" dirty="0">
                <a:solidFill>
                  <a:srgbClr val="ABB2BF"/>
                </a:solidFill>
                <a:latin typeface="Times New Roman"/>
                <a:cs typeface="Times New Roman"/>
              </a:rPr>
              <a:t>;</a:t>
            </a:r>
            <a:r>
              <a:rPr lang="en-US" dirty="0">
                <a:latin typeface="Times New Roman"/>
                <a:cs typeface="Times New Roman"/>
              </a:rPr>
              <a:t> </a:t>
            </a:r>
            <a:r>
              <a:rPr lang="en-US" err="1">
                <a:solidFill>
                  <a:srgbClr val="C678DD"/>
                </a:solidFill>
                <a:latin typeface="Times New Roman"/>
                <a:cs typeface="Times New Roman"/>
              </a:rPr>
              <a:t>this</a:t>
            </a:r>
            <a:r>
              <a:rPr lang="en-US" err="1">
                <a:solidFill>
                  <a:srgbClr val="ABB2BF"/>
                </a:solidFill>
                <a:latin typeface="Times New Roman"/>
                <a:cs typeface="Times New Roman"/>
              </a:rPr>
              <a:t>.</a:t>
            </a:r>
            <a:r>
              <a:rPr lang="en-US" err="1">
                <a:latin typeface="Times New Roman"/>
                <a:cs typeface="Times New Roman"/>
              </a:rPr>
              <a:t>age</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age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ABB2BF"/>
                </a:solidFill>
                <a:latin typeface="Times New Roman"/>
                <a:cs typeface="Times New Roman"/>
              </a:rPr>
              <a:t>@Override</a:t>
            </a:r>
            <a:r>
              <a:rPr lang="en-US" dirty="0">
                <a:latin typeface="Times New Roman"/>
                <a:cs typeface="Times New Roman"/>
              </a:rPr>
              <a:t> </a:t>
            </a:r>
            <a:endParaRPr lang="en-US">
              <a:solidFill>
                <a:srgbClr val="000000"/>
              </a:solidFill>
            </a:endParaRPr>
          </a:p>
          <a:p>
            <a:pPr marL="0" indent="0">
              <a:buNone/>
            </a:pPr>
            <a:r>
              <a:rPr lang="en-US" dirty="0">
                <a:solidFill>
                  <a:srgbClr val="C678DD"/>
                </a:solidFill>
                <a:latin typeface="Times New Roman"/>
                <a:cs typeface="Times New Roman"/>
              </a:rPr>
              <a:t>public</a:t>
            </a:r>
            <a:r>
              <a:rPr lang="en-US" dirty="0">
                <a:latin typeface="Times New Roman"/>
                <a:cs typeface="Times New Roman"/>
              </a:rPr>
              <a:t> </a:t>
            </a:r>
            <a:r>
              <a:rPr lang="en-US" dirty="0">
                <a:solidFill>
                  <a:srgbClr val="C678DD"/>
                </a:solidFill>
                <a:latin typeface="Times New Roman"/>
                <a:cs typeface="Times New Roman"/>
              </a:rPr>
              <a:t>int</a:t>
            </a:r>
            <a:r>
              <a:rPr lang="en-US" dirty="0">
                <a:latin typeface="Times New Roman"/>
                <a:cs typeface="Times New Roman"/>
              </a:rPr>
              <a:t> </a:t>
            </a:r>
            <a:r>
              <a:rPr lang="en-US" dirty="0" err="1">
                <a:solidFill>
                  <a:srgbClr val="61AFEF"/>
                </a:solidFill>
                <a:latin typeface="Times New Roman"/>
                <a:cs typeface="Times New Roman"/>
              </a:rPr>
              <a:t>compareTo</a:t>
            </a:r>
            <a:r>
              <a:rPr lang="en-US" dirty="0">
                <a:solidFill>
                  <a:srgbClr val="ABB2BF"/>
                </a:solidFill>
                <a:latin typeface="Times New Roman"/>
                <a:cs typeface="Times New Roman"/>
              </a:rPr>
              <a:t>(</a:t>
            </a:r>
            <a:r>
              <a:rPr lang="en-US" dirty="0">
                <a:solidFill>
                  <a:srgbClr val="D19A66"/>
                </a:solidFill>
                <a:latin typeface="Times New Roman"/>
                <a:cs typeface="Times New Roman"/>
              </a:rPr>
              <a:t>Person</a:t>
            </a:r>
            <a:r>
              <a:rPr lang="en-US" dirty="0">
                <a:latin typeface="Times New Roman"/>
                <a:cs typeface="Times New Roman"/>
              </a:rPr>
              <a:t> other</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ABB2BF"/>
                </a:solidFill>
                <a:latin typeface="Times New Roman"/>
                <a:cs typeface="Times New Roman"/>
              </a:rPr>
              <a:t>{</a:t>
            </a:r>
            <a:endParaRPr lang="en-US" dirty="0"/>
          </a:p>
          <a:p>
            <a:pPr marL="0" indent="0">
              <a:buNone/>
            </a:pPr>
            <a:r>
              <a:rPr lang="en-US" dirty="0">
                <a:latin typeface="Times New Roman"/>
                <a:cs typeface="Times New Roman"/>
              </a:rPr>
              <a:t> </a:t>
            </a:r>
            <a:r>
              <a:rPr lang="en-US" dirty="0">
                <a:solidFill>
                  <a:srgbClr val="C678DD"/>
                </a:solidFill>
                <a:latin typeface="Times New Roman"/>
                <a:cs typeface="Times New Roman"/>
              </a:rPr>
              <a:t>return</a:t>
            </a:r>
            <a:r>
              <a:rPr lang="en-US" dirty="0">
                <a:latin typeface="Times New Roman"/>
                <a:cs typeface="Times New Roman"/>
              </a:rPr>
              <a:t> </a:t>
            </a:r>
            <a:r>
              <a:rPr lang="en-US" err="1">
                <a:solidFill>
                  <a:srgbClr val="C678DD"/>
                </a:solidFill>
                <a:latin typeface="Times New Roman"/>
                <a:cs typeface="Times New Roman"/>
              </a:rPr>
              <a:t>this</a:t>
            </a:r>
            <a:r>
              <a:rPr lang="en-US" err="1">
                <a:solidFill>
                  <a:srgbClr val="ABB2BF"/>
                </a:solidFill>
                <a:latin typeface="Times New Roman"/>
                <a:cs typeface="Times New Roman"/>
              </a:rPr>
              <a:t>.</a:t>
            </a:r>
            <a:r>
              <a:rPr lang="en-US" err="1">
                <a:latin typeface="Times New Roman"/>
                <a:cs typeface="Times New Roman"/>
              </a:rPr>
              <a:t>age</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t>
            </a:r>
            <a:r>
              <a:rPr lang="en-US" err="1">
                <a:latin typeface="Times New Roman"/>
                <a:cs typeface="Times New Roman"/>
              </a:rPr>
              <a:t>other</a:t>
            </a:r>
            <a:r>
              <a:rPr lang="en-US" err="1">
                <a:solidFill>
                  <a:srgbClr val="ABB2BF"/>
                </a:solidFill>
                <a:latin typeface="Times New Roman"/>
                <a:cs typeface="Times New Roman"/>
              </a:rPr>
              <a:t>.</a:t>
            </a:r>
            <a:r>
              <a:rPr lang="en-US" err="1">
                <a:latin typeface="Times New Roman"/>
                <a:cs typeface="Times New Roman"/>
              </a:rPr>
              <a:t>age</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i="1" dirty="0">
                <a:solidFill>
                  <a:srgbClr val="5C6370"/>
                </a:solidFill>
                <a:latin typeface="Times New Roman"/>
                <a:cs typeface="Times New Roman"/>
              </a:rPr>
              <a:t>// Sort by age in ascending order</a:t>
            </a:r>
            <a:r>
              <a:rPr lang="en-US" dirty="0">
                <a:latin typeface="Times New Roman"/>
                <a:cs typeface="Times New Roman"/>
              </a:rPr>
              <a:t> </a:t>
            </a:r>
            <a:r>
              <a:rPr lang="en-US" dirty="0">
                <a:solidFill>
                  <a:srgbClr val="ABB2BF"/>
                </a:solidFill>
                <a:latin typeface="Times New Roman"/>
                <a:cs typeface="Times New Roman"/>
              </a:rPr>
              <a:t>}</a:t>
            </a:r>
            <a:endParaRPr lang="en-US" dirty="0"/>
          </a:p>
          <a:p>
            <a:pPr marL="0" indent="0">
              <a:buNone/>
            </a:pPr>
            <a:r>
              <a:rPr lang="en-US" dirty="0">
                <a:latin typeface="Times New Roman"/>
                <a:cs typeface="Times New Roman"/>
              </a:rPr>
              <a:t> </a:t>
            </a:r>
            <a:r>
              <a:rPr lang="en-US" dirty="0">
                <a:solidFill>
                  <a:srgbClr val="ABB2BF"/>
                </a:solidFill>
                <a:latin typeface="Times New Roman"/>
                <a:cs typeface="Times New Roman"/>
              </a:rPr>
              <a:t>@Override</a:t>
            </a:r>
            <a:r>
              <a:rPr lang="en-US" dirty="0">
                <a:latin typeface="Times New Roman"/>
                <a:cs typeface="Times New Roman"/>
              </a:rPr>
              <a:t> </a:t>
            </a:r>
            <a:r>
              <a:rPr lang="en-US" dirty="0">
                <a:solidFill>
                  <a:srgbClr val="C678DD"/>
                </a:solidFill>
                <a:latin typeface="Times New Roman"/>
                <a:cs typeface="Times New Roman"/>
              </a:rPr>
              <a:t>public</a:t>
            </a:r>
            <a:r>
              <a:rPr lang="en-US" dirty="0">
                <a:latin typeface="Times New Roman"/>
                <a:cs typeface="Times New Roman"/>
              </a:rPr>
              <a:t> </a:t>
            </a:r>
            <a:r>
              <a:rPr lang="en-US" dirty="0">
                <a:solidFill>
                  <a:srgbClr val="D19A66"/>
                </a:solidFill>
                <a:latin typeface="Times New Roman"/>
                <a:cs typeface="Times New Roman"/>
              </a:rPr>
              <a:t>String</a:t>
            </a:r>
            <a:r>
              <a:rPr lang="en-US" dirty="0">
                <a:latin typeface="Times New Roman"/>
                <a:cs typeface="Times New Roman"/>
              </a:rPr>
              <a:t> </a:t>
            </a:r>
            <a:r>
              <a:rPr lang="en-US" err="1">
                <a:solidFill>
                  <a:srgbClr val="61AFEF"/>
                </a:solidFill>
                <a:latin typeface="Times New Roman"/>
                <a:cs typeface="Times New Roman"/>
              </a:rPr>
              <a:t>toString</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ABB2BF"/>
                </a:solidFill>
                <a:latin typeface="Times New Roman"/>
                <a:cs typeface="Times New Roman"/>
              </a:rPr>
              <a:t>{</a:t>
            </a:r>
            <a:endParaRPr lang="en-US" dirty="0"/>
          </a:p>
          <a:p>
            <a:pPr marL="0" indent="0">
              <a:buNone/>
            </a:pPr>
            <a:r>
              <a:rPr lang="en-US" dirty="0">
                <a:latin typeface="Times New Roman"/>
                <a:cs typeface="Times New Roman"/>
              </a:rPr>
              <a:t> </a:t>
            </a:r>
            <a:r>
              <a:rPr lang="en-US" dirty="0">
                <a:solidFill>
                  <a:srgbClr val="C678DD"/>
                </a:solidFill>
                <a:latin typeface="Times New Roman"/>
                <a:cs typeface="Times New Roman"/>
              </a:rPr>
              <a:t>return</a:t>
            </a:r>
            <a:r>
              <a:rPr lang="en-US" dirty="0">
                <a:latin typeface="Times New Roman"/>
                <a:cs typeface="Times New Roman"/>
              </a:rPr>
              <a:t> </a:t>
            </a:r>
            <a:r>
              <a:rPr lang="en-US" dirty="0">
                <a:solidFill>
                  <a:srgbClr val="98C379"/>
                </a:solidFill>
                <a:latin typeface="Times New Roman"/>
                <a:cs typeface="Times New Roman"/>
              </a:rPr>
              <a:t>"Name: "</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name </a:t>
            </a:r>
            <a:r>
              <a:rPr lang="en-US" dirty="0">
                <a:solidFill>
                  <a:srgbClr val="61AFEF"/>
                </a:solidFill>
                <a:latin typeface="Times New Roman"/>
                <a:cs typeface="Times New Roman"/>
              </a:rPr>
              <a:t>+</a:t>
            </a:r>
            <a:r>
              <a:rPr lang="en-US" dirty="0">
                <a:latin typeface="Times New Roman"/>
                <a:cs typeface="Times New Roman"/>
              </a:rPr>
              <a:t> </a:t>
            </a:r>
            <a:r>
              <a:rPr lang="en-US" dirty="0">
                <a:solidFill>
                  <a:srgbClr val="98C379"/>
                </a:solidFill>
                <a:latin typeface="Times New Roman"/>
                <a:cs typeface="Times New Roman"/>
              </a:rPr>
              <a:t>", Age: "</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age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ABB2BF"/>
                </a:solidFill>
                <a:latin typeface="Times New Roman"/>
                <a:cs typeface="Times New Roman"/>
              </a:rPr>
              <a:t>}</a:t>
            </a:r>
            <a:r>
              <a:rPr lang="en-US" dirty="0">
                <a:latin typeface="Times New Roman"/>
                <a:cs typeface="Times New Roman"/>
              </a:rPr>
              <a:t> </a:t>
            </a:r>
            <a:endParaRPr lang="en-US"/>
          </a:p>
        </p:txBody>
      </p:sp>
    </p:spTree>
    <p:extLst>
      <p:ext uri="{BB962C8B-B14F-4D97-AF65-F5344CB8AC3E}">
        <p14:creationId xmlns:p14="http://schemas.microsoft.com/office/powerpoint/2010/main" val="33054948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FDD7-5BC4-85B6-AD37-500743C03E8C}"/>
              </a:ext>
            </a:extLst>
          </p:cNvPr>
          <p:cNvSpPr>
            <a:spLocks noGrp="1"/>
          </p:cNvSpPr>
          <p:nvPr>
            <p:ph type="title"/>
          </p:nvPr>
        </p:nvSpPr>
        <p:spPr/>
        <p:txBody>
          <a:bodyPr/>
          <a:lstStyle/>
          <a:p>
            <a:r>
              <a:rPr lang="en-US" dirty="0">
                <a:latin typeface="Times New Roman"/>
                <a:cs typeface="Times New Roman"/>
              </a:rPr>
              <a:t>Example Part:2 </a:t>
            </a:r>
            <a:endParaRPr lang="en-US" dirty="0"/>
          </a:p>
        </p:txBody>
      </p:sp>
      <p:sp>
        <p:nvSpPr>
          <p:cNvPr id="3" name="Content Placeholder 2">
            <a:extLst>
              <a:ext uri="{FF2B5EF4-FFF2-40B4-BE49-F238E27FC236}">
                <a16:creationId xmlns:a16="http://schemas.microsoft.com/office/drawing/2014/main" id="{04158700-1AFD-BEB1-BCF1-D16BA86FC621}"/>
              </a:ext>
            </a:extLst>
          </p:cNvPr>
          <p:cNvSpPr>
            <a:spLocks noGrp="1"/>
          </p:cNvSpPr>
          <p:nvPr>
            <p:ph idx="1"/>
          </p:nvPr>
        </p:nvSpPr>
        <p:spPr>
          <a:xfrm>
            <a:off x="838200" y="1740959"/>
            <a:ext cx="10515600" cy="4746448"/>
          </a:xfrm>
        </p:spPr>
        <p:txBody>
          <a:bodyPr vert="horz" lIns="91440" tIns="45720" rIns="91440" bIns="45720" rtlCol="0" anchor="t">
            <a:normAutofit lnSpcReduction="10000"/>
          </a:bodyPr>
          <a:lstStyle/>
          <a:p>
            <a:pPr marL="0" indent="0">
              <a:buNone/>
            </a:pPr>
            <a:r>
              <a:rPr lang="en-US" dirty="0">
                <a:solidFill>
                  <a:srgbClr val="C678DD"/>
                </a:solidFill>
                <a:latin typeface="Times New Roman"/>
                <a:cs typeface="Times New Roman"/>
              </a:rPr>
              <a:t>public</a:t>
            </a:r>
            <a:r>
              <a:rPr lang="en-US" dirty="0">
                <a:latin typeface="Times New Roman"/>
                <a:cs typeface="Times New Roman"/>
              </a:rPr>
              <a:t> </a:t>
            </a:r>
            <a:r>
              <a:rPr lang="en-US" dirty="0">
                <a:solidFill>
                  <a:srgbClr val="C678DD"/>
                </a:solidFill>
                <a:latin typeface="Times New Roman"/>
                <a:cs typeface="Times New Roman"/>
              </a:rPr>
              <a:t>class</a:t>
            </a:r>
            <a:r>
              <a:rPr lang="en-US" dirty="0">
                <a:latin typeface="Times New Roman"/>
                <a:cs typeface="Times New Roman"/>
              </a:rPr>
              <a:t> </a:t>
            </a:r>
            <a:r>
              <a:rPr lang="en-US" err="1">
                <a:solidFill>
                  <a:srgbClr val="D19A66"/>
                </a:solidFill>
                <a:latin typeface="Times New Roman"/>
                <a:cs typeface="Times New Roman"/>
              </a:rPr>
              <a:t>SortingExample</a:t>
            </a:r>
            <a:r>
              <a:rPr lang="en-US" dirty="0">
                <a:latin typeface="Times New Roman"/>
                <a:cs typeface="Times New Roman"/>
              </a:rPr>
              <a:t> </a:t>
            </a:r>
            <a:endParaRPr lang="en-US" dirty="0">
              <a:solidFill>
                <a:srgbClr val="000000"/>
              </a:solidFill>
            </a:endParaRPr>
          </a:p>
          <a:p>
            <a:pPr marL="0" indent="0">
              <a:buNone/>
            </a:pPr>
            <a:r>
              <a:rPr lang="en-US" dirty="0">
                <a:solidFill>
                  <a:srgbClr val="ABB2BF"/>
                </a:solidFill>
                <a:latin typeface="Times New Roman"/>
                <a:cs typeface="Times New Roman"/>
              </a:rPr>
              <a:t>{</a:t>
            </a:r>
            <a:r>
              <a:rPr lang="en-US" dirty="0">
                <a:latin typeface="Times New Roman"/>
                <a:cs typeface="Times New Roman"/>
              </a:rPr>
              <a:t> </a:t>
            </a:r>
            <a:endParaRPr lang="en-US" dirty="0">
              <a:solidFill>
                <a:srgbClr val="000000"/>
              </a:solidFill>
            </a:endParaRPr>
          </a:p>
          <a:p>
            <a:pPr marL="0" indent="0">
              <a:buNone/>
            </a:pPr>
            <a:r>
              <a:rPr lang="en-US" dirty="0">
                <a:solidFill>
                  <a:srgbClr val="C678DD"/>
                </a:solidFill>
                <a:latin typeface="Times New Roman"/>
                <a:cs typeface="Times New Roman"/>
              </a:rPr>
              <a:t>public</a:t>
            </a:r>
            <a:r>
              <a:rPr lang="en-US" dirty="0">
                <a:latin typeface="Times New Roman"/>
                <a:cs typeface="Times New Roman"/>
              </a:rPr>
              <a:t> </a:t>
            </a:r>
            <a:r>
              <a:rPr lang="en-US" dirty="0">
                <a:solidFill>
                  <a:srgbClr val="C678DD"/>
                </a:solidFill>
                <a:latin typeface="Times New Roman"/>
                <a:cs typeface="Times New Roman"/>
              </a:rPr>
              <a:t>static</a:t>
            </a:r>
            <a:r>
              <a:rPr lang="en-US" dirty="0">
                <a:latin typeface="Times New Roman"/>
                <a:cs typeface="Times New Roman"/>
              </a:rPr>
              <a:t> </a:t>
            </a:r>
            <a:r>
              <a:rPr lang="en-US" dirty="0">
                <a:solidFill>
                  <a:srgbClr val="C678DD"/>
                </a:solidFill>
                <a:latin typeface="Times New Roman"/>
                <a:cs typeface="Times New Roman"/>
              </a:rPr>
              <a:t>void</a:t>
            </a:r>
            <a:r>
              <a:rPr lang="en-US" dirty="0">
                <a:latin typeface="Times New Roman"/>
                <a:cs typeface="Times New Roman"/>
              </a:rPr>
              <a:t> </a:t>
            </a:r>
            <a:r>
              <a:rPr lang="en-US" dirty="0">
                <a:solidFill>
                  <a:srgbClr val="61AFEF"/>
                </a:solidFill>
                <a:latin typeface="Times New Roman"/>
                <a:cs typeface="Times New Roman"/>
              </a:rPr>
              <a:t>main</a:t>
            </a:r>
            <a:r>
              <a:rPr lang="en-US" dirty="0">
                <a:solidFill>
                  <a:srgbClr val="ABB2BF"/>
                </a:solidFill>
                <a:latin typeface="Times New Roman"/>
                <a:cs typeface="Times New Roman"/>
              </a:rPr>
              <a:t>(</a:t>
            </a:r>
            <a:r>
              <a:rPr lang="en-US" dirty="0">
                <a:solidFill>
                  <a:srgbClr val="D19A66"/>
                </a:solidFill>
                <a:latin typeface="Times New Roman"/>
                <a:cs typeface="Times New Roman"/>
              </a:rPr>
              <a:t>String</a:t>
            </a:r>
            <a:r>
              <a:rPr lang="en-US" dirty="0">
                <a:solidFill>
                  <a:srgbClr val="ABB2BF"/>
                </a:solidFill>
                <a:latin typeface="Times New Roman"/>
                <a:cs typeface="Times New Roman"/>
              </a:rPr>
              <a:t>[]</a:t>
            </a:r>
            <a:r>
              <a:rPr lang="en-US" dirty="0">
                <a:latin typeface="Times New Roman"/>
                <a:cs typeface="Times New Roman"/>
              </a:rPr>
              <a:t> </a:t>
            </a:r>
            <a:r>
              <a:rPr lang="en-US" dirty="0" err="1">
                <a:latin typeface="Times New Roman"/>
                <a:cs typeface="Times New Roman"/>
              </a:rPr>
              <a:t>args</a:t>
            </a:r>
            <a:r>
              <a:rPr lang="en-US" dirty="0">
                <a:solidFill>
                  <a:srgbClr val="ABB2BF"/>
                </a:solidFill>
                <a:latin typeface="Times New Roman"/>
                <a:cs typeface="Times New Roman"/>
              </a:rPr>
              <a:t>)</a:t>
            </a:r>
            <a:endParaRPr lang="en-US" dirty="0"/>
          </a:p>
          <a:p>
            <a:pPr marL="0" indent="0">
              <a:buNone/>
            </a:pPr>
            <a:r>
              <a:rPr lang="en-US" dirty="0">
                <a:latin typeface="Times New Roman"/>
                <a:cs typeface="Times New Roman"/>
              </a:rPr>
              <a:t> </a:t>
            </a:r>
            <a:r>
              <a:rPr lang="en-US" dirty="0">
                <a:solidFill>
                  <a:srgbClr val="ABB2BF"/>
                </a:solidFill>
                <a:latin typeface="Times New Roman"/>
                <a:cs typeface="Times New Roman"/>
              </a:rPr>
              <a:t>{</a:t>
            </a:r>
            <a:r>
              <a:rPr lang="en-US" dirty="0">
                <a:latin typeface="Times New Roman"/>
                <a:cs typeface="Times New Roman"/>
              </a:rPr>
              <a:t> </a:t>
            </a:r>
            <a:r>
              <a:rPr lang="en-US" i="1" dirty="0">
                <a:solidFill>
                  <a:srgbClr val="5C6370"/>
                </a:solidFill>
                <a:latin typeface="Times New Roman"/>
                <a:cs typeface="Times New Roman"/>
              </a:rPr>
              <a:t>// Sorting a List of Persons by age (natural order)</a:t>
            </a:r>
            <a:r>
              <a:rPr lang="en-US" dirty="0">
                <a:latin typeface="Times New Roman"/>
                <a:cs typeface="Times New Roman"/>
              </a:rPr>
              <a:t> </a:t>
            </a:r>
            <a:endParaRPr lang="en-US">
              <a:solidFill>
                <a:srgbClr val="000000"/>
              </a:solidFill>
            </a:endParaRPr>
          </a:p>
          <a:p>
            <a:pPr marL="0" indent="0">
              <a:buNone/>
            </a:pPr>
            <a:r>
              <a:rPr lang="en-US" dirty="0">
                <a:solidFill>
                  <a:srgbClr val="D19A66"/>
                </a:solidFill>
                <a:latin typeface="Times New Roman"/>
                <a:cs typeface="Times New Roman"/>
              </a:rPr>
              <a:t>List</a:t>
            </a:r>
            <a:r>
              <a:rPr lang="en-US" dirty="0">
                <a:solidFill>
                  <a:srgbClr val="ABB2BF"/>
                </a:solidFill>
                <a:latin typeface="Times New Roman"/>
                <a:cs typeface="Times New Roman"/>
              </a:rPr>
              <a:t>&lt;</a:t>
            </a:r>
            <a:r>
              <a:rPr lang="en-US" dirty="0">
                <a:solidFill>
                  <a:srgbClr val="D19A66"/>
                </a:solidFill>
                <a:latin typeface="Times New Roman"/>
                <a:cs typeface="Times New Roman"/>
              </a:rPr>
              <a:t>Person</a:t>
            </a:r>
            <a:r>
              <a:rPr lang="en-US" dirty="0">
                <a:solidFill>
                  <a:srgbClr val="ABB2BF"/>
                </a:solidFill>
                <a:latin typeface="Times New Roman"/>
                <a:cs typeface="Times New Roman"/>
              </a:rPr>
              <a:t>&gt;</a:t>
            </a:r>
            <a:r>
              <a:rPr lang="en-US" dirty="0">
                <a:latin typeface="Times New Roman"/>
                <a:cs typeface="Times New Roman"/>
              </a:rPr>
              <a:t> people </a:t>
            </a:r>
            <a:r>
              <a:rPr lang="en-US" dirty="0">
                <a:solidFill>
                  <a:srgbClr val="61AFEF"/>
                </a:solidFill>
                <a:latin typeface="Times New Roman"/>
                <a:cs typeface="Times New Roman"/>
              </a:rPr>
              <a:t>=</a:t>
            </a:r>
            <a:r>
              <a:rPr lang="en-US" dirty="0">
                <a:latin typeface="Times New Roman"/>
                <a:cs typeface="Times New Roman"/>
              </a:rPr>
              <a:t> </a:t>
            </a:r>
            <a:r>
              <a:rPr lang="en-US" dirty="0">
                <a:solidFill>
                  <a:srgbClr val="C678DD"/>
                </a:solidFill>
                <a:latin typeface="Times New Roman"/>
                <a:cs typeface="Times New Roman"/>
              </a:rPr>
              <a:t>new</a:t>
            </a:r>
            <a:r>
              <a:rPr lang="en-US" dirty="0">
                <a:latin typeface="Times New Roman"/>
                <a:cs typeface="Times New Roman"/>
              </a:rPr>
              <a:t> </a:t>
            </a:r>
            <a:r>
              <a:rPr lang="en-US" err="1">
                <a:solidFill>
                  <a:srgbClr val="D19A66"/>
                </a:solidFill>
                <a:latin typeface="Times New Roman"/>
                <a:cs typeface="Times New Roman"/>
              </a:rPr>
              <a:t>ArrayList</a:t>
            </a:r>
            <a:r>
              <a:rPr lang="en-US" dirty="0">
                <a:solidFill>
                  <a:srgbClr val="ABB2BF"/>
                </a:solidFill>
                <a:latin typeface="Times New Roman"/>
                <a:cs typeface="Times New Roman"/>
              </a:rPr>
              <a:t>&lt;&gt;();</a:t>
            </a:r>
            <a:r>
              <a:rPr lang="en-US" dirty="0">
                <a:latin typeface="Times New Roman"/>
                <a:cs typeface="Times New Roman"/>
              </a:rPr>
              <a:t> </a:t>
            </a:r>
            <a:endParaRPr lang="en-US"/>
          </a:p>
          <a:p>
            <a:pPr marL="0" indent="0">
              <a:buNone/>
            </a:pPr>
            <a:r>
              <a:rPr lang="en-US" dirty="0" err="1">
                <a:latin typeface="Times New Roman"/>
                <a:cs typeface="Times New Roman"/>
              </a:rPr>
              <a:t>people</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add</a:t>
            </a:r>
            <a:r>
              <a:rPr lang="en-US" dirty="0">
                <a:solidFill>
                  <a:srgbClr val="ABB2BF"/>
                </a:solidFill>
                <a:latin typeface="Times New Roman"/>
                <a:cs typeface="Times New Roman"/>
              </a:rPr>
              <a:t>(</a:t>
            </a:r>
            <a:r>
              <a:rPr lang="en-US" dirty="0">
                <a:solidFill>
                  <a:srgbClr val="C678DD"/>
                </a:solidFill>
                <a:latin typeface="Times New Roman"/>
                <a:cs typeface="Times New Roman"/>
              </a:rPr>
              <a:t>new</a:t>
            </a:r>
            <a:r>
              <a:rPr lang="en-US" dirty="0">
                <a:latin typeface="Times New Roman"/>
                <a:cs typeface="Times New Roman"/>
              </a:rPr>
              <a:t> </a:t>
            </a:r>
            <a:r>
              <a:rPr lang="en-US" dirty="0">
                <a:solidFill>
                  <a:srgbClr val="D19A66"/>
                </a:solidFill>
                <a:latin typeface="Times New Roman"/>
                <a:cs typeface="Times New Roman"/>
              </a:rPr>
              <a:t>Person</a:t>
            </a:r>
            <a:r>
              <a:rPr lang="en-US" dirty="0">
                <a:solidFill>
                  <a:srgbClr val="ABB2BF"/>
                </a:solidFill>
                <a:latin typeface="Times New Roman"/>
                <a:cs typeface="Times New Roman"/>
              </a:rPr>
              <a:t>(</a:t>
            </a:r>
            <a:r>
              <a:rPr lang="en-US" dirty="0">
                <a:solidFill>
                  <a:srgbClr val="98C379"/>
                </a:solidFill>
                <a:latin typeface="Times New Roman"/>
                <a:cs typeface="Times New Roman"/>
              </a:rPr>
              <a:t>"Alice"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25</a:t>
            </a:r>
            <a:r>
              <a:rPr lang="en-US" dirty="0">
                <a:solidFill>
                  <a:srgbClr val="ABB2BF"/>
                </a:solidFill>
                <a:latin typeface="Times New Roman"/>
                <a:cs typeface="Times New Roman"/>
              </a:rPr>
              <a:t>));</a:t>
            </a:r>
            <a:r>
              <a:rPr lang="en-US" dirty="0">
                <a:latin typeface="Times New Roman"/>
                <a:cs typeface="Times New Roman"/>
              </a:rPr>
              <a:t> </a:t>
            </a:r>
            <a:endParaRPr lang="en-US"/>
          </a:p>
          <a:p>
            <a:pPr marL="0" indent="0">
              <a:buNone/>
            </a:pPr>
            <a:r>
              <a:rPr lang="en-US" err="1">
                <a:latin typeface="Times New Roman"/>
                <a:cs typeface="Times New Roman"/>
              </a:rPr>
              <a:t>people</a:t>
            </a:r>
            <a:r>
              <a:rPr lang="en-US" err="1">
                <a:solidFill>
                  <a:srgbClr val="ABB2BF"/>
                </a:solidFill>
                <a:latin typeface="Times New Roman"/>
                <a:cs typeface="Times New Roman"/>
              </a:rPr>
              <a:t>.</a:t>
            </a:r>
            <a:r>
              <a:rPr lang="en-US" err="1">
                <a:solidFill>
                  <a:srgbClr val="61AFEF"/>
                </a:solidFill>
                <a:latin typeface="Times New Roman"/>
                <a:cs typeface="Times New Roman"/>
              </a:rPr>
              <a:t>add</a:t>
            </a:r>
            <a:r>
              <a:rPr lang="en-US" dirty="0">
                <a:solidFill>
                  <a:srgbClr val="ABB2BF"/>
                </a:solidFill>
                <a:latin typeface="Times New Roman"/>
                <a:cs typeface="Times New Roman"/>
              </a:rPr>
              <a:t>(</a:t>
            </a:r>
            <a:r>
              <a:rPr lang="en-US" dirty="0">
                <a:solidFill>
                  <a:srgbClr val="C678DD"/>
                </a:solidFill>
                <a:latin typeface="Times New Roman"/>
                <a:cs typeface="Times New Roman"/>
              </a:rPr>
              <a:t>new</a:t>
            </a:r>
            <a:r>
              <a:rPr lang="en-US" dirty="0">
                <a:latin typeface="Times New Roman"/>
                <a:cs typeface="Times New Roman"/>
              </a:rPr>
              <a:t> </a:t>
            </a:r>
            <a:r>
              <a:rPr lang="en-US" dirty="0">
                <a:solidFill>
                  <a:srgbClr val="D19A66"/>
                </a:solidFill>
                <a:latin typeface="Times New Roman"/>
                <a:cs typeface="Times New Roman"/>
              </a:rPr>
              <a:t>Person</a:t>
            </a:r>
            <a:r>
              <a:rPr lang="en-US" dirty="0">
                <a:solidFill>
                  <a:srgbClr val="ABB2BF"/>
                </a:solidFill>
                <a:latin typeface="Times New Roman"/>
                <a:cs typeface="Times New Roman"/>
              </a:rPr>
              <a:t>(</a:t>
            </a:r>
            <a:r>
              <a:rPr lang="en-US" dirty="0">
                <a:solidFill>
                  <a:srgbClr val="98C379"/>
                </a:solidFill>
                <a:latin typeface="Times New Roman"/>
                <a:cs typeface="Times New Roman"/>
              </a:rPr>
              <a:t>"Bob"</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30</a:t>
            </a:r>
            <a:r>
              <a:rPr lang="en-US" dirty="0">
                <a:solidFill>
                  <a:srgbClr val="ABB2BF"/>
                </a:solidFill>
                <a:latin typeface="Times New Roman"/>
                <a:cs typeface="Times New Roman"/>
              </a:rPr>
              <a:t>));</a:t>
            </a:r>
            <a:r>
              <a:rPr lang="en-US" dirty="0">
                <a:latin typeface="Times New Roman"/>
                <a:cs typeface="Times New Roman"/>
              </a:rPr>
              <a:t> </a:t>
            </a:r>
            <a:endParaRPr lang="en-US"/>
          </a:p>
          <a:p>
            <a:pPr marL="0" indent="0">
              <a:buNone/>
            </a:pPr>
            <a:r>
              <a:rPr lang="en-US" dirty="0" err="1">
                <a:latin typeface="Times New Roman"/>
                <a:cs typeface="Times New Roman"/>
              </a:rPr>
              <a:t>people</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add</a:t>
            </a:r>
            <a:r>
              <a:rPr lang="en-US" dirty="0">
                <a:solidFill>
                  <a:srgbClr val="ABB2BF"/>
                </a:solidFill>
                <a:latin typeface="Times New Roman"/>
                <a:cs typeface="Times New Roman"/>
              </a:rPr>
              <a:t>(</a:t>
            </a:r>
            <a:r>
              <a:rPr lang="en-US" dirty="0">
                <a:solidFill>
                  <a:srgbClr val="C678DD"/>
                </a:solidFill>
                <a:latin typeface="Times New Roman"/>
                <a:cs typeface="Times New Roman"/>
              </a:rPr>
              <a:t>new</a:t>
            </a:r>
            <a:r>
              <a:rPr lang="en-US" dirty="0">
                <a:latin typeface="Times New Roman"/>
                <a:cs typeface="Times New Roman"/>
              </a:rPr>
              <a:t> </a:t>
            </a:r>
            <a:r>
              <a:rPr lang="en-US" dirty="0">
                <a:solidFill>
                  <a:srgbClr val="D19A66"/>
                </a:solidFill>
                <a:latin typeface="Times New Roman"/>
                <a:cs typeface="Times New Roman"/>
              </a:rPr>
              <a:t>Person</a:t>
            </a:r>
            <a:r>
              <a:rPr lang="en-US" dirty="0">
                <a:solidFill>
                  <a:srgbClr val="ABB2BF"/>
                </a:solidFill>
                <a:latin typeface="Times New Roman"/>
                <a:cs typeface="Times New Roman"/>
              </a:rPr>
              <a:t>(</a:t>
            </a:r>
            <a:r>
              <a:rPr lang="en-US" dirty="0">
                <a:solidFill>
                  <a:srgbClr val="98C379"/>
                </a:solidFill>
                <a:latin typeface="Times New Roman"/>
                <a:cs typeface="Times New Roman"/>
              </a:rPr>
              <a:t>"Charlie"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20</a:t>
            </a:r>
            <a:r>
              <a:rPr lang="en-US" dirty="0">
                <a:solidFill>
                  <a:srgbClr val="ABB2BF"/>
                </a:solidFill>
                <a:latin typeface="Times New Roman"/>
                <a:cs typeface="Times New Roman"/>
              </a:rPr>
              <a:t>));</a:t>
            </a:r>
            <a:endParaRPr lang="en-US" dirty="0"/>
          </a:p>
          <a:p>
            <a:pPr marL="0" indent="0">
              <a:buNone/>
            </a:pPr>
            <a:r>
              <a:rPr lang="en-US" dirty="0">
                <a:latin typeface="Times New Roman"/>
                <a:cs typeface="Times New Roman"/>
              </a:rPr>
              <a:t> </a:t>
            </a:r>
            <a:r>
              <a:rPr lang="en-US" err="1">
                <a:solidFill>
                  <a:srgbClr val="D19A66"/>
                </a:solidFill>
                <a:latin typeface="Times New Roman"/>
                <a:cs typeface="Times New Roman"/>
              </a:rPr>
              <a:t>System</a:t>
            </a:r>
            <a:r>
              <a:rPr lang="en-US" err="1">
                <a:solidFill>
                  <a:srgbClr val="ABB2BF"/>
                </a:solidFill>
                <a:latin typeface="Times New Roman"/>
                <a:cs typeface="Times New Roman"/>
              </a:rPr>
              <a:t>.</a:t>
            </a:r>
            <a:r>
              <a:rPr lang="en-US" err="1">
                <a:latin typeface="Times New Roman"/>
                <a:cs typeface="Times New Roman"/>
              </a:rPr>
              <a:t>out</a:t>
            </a:r>
            <a:r>
              <a:rPr lang="en-US" err="1">
                <a:solidFill>
                  <a:srgbClr val="ABB2BF"/>
                </a:solidFill>
                <a:latin typeface="Times New Roman"/>
                <a:cs typeface="Times New Roman"/>
              </a:rPr>
              <a:t>.</a:t>
            </a:r>
            <a:r>
              <a:rPr lang="en-US"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solidFill>
                  <a:srgbClr val="98C379"/>
                </a:solidFill>
                <a:latin typeface="Times New Roman"/>
                <a:cs typeface="Times New Roman"/>
              </a:rPr>
              <a:t>"Before sorting:"</a:t>
            </a:r>
            <a:r>
              <a:rPr lang="en-US" dirty="0">
                <a:solidFill>
                  <a:srgbClr val="ABB2BF"/>
                </a:solidFill>
                <a:latin typeface="Times New Roman"/>
                <a:cs typeface="Times New Roman"/>
              </a:rPr>
              <a:t>)</a:t>
            </a:r>
            <a:endParaRPr lang="en-US">
              <a:solidFill>
                <a:srgbClr val="000000"/>
              </a:solidFill>
            </a:endParaRPr>
          </a:p>
          <a:p>
            <a:pPr marL="0" indent="0">
              <a:buNone/>
            </a:pP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C678DD"/>
                </a:solidFill>
                <a:latin typeface="Times New Roman"/>
                <a:cs typeface="Times New Roman"/>
              </a:rPr>
              <a:t>for</a:t>
            </a:r>
            <a:r>
              <a:rPr lang="en-US" dirty="0">
                <a:latin typeface="Times New Roman"/>
                <a:cs typeface="Times New Roman"/>
              </a:rPr>
              <a:t> </a:t>
            </a:r>
            <a:r>
              <a:rPr lang="en-US" dirty="0">
                <a:solidFill>
                  <a:srgbClr val="ABB2BF"/>
                </a:solidFill>
                <a:latin typeface="Times New Roman"/>
                <a:cs typeface="Times New Roman"/>
              </a:rPr>
              <a:t>(</a:t>
            </a:r>
            <a:r>
              <a:rPr lang="en-US" dirty="0">
                <a:solidFill>
                  <a:srgbClr val="D19A66"/>
                </a:solidFill>
                <a:latin typeface="Times New Roman"/>
                <a:cs typeface="Times New Roman"/>
              </a:rPr>
              <a:t>Person</a:t>
            </a:r>
            <a:r>
              <a:rPr lang="en-US" dirty="0">
                <a:latin typeface="Times New Roman"/>
                <a:cs typeface="Times New Roman"/>
              </a:rPr>
              <a:t> </a:t>
            </a:r>
            <a:r>
              <a:rPr lang="en-US" err="1">
                <a:latin typeface="Times New Roman"/>
                <a:cs typeface="Times New Roman"/>
              </a:rPr>
              <a:t>person</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people</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ABB2BF"/>
                </a:solidFill>
                <a:latin typeface="Times New Roman"/>
                <a:cs typeface="Times New Roman"/>
              </a:rPr>
              <a:t>{</a:t>
            </a:r>
            <a:r>
              <a:rPr lang="en-US" dirty="0">
                <a:latin typeface="Times New Roman"/>
                <a:cs typeface="Times New Roman"/>
              </a:rPr>
              <a:t> </a:t>
            </a:r>
            <a:r>
              <a:rPr lang="en-US" err="1">
                <a:solidFill>
                  <a:srgbClr val="D19A66"/>
                </a:solidFill>
                <a:latin typeface="Times New Roman"/>
                <a:cs typeface="Times New Roman"/>
              </a:rPr>
              <a:t>System</a:t>
            </a:r>
            <a:r>
              <a:rPr lang="en-US" err="1">
                <a:solidFill>
                  <a:srgbClr val="ABB2BF"/>
                </a:solidFill>
                <a:latin typeface="Times New Roman"/>
                <a:cs typeface="Times New Roman"/>
              </a:rPr>
              <a:t>.</a:t>
            </a:r>
            <a:r>
              <a:rPr lang="en-US" err="1">
                <a:latin typeface="Times New Roman"/>
                <a:cs typeface="Times New Roman"/>
              </a:rPr>
              <a:t>out</a:t>
            </a:r>
            <a:r>
              <a:rPr lang="en-US" err="1">
                <a:solidFill>
                  <a:srgbClr val="ABB2BF"/>
                </a:solidFill>
                <a:latin typeface="Times New Roman"/>
                <a:cs typeface="Times New Roman"/>
              </a:rPr>
              <a:t>.</a:t>
            </a:r>
            <a:r>
              <a:rPr lang="en-US"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latin typeface="Times New Roman"/>
                <a:cs typeface="Times New Roman"/>
              </a:rPr>
              <a:t>person</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ABB2BF"/>
              </a:solidFill>
            </a:endParaRPr>
          </a:p>
          <a:p>
            <a:pPr marL="0" indent="0">
              <a:buNone/>
            </a:pPr>
            <a:r>
              <a:rPr lang="en-US" dirty="0">
                <a:solidFill>
                  <a:srgbClr val="ABB2BF"/>
                </a:solidFill>
                <a:latin typeface="Times New Roman"/>
                <a:cs typeface="Times New Roman"/>
              </a:rPr>
              <a:t>}</a:t>
            </a:r>
            <a:r>
              <a:rPr lang="en-US" dirty="0">
                <a:latin typeface="Times New Roman"/>
                <a:cs typeface="Times New Roman"/>
              </a:rPr>
              <a:t> </a:t>
            </a:r>
            <a:endParaRPr lang="en-US" dirty="0">
              <a:solidFill>
                <a:srgbClr val="ABB2BF"/>
              </a:solidFill>
            </a:endParaRPr>
          </a:p>
        </p:txBody>
      </p:sp>
    </p:spTree>
    <p:extLst>
      <p:ext uri="{BB962C8B-B14F-4D97-AF65-F5344CB8AC3E}">
        <p14:creationId xmlns:p14="http://schemas.microsoft.com/office/powerpoint/2010/main" val="23172638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FDD7-5BC4-85B6-AD37-500743C03E8C}"/>
              </a:ext>
            </a:extLst>
          </p:cNvPr>
          <p:cNvSpPr>
            <a:spLocks noGrp="1"/>
          </p:cNvSpPr>
          <p:nvPr>
            <p:ph type="title"/>
          </p:nvPr>
        </p:nvSpPr>
        <p:spPr/>
        <p:txBody>
          <a:bodyPr/>
          <a:lstStyle/>
          <a:p>
            <a:r>
              <a:rPr lang="en-US" dirty="0">
                <a:latin typeface="Times New Roman"/>
                <a:cs typeface="Times New Roman"/>
              </a:rPr>
              <a:t>Example Part:3 </a:t>
            </a:r>
            <a:endParaRPr lang="en-US" dirty="0"/>
          </a:p>
        </p:txBody>
      </p:sp>
      <p:sp>
        <p:nvSpPr>
          <p:cNvPr id="3" name="Content Placeholder 2">
            <a:extLst>
              <a:ext uri="{FF2B5EF4-FFF2-40B4-BE49-F238E27FC236}">
                <a16:creationId xmlns:a16="http://schemas.microsoft.com/office/drawing/2014/main" id="{04158700-1AFD-BEB1-BCF1-D16BA86FC621}"/>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cs typeface="Times New Roman"/>
              </a:rPr>
              <a:t> </a:t>
            </a:r>
            <a:r>
              <a:rPr lang="en-US" err="1">
                <a:solidFill>
                  <a:srgbClr val="D19A66"/>
                </a:solidFill>
                <a:latin typeface="Times New Roman"/>
                <a:cs typeface="Times New Roman"/>
              </a:rPr>
              <a:t>Collections</a:t>
            </a:r>
            <a:r>
              <a:rPr lang="en-US" err="1">
                <a:solidFill>
                  <a:srgbClr val="ABB2BF"/>
                </a:solidFill>
                <a:latin typeface="Times New Roman"/>
                <a:cs typeface="Times New Roman"/>
              </a:rPr>
              <a:t>.</a:t>
            </a:r>
            <a:r>
              <a:rPr lang="en-US" err="1">
                <a:solidFill>
                  <a:srgbClr val="61AFEF"/>
                </a:solidFill>
                <a:latin typeface="Times New Roman"/>
                <a:cs typeface="Times New Roman"/>
              </a:rPr>
              <a:t>sort</a:t>
            </a:r>
            <a:r>
              <a:rPr lang="en-US" dirty="0">
                <a:solidFill>
                  <a:srgbClr val="ABB2BF"/>
                </a:solidFill>
                <a:latin typeface="Times New Roman"/>
                <a:cs typeface="Times New Roman"/>
              </a:rPr>
              <a:t>(</a:t>
            </a:r>
            <a:r>
              <a:rPr lang="en-US" dirty="0">
                <a:latin typeface="Times New Roman"/>
                <a:cs typeface="Times New Roman"/>
              </a:rPr>
              <a:t>people</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err="1">
                <a:solidFill>
                  <a:srgbClr val="D19A66"/>
                </a:solidFill>
                <a:latin typeface="Times New Roman"/>
                <a:cs typeface="Times New Roman"/>
              </a:rPr>
              <a:t>System</a:t>
            </a:r>
            <a:r>
              <a:rPr lang="en-US" err="1">
                <a:solidFill>
                  <a:srgbClr val="ABB2BF"/>
                </a:solidFill>
                <a:latin typeface="Times New Roman"/>
                <a:cs typeface="Times New Roman"/>
              </a:rPr>
              <a:t>.</a:t>
            </a:r>
            <a:r>
              <a:rPr lang="en-US" err="1">
                <a:latin typeface="Times New Roman"/>
                <a:cs typeface="Times New Roman"/>
              </a:rPr>
              <a:t>out</a:t>
            </a:r>
            <a:r>
              <a:rPr lang="en-US" err="1">
                <a:solidFill>
                  <a:srgbClr val="ABB2BF"/>
                </a:solidFill>
                <a:latin typeface="Times New Roman"/>
                <a:cs typeface="Times New Roman"/>
              </a:rPr>
              <a:t>.</a:t>
            </a:r>
            <a:r>
              <a:rPr lang="en-US"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solidFill>
                  <a:srgbClr val="98C379"/>
                </a:solidFill>
                <a:latin typeface="Times New Roman"/>
                <a:cs typeface="Times New Roman"/>
              </a:rPr>
              <a:t>"\</a:t>
            </a:r>
            <a:r>
              <a:rPr lang="en-US" err="1">
                <a:solidFill>
                  <a:srgbClr val="98C379"/>
                </a:solidFill>
                <a:latin typeface="Times New Roman"/>
                <a:cs typeface="Times New Roman"/>
              </a:rPr>
              <a:t>nAfter</a:t>
            </a:r>
            <a:r>
              <a:rPr lang="en-US" dirty="0">
                <a:solidFill>
                  <a:srgbClr val="98C379"/>
                </a:solidFill>
                <a:latin typeface="Times New Roman"/>
                <a:cs typeface="Times New Roman"/>
              </a:rPr>
              <a:t> sorting by age (natural order):"</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C678DD"/>
                </a:solidFill>
                <a:latin typeface="Times New Roman"/>
                <a:cs typeface="Times New Roman"/>
              </a:rPr>
              <a:t>for</a:t>
            </a:r>
            <a:r>
              <a:rPr lang="en-US" dirty="0">
                <a:latin typeface="Times New Roman"/>
                <a:cs typeface="Times New Roman"/>
              </a:rPr>
              <a:t> </a:t>
            </a:r>
            <a:r>
              <a:rPr lang="en-US" dirty="0">
                <a:solidFill>
                  <a:srgbClr val="ABB2BF"/>
                </a:solidFill>
                <a:latin typeface="Times New Roman"/>
                <a:cs typeface="Times New Roman"/>
              </a:rPr>
              <a:t>(</a:t>
            </a:r>
            <a:r>
              <a:rPr lang="en-US" dirty="0">
                <a:solidFill>
                  <a:srgbClr val="D19A66"/>
                </a:solidFill>
                <a:latin typeface="Times New Roman"/>
                <a:cs typeface="Times New Roman"/>
              </a:rPr>
              <a:t>Person</a:t>
            </a:r>
            <a:r>
              <a:rPr lang="en-US" dirty="0">
                <a:latin typeface="Times New Roman"/>
                <a:cs typeface="Times New Roman"/>
              </a:rPr>
              <a:t> </a:t>
            </a:r>
            <a:r>
              <a:rPr lang="en-US" err="1">
                <a:latin typeface="Times New Roman"/>
                <a:cs typeface="Times New Roman"/>
              </a:rPr>
              <a:t>person</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people</a:t>
            </a:r>
            <a:r>
              <a:rPr lang="en-US" dirty="0">
                <a:solidFill>
                  <a:srgbClr val="ABB2BF"/>
                </a:solidFill>
                <a:latin typeface="Times New Roman"/>
                <a:cs typeface="Times New Roman"/>
              </a:rPr>
              <a:t>)</a:t>
            </a:r>
            <a:r>
              <a:rPr lang="en-US" dirty="0">
                <a:latin typeface="Times New Roman"/>
                <a:cs typeface="Times New Roman"/>
              </a:rPr>
              <a:t> </a:t>
            </a:r>
            <a:endParaRPr lang="en-US" dirty="0"/>
          </a:p>
          <a:p>
            <a:pPr marL="0" indent="0">
              <a:buNone/>
            </a:pPr>
            <a:r>
              <a:rPr lang="en-US" dirty="0">
                <a:solidFill>
                  <a:srgbClr val="ABB2BF"/>
                </a:solidFill>
                <a:latin typeface="Times New Roman"/>
                <a:cs typeface="Times New Roman"/>
              </a:rPr>
              <a:t>{</a:t>
            </a:r>
            <a:r>
              <a:rPr lang="en-US" dirty="0">
                <a:latin typeface="Times New Roman"/>
                <a:cs typeface="Times New Roman"/>
              </a:rPr>
              <a:t> </a:t>
            </a: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a:t>
            </a:r>
            <a:r>
              <a:rPr lang="en-US" dirty="0" err="1">
                <a:latin typeface="Times New Roman"/>
                <a:cs typeface="Times New Roman"/>
              </a:rPr>
              <a:t>out</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latin typeface="Times New Roman"/>
                <a:cs typeface="Times New Roman"/>
              </a:rPr>
              <a:t>person</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ABB2BF"/>
                </a:solidFill>
                <a:latin typeface="Times New Roman"/>
                <a:cs typeface="Times New Roman"/>
              </a:rPr>
              <a:t>}</a:t>
            </a:r>
            <a:endParaRPr lang="en-US"/>
          </a:p>
          <a:p>
            <a:pPr marL="0" indent="0">
              <a:buNone/>
            </a:pPr>
            <a:r>
              <a:rPr lang="en-US" dirty="0">
                <a:latin typeface="Times New Roman"/>
                <a:cs typeface="Times New Roman"/>
              </a:rPr>
              <a:t> </a:t>
            </a:r>
            <a:r>
              <a:rPr lang="en-US" i="1" dirty="0">
                <a:solidFill>
                  <a:srgbClr val="5C6370"/>
                </a:solidFill>
                <a:latin typeface="Times New Roman"/>
                <a:cs typeface="Times New Roman"/>
              </a:rPr>
              <a:t>// Sorting a List of Persons by name (custom order using Comparator)</a:t>
            </a:r>
            <a:r>
              <a:rPr lang="en-US" dirty="0">
                <a:latin typeface="Times New Roman"/>
                <a:cs typeface="Times New Roman"/>
              </a:rPr>
              <a:t> </a:t>
            </a:r>
            <a:endParaRPr lang="en-US">
              <a:solidFill>
                <a:srgbClr val="000000"/>
              </a:solidFill>
            </a:endParaRPr>
          </a:p>
          <a:p>
            <a:pPr marL="0" indent="0">
              <a:buNone/>
            </a:pPr>
            <a:r>
              <a:rPr lang="en-US" dirty="0">
                <a:solidFill>
                  <a:srgbClr val="D19A66"/>
                </a:solidFill>
                <a:latin typeface="Times New Roman"/>
                <a:cs typeface="Times New Roman"/>
              </a:rPr>
              <a:t>Comparator</a:t>
            </a:r>
            <a:r>
              <a:rPr lang="en-US" dirty="0">
                <a:solidFill>
                  <a:srgbClr val="ABB2BF"/>
                </a:solidFill>
                <a:latin typeface="Times New Roman"/>
                <a:cs typeface="Times New Roman"/>
              </a:rPr>
              <a:t>&lt;</a:t>
            </a:r>
            <a:r>
              <a:rPr lang="en-US" dirty="0">
                <a:solidFill>
                  <a:srgbClr val="D19A66"/>
                </a:solidFill>
                <a:latin typeface="Times New Roman"/>
                <a:cs typeface="Times New Roman"/>
              </a:rPr>
              <a:t>Person</a:t>
            </a:r>
            <a:r>
              <a:rPr lang="en-US" dirty="0">
                <a:solidFill>
                  <a:srgbClr val="ABB2BF"/>
                </a:solidFill>
                <a:latin typeface="Times New Roman"/>
                <a:cs typeface="Times New Roman"/>
              </a:rPr>
              <a:t>&gt;</a:t>
            </a:r>
            <a:r>
              <a:rPr lang="en-US" dirty="0">
                <a:latin typeface="Times New Roman"/>
                <a:cs typeface="Times New Roman"/>
              </a:rPr>
              <a:t> </a:t>
            </a:r>
            <a:r>
              <a:rPr lang="en-US" err="1">
                <a:latin typeface="Times New Roman"/>
                <a:cs typeface="Times New Roman"/>
              </a:rPr>
              <a:t>nameComparator</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t>
            </a:r>
            <a:r>
              <a:rPr lang="en-US" err="1">
                <a:solidFill>
                  <a:srgbClr val="D19A66"/>
                </a:solidFill>
                <a:latin typeface="Times New Roman"/>
                <a:cs typeface="Times New Roman"/>
              </a:rPr>
              <a:t>Comparator</a:t>
            </a:r>
            <a:r>
              <a:rPr lang="en-US" err="1">
                <a:solidFill>
                  <a:srgbClr val="ABB2BF"/>
                </a:solidFill>
                <a:latin typeface="Times New Roman"/>
                <a:cs typeface="Times New Roman"/>
              </a:rPr>
              <a:t>.</a:t>
            </a:r>
            <a:r>
              <a:rPr lang="en-US" err="1">
                <a:solidFill>
                  <a:srgbClr val="61AFEF"/>
                </a:solidFill>
                <a:latin typeface="Times New Roman"/>
                <a:cs typeface="Times New Roman"/>
              </a:rPr>
              <a:t>comparing</a:t>
            </a:r>
            <a:r>
              <a:rPr lang="en-US" dirty="0">
                <a:solidFill>
                  <a:srgbClr val="ABB2BF"/>
                </a:solidFill>
                <a:latin typeface="Times New Roman"/>
                <a:cs typeface="Times New Roman"/>
              </a:rPr>
              <a:t>(</a:t>
            </a:r>
            <a:r>
              <a:rPr lang="en-US" dirty="0">
                <a:latin typeface="Times New Roman"/>
                <a:cs typeface="Times New Roman"/>
              </a:rPr>
              <a:t>p </a:t>
            </a:r>
            <a:r>
              <a:rPr lang="en-US" dirty="0">
                <a:solidFill>
                  <a:srgbClr val="61AFEF"/>
                </a:solidFill>
                <a:latin typeface="Times New Roman"/>
                <a:cs typeface="Times New Roman"/>
              </a:rPr>
              <a:t>-&gt;</a:t>
            </a:r>
            <a:r>
              <a:rPr lang="en-US" dirty="0">
                <a:latin typeface="Times New Roman"/>
                <a:cs typeface="Times New Roman"/>
              </a:rPr>
              <a:t> p</a:t>
            </a:r>
            <a:r>
              <a:rPr lang="en-US" dirty="0">
                <a:solidFill>
                  <a:srgbClr val="ABB2BF"/>
                </a:solidFill>
                <a:latin typeface="Times New Roman"/>
                <a:cs typeface="Times New Roman"/>
              </a:rPr>
              <a:t>.</a:t>
            </a:r>
            <a:r>
              <a:rPr lang="en-US" dirty="0">
                <a:latin typeface="Times New Roman"/>
                <a:cs typeface="Times New Roman"/>
              </a:rPr>
              <a:t>name</a:t>
            </a:r>
            <a:r>
              <a:rPr lang="en-US" dirty="0">
                <a:solidFill>
                  <a:srgbClr val="ABB2BF"/>
                </a:solidFill>
                <a:latin typeface="Times New Roman"/>
                <a:cs typeface="Times New Roman"/>
              </a:rPr>
              <a:t>);</a:t>
            </a:r>
            <a:r>
              <a:rPr lang="en-US" dirty="0">
                <a:latin typeface="Times New Roman"/>
                <a:cs typeface="Times New Roman"/>
              </a:rPr>
              <a:t> </a:t>
            </a:r>
            <a:r>
              <a:rPr lang="en-US" err="1">
                <a:solidFill>
                  <a:srgbClr val="D19A66"/>
                </a:solidFill>
                <a:latin typeface="Times New Roman"/>
                <a:cs typeface="Times New Roman"/>
              </a:rPr>
              <a:t>Collections</a:t>
            </a:r>
            <a:r>
              <a:rPr lang="en-US" err="1">
                <a:solidFill>
                  <a:srgbClr val="ABB2BF"/>
                </a:solidFill>
                <a:latin typeface="Times New Roman"/>
                <a:cs typeface="Times New Roman"/>
              </a:rPr>
              <a:t>.</a:t>
            </a:r>
            <a:r>
              <a:rPr lang="en-US" err="1">
                <a:solidFill>
                  <a:srgbClr val="61AFEF"/>
                </a:solidFill>
                <a:latin typeface="Times New Roman"/>
                <a:cs typeface="Times New Roman"/>
              </a:rPr>
              <a:t>sort</a:t>
            </a:r>
            <a:r>
              <a:rPr lang="en-US" dirty="0">
                <a:solidFill>
                  <a:srgbClr val="ABB2BF"/>
                </a:solidFill>
                <a:latin typeface="Times New Roman"/>
                <a:cs typeface="Times New Roman"/>
              </a:rPr>
              <a:t>(</a:t>
            </a:r>
            <a:r>
              <a:rPr lang="en-US" dirty="0">
                <a:latin typeface="Times New Roman"/>
                <a:cs typeface="Times New Roman"/>
              </a:rPr>
              <a:t>people</a:t>
            </a:r>
            <a:r>
              <a:rPr lang="en-US" dirty="0">
                <a:solidFill>
                  <a:srgbClr val="ABB2BF"/>
                </a:solidFill>
                <a:latin typeface="Times New Roman"/>
                <a:cs typeface="Times New Roman"/>
              </a:rPr>
              <a:t>,</a:t>
            </a:r>
            <a:r>
              <a:rPr lang="en-US" dirty="0">
                <a:latin typeface="Times New Roman"/>
                <a:cs typeface="Times New Roman"/>
              </a:rPr>
              <a:t> </a:t>
            </a:r>
            <a:r>
              <a:rPr lang="en-US" err="1">
                <a:latin typeface="Times New Roman"/>
                <a:cs typeface="Times New Roman"/>
              </a:rPr>
              <a:t>nameComparator</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a:t>
            </a:r>
            <a:r>
              <a:rPr lang="en-US" dirty="0" err="1">
                <a:latin typeface="Times New Roman"/>
                <a:cs typeface="Times New Roman"/>
              </a:rPr>
              <a:t>out</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solidFill>
                  <a:srgbClr val="98C379"/>
                </a:solidFill>
                <a:latin typeface="Times New Roman"/>
                <a:cs typeface="Times New Roman"/>
              </a:rPr>
              <a:t>"\</a:t>
            </a:r>
            <a:r>
              <a:rPr lang="en-US" dirty="0" err="1">
                <a:solidFill>
                  <a:srgbClr val="98C379"/>
                </a:solidFill>
                <a:latin typeface="Times New Roman"/>
                <a:cs typeface="Times New Roman"/>
              </a:rPr>
              <a:t>nAfter</a:t>
            </a:r>
            <a:r>
              <a:rPr lang="en-US" dirty="0">
                <a:solidFill>
                  <a:srgbClr val="98C379"/>
                </a:solidFill>
                <a:latin typeface="Times New Roman"/>
                <a:cs typeface="Times New Roman"/>
              </a:rPr>
              <a:t> sorting by name (custom Comparator):"</a:t>
            </a:r>
            <a:r>
              <a:rPr lang="en-US" dirty="0">
                <a:solidFill>
                  <a:srgbClr val="ABB2BF"/>
                </a:solidFill>
                <a:latin typeface="Times New Roman"/>
                <a:cs typeface="Times New Roman"/>
              </a:rPr>
              <a:t>);</a:t>
            </a:r>
            <a:endParaRPr lang="en-US" dirty="0"/>
          </a:p>
          <a:p>
            <a:pPr marL="0" indent="0">
              <a:buNone/>
            </a:pPr>
            <a:r>
              <a:rPr lang="en-US" dirty="0">
                <a:latin typeface="Times New Roman"/>
                <a:cs typeface="Times New Roman"/>
              </a:rPr>
              <a:t> </a:t>
            </a:r>
            <a:r>
              <a:rPr lang="en-US" dirty="0">
                <a:solidFill>
                  <a:srgbClr val="C678DD"/>
                </a:solidFill>
                <a:latin typeface="Times New Roman"/>
                <a:cs typeface="Times New Roman"/>
              </a:rPr>
              <a:t>for</a:t>
            </a:r>
            <a:r>
              <a:rPr lang="en-US" dirty="0">
                <a:latin typeface="Times New Roman"/>
                <a:cs typeface="Times New Roman"/>
              </a:rPr>
              <a:t> </a:t>
            </a:r>
            <a:r>
              <a:rPr lang="en-US" dirty="0">
                <a:solidFill>
                  <a:srgbClr val="ABB2BF"/>
                </a:solidFill>
                <a:latin typeface="Times New Roman"/>
                <a:cs typeface="Times New Roman"/>
              </a:rPr>
              <a:t>(</a:t>
            </a:r>
            <a:r>
              <a:rPr lang="en-US" dirty="0">
                <a:solidFill>
                  <a:srgbClr val="D19A66"/>
                </a:solidFill>
                <a:latin typeface="Times New Roman"/>
                <a:cs typeface="Times New Roman"/>
              </a:rPr>
              <a:t>Person</a:t>
            </a:r>
            <a:r>
              <a:rPr lang="en-US" dirty="0">
                <a:latin typeface="Times New Roman"/>
                <a:cs typeface="Times New Roman"/>
              </a:rPr>
              <a:t> </a:t>
            </a:r>
            <a:r>
              <a:rPr lang="en-US" err="1">
                <a:latin typeface="Times New Roman"/>
                <a:cs typeface="Times New Roman"/>
              </a:rPr>
              <a:t>person</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people</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ABB2BF"/>
                </a:solidFill>
                <a:latin typeface="Times New Roman"/>
                <a:cs typeface="Times New Roman"/>
              </a:rPr>
              <a:t>{</a:t>
            </a:r>
            <a:r>
              <a:rPr lang="en-US" dirty="0">
                <a:latin typeface="Times New Roman"/>
                <a:cs typeface="Times New Roman"/>
              </a:rPr>
              <a:t> </a:t>
            </a: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a:t>
            </a:r>
            <a:r>
              <a:rPr lang="en-US" dirty="0" err="1">
                <a:latin typeface="Times New Roman"/>
                <a:cs typeface="Times New Roman"/>
              </a:rPr>
              <a:t>out</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latin typeface="Times New Roman"/>
                <a:cs typeface="Times New Roman"/>
              </a:rPr>
              <a:t>person</a:t>
            </a:r>
            <a:r>
              <a:rPr lang="en-US" dirty="0">
                <a:solidFill>
                  <a:srgbClr val="ABB2BF"/>
                </a:solidFill>
                <a:latin typeface="Times New Roman"/>
                <a:cs typeface="Times New Roman"/>
              </a:rPr>
              <a:t>);</a:t>
            </a:r>
            <a:r>
              <a:rPr lang="en-US" dirty="0">
                <a:latin typeface="Times New Roman"/>
                <a:cs typeface="Times New Roman"/>
              </a:rPr>
              <a:t> </a:t>
            </a:r>
            <a:endParaRPr lang="en-US">
              <a:solidFill>
                <a:srgbClr val="000000"/>
              </a:solidFill>
            </a:endParaRPr>
          </a:p>
          <a:p>
            <a:pPr marL="0" indent="0">
              <a:buNone/>
            </a:pP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ABB2BF"/>
                </a:solidFill>
                <a:latin typeface="Times New Roman"/>
                <a:cs typeface="Times New Roman"/>
              </a:rPr>
              <a:t>}</a:t>
            </a:r>
            <a:endParaRPr lang="en-US"/>
          </a:p>
        </p:txBody>
      </p:sp>
    </p:spTree>
    <p:extLst>
      <p:ext uri="{BB962C8B-B14F-4D97-AF65-F5344CB8AC3E}">
        <p14:creationId xmlns:p14="http://schemas.microsoft.com/office/powerpoint/2010/main" val="3374378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BA93A-C0CC-94F6-2110-8029A333C6FA}"/>
              </a:ext>
            </a:extLst>
          </p:cNvPr>
          <p:cNvSpPr>
            <a:spLocks noGrp="1"/>
          </p:cNvSpPr>
          <p:nvPr>
            <p:ph type="title"/>
          </p:nvPr>
        </p:nvSpPr>
        <p:spPr/>
        <p:txBody>
          <a:bodyPr/>
          <a:lstStyle/>
          <a:p>
            <a:r>
              <a:rPr lang="en-US" dirty="0">
                <a:latin typeface="Times New Roman"/>
                <a:cs typeface="Times New Roman"/>
              </a:rPr>
              <a:t>Output</a:t>
            </a:r>
            <a:endParaRPr lang="en-US" dirty="0"/>
          </a:p>
        </p:txBody>
      </p:sp>
      <p:sp>
        <p:nvSpPr>
          <p:cNvPr id="3" name="Content Placeholder 2">
            <a:extLst>
              <a:ext uri="{FF2B5EF4-FFF2-40B4-BE49-F238E27FC236}">
                <a16:creationId xmlns:a16="http://schemas.microsoft.com/office/drawing/2014/main" id="{C42FDA65-B3B2-C27E-F729-1D6B615DAAB6}"/>
              </a:ext>
            </a:extLst>
          </p:cNvPr>
          <p:cNvSpPr>
            <a:spLocks noGrp="1"/>
          </p:cNvSpPr>
          <p:nvPr>
            <p:ph idx="1"/>
          </p:nvPr>
        </p:nvSpPr>
        <p:spPr>
          <a:xfrm>
            <a:off x="838200" y="1740959"/>
            <a:ext cx="10515600" cy="4746448"/>
          </a:xfrm>
        </p:spPr>
        <p:txBody>
          <a:bodyPr vert="horz" lIns="91440" tIns="45720" rIns="91440" bIns="45720" rtlCol="0" anchor="t">
            <a:normAutofit fontScale="92500" lnSpcReduction="10000"/>
          </a:bodyPr>
          <a:lstStyle/>
          <a:p>
            <a:pPr marL="0" indent="0">
              <a:buNone/>
            </a:pPr>
            <a:r>
              <a:rPr lang="en-US" sz="1800" dirty="0">
                <a:latin typeface="Times New Roman"/>
                <a:cs typeface="Times New Roman"/>
              </a:rPr>
              <a:t>Before sorting:</a:t>
            </a:r>
            <a:endParaRPr lang="en-US" sz="1800"/>
          </a:p>
          <a:p>
            <a:pPr marL="0" indent="0">
              <a:buNone/>
            </a:pPr>
            <a:r>
              <a:rPr lang="en-US" sz="1800"/>
              <a:t>Name: Alice, Age: 25</a:t>
            </a:r>
          </a:p>
          <a:p>
            <a:pPr marL="0" indent="0">
              <a:buNone/>
            </a:pPr>
            <a:r>
              <a:rPr lang="en-US" sz="1800" dirty="0">
                <a:latin typeface="Times New Roman"/>
                <a:cs typeface="Times New Roman"/>
              </a:rPr>
              <a:t>Name: Bob, Age: 30</a:t>
            </a:r>
          </a:p>
          <a:p>
            <a:pPr marL="0" indent="0">
              <a:buNone/>
            </a:pPr>
            <a:r>
              <a:rPr lang="en-US" sz="1800" dirty="0">
                <a:latin typeface="Times New Roman"/>
                <a:cs typeface="Times New Roman"/>
              </a:rPr>
              <a:t>Name: Charlie, Age: 20</a:t>
            </a:r>
          </a:p>
          <a:p>
            <a:pPr marL="0" indent="0">
              <a:buNone/>
            </a:pPr>
            <a:endParaRPr lang="en-US" sz="1800"/>
          </a:p>
          <a:p>
            <a:pPr marL="0" indent="0">
              <a:buNone/>
            </a:pPr>
            <a:r>
              <a:rPr lang="en-US" sz="1800" dirty="0">
                <a:latin typeface="Times New Roman"/>
                <a:cs typeface="Times New Roman"/>
              </a:rPr>
              <a:t>After sorting by age (natural order):</a:t>
            </a:r>
          </a:p>
          <a:p>
            <a:pPr marL="0" indent="0">
              <a:buNone/>
            </a:pPr>
            <a:r>
              <a:rPr lang="en-US" sz="1800" dirty="0">
                <a:latin typeface="Times New Roman"/>
                <a:cs typeface="Times New Roman"/>
              </a:rPr>
              <a:t>Name: Charlie, Age: 20</a:t>
            </a:r>
          </a:p>
          <a:p>
            <a:pPr marL="0" indent="0">
              <a:buNone/>
            </a:pPr>
            <a:r>
              <a:rPr lang="en-US" sz="1800" dirty="0">
                <a:latin typeface="Times New Roman"/>
                <a:cs typeface="Times New Roman"/>
              </a:rPr>
              <a:t>Name: Alice, Age: 25</a:t>
            </a:r>
          </a:p>
          <a:p>
            <a:pPr marL="0" indent="0">
              <a:buNone/>
            </a:pPr>
            <a:r>
              <a:rPr lang="en-US" sz="1800" dirty="0">
                <a:latin typeface="Times New Roman"/>
                <a:cs typeface="Times New Roman"/>
              </a:rPr>
              <a:t>Name: Bob, Age: 30</a:t>
            </a:r>
          </a:p>
          <a:p>
            <a:pPr marL="0" indent="0">
              <a:buNone/>
            </a:pPr>
            <a:endParaRPr lang="en-US" sz="1800"/>
          </a:p>
          <a:p>
            <a:pPr marL="0" indent="0">
              <a:buNone/>
            </a:pPr>
            <a:r>
              <a:rPr lang="en-US" sz="1800" dirty="0">
                <a:latin typeface="Times New Roman"/>
                <a:cs typeface="Times New Roman"/>
              </a:rPr>
              <a:t>After sorting by name (custom Comparator):</a:t>
            </a:r>
          </a:p>
          <a:p>
            <a:pPr marL="0" indent="0">
              <a:buNone/>
            </a:pPr>
            <a:r>
              <a:rPr lang="en-US" sz="1800" dirty="0">
                <a:latin typeface="Times New Roman"/>
                <a:cs typeface="Times New Roman"/>
              </a:rPr>
              <a:t>Name: Alice, Age: 25</a:t>
            </a:r>
          </a:p>
          <a:p>
            <a:pPr marL="0" indent="0">
              <a:buNone/>
            </a:pPr>
            <a:r>
              <a:rPr lang="en-US" sz="1800" dirty="0">
                <a:latin typeface="Times New Roman"/>
                <a:cs typeface="Times New Roman"/>
              </a:rPr>
              <a:t>Name: Bob, Age: 30</a:t>
            </a:r>
          </a:p>
          <a:p>
            <a:pPr marL="0" indent="0">
              <a:buNone/>
            </a:pPr>
            <a:r>
              <a:rPr lang="en-US" sz="1800" dirty="0"/>
              <a:t>Name: Charlie, Age: 20</a:t>
            </a:r>
          </a:p>
        </p:txBody>
      </p:sp>
      <p:sp>
        <p:nvSpPr>
          <p:cNvPr id="4" name="TextBox 3">
            <a:extLst>
              <a:ext uri="{FF2B5EF4-FFF2-40B4-BE49-F238E27FC236}">
                <a16:creationId xmlns:a16="http://schemas.microsoft.com/office/drawing/2014/main" id="{2F48CD82-C26E-4C01-8D4F-219112E8BA31}"/>
              </a:ext>
            </a:extLst>
          </p:cNvPr>
          <p:cNvSpPr txBox="1"/>
          <p:nvPr/>
        </p:nvSpPr>
        <p:spPr>
          <a:xfrm>
            <a:off x="4810664" y="1705155"/>
            <a:ext cx="7257690"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latin typeface="Times New Roman"/>
                <a:cs typeface="Times New Roman"/>
              </a:rPr>
              <a:t>In this example, we create a Person class that implements the Comparable interface and defines the natural sorting order based on age. We then create a list of Person objects and demonstrate sorting the list using the natural order (</a:t>
            </a:r>
            <a:r>
              <a:rPr lang="en-US" sz="2400" dirty="0" err="1">
                <a:latin typeface="Times New Roman"/>
                <a:cs typeface="Times New Roman"/>
              </a:rPr>
              <a:t>Collections.sort</a:t>
            </a:r>
            <a:r>
              <a:rPr lang="en-US" sz="2400" dirty="0">
                <a:latin typeface="Times New Roman"/>
                <a:cs typeface="Times New Roman"/>
              </a:rPr>
              <a:t>(List)) and a custom order based on names (</a:t>
            </a:r>
            <a:r>
              <a:rPr lang="en-US" sz="2400" dirty="0" err="1">
                <a:latin typeface="Times New Roman"/>
                <a:cs typeface="Times New Roman"/>
              </a:rPr>
              <a:t>Collections.sort</a:t>
            </a:r>
            <a:r>
              <a:rPr lang="en-US" sz="2400" dirty="0">
                <a:latin typeface="Times New Roman"/>
                <a:cs typeface="Times New Roman"/>
              </a:rPr>
              <a:t>(List, Comparator)).</a:t>
            </a:r>
          </a:p>
          <a:p>
            <a:pPr algn="just"/>
            <a:endParaRPr lang="en-US" sz="2400" dirty="0">
              <a:latin typeface="Times New Roman"/>
              <a:cs typeface="Times New Roman"/>
            </a:endParaRPr>
          </a:p>
          <a:p>
            <a:pPr algn="just"/>
            <a:r>
              <a:rPr lang="en-US" sz="2400" dirty="0">
                <a:latin typeface="Times New Roman"/>
                <a:cs typeface="Times New Roman"/>
              </a:rPr>
              <a:t>Sorting in Java's Collection Framework provides a powerful and flexible way to organize data based on different criteria. By leveraging the Comparable interface, the Comparator interface, and various sorting methods, you can efficiently sort collections of objects according to your specific requirements.</a:t>
            </a:r>
          </a:p>
        </p:txBody>
      </p:sp>
    </p:spTree>
    <p:extLst>
      <p:ext uri="{BB962C8B-B14F-4D97-AF65-F5344CB8AC3E}">
        <p14:creationId xmlns:p14="http://schemas.microsoft.com/office/powerpoint/2010/main" val="1898257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0C88-CB2A-60CA-E1D1-A1C96B1FF3CD}"/>
              </a:ext>
            </a:extLst>
          </p:cNvPr>
          <p:cNvSpPr>
            <a:spLocks noGrp="1"/>
          </p:cNvSpPr>
          <p:nvPr>
            <p:ph type="title"/>
          </p:nvPr>
        </p:nvSpPr>
        <p:spPr/>
        <p:txBody>
          <a:bodyPr>
            <a:normAutofit/>
          </a:bodyPr>
          <a:lstStyle/>
          <a:p>
            <a:r>
              <a:rPr lang="en-US" dirty="0">
                <a:solidFill>
                  <a:srgbClr val="000000"/>
                </a:solidFill>
                <a:latin typeface="Times New Roman"/>
                <a:cs typeface="Times New Roman"/>
              </a:rPr>
              <a:t>Properties Class in Java</a:t>
            </a:r>
            <a:endParaRPr lang="en-US" dirty="0"/>
          </a:p>
        </p:txBody>
      </p:sp>
      <p:sp>
        <p:nvSpPr>
          <p:cNvPr id="3" name="Content Placeholder 2">
            <a:extLst>
              <a:ext uri="{FF2B5EF4-FFF2-40B4-BE49-F238E27FC236}">
                <a16:creationId xmlns:a16="http://schemas.microsoft.com/office/drawing/2014/main" id="{4B3B2D89-D58D-34A1-8B5B-78C38F853415}"/>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sz="3200" dirty="0">
                <a:latin typeface="Times New Roman"/>
                <a:cs typeface="Times New Roman"/>
              </a:rPr>
              <a:t>The Properties class in Java is a subclass of </a:t>
            </a:r>
            <a:r>
              <a:rPr lang="en-US" sz="3200" dirty="0" err="1">
                <a:latin typeface="Times New Roman"/>
                <a:cs typeface="Times New Roman"/>
              </a:rPr>
              <a:t>Hashtable</a:t>
            </a:r>
            <a:r>
              <a:rPr lang="en-US" sz="3200" dirty="0">
                <a:latin typeface="Times New Roman"/>
                <a:cs typeface="Times New Roman"/>
              </a:rPr>
              <a:t> and is part of the Java Collections Framework.</a:t>
            </a:r>
            <a:endParaRPr lang="en-US" sz="3200" dirty="0"/>
          </a:p>
          <a:p>
            <a:pPr marL="0" indent="0" algn="just">
              <a:buNone/>
            </a:pPr>
            <a:r>
              <a:rPr lang="en-US" sz="3200" dirty="0">
                <a:latin typeface="Times New Roman"/>
                <a:cs typeface="Times New Roman"/>
              </a:rPr>
              <a:t> It is used to store and manage key-value pairs, typically for configuration settings, resource bundles, or other property files. </a:t>
            </a:r>
            <a:endParaRPr lang="en-US" sz="3200"/>
          </a:p>
          <a:p>
            <a:pPr marL="0" indent="0" algn="just">
              <a:buNone/>
            </a:pPr>
            <a:r>
              <a:rPr lang="en-US" sz="3200" dirty="0">
                <a:latin typeface="Times New Roman"/>
                <a:cs typeface="Times New Roman"/>
              </a:rPr>
              <a:t>The Properties class provides additional functionality for loading and storing properties from/to external sources, such as files or input streams.</a:t>
            </a:r>
          </a:p>
          <a:p>
            <a:pPr marL="0" indent="0" algn="just">
              <a:buNone/>
            </a:pPr>
            <a:r>
              <a:rPr lang="en-US" sz="3200" dirty="0">
                <a:solidFill>
                  <a:srgbClr val="000000"/>
                </a:solidFill>
                <a:latin typeface="Times New Roman"/>
                <a:cs typeface="Times New Roman"/>
              </a:rPr>
              <a:t>It belongs to </a:t>
            </a:r>
            <a:r>
              <a:rPr lang="en-US" sz="3200" dirty="0" err="1">
                <a:solidFill>
                  <a:srgbClr val="000000"/>
                </a:solidFill>
                <a:latin typeface="Times New Roman"/>
                <a:cs typeface="Times New Roman"/>
              </a:rPr>
              <a:t>java.util</a:t>
            </a:r>
            <a:r>
              <a:rPr lang="en-US" sz="3200" dirty="0">
                <a:solidFill>
                  <a:srgbClr val="000000"/>
                </a:solidFill>
                <a:latin typeface="Times New Roman"/>
                <a:cs typeface="Times New Roman"/>
              </a:rPr>
              <a:t> package. </a:t>
            </a:r>
            <a:endParaRPr lang="en-US" dirty="0"/>
          </a:p>
        </p:txBody>
      </p:sp>
    </p:spTree>
    <p:extLst>
      <p:ext uri="{BB962C8B-B14F-4D97-AF65-F5344CB8AC3E}">
        <p14:creationId xmlns:p14="http://schemas.microsoft.com/office/powerpoint/2010/main" val="16077862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CB2-E9FB-0A9C-2781-5EBB98ED39ED}"/>
              </a:ext>
            </a:extLst>
          </p:cNvPr>
          <p:cNvSpPr>
            <a:spLocks noGrp="1"/>
          </p:cNvSpPr>
          <p:nvPr>
            <p:ph type="title"/>
          </p:nvPr>
        </p:nvSpPr>
        <p:spPr>
          <a:xfrm>
            <a:off x="838200" y="839578"/>
            <a:ext cx="10515600" cy="1325563"/>
          </a:xfrm>
        </p:spPr>
        <p:txBody>
          <a:bodyPr>
            <a:normAutofit/>
          </a:bodyPr>
          <a:lstStyle/>
          <a:p>
            <a:r>
              <a:rPr lang="en-US" sz="5300" dirty="0">
                <a:latin typeface="Times New Roman"/>
                <a:cs typeface="Times New Roman"/>
              </a:rPr>
              <a:t>Features</a:t>
            </a:r>
            <a:r>
              <a:rPr lang="en-US" dirty="0">
                <a:latin typeface="Times New Roman"/>
                <a:cs typeface="Times New Roman"/>
              </a:rPr>
              <a:t> of Properties Class in Java</a:t>
            </a:r>
            <a:endParaRPr lang="en-US" b="0" dirty="0">
              <a:latin typeface="Times New Roman"/>
              <a:cs typeface="Times New Roman"/>
            </a:endParaRPr>
          </a:p>
          <a:p>
            <a:endParaRPr lang="en-US" dirty="0"/>
          </a:p>
        </p:txBody>
      </p:sp>
      <p:sp>
        <p:nvSpPr>
          <p:cNvPr id="3" name="Content Placeholder 2">
            <a:extLst>
              <a:ext uri="{FF2B5EF4-FFF2-40B4-BE49-F238E27FC236}">
                <a16:creationId xmlns:a16="http://schemas.microsoft.com/office/drawing/2014/main" id="{1A0907DC-A426-E492-A71C-2E8335B4D0E8}"/>
              </a:ext>
            </a:extLst>
          </p:cNvPr>
          <p:cNvSpPr>
            <a:spLocks noGrp="1"/>
          </p:cNvSpPr>
          <p:nvPr>
            <p:ph idx="1"/>
          </p:nvPr>
        </p:nvSpPr>
        <p:spPr/>
        <p:txBody>
          <a:bodyPr vert="horz" lIns="91440" tIns="45720" rIns="91440" bIns="45720" rtlCol="0" anchor="t">
            <a:normAutofit/>
          </a:bodyPr>
          <a:lstStyle/>
          <a:p>
            <a:pPr marL="0" indent="0" algn="just">
              <a:buNone/>
            </a:pPr>
            <a:r>
              <a:rPr lang="en-US" sz="2800" b="1" dirty="0">
                <a:latin typeface="Times New Roman"/>
                <a:cs typeface="Times New Roman"/>
              </a:rPr>
              <a:t>Inheritance: </a:t>
            </a:r>
            <a:r>
              <a:rPr lang="en-US" sz="2800" dirty="0">
                <a:latin typeface="Times New Roman"/>
                <a:cs typeface="Times New Roman"/>
              </a:rPr>
              <a:t>Properties extends the </a:t>
            </a:r>
            <a:r>
              <a:rPr lang="en-US" sz="2800" err="1">
                <a:latin typeface="Times New Roman"/>
                <a:cs typeface="Times New Roman"/>
              </a:rPr>
              <a:t>Hashtable</a:t>
            </a:r>
            <a:r>
              <a:rPr lang="en-US" sz="2800" dirty="0">
                <a:latin typeface="Times New Roman"/>
                <a:cs typeface="Times New Roman"/>
              </a:rPr>
              <a:t> class, inheriting its thread-safe behavior and the ability to store key-value pairs. However, both keys and values in a Properties object are treated as Strings.</a:t>
            </a:r>
            <a:endParaRPr lang="en-US" sz="2800"/>
          </a:p>
          <a:p>
            <a:pPr marL="0" indent="0" algn="just">
              <a:buNone/>
            </a:pPr>
            <a:r>
              <a:rPr lang="en-US" sz="2800" b="1" dirty="0">
                <a:latin typeface="Times New Roman"/>
                <a:cs typeface="Times New Roman"/>
              </a:rPr>
              <a:t>Loading Properties:</a:t>
            </a:r>
            <a:r>
              <a:rPr lang="en-US" sz="2800" dirty="0">
                <a:latin typeface="Times New Roman"/>
                <a:cs typeface="Times New Roman"/>
              </a:rPr>
              <a:t> Properties objects can be loaded from various sources, including files, input streams, and readers. The load() method reads properties from an input stream in a simple line-oriented format (key=value).</a:t>
            </a:r>
          </a:p>
          <a:p>
            <a:pPr marL="0" indent="0" algn="just">
              <a:buNone/>
            </a:pPr>
            <a:r>
              <a:rPr lang="en-US" sz="2800" b="1" dirty="0">
                <a:latin typeface="Times New Roman"/>
                <a:cs typeface="Times New Roman"/>
              </a:rPr>
              <a:t>Storing Properties:</a:t>
            </a:r>
            <a:r>
              <a:rPr lang="en-US" sz="2800" dirty="0">
                <a:latin typeface="Times New Roman"/>
                <a:cs typeface="Times New Roman"/>
              </a:rPr>
              <a:t> The store() method can write the contents of a Properties object to an output stream or writer in a format suitable for loading into a Properties object.</a:t>
            </a:r>
          </a:p>
          <a:p>
            <a:pPr marL="0" indent="0" algn="just">
              <a:buNone/>
            </a:pPr>
            <a:endParaRPr lang="en-US" sz="2800" dirty="0"/>
          </a:p>
        </p:txBody>
      </p:sp>
    </p:spTree>
    <p:extLst>
      <p:ext uri="{BB962C8B-B14F-4D97-AF65-F5344CB8AC3E}">
        <p14:creationId xmlns:p14="http://schemas.microsoft.com/office/powerpoint/2010/main" val="10728264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3CB2-E9FB-0A9C-2781-5EBB98ED39ED}"/>
              </a:ext>
            </a:extLst>
          </p:cNvPr>
          <p:cNvSpPr>
            <a:spLocks noGrp="1"/>
          </p:cNvSpPr>
          <p:nvPr>
            <p:ph type="title"/>
          </p:nvPr>
        </p:nvSpPr>
        <p:spPr>
          <a:xfrm>
            <a:off x="838200" y="724559"/>
            <a:ext cx="10515600" cy="1325563"/>
          </a:xfrm>
        </p:spPr>
        <p:txBody>
          <a:bodyPr>
            <a:normAutofit/>
          </a:bodyPr>
          <a:lstStyle/>
          <a:p>
            <a:r>
              <a:rPr lang="en-US" sz="5300" dirty="0">
                <a:latin typeface="Times New Roman"/>
                <a:cs typeface="Times New Roman"/>
              </a:rPr>
              <a:t>Features</a:t>
            </a:r>
            <a:r>
              <a:rPr lang="en-US" dirty="0">
                <a:latin typeface="Times New Roman"/>
                <a:cs typeface="Times New Roman"/>
              </a:rPr>
              <a:t> of Properties Class in Java</a:t>
            </a:r>
            <a:endParaRPr lang="en-US" b="0" dirty="0">
              <a:latin typeface="Times New Roman"/>
              <a:cs typeface="Times New Roman"/>
            </a:endParaRPr>
          </a:p>
          <a:p>
            <a:endParaRPr lang="en-US" dirty="0"/>
          </a:p>
        </p:txBody>
      </p:sp>
      <p:sp>
        <p:nvSpPr>
          <p:cNvPr id="3" name="Content Placeholder 2">
            <a:extLst>
              <a:ext uri="{FF2B5EF4-FFF2-40B4-BE49-F238E27FC236}">
                <a16:creationId xmlns:a16="http://schemas.microsoft.com/office/drawing/2014/main" id="{1A0907DC-A426-E492-A71C-2E8335B4D0E8}"/>
              </a:ext>
            </a:extLst>
          </p:cNvPr>
          <p:cNvSpPr>
            <a:spLocks noGrp="1"/>
          </p:cNvSpPr>
          <p:nvPr>
            <p:ph idx="1"/>
          </p:nvPr>
        </p:nvSpPr>
        <p:spPr/>
        <p:txBody>
          <a:bodyPr vert="horz" lIns="91440" tIns="45720" rIns="91440" bIns="45720" rtlCol="0" anchor="t">
            <a:normAutofit lnSpcReduction="10000"/>
          </a:bodyPr>
          <a:lstStyle/>
          <a:p>
            <a:pPr marL="0" indent="0" algn="just">
              <a:lnSpc>
                <a:spcPct val="80000"/>
              </a:lnSpc>
              <a:buNone/>
            </a:pPr>
            <a:r>
              <a:rPr lang="en-US" sz="2800" b="1" dirty="0">
                <a:latin typeface="Times New Roman"/>
                <a:cs typeface="Times New Roman"/>
              </a:rPr>
              <a:t>Property File Format: </a:t>
            </a:r>
            <a:r>
              <a:rPr lang="en-US" sz="2800" dirty="0">
                <a:latin typeface="Times New Roman"/>
                <a:cs typeface="Times New Roman"/>
              </a:rPr>
              <a:t>The default format for property files is a simple line-oriented format with key-value pairs separated by an equal sign (=). Comments can be included by starting a line with a hash (#) or an exclamation mark (!).</a:t>
            </a:r>
            <a:endParaRPr lang="en-US" dirty="0"/>
          </a:p>
          <a:p>
            <a:pPr marL="0" indent="0" algn="just">
              <a:lnSpc>
                <a:spcPct val="80000"/>
              </a:lnSpc>
              <a:buNone/>
            </a:pPr>
            <a:r>
              <a:rPr lang="en-US" sz="2800" b="1" dirty="0">
                <a:latin typeface="Times New Roman"/>
                <a:cs typeface="Times New Roman"/>
              </a:rPr>
              <a:t>Retrieving Values: </a:t>
            </a:r>
            <a:r>
              <a:rPr lang="en-US" sz="2800" dirty="0">
                <a:latin typeface="Times New Roman"/>
                <a:cs typeface="Times New Roman"/>
              </a:rPr>
              <a:t>Values can be retrieved from a Properties object using the </a:t>
            </a:r>
            <a:r>
              <a:rPr lang="en-US" sz="2800" dirty="0" err="1">
                <a:latin typeface="Times New Roman"/>
                <a:cs typeface="Times New Roman"/>
              </a:rPr>
              <a:t>getProperty</a:t>
            </a:r>
            <a:r>
              <a:rPr lang="en-US" sz="2800" dirty="0">
                <a:latin typeface="Times New Roman"/>
                <a:cs typeface="Times New Roman"/>
              </a:rPr>
              <a:t>() method, which takes a key as an argument and returns the corresponding value as a String. If the key is not found, it returns null or a specified default value.</a:t>
            </a:r>
            <a:endParaRPr lang="en-US" dirty="0"/>
          </a:p>
          <a:p>
            <a:pPr marL="0" indent="0" algn="just">
              <a:lnSpc>
                <a:spcPct val="80000"/>
              </a:lnSpc>
              <a:buNone/>
            </a:pPr>
            <a:r>
              <a:rPr lang="en-US" sz="2800" b="1" dirty="0">
                <a:latin typeface="Times New Roman"/>
                <a:cs typeface="Times New Roman"/>
              </a:rPr>
              <a:t>Accessing Properties:</a:t>
            </a:r>
            <a:r>
              <a:rPr lang="en-US" sz="2800" dirty="0">
                <a:latin typeface="Times New Roman"/>
                <a:cs typeface="Times New Roman"/>
              </a:rPr>
              <a:t> In addition to accessing properties directly, Java provides a utility class called System that allows access to system properties, which are accessible through the </a:t>
            </a:r>
            <a:r>
              <a:rPr lang="en-US" sz="2800" dirty="0" err="1">
                <a:latin typeface="Times New Roman"/>
                <a:cs typeface="Times New Roman"/>
              </a:rPr>
              <a:t>System.getProperties</a:t>
            </a:r>
            <a:r>
              <a:rPr lang="en-US" sz="2800" dirty="0">
                <a:latin typeface="Times New Roman"/>
                <a:cs typeface="Times New Roman"/>
              </a:rPr>
              <a:t>() method.</a:t>
            </a:r>
            <a:endParaRPr lang="en-US" dirty="0"/>
          </a:p>
          <a:p>
            <a:pPr marL="0" indent="0" algn="just">
              <a:buNone/>
            </a:pPr>
            <a:endParaRPr lang="en-US" sz="2800" dirty="0"/>
          </a:p>
        </p:txBody>
      </p:sp>
    </p:spTree>
    <p:extLst>
      <p:ext uri="{BB962C8B-B14F-4D97-AF65-F5344CB8AC3E}">
        <p14:creationId xmlns:p14="http://schemas.microsoft.com/office/powerpoint/2010/main" val="330156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CBA-0A33-940E-30B3-B259BE161461}"/>
              </a:ext>
            </a:extLst>
          </p:cNvPr>
          <p:cNvSpPr txBox="1">
            <a:spLocks/>
          </p:cNvSpPr>
          <p:nvPr/>
        </p:nvSpPr>
        <p:spPr>
          <a:xfrm>
            <a:off x="1733410" y="139638"/>
            <a:ext cx="8467046" cy="487362"/>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5400" dirty="0">
                <a:solidFill>
                  <a:schemeClr val="tx1"/>
                </a:solidFill>
                <a:latin typeface="+mn-lt"/>
              </a:rPr>
              <a:t>Methods of Iterator</a:t>
            </a:r>
            <a:endParaRPr lang="en-US" sz="5400" b="1" dirty="0">
              <a:solidFill>
                <a:schemeClr val="tx1"/>
              </a:solidFill>
              <a:latin typeface="+mn-lt"/>
            </a:endParaRPr>
          </a:p>
        </p:txBody>
      </p:sp>
      <p:pic>
        <p:nvPicPr>
          <p:cNvPr id="7" name="Picture 6">
            <a:extLst>
              <a:ext uri="{FF2B5EF4-FFF2-40B4-BE49-F238E27FC236}">
                <a16:creationId xmlns:a16="http://schemas.microsoft.com/office/drawing/2014/main" id="{0B46E13C-371B-CF87-F566-120D759C87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28" y="31419"/>
            <a:ext cx="1800200" cy="887055"/>
          </a:xfrm>
          <a:prstGeom prst="rect">
            <a:avLst/>
          </a:prstGeom>
        </p:spPr>
      </p:pic>
      <p:sp>
        <p:nvSpPr>
          <p:cNvPr id="5" name="TextBox 4">
            <a:extLst>
              <a:ext uri="{FF2B5EF4-FFF2-40B4-BE49-F238E27FC236}">
                <a16:creationId xmlns:a16="http://schemas.microsoft.com/office/drawing/2014/main" id="{A49C2480-646B-48CF-8E7F-A77987EA5571}"/>
              </a:ext>
            </a:extLst>
          </p:cNvPr>
          <p:cNvSpPr txBox="1"/>
          <p:nvPr/>
        </p:nvSpPr>
        <p:spPr>
          <a:xfrm>
            <a:off x="551383" y="1268760"/>
            <a:ext cx="10811942" cy="4401205"/>
          </a:xfrm>
          <a:prstGeom prst="rect">
            <a:avLst/>
          </a:prstGeom>
          <a:noFill/>
        </p:spPr>
        <p:txBody>
          <a:bodyPr wrap="square" lIns="91440" tIns="45720" rIns="91440" bIns="45720" anchor="t">
            <a:spAutoFit/>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The Iterator interface provides 3 methods that can be used to perform various operations on elements of collections.</a:t>
            </a:r>
          </a:p>
          <a:p>
            <a:pPr algn="just"/>
            <a:endParaRPr lang="en-US" sz="2800" b="0" i="0" dirty="0">
              <a:solidFill>
                <a:srgbClr val="333333"/>
              </a:solidFill>
              <a:effectLst/>
              <a:latin typeface="Times New Roman" panose="02020603050405020304" pitchFamily="18" charset="0"/>
              <a:cs typeface="Times New Roman" panose="02020603050405020304" pitchFamily="18" charset="0"/>
            </a:endParaRPr>
          </a:p>
          <a:p>
            <a:pPr algn="just"/>
            <a:r>
              <a:rPr lang="en-US" sz="2800" b="1" dirty="0" err="1">
                <a:solidFill>
                  <a:srgbClr val="333333"/>
                </a:solidFill>
                <a:latin typeface="Times New Roman"/>
                <a:cs typeface="Times New Roman"/>
              </a:rPr>
              <a:t>hasNext</a:t>
            </a:r>
            <a:r>
              <a:rPr lang="en-US" sz="2800" b="1" dirty="0">
                <a:solidFill>
                  <a:srgbClr val="333333"/>
                </a:solidFill>
                <a:latin typeface="Times New Roman"/>
                <a:cs typeface="Times New Roman"/>
              </a:rPr>
              <a:t>(): </a:t>
            </a:r>
            <a:r>
              <a:rPr lang="en-US" sz="2800" dirty="0">
                <a:solidFill>
                  <a:srgbClr val="333333"/>
                </a:solidFill>
                <a:latin typeface="Times New Roman"/>
                <a:cs typeface="Times New Roman"/>
              </a:rPr>
              <a:t>This method returns a </a:t>
            </a:r>
            <a:r>
              <a:rPr lang="en-US" sz="2800" dirty="0" err="1">
                <a:solidFill>
                  <a:srgbClr val="333333"/>
                </a:solidFill>
                <a:latin typeface="Times New Roman"/>
                <a:cs typeface="Times New Roman"/>
              </a:rPr>
              <a:t>boolean</a:t>
            </a:r>
            <a:r>
              <a:rPr lang="en-US" sz="2800" dirty="0">
                <a:solidFill>
                  <a:srgbClr val="333333"/>
                </a:solidFill>
                <a:latin typeface="Times New Roman"/>
                <a:cs typeface="Times New Roman"/>
              </a:rPr>
              <a:t> value indicating whether there are more elements to traverse in the collection.</a:t>
            </a:r>
          </a:p>
          <a:p>
            <a:pPr algn="just"/>
            <a:r>
              <a:rPr lang="en-US" sz="2800" b="1" dirty="0">
                <a:solidFill>
                  <a:srgbClr val="333333"/>
                </a:solidFill>
                <a:latin typeface="Times New Roman" panose="02020603050405020304" pitchFamily="18" charset="0"/>
                <a:cs typeface="Times New Roman" panose="02020603050405020304" pitchFamily="18" charset="0"/>
              </a:rPr>
              <a:t>next</a:t>
            </a:r>
            <a:r>
              <a:rPr lang="en-US" sz="2800" dirty="0">
                <a:solidFill>
                  <a:srgbClr val="333333"/>
                </a:solidFill>
                <a:latin typeface="Times New Roman" panose="02020603050405020304" pitchFamily="18" charset="0"/>
                <a:cs typeface="Times New Roman" panose="02020603050405020304" pitchFamily="18" charset="0"/>
              </a:rPr>
              <a:t>(): This method returns the next element in the collection's iteration. It throws a </a:t>
            </a:r>
            <a:r>
              <a:rPr lang="en-US" sz="2800" dirty="0" err="1">
                <a:solidFill>
                  <a:srgbClr val="333333"/>
                </a:solidFill>
                <a:latin typeface="Times New Roman" panose="02020603050405020304" pitchFamily="18" charset="0"/>
                <a:cs typeface="Times New Roman" panose="02020603050405020304" pitchFamily="18" charset="0"/>
              </a:rPr>
              <a:t>NoSuchElementException</a:t>
            </a:r>
            <a:r>
              <a:rPr lang="en-US" sz="2800" dirty="0">
                <a:solidFill>
                  <a:srgbClr val="333333"/>
                </a:solidFill>
                <a:latin typeface="Times New Roman" panose="02020603050405020304" pitchFamily="18" charset="0"/>
                <a:cs typeface="Times New Roman" panose="02020603050405020304" pitchFamily="18" charset="0"/>
              </a:rPr>
              <a:t> if there are no more elements to iterate over.</a:t>
            </a:r>
          </a:p>
          <a:p>
            <a:pPr algn="just"/>
            <a:r>
              <a:rPr lang="en-US" sz="2800" b="1" dirty="0">
                <a:solidFill>
                  <a:srgbClr val="333333"/>
                </a:solidFill>
                <a:latin typeface="Times New Roman" panose="02020603050405020304" pitchFamily="18" charset="0"/>
                <a:cs typeface="Times New Roman" panose="02020603050405020304" pitchFamily="18" charset="0"/>
              </a:rPr>
              <a:t>remove() (optional): </a:t>
            </a:r>
            <a:r>
              <a:rPr lang="en-US" sz="2800" dirty="0">
                <a:solidFill>
                  <a:srgbClr val="333333"/>
                </a:solidFill>
                <a:latin typeface="Times New Roman" panose="02020603050405020304" pitchFamily="18" charset="0"/>
                <a:cs typeface="Times New Roman" panose="02020603050405020304" pitchFamily="18" charset="0"/>
              </a:rPr>
              <a:t>This method removes the last element returned by the next() method from the underlying collection.</a:t>
            </a:r>
            <a:endParaRPr lang="en-US" sz="280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468597"/>
      </p:ext>
    </p:extLst>
  </p:cSld>
  <p:clrMapOvr>
    <a:masterClrMapping/>
  </p:clrMapOvr>
  <mc:AlternateContent xmlns:mc="http://schemas.openxmlformats.org/markup-compatibility/2006" xmlns:p14="http://schemas.microsoft.com/office/powerpoint/2010/main">
    <mc:Choice Requires="p14">
      <p:transition spd="slow" p14:dur="2000" advTm="3423"/>
    </mc:Choice>
    <mc:Fallback xmlns="">
      <p:transition spd="slow" advTm="3423"/>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8773-A1C6-F770-3580-A9B64BC9601F}"/>
              </a:ext>
            </a:extLst>
          </p:cNvPr>
          <p:cNvSpPr>
            <a:spLocks noGrp="1"/>
          </p:cNvSpPr>
          <p:nvPr>
            <p:ph type="title"/>
          </p:nvPr>
        </p:nvSpPr>
        <p:spPr/>
        <p:txBody>
          <a:bodyPr/>
          <a:lstStyle/>
          <a:p>
            <a:r>
              <a:rPr lang="en-US" dirty="0">
                <a:latin typeface="Times New Roman"/>
                <a:cs typeface="Times New Roman"/>
              </a:rPr>
              <a:t>Example Part:1</a:t>
            </a:r>
            <a:endParaRPr lang="en-US" dirty="0"/>
          </a:p>
        </p:txBody>
      </p:sp>
      <p:sp>
        <p:nvSpPr>
          <p:cNvPr id="3" name="Content Placeholder 2">
            <a:extLst>
              <a:ext uri="{FF2B5EF4-FFF2-40B4-BE49-F238E27FC236}">
                <a16:creationId xmlns:a16="http://schemas.microsoft.com/office/drawing/2014/main" id="{F8771AB5-04D2-E9E4-0BA0-81D4535D4599}"/>
              </a:ext>
            </a:extLst>
          </p:cNvPr>
          <p:cNvSpPr>
            <a:spLocks noGrp="1"/>
          </p:cNvSpPr>
          <p:nvPr>
            <p:ph idx="1"/>
          </p:nvPr>
        </p:nvSpPr>
        <p:spPr>
          <a:xfrm>
            <a:off x="838200" y="1724985"/>
            <a:ext cx="10515600" cy="4940808"/>
          </a:xfrm>
        </p:spPr>
        <p:txBody>
          <a:bodyPr vert="horz" lIns="91440" tIns="45720" rIns="91440" bIns="45720" rtlCol="0" anchor="t">
            <a:normAutofit fontScale="92500" lnSpcReduction="10000"/>
          </a:bodyPr>
          <a:lstStyle/>
          <a:p>
            <a:pPr marL="0" indent="0">
              <a:buNone/>
            </a:pPr>
            <a:r>
              <a:rPr lang="en-US" sz="2400" dirty="0">
                <a:solidFill>
                  <a:srgbClr val="C678DD"/>
                </a:solidFill>
                <a:latin typeface="Times New Roman"/>
                <a:cs typeface="Times New Roman"/>
              </a:rPr>
              <a:t>import</a:t>
            </a:r>
            <a:r>
              <a:rPr lang="en-US" sz="2400" dirty="0">
                <a:latin typeface="Times New Roman"/>
                <a:cs typeface="Times New Roman"/>
              </a:rPr>
              <a:t> </a:t>
            </a:r>
            <a:r>
              <a:rPr lang="en-US" sz="2400" dirty="0" err="1">
                <a:latin typeface="Times New Roman"/>
                <a:cs typeface="Times New Roman"/>
              </a:rPr>
              <a:t>java</a:t>
            </a:r>
            <a:r>
              <a:rPr lang="en-US" sz="2400" dirty="0" err="1">
                <a:solidFill>
                  <a:srgbClr val="ABB2BF"/>
                </a:solidFill>
                <a:latin typeface="Times New Roman"/>
                <a:cs typeface="Times New Roman"/>
              </a:rPr>
              <a:t>.</a:t>
            </a:r>
            <a:r>
              <a:rPr lang="en-US" sz="2400" dirty="0" err="1">
                <a:latin typeface="Times New Roman"/>
                <a:cs typeface="Times New Roman"/>
              </a:rPr>
              <a:t>io</a:t>
            </a:r>
            <a:r>
              <a:rPr lang="en-US" sz="2400" dirty="0" err="1">
                <a:solidFill>
                  <a:srgbClr val="ABB2BF"/>
                </a:solidFill>
                <a:latin typeface="Times New Roman"/>
                <a:cs typeface="Times New Roman"/>
              </a:rPr>
              <a:t>.</a:t>
            </a:r>
            <a:r>
              <a:rPr lang="en-US" sz="2400" dirty="0" err="1">
                <a:solidFill>
                  <a:srgbClr val="D19A66"/>
                </a:solidFill>
                <a:latin typeface="Times New Roman"/>
                <a:cs typeface="Times New Roman"/>
              </a:rPr>
              <a:t>FileInputStream</a:t>
            </a:r>
            <a:r>
              <a:rPr lang="en-US" sz="2400" dirty="0">
                <a:solidFill>
                  <a:srgbClr val="ABB2BF"/>
                </a:solidFill>
                <a:latin typeface="Times New Roman"/>
                <a:cs typeface="Times New Roman"/>
              </a:rPr>
              <a:t>;</a:t>
            </a:r>
            <a:endParaRPr lang="en-US" sz="2400" dirty="0">
              <a:latin typeface="Times New Roman"/>
              <a:cs typeface="Times New Roman"/>
            </a:endParaRPr>
          </a:p>
          <a:p>
            <a:pPr marL="0" indent="0">
              <a:buNone/>
            </a:pPr>
            <a:r>
              <a:rPr lang="en-US" sz="2400" dirty="0">
                <a:latin typeface="Times New Roman"/>
                <a:cs typeface="Times New Roman"/>
              </a:rPr>
              <a:t> </a:t>
            </a:r>
            <a:r>
              <a:rPr lang="en-US" sz="2400" dirty="0">
                <a:solidFill>
                  <a:srgbClr val="C678DD"/>
                </a:solidFill>
                <a:latin typeface="Times New Roman"/>
                <a:cs typeface="Times New Roman"/>
              </a:rPr>
              <a:t>import</a:t>
            </a:r>
            <a:r>
              <a:rPr lang="en-US" sz="2400" dirty="0">
                <a:latin typeface="Times New Roman"/>
                <a:cs typeface="Times New Roman"/>
              </a:rPr>
              <a:t> </a:t>
            </a:r>
            <a:r>
              <a:rPr lang="en-US" sz="2400" dirty="0" err="1">
                <a:latin typeface="Times New Roman"/>
                <a:cs typeface="Times New Roman"/>
              </a:rPr>
              <a:t>java</a:t>
            </a:r>
            <a:r>
              <a:rPr lang="en-US" sz="2400" dirty="0" err="1">
                <a:solidFill>
                  <a:srgbClr val="ABB2BF"/>
                </a:solidFill>
                <a:latin typeface="Times New Roman"/>
                <a:cs typeface="Times New Roman"/>
              </a:rPr>
              <a:t>.</a:t>
            </a:r>
            <a:r>
              <a:rPr lang="en-US" sz="2400" dirty="0" err="1">
                <a:latin typeface="Times New Roman"/>
                <a:cs typeface="Times New Roman"/>
              </a:rPr>
              <a:t>io</a:t>
            </a:r>
            <a:r>
              <a:rPr lang="en-US" sz="2400" dirty="0" err="1">
                <a:solidFill>
                  <a:srgbClr val="ABB2BF"/>
                </a:solidFill>
                <a:latin typeface="Times New Roman"/>
                <a:cs typeface="Times New Roman"/>
              </a:rPr>
              <a:t>.</a:t>
            </a:r>
            <a:r>
              <a:rPr lang="en-US" sz="2400" dirty="0" err="1">
                <a:solidFill>
                  <a:srgbClr val="D19A66"/>
                </a:solidFill>
                <a:latin typeface="Times New Roman"/>
                <a:cs typeface="Times New Roman"/>
              </a:rPr>
              <a:t>FileOutputStream</a:t>
            </a:r>
            <a:r>
              <a:rPr lang="en-US" sz="2400" dirty="0">
                <a:solidFill>
                  <a:srgbClr val="ABB2BF"/>
                </a:solidFill>
                <a:latin typeface="Times New Roman"/>
                <a:cs typeface="Times New Roman"/>
              </a:rPr>
              <a:t>;</a:t>
            </a:r>
            <a:endParaRPr lang="en-US" sz="2400" dirty="0">
              <a:latin typeface="Times New Roman"/>
              <a:cs typeface="Times New Roman"/>
            </a:endParaRPr>
          </a:p>
          <a:p>
            <a:pPr marL="0" indent="0">
              <a:buNone/>
            </a:pPr>
            <a:r>
              <a:rPr lang="en-US" sz="2400" dirty="0">
                <a:latin typeface="Times New Roman"/>
                <a:cs typeface="Times New Roman"/>
              </a:rPr>
              <a:t> </a:t>
            </a:r>
            <a:r>
              <a:rPr lang="en-US" sz="2400" dirty="0">
                <a:solidFill>
                  <a:srgbClr val="C678DD"/>
                </a:solidFill>
                <a:latin typeface="Times New Roman"/>
                <a:cs typeface="Times New Roman"/>
              </a:rPr>
              <a:t>import</a:t>
            </a:r>
            <a:r>
              <a:rPr lang="en-US" sz="2400" dirty="0">
                <a:latin typeface="Times New Roman"/>
                <a:cs typeface="Times New Roman"/>
              </a:rPr>
              <a:t> </a:t>
            </a:r>
            <a:r>
              <a:rPr lang="en-US" sz="2400" dirty="0" err="1">
                <a:latin typeface="Times New Roman"/>
                <a:cs typeface="Times New Roman"/>
              </a:rPr>
              <a:t>java</a:t>
            </a:r>
            <a:r>
              <a:rPr lang="en-US" sz="2400" dirty="0" err="1">
                <a:solidFill>
                  <a:srgbClr val="ABB2BF"/>
                </a:solidFill>
                <a:latin typeface="Times New Roman"/>
                <a:cs typeface="Times New Roman"/>
              </a:rPr>
              <a:t>.</a:t>
            </a:r>
            <a:r>
              <a:rPr lang="en-US" sz="2400" dirty="0" err="1">
                <a:latin typeface="Times New Roman"/>
                <a:cs typeface="Times New Roman"/>
              </a:rPr>
              <a:t>io</a:t>
            </a:r>
            <a:r>
              <a:rPr lang="en-US" sz="2400" dirty="0" err="1">
                <a:solidFill>
                  <a:srgbClr val="ABB2BF"/>
                </a:solidFill>
                <a:latin typeface="Times New Roman"/>
                <a:cs typeface="Times New Roman"/>
              </a:rPr>
              <a:t>.</a:t>
            </a:r>
            <a:r>
              <a:rPr lang="en-US" sz="2400" dirty="0" err="1">
                <a:solidFill>
                  <a:srgbClr val="D19A66"/>
                </a:solidFill>
                <a:latin typeface="Times New Roman"/>
                <a:cs typeface="Times New Roman"/>
              </a:rPr>
              <a:t>IOException</a:t>
            </a:r>
            <a:r>
              <a:rPr lang="en-US" sz="2400" dirty="0">
                <a:solidFill>
                  <a:srgbClr val="ABB2BF"/>
                </a:solidFill>
                <a:latin typeface="Times New Roman"/>
                <a:cs typeface="Times New Roman"/>
              </a:rPr>
              <a:t>;</a:t>
            </a:r>
            <a:endParaRPr lang="en-US" sz="2400" dirty="0">
              <a:latin typeface="Times New Roman"/>
              <a:cs typeface="Times New Roman"/>
            </a:endParaRPr>
          </a:p>
          <a:p>
            <a:pPr marL="0" indent="0">
              <a:buNone/>
            </a:pPr>
            <a:r>
              <a:rPr lang="en-US" sz="2400" dirty="0">
                <a:latin typeface="Times New Roman"/>
                <a:cs typeface="Times New Roman"/>
              </a:rPr>
              <a:t> </a:t>
            </a:r>
            <a:r>
              <a:rPr lang="en-US" sz="2400" dirty="0">
                <a:solidFill>
                  <a:srgbClr val="C678DD"/>
                </a:solidFill>
                <a:latin typeface="Times New Roman"/>
                <a:cs typeface="Times New Roman"/>
              </a:rPr>
              <a:t>import</a:t>
            </a:r>
            <a:r>
              <a:rPr lang="en-US" sz="2400" dirty="0">
                <a:latin typeface="Times New Roman"/>
                <a:cs typeface="Times New Roman"/>
              </a:rPr>
              <a:t> </a:t>
            </a:r>
            <a:r>
              <a:rPr lang="en-US" sz="2400" dirty="0" err="1">
                <a:latin typeface="Times New Roman"/>
                <a:cs typeface="Times New Roman"/>
              </a:rPr>
              <a:t>java</a:t>
            </a:r>
            <a:r>
              <a:rPr lang="en-US" sz="2400" dirty="0" err="1">
                <a:solidFill>
                  <a:srgbClr val="ABB2BF"/>
                </a:solidFill>
                <a:latin typeface="Times New Roman"/>
                <a:cs typeface="Times New Roman"/>
              </a:rPr>
              <a:t>.</a:t>
            </a:r>
            <a:r>
              <a:rPr lang="en-US" sz="2400" dirty="0" err="1">
                <a:latin typeface="Times New Roman"/>
                <a:cs typeface="Times New Roman"/>
              </a:rPr>
              <a:t>util</a:t>
            </a:r>
            <a:r>
              <a:rPr lang="en-US" sz="2400" dirty="0" err="1">
                <a:solidFill>
                  <a:srgbClr val="ABB2BF"/>
                </a:solidFill>
                <a:latin typeface="Times New Roman"/>
                <a:cs typeface="Times New Roman"/>
              </a:rPr>
              <a:t>.</a:t>
            </a:r>
            <a:r>
              <a:rPr lang="en-US" sz="2400" dirty="0" err="1">
                <a:solidFill>
                  <a:srgbClr val="D19A66"/>
                </a:solidFill>
                <a:latin typeface="Times New Roman"/>
                <a:cs typeface="Times New Roman"/>
              </a:rPr>
              <a:t>Properties</a:t>
            </a:r>
            <a:r>
              <a:rPr lang="en-US" sz="2400" dirty="0">
                <a:solidFill>
                  <a:srgbClr val="ABB2BF"/>
                </a:solidFill>
                <a:latin typeface="Times New Roman"/>
                <a:cs typeface="Times New Roman"/>
              </a:rPr>
              <a:t>;</a:t>
            </a:r>
            <a:endParaRPr lang="en-US" sz="2400" dirty="0">
              <a:latin typeface="Times New Roman"/>
              <a:cs typeface="Times New Roman"/>
            </a:endParaRPr>
          </a:p>
          <a:p>
            <a:pPr marL="0" indent="0">
              <a:buNone/>
            </a:pPr>
            <a:r>
              <a:rPr lang="en-US" sz="2400" dirty="0">
                <a:latin typeface="Times New Roman"/>
                <a:cs typeface="Times New Roman"/>
              </a:rPr>
              <a:t> </a:t>
            </a:r>
            <a:r>
              <a:rPr lang="en-US" sz="2400" dirty="0">
                <a:solidFill>
                  <a:srgbClr val="C678DD"/>
                </a:solidFill>
                <a:latin typeface="Times New Roman"/>
                <a:cs typeface="Times New Roman"/>
              </a:rPr>
              <a:t>public</a:t>
            </a:r>
            <a:r>
              <a:rPr lang="en-US" sz="2400" dirty="0">
                <a:latin typeface="Times New Roman"/>
                <a:cs typeface="Times New Roman"/>
              </a:rPr>
              <a:t> </a:t>
            </a:r>
            <a:r>
              <a:rPr lang="en-US" sz="2400" dirty="0">
                <a:solidFill>
                  <a:srgbClr val="C678DD"/>
                </a:solidFill>
                <a:latin typeface="Times New Roman"/>
                <a:cs typeface="Times New Roman"/>
              </a:rPr>
              <a:t>class</a:t>
            </a:r>
            <a:r>
              <a:rPr lang="en-US" sz="2400" dirty="0">
                <a:latin typeface="Times New Roman"/>
                <a:cs typeface="Times New Roman"/>
              </a:rPr>
              <a:t> </a:t>
            </a:r>
            <a:r>
              <a:rPr lang="en-US" sz="2400" err="1">
                <a:solidFill>
                  <a:srgbClr val="D19A66"/>
                </a:solidFill>
                <a:latin typeface="Times New Roman"/>
                <a:cs typeface="Times New Roman"/>
              </a:rPr>
              <a:t>PropertiesExample</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latin typeface="Times New Roman"/>
                <a:cs typeface="Times New Roman"/>
              </a:rPr>
              <a:t> </a:t>
            </a:r>
          </a:p>
          <a:p>
            <a:pPr marL="0" indent="0">
              <a:buNone/>
            </a:pPr>
            <a:r>
              <a:rPr lang="en-US" sz="2400" dirty="0">
                <a:solidFill>
                  <a:srgbClr val="C678DD"/>
                </a:solidFill>
                <a:latin typeface="Times New Roman"/>
                <a:cs typeface="Times New Roman"/>
              </a:rPr>
              <a:t>public</a:t>
            </a:r>
            <a:r>
              <a:rPr lang="en-US" sz="2400" dirty="0">
                <a:latin typeface="Times New Roman"/>
                <a:cs typeface="Times New Roman"/>
              </a:rPr>
              <a:t> </a:t>
            </a:r>
            <a:r>
              <a:rPr lang="en-US" sz="2400" dirty="0">
                <a:solidFill>
                  <a:srgbClr val="C678DD"/>
                </a:solidFill>
                <a:latin typeface="Times New Roman"/>
                <a:cs typeface="Times New Roman"/>
              </a:rPr>
              <a:t>static</a:t>
            </a:r>
            <a:r>
              <a:rPr lang="en-US" sz="2400" dirty="0">
                <a:latin typeface="Times New Roman"/>
                <a:cs typeface="Times New Roman"/>
              </a:rPr>
              <a:t> </a:t>
            </a:r>
            <a:r>
              <a:rPr lang="en-US" sz="2400" dirty="0">
                <a:solidFill>
                  <a:srgbClr val="C678DD"/>
                </a:solidFill>
                <a:latin typeface="Times New Roman"/>
                <a:cs typeface="Times New Roman"/>
              </a:rPr>
              <a:t>void</a:t>
            </a:r>
            <a:r>
              <a:rPr lang="en-US" sz="2400" dirty="0">
                <a:latin typeface="Times New Roman"/>
                <a:cs typeface="Times New Roman"/>
              </a:rPr>
              <a:t> </a:t>
            </a:r>
            <a:r>
              <a:rPr lang="en-US" sz="2400" dirty="0">
                <a:solidFill>
                  <a:srgbClr val="61AFEF"/>
                </a:solidFill>
                <a:latin typeface="Times New Roman"/>
                <a:cs typeface="Times New Roman"/>
              </a:rPr>
              <a:t>main</a:t>
            </a:r>
            <a:r>
              <a:rPr lang="en-US" sz="2400" dirty="0">
                <a:solidFill>
                  <a:srgbClr val="ABB2BF"/>
                </a:solidFill>
                <a:latin typeface="Times New Roman"/>
                <a:cs typeface="Times New Roman"/>
              </a:rPr>
              <a:t>(</a:t>
            </a:r>
            <a:r>
              <a:rPr lang="en-US" sz="2400" dirty="0">
                <a:solidFill>
                  <a:srgbClr val="D19A66"/>
                </a:solidFill>
                <a:latin typeface="Times New Roman"/>
                <a:cs typeface="Times New Roman"/>
              </a:rPr>
              <a:t>String</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err="1">
                <a:latin typeface="Times New Roman"/>
                <a:cs typeface="Times New Roman"/>
              </a:rPr>
              <a:t>args</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a:solidFill>
                  <a:srgbClr val="C678DD"/>
                </a:solidFill>
                <a:latin typeface="Times New Roman"/>
                <a:cs typeface="Times New Roman"/>
              </a:rPr>
              <a:t>try</a:t>
            </a:r>
            <a:r>
              <a:rPr lang="en-US" sz="2400" dirty="0">
                <a:latin typeface="Times New Roman"/>
                <a:cs typeface="Times New Roman"/>
              </a:rPr>
              <a:t> </a:t>
            </a:r>
            <a:r>
              <a:rPr lang="en-US" sz="2400" dirty="0">
                <a:solidFill>
                  <a:srgbClr val="ABB2BF"/>
                </a:solidFill>
                <a:latin typeface="Times New Roman"/>
                <a:cs typeface="Times New Roman"/>
              </a:rPr>
              <a:t>{</a:t>
            </a:r>
            <a:endParaRPr lang="en-US" sz="2400" dirty="0">
              <a:latin typeface="Times New Roman"/>
              <a:cs typeface="Times New Roman"/>
            </a:endParaRPr>
          </a:p>
          <a:p>
            <a:pPr marL="0" indent="0">
              <a:buNone/>
            </a:pPr>
            <a:r>
              <a:rPr lang="en-US" sz="2400" dirty="0">
                <a:latin typeface="Times New Roman"/>
                <a:cs typeface="Times New Roman"/>
              </a:rPr>
              <a:t> </a:t>
            </a:r>
            <a:r>
              <a:rPr lang="en-US" sz="2400" i="1" dirty="0">
                <a:solidFill>
                  <a:srgbClr val="5C6370"/>
                </a:solidFill>
                <a:latin typeface="Times New Roman"/>
                <a:cs typeface="Times New Roman"/>
              </a:rPr>
              <a:t>// Create a new Properties object</a:t>
            </a:r>
            <a:endParaRPr lang="en-US" sz="2400" dirty="0">
              <a:latin typeface="Times New Roman"/>
              <a:cs typeface="Times New Roman"/>
            </a:endParaRPr>
          </a:p>
          <a:p>
            <a:pPr marL="0" indent="0">
              <a:buNone/>
            </a:pPr>
            <a:r>
              <a:rPr lang="en-US" sz="2400" dirty="0">
                <a:latin typeface="Times New Roman"/>
                <a:cs typeface="Times New Roman"/>
              </a:rPr>
              <a:t> </a:t>
            </a:r>
            <a:r>
              <a:rPr lang="en-US" sz="2400" dirty="0">
                <a:solidFill>
                  <a:srgbClr val="D19A66"/>
                </a:solidFill>
                <a:latin typeface="Times New Roman"/>
                <a:cs typeface="Times New Roman"/>
              </a:rPr>
              <a:t>Properties</a:t>
            </a:r>
            <a:r>
              <a:rPr lang="en-US" sz="2400" dirty="0">
                <a:latin typeface="Times New Roman"/>
                <a:cs typeface="Times New Roman"/>
              </a:rPr>
              <a:t> props </a:t>
            </a:r>
            <a:r>
              <a:rPr lang="en-US" sz="2400" dirty="0">
                <a:solidFill>
                  <a:srgbClr val="61AFEF"/>
                </a:solidFill>
                <a:latin typeface="Times New Roman"/>
                <a:cs typeface="Times New Roman"/>
              </a:rPr>
              <a:t>=</a:t>
            </a:r>
            <a:r>
              <a:rPr lang="en-US" sz="2400" dirty="0">
                <a:latin typeface="Times New Roman"/>
                <a:cs typeface="Times New Roman"/>
              </a:rPr>
              <a:t> </a:t>
            </a:r>
            <a:r>
              <a:rPr lang="en-US" sz="2400" dirty="0">
                <a:solidFill>
                  <a:srgbClr val="C678DD"/>
                </a:solidFill>
                <a:latin typeface="Times New Roman"/>
                <a:cs typeface="Times New Roman"/>
              </a:rPr>
              <a:t>new</a:t>
            </a:r>
            <a:r>
              <a:rPr lang="en-US" sz="2400" dirty="0">
                <a:latin typeface="Times New Roman"/>
                <a:cs typeface="Times New Roman"/>
              </a:rPr>
              <a:t> </a:t>
            </a:r>
            <a:r>
              <a:rPr lang="en-US" sz="2400" dirty="0">
                <a:solidFill>
                  <a:srgbClr val="D19A66"/>
                </a:solidFill>
                <a:latin typeface="Times New Roman"/>
                <a:cs typeface="Times New Roman"/>
              </a:rPr>
              <a:t>Properties</a:t>
            </a:r>
            <a:r>
              <a:rPr lang="en-US" sz="2400" dirty="0">
                <a:solidFill>
                  <a:srgbClr val="ABB2BF"/>
                </a:solidFill>
                <a:latin typeface="Times New Roman"/>
                <a:cs typeface="Times New Roman"/>
              </a:rPr>
              <a:t>();</a:t>
            </a:r>
            <a:endParaRPr lang="en-US" sz="2400" dirty="0">
              <a:latin typeface="Times New Roman"/>
              <a:cs typeface="Times New Roman"/>
            </a:endParaRPr>
          </a:p>
          <a:p>
            <a:pPr marL="0" indent="0">
              <a:buNone/>
            </a:pPr>
            <a:r>
              <a:rPr lang="en-US" sz="2400" dirty="0">
                <a:latin typeface="Times New Roman"/>
                <a:cs typeface="Times New Roman"/>
              </a:rPr>
              <a:t> </a:t>
            </a:r>
            <a:r>
              <a:rPr lang="en-US" sz="2400" i="1" dirty="0">
                <a:solidFill>
                  <a:srgbClr val="5C6370"/>
                </a:solidFill>
                <a:latin typeface="Times New Roman"/>
                <a:cs typeface="Times New Roman"/>
              </a:rPr>
              <a:t>// Load properties from a file</a:t>
            </a:r>
            <a:r>
              <a:rPr lang="en-US" sz="2400" dirty="0">
                <a:latin typeface="Times New Roman"/>
                <a:cs typeface="Times New Roman"/>
              </a:rPr>
              <a:t> </a:t>
            </a:r>
            <a:endParaRPr lang="en-US" sz="2400" dirty="0">
              <a:solidFill>
                <a:srgbClr val="000000"/>
              </a:solidFill>
              <a:latin typeface="Times New Roman"/>
              <a:cs typeface="Times New Roman"/>
            </a:endParaRPr>
          </a:p>
          <a:p>
            <a:pPr marL="0" indent="0">
              <a:buNone/>
            </a:pPr>
            <a:r>
              <a:rPr lang="en-US" sz="2400" dirty="0" err="1">
                <a:solidFill>
                  <a:srgbClr val="D19A66"/>
                </a:solidFill>
                <a:latin typeface="Times New Roman"/>
                <a:cs typeface="Times New Roman"/>
              </a:rPr>
              <a:t>FileInputStream</a:t>
            </a:r>
            <a:r>
              <a:rPr lang="en-US" sz="2400" dirty="0">
                <a:latin typeface="Times New Roman"/>
                <a:cs typeface="Times New Roman"/>
              </a:rPr>
              <a:t> </a:t>
            </a:r>
            <a:r>
              <a:rPr lang="en-US" sz="2400" dirty="0" err="1">
                <a:latin typeface="Times New Roman"/>
                <a:cs typeface="Times New Roman"/>
              </a:rPr>
              <a:t>fis</a:t>
            </a:r>
            <a:r>
              <a:rPr lang="en-US" sz="2400" dirty="0">
                <a:latin typeface="Times New Roman"/>
                <a:cs typeface="Times New Roman"/>
              </a:rPr>
              <a:t> </a:t>
            </a:r>
            <a:r>
              <a:rPr lang="en-US" sz="2400" dirty="0">
                <a:solidFill>
                  <a:srgbClr val="61AFEF"/>
                </a:solidFill>
                <a:latin typeface="Times New Roman"/>
                <a:cs typeface="Times New Roman"/>
              </a:rPr>
              <a:t>=</a:t>
            </a:r>
            <a:r>
              <a:rPr lang="en-US" sz="2400" dirty="0">
                <a:latin typeface="Times New Roman"/>
                <a:cs typeface="Times New Roman"/>
              </a:rPr>
              <a:t> </a:t>
            </a:r>
            <a:r>
              <a:rPr lang="en-US" sz="2400" dirty="0">
                <a:solidFill>
                  <a:srgbClr val="C678DD"/>
                </a:solidFill>
                <a:latin typeface="Times New Roman"/>
                <a:cs typeface="Times New Roman"/>
              </a:rPr>
              <a:t>new</a:t>
            </a:r>
            <a:r>
              <a:rPr lang="en-US" sz="2400" dirty="0">
                <a:latin typeface="Times New Roman"/>
                <a:cs typeface="Times New Roman"/>
              </a:rPr>
              <a:t> </a:t>
            </a:r>
            <a:r>
              <a:rPr lang="en-US" sz="2400" dirty="0" err="1">
                <a:solidFill>
                  <a:srgbClr val="D19A66"/>
                </a:solidFill>
                <a:latin typeface="Times New Roman"/>
                <a:cs typeface="Times New Roman"/>
              </a:rPr>
              <a:t>FileInputStream</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a:t>
            </a:r>
            <a:r>
              <a:rPr lang="en-US" sz="2400" dirty="0" err="1">
                <a:solidFill>
                  <a:srgbClr val="98C379"/>
                </a:solidFill>
                <a:latin typeface="Times New Roman"/>
                <a:cs typeface="Times New Roman"/>
              </a:rPr>
              <a:t>config.properties</a:t>
            </a:r>
            <a:r>
              <a:rPr lang="en-US" sz="2400" dirty="0">
                <a:solidFill>
                  <a:srgbClr val="98C379"/>
                </a:solidFill>
                <a:latin typeface="Times New Roman"/>
                <a:cs typeface="Times New Roman"/>
              </a:rPr>
              <a:t>"</a:t>
            </a:r>
            <a:r>
              <a:rPr lang="en-US" sz="2400" dirty="0">
                <a:solidFill>
                  <a:srgbClr val="ABB2BF"/>
                </a:solidFill>
                <a:latin typeface="Times New Roman"/>
                <a:cs typeface="Times New Roman"/>
              </a:rPr>
              <a:t>);</a:t>
            </a:r>
            <a:endParaRPr lang="en-US" sz="2400" dirty="0">
              <a:latin typeface="Times New Roman"/>
              <a:cs typeface="Times New Roman"/>
            </a:endParaRPr>
          </a:p>
          <a:p>
            <a:pPr marL="0" indent="0">
              <a:buNone/>
            </a:pPr>
            <a:r>
              <a:rPr lang="en-US" sz="2400" dirty="0">
                <a:latin typeface="Times New Roman"/>
                <a:cs typeface="Times New Roman"/>
              </a:rPr>
              <a:t> </a:t>
            </a:r>
            <a:r>
              <a:rPr lang="en-US" sz="2400" err="1">
                <a:latin typeface="Times New Roman"/>
                <a:cs typeface="Times New Roman"/>
              </a:rPr>
              <a:t>props</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load</a:t>
            </a:r>
            <a:r>
              <a:rPr lang="en-US" sz="2400" dirty="0">
                <a:solidFill>
                  <a:srgbClr val="ABB2BF"/>
                </a:solidFill>
                <a:latin typeface="Times New Roman"/>
                <a:cs typeface="Times New Roman"/>
              </a:rPr>
              <a:t>(</a:t>
            </a:r>
            <a:r>
              <a:rPr lang="en-US" sz="2400" err="1">
                <a:latin typeface="Times New Roman"/>
                <a:cs typeface="Times New Roman"/>
              </a:rPr>
              <a:t>fis</a:t>
            </a:r>
            <a:r>
              <a:rPr lang="en-US" sz="2400" dirty="0">
                <a:solidFill>
                  <a:srgbClr val="ABB2BF"/>
                </a:solidFill>
                <a:latin typeface="Times New Roman"/>
                <a:cs typeface="Times New Roman"/>
              </a:rPr>
              <a:t>);</a:t>
            </a:r>
            <a:r>
              <a:rPr lang="en-US" sz="2400" dirty="0">
                <a:latin typeface="Times New Roman"/>
                <a:cs typeface="Times New Roman"/>
              </a:rPr>
              <a:t> </a:t>
            </a:r>
          </a:p>
          <a:p>
            <a:pPr marL="0" indent="0">
              <a:buNone/>
            </a:pPr>
            <a:r>
              <a:rPr lang="en-US" sz="2400" dirty="0" err="1">
                <a:latin typeface="Times New Roman"/>
                <a:cs typeface="Times New Roman"/>
              </a:rPr>
              <a:t>fis</a:t>
            </a:r>
            <a:r>
              <a:rPr lang="en-US" sz="2400" dirty="0" err="1">
                <a:solidFill>
                  <a:srgbClr val="ABB2BF"/>
                </a:solidFill>
                <a:latin typeface="Times New Roman"/>
                <a:cs typeface="Times New Roman"/>
              </a:rPr>
              <a:t>.</a:t>
            </a:r>
            <a:r>
              <a:rPr lang="en-US" sz="2400" dirty="0" err="1">
                <a:solidFill>
                  <a:srgbClr val="61AFEF"/>
                </a:solidFill>
                <a:latin typeface="Times New Roman"/>
                <a:cs typeface="Times New Roman"/>
              </a:rPr>
              <a:t>close</a:t>
            </a:r>
            <a:r>
              <a:rPr lang="en-US" sz="2400" dirty="0">
                <a:solidFill>
                  <a:srgbClr val="ABB2BF"/>
                </a:solidFill>
                <a:latin typeface="Times New Roman"/>
                <a:cs typeface="Times New Roman"/>
              </a:rPr>
              <a:t>();</a:t>
            </a:r>
            <a:endParaRPr lang="en-US" sz="2400" dirty="0">
              <a:latin typeface="Times New Roman"/>
              <a:cs typeface="Times New Roman"/>
            </a:endParaRPr>
          </a:p>
        </p:txBody>
      </p:sp>
    </p:spTree>
    <p:extLst>
      <p:ext uri="{BB962C8B-B14F-4D97-AF65-F5344CB8AC3E}">
        <p14:creationId xmlns:p14="http://schemas.microsoft.com/office/powerpoint/2010/main" val="20525197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18773-A1C6-F770-3580-A9B64BC9601F}"/>
              </a:ext>
            </a:extLst>
          </p:cNvPr>
          <p:cNvSpPr>
            <a:spLocks noGrp="1"/>
          </p:cNvSpPr>
          <p:nvPr>
            <p:ph type="title"/>
          </p:nvPr>
        </p:nvSpPr>
        <p:spPr/>
        <p:txBody>
          <a:bodyPr/>
          <a:lstStyle/>
          <a:p>
            <a:r>
              <a:rPr lang="en-US" dirty="0">
                <a:latin typeface="Times New Roman"/>
                <a:cs typeface="Times New Roman"/>
              </a:rPr>
              <a:t>Example Part:2</a:t>
            </a:r>
            <a:endParaRPr lang="en-US" dirty="0"/>
          </a:p>
        </p:txBody>
      </p:sp>
      <p:sp>
        <p:nvSpPr>
          <p:cNvPr id="3" name="Content Placeholder 2">
            <a:extLst>
              <a:ext uri="{FF2B5EF4-FFF2-40B4-BE49-F238E27FC236}">
                <a16:creationId xmlns:a16="http://schemas.microsoft.com/office/drawing/2014/main" id="{F8771AB5-04D2-E9E4-0BA0-81D4535D4599}"/>
              </a:ext>
            </a:extLst>
          </p:cNvPr>
          <p:cNvSpPr>
            <a:spLocks noGrp="1"/>
          </p:cNvSpPr>
          <p:nvPr>
            <p:ph idx="1"/>
          </p:nvPr>
        </p:nvSpPr>
        <p:spPr>
          <a:xfrm>
            <a:off x="838200" y="1724985"/>
            <a:ext cx="10515600" cy="4940808"/>
          </a:xfrm>
        </p:spPr>
        <p:txBody>
          <a:bodyPr vert="horz" lIns="91440" tIns="45720" rIns="91440" bIns="45720" rtlCol="0" anchor="t">
            <a:normAutofit fontScale="92500" lnSpcReduction="10000"/>
          </a:bodyPr>
          <a:lstStyle/>
          <a:p>
            <a:pPr marL="0" indent="0">
              <a:buNone/>
            </a:pPr>
            <a:r>
              <a:rPr lang="en-US" sz="2400" i="1" dirty="0">
                <a:solidFill>
                  <a:srgbClr val="5C6370"/>
                </a:solidFill>
                <a:latin typeface="Times New Roman"/>
                <a:cs typeface="Times New Roman"/>
              </a:rPr>
              <a:t>// Get a property value</a:t>
            </a:r>
            <a:endParaRPr lang="en-US" dirty="0">
              <a:solidFill>
                <a:srgbClr val="000000"/>
              </a:solidFill>
            </a:endParaRPr>
          </a:p>
          <a:p>
            <a:pPr marL="0" indent="0">
              <a:buNone/>
            </a:pPr>
            <a:r>
              <a:rPr lang="en-US" sz="2400" dirty="0">
                <a:solidFill>
                  <a:srgbClr val="ABB2BF"/>
                </a:solidFill>
                <a:latin typeface="Times New Roman"/>
                <a:cs typeface="Times New Roman"/>
              </a:rPr>
              <a:t> </a:t>
            </a:r>
            <a:r>
              <a:rPr lang="en-US" sz="2400" dirty="0">
                <a:solidFill>
                  <a:srgbClr val="D19A66"/>
                </a:solidFill>
                <a:latin typeface="Times New Roman"/>
                <a:cs typeface="Times New Roman"/>
              </a:rPr>
              <a:t>String</a:t>
            </a:r>
            <a:r>
              <a:rPr lang="en-US" sz="2400" dirty="0">
                <a:solidFill>
                  <a:srgbClr val="ABB2BF"/>
                </a:solidFill>
                <a:latin typeface="Times New Roman"/>
                <a:cs typeface="Times New Roman"/>
              </a:rPr>
              <a:t> username </a:t>
            </a:r>
            <a:r>
              <a:rPr lang="en-US" sz="2400" dirty="0">
                <a:solidFill>
                  <a:srgbClr val="61AFEF"/>
                </a:solidFill>
                <a:latin typeface="Times New Roman"/>
                <a:cs typeface="Times New Roman"/>
              </a:rPr>
              <a:t>=</a:t>
            </a:r>
            <a:r>
              <a:rPr lang="en-US" sz="2400" dirty="0">
                <a:solidFill>
                  <a:srgbClr val="ABB2BF"/>
                </a:solidFill>
                <a:latin typeface="Times New Roman"/>
                <a:cs typeface="Times New Roman"/>
              </a:rPr>
              <a:t> </a:t>
            </a:r>
            <a:r>
              <a:rPr lang="en-US" sz="2400" err="1">
                <a:solidFill>
                  <a:srgbClr val="ABB2BF"/>
                </a:solidFill>
                <a:latin typeface="Times New Roman"/>
                <a:cs typeface="Times New Roman"/>
              </a:rPr>
              <a:t>props.</a:t>
            </a:r>
            <a:r>
              <a:rPr lang="en-US" sz="2400" err="1">
                <a:solidFill>
                  <a:srgbClr val="61AFEF"/>
                </a:solidFill>
                <a:latin typeface="Times New Roman"/>
                <a:cs typeface="Times New Roman"/>
              </a:rPr>
              <a:t>getProperty</a:t>
            </a:r>
            <a:r>
              <a:rPr lang="en-US" sz="2400">
                <a:solidFill>
                  <a:srgbClr val="ABB2BF"/>
                </a:solidFill>
                <a:latin typeface="Times New Roman"/>
                <a:cs typeface="Times New Roman"/>
              </a:rPr>
              <a:t>(</a:t>
            </a:r>
            <a:r>
              <a:rPr lang="en-US" sz="2400">
                <a:solidFill>
                  <a:srgbClr val="98C379"/>
                </a:solidFill>
                <a:latin typeface="Times New Roman"/>
                <a:cs typeface="Times New Roman"/>
              </a:rPr>
              <a:t>"username"</a:t>
            </a:r>
            <a:r>
              <a:rPr lang="en-US" sz="2400">
                <a:solidFill>
                  <a:srgbClr val="ABB2BF"/>
                </a:solidFill>
                <a:latin typeface="Times New Roman"/>
                <a:cs typeface="Times New Roman"/>
              </a:rPr>
              <a:t>);</a:t>
            </a:r>
            <a:endParaRPr lang="en-US">
              <a:solidFill>
                <a:srgbClr val="000000"/>
              </a:solidFill>
            </a:endParaRPr>
          </a:p>
          <a:p>
            <a:pPr marL="0" indent="0">
              <a:buNone/>
            </a:pPr>
            <a:r>
              <a:rPr lang="en-US" sz="2400" dirty="0">
                <a:solidFill>
                  <a:srgbClr val="ABB2BF"/>
                </a:solidFill>
                <a:latin typeface="Times New Roman"/>
                <a:cs typeface="Times New Roman"/>
              </a:rPr>
              <a:t> </a:t>
            </a:r>
            <a:r>
              <a:rPr lang="en-US" sz="2400" err="1">
                <a:solidFill>
                  <a:srgbClr val="D19A66"/>
                </a:solidFill>
                <a:latin typeface="Times New Roman"/>
                <a:cs typeface="Times New Roman"/>
              </a:rPr>
              <a:t>System</a:t>
            </a:r>
            <a:r>
              <a:rPr lang="en-US" sz="2400" err="1">
                <a:solidFill>
                  <a:srgbClr val="ABB2BF"/>
                </a:solidFill>
                <a:latin typeface="Times New Roman"/>
                <a:cs typeface="Times New Roman"/>
              </a:rPr>
              <a:t>.out.</a:t>
            </a:r>
            <a:r>
              <a:rPr lang="en-US" sz="2400" err="1">
                <a:solidFill>
                  <a:srgbClr val="61AFEF"/>
                </a:solidFill>
                <a:latin typeface="Times New Roman"/>
                <a:cs typeface="Times New Roman"/>
              </a:rPr>
              <a:t>println</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"Username: "</a:t>
            </a:r>
            <a:r>
              <a:rPr lang="en-US" sz="2400" dirty="0">
                <a:solidFill>
                  <a:srgbClr val="ABB2BF"/>
                </a:solidFill>
                <a:latin typeface="Times New Roman"/>
                <a:cs typeface="Times New Roman"/>
              </a:rPr>
              <a:t> </a:t>
            </a:r>
            <a:r>
              <a:rPr lang="en-US" sz="2400" dirty="0">
                <a:solidFill>
                  <a:srgbClr val="61AFEF"/>
                </a:solidFill>
                <a:latin typeface="Times New Roman"/>
                <a:cs typeface="Times New Roman"/>
              </a:rPr>
              <a:t>+</a:t>
            </a:r>
            <a:r>
              <a:rPr lang="en-US" sz="2400">
                <a:solidFill>
                  <a:srgbClr val="ABB2BF"/>
                </a:solidFill>
                <a:latin typeface="Times New Roman"/>
                <a:cs typeface="Times New Roman"/>
              </a:rPr>
              <a:t> username);</a:t>
            </a:r>
            <a:endParaRPr lang="en-US">
              <a:solidFill>
                <a:srgbClr val="000000"/>
              </a:solidFill>
            </a:endParaRPr>
          </a:p>
          <a:p>
            <a:pPr marL="0" indent="0">
              <a:buNone/>
            </a:pPr>
            <a:r>
              <a:rPr lang="en-US" sz="2400" dirty="0">
                <a:solidFill>
                  <a:srgbClr val="ABB2BF"/>
                </a:solidFill>
                <a:latin typeface="Times New Roman"/>
                <a:cs typeface="Times New Roman"/>
              </a:rPr>
              <a:t> </a:t>
            </a:r>
            <a:r>
              <a:rPr lang="en-US" sz="2400" i="1" dirty="0">
                <a:solidFill>
                  <a:srgbClr val="5C6370"/>
                </a:solidFill>
                <a:latin typeface="Times New Roman"/>
                <a:cs typeface="Times New Roman"/>
              </a:rPr>
              <a:t>// Set a new property</a:t>
            </a:r>
            <a:r>
              <a:rPr lang="en-US" sz="2400" dirty="0">
                <a:solidFill>
                  <a:srgbClr val="ABB2BF"/>
                </a:solidFill>
                <a:latin typeface="Times New Roman"/>
                <a:cs typeface="Times New Roman"/>
              </a:rPr>
              <a:t> </a:t>
            </a:r>
            <a:endParaRPr lang="en-US">
              <a:solidFill>
                <a:srgbClr val="000000"/>
              </a:solidFill>
            </a:endParaRPr>
          </a:p>
          <a:p>
            <a:pPr marL="0" indent="0">
              <a:buNone/>
            </a:pPr>
            <a:r>
              <a:rPr lang="en-US" sz="2400" err="1">
                <a:solidFill>
                  <a:srgbClr val="ABB2BF"/>
                </a:solidFill>
                <a:latin typeface="Times New Roman"/>
                <a:cs typeface="Times New Roman"/>
              </a:rPr>
              <a:t>props.</a:t>
            </a:r>
            <a:r>
              <a:rPr lang="en-US" sz="2400" err="1">
                <a:solidFill>
                  <a:srgbClr val="61AFEF"/>
                </a:solidFill>
                <a:latin typeface="Times New Roman"/>
                <a:cs typeface="Times New Roman"/>
              </a:rPr>
              <a:t>setProperty</a:t>
            </a:r>
            <a:r>
              <a:rPr lang="en-US" sz="2400">
                <a:solidFill>
                  <a:srgbClr val="ABB2BF"/>
                </a:solidFill>
                <a:latin typeface="Times New Roman"/>
                <a:cs typeface="Times New Roman"/>
              </a:rPr>
              <a:t>(</a:t>
            </a:r>
            <a:r>
              <a:rPr lang="en-US" sz="2400">
                <a:solidFill>
                  <a:srgbClr val="98C379"/>
                </a:solidFill>
                <a:latin typeface="Times New Roman"/>
                <a:cs typeface="Times New Roman"/>
              </a:rPr>
              <a:t>"database"</a:t>
            </a:r>
            <a:r>
              <a:rPr lang="en-US" sz="2400">
                <a:solidFill>
                  <a:srgbClr val="ABB2BF"/>
                </a:solidFill>
                <a:latin typeface="Times New Roman"/>
                <a:cs typeface="Times New Roman"/>
              </a:rPr>
              <a:t>, </a:t>
            </a:r>
            <a:r>
              <a:rPr lang="en-US" sz="2400">
                <a:solidFill>
                  <a:srgbClr val="98C379"/>
                </a:solidFill>
                <a:latin typeface="Times New Roman"/>
                <a:cs typeface="Times New Roman"/>
              </a:rPr>
              <a:t>"</a:t>
            </a:r>
            <a:r>
              <a:rPr lang="en-US" sz="2400" err="1">
                <a:solidFill>
                  <a:srgbClr val="98C379"/>
                </a:solidFill>
                <a:latin typeface="Times New Roman"/>
                <a:cs typeface="Times New Roman"/>
              </a:rPr>
              <a:t>mydatabase</a:t>
            </a:r>
            <a:r>
              <a:rPr lang="en-US" sz="2400">
                <a:solidFill>
                  <a:srgbClr val="98C379"/>
                </a:solidFill>
                <a:latin typeface="Times New Roman"/>
                <a:cs typeface="Times New Roman"/>
              </a:rPr>
              <a:t>"</a:t>
            </a:r>
            <a:r>
              <a:rPr lang="en-US" sz="2400">
                <a:solidFill>
                  <a:srgbClr val="ABB2BF"/>
                </a:solidFill>
                <a:latin typeface="Times New Roman"/>
                <a:cs typeface="Times New Roman"/>
              </a:rPr>
              <a:t>);</a:t>
            </a:r>
            <a:endParaRPr lang="en-US">
              <a:solidFill>
                <a:srgbClr val="000000"/>
              </a:solidFill>
            </a:endParaRPr>
          </a:p>
          <a:p>
            <a:pPr marL="0" indent="0">
              <a:buNone/>
            </a:pPr>
            <a:r>
              <a:rPr lang="en-US" sz="2400" dirty="0">
                <a:solidFill>
                  <a:srgbClr val="ABB2BF"/>
                </a:solidFill>
                <a:latin typeface="Times New Roman"/>
                <a:cs typeface="Times New Roman"/>
              </a:rPr>
              <a:t> </a:t>
            </a:r>
            <a:r>
              <a:rPr lang="en-US" sz="2400" i="1" dirty="0">
                <a:solidFill>
                  <a:srgbClr val="5C6370"/>
                </a:solidFill>
                <a:latin typeface="Times New Roman"/>
                <a:cs typeface="Times New Roman"/>
              </a:rPr>
              <a:t>// Store the properties to a file</a:t>
            </a:r>
            <a:r>
              <a:rPr lang="en-US" sz="2400" dirty="0">
                <a:solidFill>
                  <a:srgbClr val="ABB2BF"/>
                </a:solidFill>
                <a:latin typeface="Times New Roman"/>
                <a:cs typeface="Times New Roman"/>
              </a:rPr>
              <a:t> </a:t>
            </a:r>
            <a:endParaRPr lang="en-US">
              <a:solidFill>
                <a:srgbClr val="000000"/>
              </a:solidFill>
            </a:endParaRPr>
          </a:p>
          <a:p>
            <a:pPr marL="0" indent="0">
              <a:buNone/>
            </a:pPr>
            <a:r>
              <a:rPr lang="en-US" sz="2400" err="1">
                <a:solidFill>
                  <a:srgbClr val="D19A66"/>
                </a:solidFill>
                <a:latin typeface="Times New Roman"/>
                <a:cs typeface="Times New Roman"/>
              </a:rPr>
              <a:t>FileOutputStream</a:t>
            </a:r>
            <a:r>
              <a:rPr lang="en-US" sz="2400" dirty="0">
                <a:solidFill>
                  <a:srgbClr val="ABB2BF"/>
                </a:solidFill>
                <a:latin typeface="Times New Roman"/>
                <a:cs typeface="Times New Roman"/>
              </a:rPr>
              <a:t> </a:t>
            </a:r>
            <a:r>
              <a:rPr lang="en-US" sz="2400" err="1">
                <a:solidFill>
                  <a:srgbClr val="ABB2BF"/>
                </a:solidFill>
                <a:latin typeface="Times New Roman"/>
                <a:cs typeface="Times New Roman"/>
              </a:rPr>
              <a:t>fos</a:t>
            </a:r>
            <a:r>
              <a:rPr lang="en-US" sz="2400" dirty="0">
                <a:solidFill>
                  <a:srgbClr val="ABB2BF"/>
                </a:solidFill>
                <a:latin typeface="Times New Roman"/>
                <a:cs typeface="Times New Roman"/>
              </a:rPr>
              <a:t> </a:t>
            </a:r>
            <a:r>
              <a:rPr lang="en-US" sz="2400" dirty="0">
                <a:solidFill>
                  <a:srgbClr val="61AFEF"/>
                </a:solidFill>
                <a:latin typeface="Times New Roman"/>
                <a:cs typeface="Times New Roman"/>
              </a:rPr>
              <a:t>=</a:t>
            </a:r>
            <a:r>
              <a:rPr lang="en-US" sz="2400" dirty="0">
                <a:solidFill>
                  <a:srgbClr val="ABB2BF"/>
                </a:solidFill>
                <a:latin typeface="Times New Roman"/>
                <a:cs typeface="Times New Roman"/>
              </a:rPr>
              <a:t> </a:t>
            </a:r>
            <a:r>
              <a:rPr lang="en-US" sz="2400" dirty="0">
                <a:solidFill>
                  <a:srgbClr val="C678DD"/>
                </a:solidFill>
                <a:latin typeface="Times New Roman"/>
                <a:cs typeface="Times New Roman"/>
              </a:rPr>
              <a:t>new</a:t>
            </a:r>
            <a:r>
              <a:rPr lang="en-US" sz="2400" dirty="0">
                <a:solidFill>
                  <a:srgbClr val="ABB2BF"/>
                </a:solidFill>
                <a:latin typeface="Times New Roman"/>
                <a:cs typeface="Times New Roman"/>
              </a:rPr>
              <a:t> </a:t>
            </a:r>
            <a:r>
              <a:rPr lang="en-US" sz="2400" err="1">
                <a:solidFill>
                  <a:srgbClr val="D19A66"/>
                </a:solidFill>
                <a:latin typeface="Times New Roman"/>
                <a:cs typeface="Times New Roman"/>
              </a:rPr>
              <a:t>FileOutputStream</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a:t>
            </a:r>
            <a:r>
              <a:rPr lang="en-US" sz="2400" err="1">
                <a:solidFill>
                  <a:srgbClr val="98C379"/>
                </a:solidFill>
                <a:latin typeface="Times New Roman"/>
                <a:cs typeface="Times New Roman"/>
              </a:rPr>
              <a:t>updated.properties</a:t>
            </a:r>
            <a:r>
              <a:rPr lang="en-US" sz="2400" dirty="0">
                <a:solidFill>
                  <a:srgbClr val="98C379"/>
                </a:solidFill>
                <a:latin typeface="Times New Roman"/>
                <a:cs typeface="Times New Roman"/>
              </a:rPr>
              <a:t>"</a:t>
            </a:r>
            <a:r>
              <a:rPr lang="en-US" sz="2400" dirty="0">
                <a:solidFill>
                  <a:srgbClr val="ABB2BF"/>
                </a:solidFill>
                <a:latin typeface="Times New Roman"/>
                <a:cs typeface="Times New Roman"/>
              </a:rPr>
              <a:t>); </a:t>
            </a:r>
            <a:r>
              <a:rPr lang="en-US" sz="2400" err="1">
                <a:solidFill>
                  <a:srgbClr val="ABB2BF"/>
                </a:solidFill>
                <a:latin typeface="Times New Roman"/>
                <a:cs typeface="Times New Roman"/>
              </a:rPr>
              <a:t>props.</a:t>
            </a:r>
            <a:r>
              <a:rPr lang="en-US" sz="2400" err="1">
                <a:solidFill>
                  <a:srgbClr val="61AFEF"/>
                </a:solidFill>
                <a:latin typeface="Times New Roman"/>
                <a:cs typeface="Times New Roman"/>
              </a:rPr>
              <a:t>store</a:t>
            </a:r>
            <a:r>
              <a:rPr lang="en-US" sz="2400" dirty="0">
                <a:solidFill>
                  <a:srgbClr val="ABB2BF"/>
                </a:solidFill>
                <a:latin typeface="Times New Roman"/>
                <a:cs typeface="Times New Roman"/>
              </a:rPr>
              <a:t>(</a:t>
            </a:r>
            <a:r>
              <a:rPr lang="en-US" sz="2400" err="1">
                <a:solidFill>
                  <a:srgbClr val="ABB2BF"/>
                </a:solidFill>
                <a:latin typeface="Times New Roman"/>
                <a:cs typeface="Times New Roman"/>
              </a:rPr>
              <a:t>fos</a:t>
            </a:r>
            <a:r>
              <a:rPr lang="en-US" sz="2400" dirty="0">
                <a:solidFill>
                  <a:srgbClr val="ABB2BF"/>
                </a:solidFill>
                <a:latin typeface="Times New Roman"/>
                <a:cs typeface="Times New Roman"/>
              </a:rPr>
              <a:t>, </a:t>
            </a:r>
            <a:r>
              <a:rPr lang="en-US" sz="2400" dirty="0">
                <a:solidFill>
                  <a:srgbClr val="98C379"/>
                </a:solidFill>
                <a:latin typeface="Times New Roman"/>
                <a:cs typeface="Times New Roman"/>
              </a:rPr>
              <a:t>"Updated Properties"</a:t>
            </a:r>
            <a:r>
              <a:rPr lang="en-US" sz="2400" dirty="0">
                <a:solidFill>
                  <a:srgbClr val="ABB2BF"/>
                </a:solidFill>
                <a:latin typeface="Times New Roman"/>
                <a:cs typeface="Times New Roman"/>
              </a:rPr>
              <a:t>); </a:t>
            </a:r>
            <a:r>
              <a:rPr lang="en-US" sz="2400" err="1">
                <a:solidFill>
                  <a:srgbClr val="ABB2BF"/>
                </a:solidFill>
                <a:latin typeface="Times New Roman"/>
                <a:cs typeface="Times New Roman"/>
              </a:rPr>
              <a:t>fos.</a:t>
            </a:r>
            <a:r>
              <a:rPr lang="en-US" sz="2400" err="1">
                <a:solidFill>
                  <a:srgbClr val="61AFEF"/>
                </a:solidFill>
                <a:latin typeface="Times New Roman"/>
                <a:cs typeface="Times New Roman"/>
              </a:rPr>
              <a:t>close</a:t>
            </a:r>
            <a:r>
              <a:rPr lang="en-US" sz="2400" dirty="0">
                <a:solidFill>
                  <a:srgbClr val="ABB2BF"/>
                </a:solidFill>
                <a:latin typeface="Times New Roman"/>
                <a:cs typeface="Times New Roman"/>
              </a:rPr>
              <a:t>(); </a:t>
            </a:r>
            <a:endParaRPr lang="en-US">
              <a:solidFill>
                <a:srgbClr val="000000"/>
              </a:solidFill>
            </a:endParaRPr>
          </a:p>
          <a:p>
            <a:pPr marL="0" indent="0">
              <a:buNone/>
            </a:pPr>
            <a:r>
              <a:rPr lang="en-US" sz="2400" i="1" dirty="0">
                <a:solidFill>
                  <a:srgbClr val="5C6370"/>
                </a:solidFill>
                <a:latin typeface="Times New Roman"/>
                <a:cs typeface="Times New Roman"/>
              </a:rPr>
              <a:t>// Access system properties</a:t>
            </a:r>
            <a:endParaRPr lang="en-US" dirty="0">
              <a:solidFill>
                <a:srgbClr val="000000"/>
              </a:solidFill>
            </a:endParaRPr>
          </a:p>
          <a:p>
            <a:pPr marL="0" indent="0">
              <a:buNone/>
            </a:pPr>
            <a:r>
              <a:rPr lang="en-US" sz="2400" dirty="0">
                <a:solidFill>
                  <a:srgbClr val="ABB2BF"/>
                </a:solidFill>
                <a:latin typeface="Times New Roman"/>
                <a:cs typeface="Times New Roman"/>
              </a:rPr>
              <a:t> </a:t>
            </a:r>
            <a:r>
              <a:rPr lang="en-US" sz="2400" err="1">
                <a:solidFill>
                  <a:srgbClr val="D19A66"/>
                </a:solidFill>
                <a:latin typeface="Times New Roman"/>
                <a:cs typeface="Times New Roman"/>
              </a:rPr>
              <a:t>Properties</a:t>
            </a:r>
            <a:r>
              <a:rPr lang="en-US" sz="2400" dirty="0">
                <a:solidFill>
                  <a:srgbClr val="ABB2BF"/>
                </a:solidFill>
                <a:latin typeface="Times New Roman"/>
                <a:cs typeface="Times New Roman"/>
              </a:rPr>
              <a:t> </a:t>
            </a:r>
            <a:r>
              <a:rPr lang="en-US" sz="2400" err="1">
                <a:solidFill>
                  <a:srgbClr val="ABB2BF"/>
                </a:solidFill>
                <a:latin typeface="Times New Roman"/>
                <a:cs typeface="Times New Roman"/>
              </a:rPr>
              <a:t>systemProps</a:t>
            </a:r>
            <a:r>
              <a:rPr lang="en-US" sz="2400" dirty="0">
                <a:solidFill>
                  <a:srgbClr val="ABB2BF"/>
                </a:solidFill>
                <a:latin typeface="Times New Roman"/>
                <a:cs typeface="Times New Roman"/>
              </a:rPr>
              <a:t> </a:t>
            </a:r>
            <a:r>
              <a:rPr lang="en-US" sz="2400" dirty="0">
                <a:solidFill>
                  <a:srgbClr val="61AFEF"/>
                </a:solidFill>
                <a:latin typeface="Times New Roman"/>
                <a:cs typeface="Times New Roman"/>
              </a:rPr>
              <a:t>=</a:t>
            </a:r>
            <a:r>
              <a:rPr lang="en-US" sz="2400" dirty="0">
                <a:solidFill>
                  <a:srgbClr val="ABB2BF"/>
                </a:solidFill>
                <a:latin typeface="Times New Roman"/>
                <a:cs typeface="Times New Roman"/>
              </a:rPr>
              <a:t> </a:t>
            </a:r>
            <a:r>
              <a:rPr lang="en-US" sz="2400" err="1">
                <a:solidFill>
                  <a:srgbClr val="D19A66"/>
                </a:solidFill>
                <a:latin typeface="Times New Roman"/>
                <a:cs typeface="Times New Roman"/>
              </a:rPr>
              <a:t>System</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getProperties</a:t>
            </a:r>
            <a:r>
              <a:rPr lang="en-US" sz="2400" dirty="0">
                <a:solidFill>
                  <a:srgbClr val="ABB2BF"/>
                </a:solidFill>
                <a:latin typeface="Times New Roman"/>
                <a:cs typeface="Times New Roman"/>
              </a:rPr>
              <a:t>(); </a:t>
            </a:r>
            <a:endParaRPr lang="en-US">
              <a:solidFill>
                <a:srgbClr val="000000"/>
              </a:solidFill>
            </a:endParaRPr>
          </a:p>
          <a:p>
            <a:pPr marL="0" indent="0">
              <a:buNone/>
            </a:pPr>
            <a:r>
              <a:rPr lang="en-US" sz="2400" dirty="0">
                <a:solidFill>
                  <a:srgbClr val="D19A66"/>
                </a:solidFill>
                <a:latin typeface="Times New Roman"/>
                <a:cs typeface="Times New Roman"/>
              </a:rPr>
              <a:t>String</a:t>
            </a:r>
            <a:r>
              <a:rPr lang="en-US" sz="2400" dirty="0">
                <a:solidFill>
                  <a:srgbClr val="ABB2BF"/>
                </a:solidFill>
                <a:latin typeface="Times New Roman"/>
                <a:cs typeface="Times New Roman"/>
              </a:rPr>
              <a:t> </a:t>
            </a:r>
            <a:r>
              <a:rPr lang="en-US" sz="2400" dirty="0" err="1">
                <a:solidFill>
                  <a:srgbClr val="ABB2BF"/>
                </a:solidFill>
                <a:latin typeface="Times New Roman"/>
                <a:cs typeface="Times New Roman"/>
              </a:rPr>
              <a:t>osName</a:t>
            </a:r>
            <a:r>
              <a:rPr lang="en-US" sz="2400" dirty="0">
                <a:solidFill>
                  <a:srgbClr val="ABB2BF"/>
                </a:solidFill>
                <a:latin typeface="Times New Roman"/>
                <a:cs typeface="Times New Roman"/>
              </a:rPr>
              <a:t> </a:t>
            </a:r>
            <a:r>
              <a:rPr lang="en-US" sz="2400" dirty="0">
                <a:solidFill>
                  <a:srgbClr val="61AFEF"/>
                </a:solidFill>
                <a:latin typeface="Times New Roman"/>
                <a:cs typeface="Times New Roman"/>
              </a:rPr>
              <a:t>=</a:t>
            </a:r>
            <a:r>
              <a:rPr lang="en-US" sz="2400" dirty="0">
                <a:solidFill>
                  <a:srgbClr val="ABB2BF"/>
                </a:solidFill>
                <a:latin typeface="Times New Roman"/>
                <a:cs typeface="Times New Roman"/>
              </a:rPr>
              <a:t> </a:t>
            </a:r>
            <a:r>
              <a:rPr lang="en-US" sz="2400" dirty="0" err="1">
                <a:solidFill>
                  <a:srgbClr val="ABB2BF"/>
                </a:solidFill>
                <a:latin typeface="Times New Roman"/>
                <a:cs typeface="Times New Roman"/>
              </a:rPr>
              <a:t>systemProps.</a:t>
            </a:r>
            <a:r>
              <a:rPr lang="en-US" sz="2400" dirty="0" err="1">
                <a:solidFill>
                  <a:srgbClr val="61AFEF"/>
                </a:solidFill>
                <a:latin typeface="Times New Roman"/>
                <a:cs typeface="Times New Roman"/>
              </a:rPr>
              <a:t>getProperty</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"os.name"</a:t>
            </a:r>
            <a:r>
              <a:rPr lang="en-US" sz="2400" dirty="0">
                <a:solidFill>
                  <a:srgbClr val="ABB2BF"/>
                </a:solidFill>
                <a:latin typeface="Times New Roman"/>
                <a:cs typeface="Times New Roman"/>
              </a:rPr>
              <a:t>); </a:t>
            </a:r>
            <a:r>
              <a:rPr lang="en-US" sz="2400" dirty="0" err="1">
                <a:solidFill>
                  <a:srgbClr val="D19A66"/>
                </a:solidFill>
                <a:latin typeface="Times New Roman"/>
                <a:cs typeface="Times New Roman"/>
              </a:rPr>
              <a:t>System</a:t>
            </a:r>
            <a:r>
              <a:rPr lang="en-US" sz="2400" dirty="0" err="1">
                <a:solidFill>
                  <a:srgbClr val="ABB2BF"/>
                </a:solidFill>
                <a:latin typeface="Times New Roman"/>
                <a:cs typeface="Times New Roman"/>
              </a:rPr>
              <a:t>.out.</a:t>
            </a:r>
            <a:r>
              <a:rPr lang="en-US" sz="2400" dirty="0" err="1">
                <a:solidFill>
                  <a:srgbClr val="61AFEF"/>
                </a:solidFill>
                <a:latin typeface="Times New Roman"/>
                <a:cs typeface="Times New Roman"/>
              </a:rPr>
              <a:t>println</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"Operating System: "</a:t>
            </a:r>
            <a:r>
              <a:rPr lang="en-US" sz="2400" dirty="0">
                <a:solidFill>
                  <a:srgbClr val="ABB2BF"/>
                </a:solidFill>
                <a:latin typeface="Times New Roman"/>
                <a:cs typeface="Times New Roman"/>
              </a:rPr>
              <a:t> </a:t>
            </a:r>
            <a:r>
              <a:rPr lang="en-US" sz="2400" dirty="0">
                <a:solidFill>
                  <a:srgbClr val="61AFEF"/>
                </a:solidFill>
                <a:latin typeface="Times New Roman"/>
                <a:cs typeface="Times New Roman"/>
              </a:rPr>
              <a:t>+</a:t>
            </a:r>
            <a:r>
              <a:rPr lang="en-US" sz="2400" dirty="0">
                <a:solidFill>
                  <a:srgbClr val="ABB2BF"/>
                </a:solidFill>
                <a:latin typeface="Times New Roman"/>
                <a:cs typeface="Times New Roman"/>
              </a:rPr>
              <a:t> </a:t>
            </a:r>
            <a:r>
              <a:rPr lang="en-US" sz="2400" dirty="0" err="1">
                <a:solidFill>
                  <a:srgbClr val="ABB2BF"/>
                </a:solidFill>
                <a:latin typeface="Times New Roman"/>
                <a:cs typeface="Times New Roman"/>
              </a:rPr>
              <a:t>osName</a:t>
            </a:r>
            <a:r>
              <a:rPr lang="en-US" sz="2400" dirty="0">
                <a:solidFill>
                  <a:srgbClr val="ABB2BF"/>
                </a:solidFill>
                <a:latin typeface="Times New Roman"/>
                <a:cs typeface="Times New Roman"/>
              </a:rPr>
              <a:t>); }</a:t>
            </a:r>
            <a:endParaRPr lang="en-US" dirty="0">
              <a:solidFill>
                <a:srgbClr val="000000"/>
              </a:solidFill>
            </a:endParaRPr>
          </a:p>
          <a:p>
            <a:pPr marL="0" indent="0">
              <a:buNone/>
            </a:pPr>
            <a:r>
              <a:rPr lang="en-US" sz="2400" dirty="0">
                <a:solidFill>
                  <a:srgbClr val="ABB2BF"/>
                </a:solidFill>
                <a:latin typeface="Times New Roman"/>
                <a:cs typeface="Times New Roman"/>
              </a:rPr>
              <a:t> </a:t>
            </a:r>
            <a:r>
              <a:rPr lang="en-US" sz="2400" dirty="0">
                <a:solidFill>
                  <a:srgbClr val="C678DD"/>
                </a:solidFill>
                <a:latin typeface="Times New Roman"/>
                <a:cs typeface="Times New Roman"/>
              </a:rPr>
              <a:t>catch</a:t>
            </a:r>
            <a:r>
              <a:rPr lang="en-US" sz="2400" dirty="0">
                <a:solidFill>
                  <a:srgbClr val="ABB2BF"/>
                </a:solidFill>
                <a:latin typeface="Times New Roman"/>
                <a:cs typeface="Times New Roman"/>
              </a:rPr>
              <a:t> (</a:t>
            </a:r>
            <a:r>
              <a:rPr lang="en-US" sz="2400" err="1">
                <a:solidFill>
                  <a:srgbClr val="D19A66"/>
                </a:solidFill>
                <a:latin typeface="Times New Roman"/>
                <a:cs typeface="Times New Roman"/>
              </a:rPr>
              <a:t>IOException</a:t>
            </a:r>
            <a:r>
              <a:rPr lang="en-US" sz="2400" dirty="0">
                <a:solidFill>
                  <a:srgbClr val="ABB2BF"/>
                </a:solidFill>
                <a:latin typeface="Times New Roman"/>
                <a:cs typeface="Times New Roman"/>
              </a:rPr>
              <a:t> e) { </a:t>
            </a:r>
            <a:r>
              <a:rPr lang="en-US" sz="2400" err="1">
                <a:solidFill>
                  <a:srgbClr val="ABB2BF"/>
                </a:solidFill>
                <a:latin typeface="Times New Roman"/>
                <a:cs typeface="Times New Roman"/>
              </a:rPr>
              <a:t>e.</a:t>
            </a:r>
            <a:r>
              <a:rPr lang="en-US" sz="2400" err="1">
                <a:solidFill>
                  <a:srgbClr val="61AFEF"/>
                </a:solidFill>
                <a:latin typeface="Times New Roman"/>
                <a:cs typeface="Times New Roman"/>
              </a:rPr>
              <a:t>printStackTrace</a:t>
            </a:r>
            <a:r>
              <a:rPr lang="en-US" sz="2400" dirty="0">
                <a:solidFill>
                  <a:srgbClr val="ABB2BF"/>
                </a:solidFill>
                <a:latin typeface="Times New Roman"/>
                <a:cs typeface="Times New Roman"/>
              </a:rPr>
              <a:t>(); } } }</a:t>
            </a:r>
            <a:endParaRPr lang="en-US"/>
          </a:p>
        </p:txBody>
      </p:sp>
    </p:spTree>
    <p:extLst>
      <p:ext uri="{BB962C8B-B14F-4D97-AF65-F5344CB8AC3E}">
        <p14:creationId xmlns:p14="http://schemas.microsoft.com/office/powerpoint/2010/main" val="22477133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55CB-532A-0533-D8CB-4D6D880ADE6B}"/>
              </a:ext>
            </a:extLst>
          </p:cNvPr>
          <p:cNvSpPr>
            <a:spLocks noGrp="1"/>
          </p:cNvSpPr>
          <p:nvPr>
            <p:ph type="title"/>
          </p:nvPr>
        </p:nvSpPr>
        <p:spPr/>
        <p:txBody>
          <a:bodyPr/>
          <a:lstStyle/>
          <a:p>
            <a:r>
              <a:rPr lang="en-US" dirty="0">
                <a:latin typeface="Times New Roman"/>
                <a:cs typeface="Times New Roman"/>
              </a:rPr>
              <a:t>Output</a:t>
            </a:r>
            <a:endParaRPr lang="en-US" dirty="0"/>
          </a:p>
        </p:txBody>
      </p:sp>
      <p:sp>
        <p:nvSpPr>
          <p:cNvPr id="3" name="Content Placeholder 2">
            <a:extLst>
              <a:ext uri="{FF2B5EF4-FFF2-40B4-BE49-F238E27FC236}">
                <a16:creationId xmlns:a16="http://schemas.microsoft.com/office/drawing/2014/main" id="{1FB940D7-820D-4F09-0A30-4EE157E95623}"/>
              </a:ext>
            </a:extLst>
          </p:cNvPr>
          <p:cNvSpPr>
            <a:spLocks noGrp="1"/>
          </p:cNvSpPr>
          <p:nvPr>
            <p:ph idx="1"/>
          </p:nvPr>
        </p:nvSpPr>
        <p:spPr/>
        <p:txBody>
          <a:bodyPr vert="horz" lIns="91440" tIns="45720" rIns="91440" bIns="45720" rtlCol="0" anchor="t">
            <a:normAutofit/>
          </a:bodyPr>
          <a:lstStyle/>
          <a:p>
            <a:pPr marL="0" indent="0">
              <a:buNone/>
            </a:pPr>
            <a:r>
              <a:rPr lang="en-US" sz="3600" dirty="0">
                <a:latin typeface="Times New Roman"/>
                <a:cs typeface="Times New Roman"/>
              </a:rPr>
              <a:t>Username: </a:t>
            </a:r>
            <a:r>
              <a:rPr lang="en-US" sz="3600" err="1">
                <a:latin typeface="Times New Roman"/>
                <a:cs typeface="Times New Roman"/>
              </a:rPr>
              <a:t>myusername</a:t>
            </a:r>
            <a:endParaRPr lang="en-US" sz="3600"/>
          </a:p>
          <a:p>
            <a:pPr marL="0" indent="0">
              <a:buNone/>
            </a:pPr>
            <a:r>
              <a:rPr lang="en-US" sz="3600" dirty="0">
                <a:latin typeface="Times New Roman"/>
                <a:cs typeface="Times New Roman"/>
              </a:rPr>
              <a:t>Operating System: Windows 10</a:t>
            </a:r>
          </a:p>
        </p:txBody>
      </p:sp>
    </p:spTree>
    <p:extLst>
      <p:ext uri="{BB962C8B-B14F-4D97-AF65-F5344CB8AC3E}">
        <p14:creationId xmlns:p14="http://schemas.microsoft.com/office/powerpoint/2010/main" val="15351023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3C8-72EA-BAEB-0FEC-24A3C21D6C36}"/>
              </a:ext>
            </a:extLst>
          </p:cNvPr>
          <p:cNvSpPr>
            <a:spLocks noGrp="1"/>
          </p:cNvSpPr>
          <p:nvPr>
            <p:ph type="title"/>
          </p:nvPr>
        </p:nvSpPr>
        <p:spPr/>
        <p:txBody>
          <a:bodyPr/>
          <a:lstStyle/>
          <a:p>
            <a:r>
              <a:rPr lang="en-US" dirty="0">
                <a:latin typeface="Times New Roman"/>
                <a:cs typeface="Times New Roman"/>
              </a:rPr>
              <a:t>Explanation</a:t>
            </a:r>
            <a:endParaRPr lang="en-US" dirty="0"/>
          </a:p>
        </p:txBody>
      </p:sp>
      <p:sp>
        <p:nvSpPr>
          <p:cNvPr id="3" name="Content Placeholder 2">
            <a:extLst>
              <a:ext uri="{FF2B5EF4-FFF2-40B4-BE49-F238E27FC236}">
                <a16:creationId xmlns:a16="http://schemas.microsoft.com/office/drawing/2014/main" id="{9244A105-7A41-3B0A-61F3-ACA24E1DBD3A}"/>
              </a:ext>
            </a:extLst>
          </p:cNvPr>
          <p:cNvSpPr>
            <a:spLocks noGrp="1"/>
          </p:cNvSpPr>
          <p:nvPr>
            <p:ph idx="1"/>
          </p:nvPr>
        </p:nvSpPr>
        <p:spPr>
          <a:xfrm>
            <a:off x="838200" y="1753739"/>
            <a:ext cx="10515600" cy="4753903"/>
          </a:xfrm>
        </p:spPr>
        <p:txBody>
          <a:bodyPr vert="horz" lIns="91440" tIns="45720" rIns="91440" bIns="45720" rtlCol="0" anchor="t">
            <a:normAutofit/>
          </a:bodyPr>
          <a:lstStyle/>
          <a:p>
            <a:pPr marL="0" indent="0" algn="just">
              <a:buNone/>
            </a:pPr>
            <a:r>
              <a:rPr lang="en-US" sz="3200" dirty="0">
                <a:latin typeface="Times New Roman"/>
                <a:cs typeface="Times New Roman"/>
              </a:rPr>
              <a:t>A new Properties object is created.</a:t>
            </a:r>
            <a:endParaRPr lang="en-US" sz="3200">
              <a:latin typeface="Times New Roman"/>
              <a:cs typeface="Times New Roman"/>
            </a:endParaRPr>
          </a:p>
          <a:p>
            <a:pPr marL="0" indent="0" algn="just">
              <a:buNone/>
            </a:pPr>
            <a:r>
              <a:rPr lang="en-US" sz="3200" dirty="0">
                <a:latin typeface="Times New Roman"/>
                <a:cs typeface="Times New Roman"/>
              </a:rPr>
              <a:t>Properties are loaded from a file named </a:t>
            </a:r>
            <a:r>
              <a:rPr lang="en-US" sz="3200" dirty="0" err="1">
                <a:latin typeface="Times New Roman"/>
                <a:cs typeface="Times New Roman"/>
              </a:rPr>
              <a:t>config.properties</a:t>
            </a:r>
            <a:r>
              <a:rPr lang="en-US" sz="3200" dirty="0">
                <a:latin typeface="Times New Roman"/>
                <a:cs typeface="Times New Roman"/>
              </a:rPr>
              <a:t> using the load() method.</a:t>
            </a:r>
          </a:p>
          <a:p>
            <a:pPr marL="0" indent="0" algn="just">
              <a:buNone/>
            </a:pPr>
            <a:r>
              <a:rPr lang="en-US" sz="3200" dirty="0">
                <a:latin typeface="Times New Roman"/>
                <a:cs typeface="Times New Roman"/>
              </a:rPr>
              <a:t>A property value is retrieved using the </a:t>
            </a:r>
            <a:r>
              <a:rPr lang="en-US" sz="3200" dirty="0" err="1">
                <a:latin typeface="Times New Roman"/>
                <a:cs typeface="Times New Roman"/>
              </a:rPr>
              <a:t>getProperty</a:t>
            </a:r>
            <a:r>
              <a:rPr lang="en-US" sz="3200" dirty="0">
                <a:latin typeface="Times New Roman"/>
                <a:cs typeface="Times New Roman"/>
              </a:rPr>
              <a:t>() method.</a:t>
            </a:r>
          </a:p>
          <a:p>
            <a:pPr marL="0" indent="0" algn="just">
              <a:buNone/>
            </a:pPr>
            <a:r>
              <a:rPr lang="en-US" sz="3200" dirty="0">
                <a:latin typeface="Times New Roman"/>
                <a:cs typeface="Times New Roman"/>
              </a:rPr>
              <a:t>A new property is set using the </a:t>
            </a:r>
            <a:r>
              <a:rPr lang="en-US" sz="3200" dirty="0" err="1">
                <a:latin typeface="Times New Roman"/>
                <a:cs typeface="Times New Roman"/>
              </a:rPr>
              <a:t>setProperty</a:t>
            </a:r>
            <a:r>
              <a:rPr lang="en-US" sz="3200" dirty="0">
                <a:latin typeface="Times New Roman"/>
                <a:cs typeface="Times New Roman"/>
              </a:rPr>
              <a:t>() method.</a:t>
            </a:r>
          </a:p>
          <a:p>
            <a:pPr marL="0" indent="0" algn="just">
              <a:buNone/>
            </a:pPr>
            <a:r>
              <a:rPr lang="en-US" sz="3200" dirty="0">
                <a:latin typeface="Times New Roman"/>
                <a:cs typeface="Times New Roman"/>
              </a:rPr>
              <a:t>The updated properties are stored in a new file named </a:t>
            </a:r>
            <a:r>
              <a:rPr lang="en-US" sz="3200" dirty="0" err="1">
                <a:latin typeface="Times New Roman"/>
                <a:cs typeface="Times New Roman"/>
              </a:rPr>
              <a:t>updated.properties</a:t>
            </a:r>
            <a:r>
              <a:rPr lang="en-US" sz="3200" dirty="0">
                <a:latin typeface="Times New Roman"/>
                <a:cs typeface="Times New Roman"/>
              </a:rPr>
              <a:t> using the store() method.</a:t>
            </a:r>
          </a:p>
          <a:p>
            <a:pPr marL="0" indent="0" algn="just">
              <a:buNone/>
            </a:pPr>
            <a:endParaRPr lang="en-US" sz="3200" dirty="0">
              <a:latin typeface="Times New Roman"/>
              <a:cs typeface="Times New Roman"/>
            </a:endParaRPr>
          </a:p>
        </p:txBody>
      </p:sp>
    </p:spTree>
    <p:extLst>
      <p:ext uri="{BB962C8B-B14F-4D97-AF65-F5344CB8AC3E}">
        <p14:creationId xmlns:p14="http://schemas.microsoft.com/office/powerpoint/2010/main" val="26177698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F3C8-72EA-BAEB-0FEC-24A3C21D6C36}"/>
              </a:ext>
            </a:extLst>
          </p:cNvPr>
          <p:cNvSpPr>
            <a:spLocks noGrp="1"/>
          </p:cNvSpPr>
          <p:nvPr>
            <p:ph type="title"/>
          </p:nvPr>
        </p:nvSpPr>
        <p:spPr/>
        <p:txBody>
          <a:bodyPr/>
          <a:lstStyle/>
          <a:p>
            <a:r>
              <a:rPr lang="en-US" dirty="0">
                <a:latin typeface="Times New Roman"/>
                <a:cs typeface="Times New Roman"/>
              </a:rPr>
              <a:t>Explanation</a:t>
            </a:r>
            <a:endParaRPr lang="en-US" dirty="0"/>
          </a:p>
        </p:txBody>
      </p:sp>
      <p:sp>
        <p:nvSpPr>
          <p:cNvPr id="3" name="Content Placeholder 2">
            <a:extLst>
              <a:ext uri="{FF2B5EF4-FFF2-40B4-BE49-F238E27FC236}">
                <a16:creationId xmlns:a16="http://schemas.microsoft.com/office/drawing/2014/main" id="{9244A105-7A41-3B0A-61F3-ACA24E1DBD3A}"/>
              </a:ext>
            </a:extLst>
          </p:cNvPr>
          <p:cNvSpPr>
            <a:spLocks noGrp="1"/>
          </p:cNvSpPr>
          <p:nvPr>
            <p:ph idx="1"/>
          </p:nvPr>
        </p:nvSpPr>
        <p:spPr>
          <a:xfrm>
            <a:off x="838200" y="1753739"/>
            <a:ext cx="10515600" cy="4753903"/>
          </a:xfrm>
        </p:spPr>
        <p:txBody>
          <a:bodyPr vert="horz" lIns="91440" tIns="45720" rIns="91440" bIns="45720" rtlCol="0" anchor="t">
            <a:normAutofit lnSpcReduction="10000"/>
          </a:bodyPr>
          <a:lstStyle/>
          <a:p>
            <a:pPr marL="0" indent="0" algn="just">
              <a:buNone/>
            </a:pPr>
            <a:r>
              <a:rPr lang="en-US" sz="3200" dirty="0">
                <a:latin typeface="Times New Roman"/>
                <a:cs typeface="Times New Roman"/>
              </a:rPr>
              <a:t>System properties are accessed using the </a:t>
            </a:r>
            <a:r>
              <a:rPr lang="en-US" sz="3200" dirty="0" err="1">
                <a:latin typeface="Times New Roman"/>
                <a:cs typeface="Times New Roman"/>
              </a:rPr>
              <a:t>System.getProperties</a:t>
            </a:r>
            <a:r>
              <a:rPr lang="en-US" sz="3200" dirty="0">
                <a:latin typeface="Times New Roman"/>
                <a:cs typeface="Times New Roman"/>
              </a:rPr>
              <a:t>() method, and the operating system name is retrieved.</a:t>
            </a:r>
            <a:endParaRPr lang="en-US" sz="3200">
              <a:latin typeface="Times New Roman"/>
              <a:cs typeface="Times New Roman"/>
            </a:endParaRPr>
          </a:p>
          <a:p>
            <a:pPr marL="0" indent="0" algn="just">
              <a:buNone/>
            </a:pPr>
            <a:r>
              <a:rPr lang="en-US" sz="3200" dirty="0">
                <a:latin typeface="Times New Roman"/>
                <a:cs typeface="Times New Roman"/>
              </a:rPr>
              <a:t>The Properties class is commonly used for managing configuration settings, resource bundles, and other property files in Java applications. It provides a convenient way to load and store key-value pairs from external sources and access system properties.</a:t>
            </a:r>
          </a:p>
          <a:p>
            <a:pPr marL="0" indent="0" algn="just">
              <a:buNone/>
            </a:pPr>
            <a:r>
              <a:rPr lang="en-US" sz="3200" dirty="0">
                <a:latin typeface="Times New Roman"/>
                <a:cs typeface="Times New Roman"/>
              </a:rPr>
              <a:t>Resource bundles, and other property files in Java applications. It provides a convenient way to load and store key-value pairs from external sources and access system properties.</a:t>
            </a:r>
          </a:p>
          <a:p>
            <a:pPr marL="0" indent="0" algn="just">
              <a:buNone/>
            </a:pPr>
            <a:endParaRPr lang="en-US" sz="3200" dirty="0">
              <a:latin typeface="Times New Roman"/>
              <a:cs typeface="Times New Roman"/>
            </a:endParaRPr>
          </a:p>
        </p:txBody>
      </p:sp>
    </p:spTree>
    <p:extLst>
      <p:ext uri="{BB962C8B-B14F-4D97-AF65-F5344CB8AC3E}">
        <p14:creationId xmlns:p14="http://schemas.microsoft.com/office/powerpoint/2010/main" val="1288021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B79B-5477-4552-8941-D2B4E0FCBDDB}"/>
              </a:ext>
            </a:extLst>
          </p:cNvPr>
          <p:cNvSpPr>
            <a:spLocks noGrp="1"/>
          </p:cNvSpPr>
          <p:nvPr>
            <p:ph type="title"/>
          </p:nvPr>
        </p:nvSpPr>
        <p:spPr/>
        <p:txBody>
          <a:bodyPr/>
          <a:lstStyle/>
          <a:p>
            <a:r>
              <a:rPr lang="en-US" dirty="0" err="1"/>
              <a:t>ArrayList</a:t>
            </a:r>
            <a:endParaRPr lang="en-IN" dirty="0"/>
          </a:p>
        </p:txBody>
      </p:sp>
      <p:sp>
        <p:nvSpPr>
          <p:cNvPr id="3" name="Content Placeholder 2">
            <a:extLst>
              <a:ext uri="{FF2B5EF4-FFF2-40B4-BE49-F238E27FC236}">
                <a16:creationId xmlns:a16="http://schemas.microsoft.com/office/drawing/2014/main" id="{6C81EEE3-7310-4EA4-A426-8B468632F0FE}"/>
              </a:ext>
            </a:extLst>
          </p:cNvPr>
          <p:cNvSpPr>
            <a:spLocks noGrp="1"/>
          </p:cNvSpPr>
          <p:nvPr>
            <p:ph idx="1"/>
          </p:nvPr>
        </p:nvSpPr>
        <p:spPr/>
        <p:txBody>
          <a:bodyPr>
            <a:normAutofit fontScale="85000" lnSpcReduction="10000"/>
          </a:bodyPr>
          <a:lstStyle/>
          <a:p>
            <a:pPr marL="0" indent="0" algn="just">
              <a:buNone/>
            </a:pPr>
            <a:r>
              <a:rPr lang="en-US" sz="2800" dirty="0"/>
              <a:t>An </a:t>
            </a:r>
            <a:r>
              <a:rPr lang="en-US" sz="2800" dirty="0" err="1"/>
              <a:t>ArrayList</a:t>
            </a:r>
            <a:r>
              <a:rPr lang="en-US" sz="2800" dirty="0"/>
              <a:t> in Java is a dynamic array that can grow or shrink in size dynamically. </a:t>
            </a:r>
            <a:r>
              <a:rPr lang="en-US" sz="2800" dirty="0">
                <a:solidFill>
                  <a:schemeClr val="accent5"/>
                </a:solidFill>
              </a:rPr>
              <a:t>It's part of the Java Collections Framework and is present in the </a:t>
            </a:r>
            <a:r>
              <a:rPr lang="en-US" sz="2800" dirty="0" err="1">
                <a:solidFill>
                  <a:schemeClr val="accent5"/>
                </a:solidFill>
              </a:rPr>
              <a:t>java.util</a:t>
            </a:r>
            <a:r>
              <a:rPr lang="en-US" sz="2800" dirty="0">
                <a:solidFill>
                  <a:schemeClr val="accent5"/>
                </a:solidFill>
              </a:rPr>
              <a:t> package. </a:t>
            </a:r>
          </a:p>
          <a:p>
            <a:pPr marL="0" indent="0" algn="just">
              <a:buNone/>
            </a:pPr>
            <a:r>
              <a:rPr lang="en-US" sz="2800" dirty="0"/>
              <a:t>Some key points about </a:t>
            </a:r>
            <a:r>
              <a:rPr lang="en-US" sz="2800" dirty="0" err="1"/>
              <a:t>ArrayList</a:t>
            </a:r>
            <a:r>
              <a:rPr lang="en-US" sz="2800" dirty="0"/>
              <a:t> are:</a:t>
            </a:r>
          </a:p>
          <a:p>
            <a:pPr marL="0" indent="0" algn="just">
              <a:buNone/>
            </a:pPr>
            <a:r>
              <a:rPr lang="en-US" sz="2800" b="1" dirty="0"/>
              <a:t>Dynamic Sizing: </a:t>
            </a:r>
            <a:r>
              <a:rPr lang="en-US" sz="2800" dirty="0"/>
              <a:t>Unlike arrays, </a:t>
            </a:r>
            <a:r>
              <a:rPr lang="en-US" sz="2800" dirty="0" err="1"/>
              <a:t>ArrayList</a:t>
            </a:r>
            <a:r>
              <a:rPr lang="en-US" sz="2800" dirty="0"/>
              <a:t> can dynamically resize itself.</a:t>
            </a:r>
          </a:p>
          <a:p>
            <a:pPr marL="0" indent="0" algn="just">
              <a:buNone/>
            </a:pPr>
            <a:r>
              <a:rPr lang="en-US" sz="2800" b="1" dirty="0"/>
              <a:t>Ordered Collection: </a:t>
            </a:r>
            <a:r>
              <a:rPr lang="en-US" sz="2800" dirty="0" err="1"/>
              <a:t>ArrayList</a:t>
            </a:r>
            <a:r>
              <a:rPr lang="en-US" sz="2800" dirty="0"/>
              <a:t> maintains the insertion order of elements.</a:t>
            </a:r>
          </a:p>
          <a:p>
            <a:pPr marL="0" indent="0" algn="just">
              <a:buNone/>
            </a:pPr>
            <a:r>
              <a:rPr lang="en-US" sz="2800" b="1" dirty="0"/>
              <a:t>Allows Duplicates: </a:t>
            </a:r>
            <a:r>
              <a:rPr lang="en-US" sz="2800" dirty="0" err="1"/>
              <a:t>ArrayList</a:t>
            </a:r>
            <a:r>
              <a:rPr lang="en-US" sz="2800" dirty="0"/>
              <a:t> can contain duplicate elements.</a:t>
            </a:r>
          </a:p>
          <a:p>
            <a:pPr marL="0" indent="0" algn="just">
              <a:buNone/>
            </a:pPr>
            <a:r>
              <a:rPr lang="en-US" sz="2800" b="1" dirty="0"/>
              <a:t>Random Access: </a:t>
            </a:r>
            <a:r>
              <a:rPr lang="en-US" sz="2800" dirty="0"/>
              <a:t>You can access any element in </a:t>
            </a:r>
            <a:r>
              <a:rPr lang="en-US" sz="2800" dirty="0" err="1"/>
              <a:t>ArrayList</a:t>
            </a:r>
            <a:r>
              <a:rPr lang="en-US" sz="2800" dirty="0"/>
              <a:t> using its index, similar to arrays.</a:t>
            </a:r>
          </a:p>
          <a:p>
            <a:pPr marL="0" indent="0" algn="just">
              <a:buNone/>
            </a:pPr>
            <a:r>
              <a:rPr lang="en-US" sz="2800" b="1" dirty="0"/>
              <a:t>Not Synchronized: </a:t>
            </a:r>
            <a:r>
              <a:rPr lang="en-US" sz="2800" dirty="0" err="1"/>
              <a:t>ArrayList</a:t>
            </a:r>
            <a:r>
              <a:rPr lang="en-US" sz="2800" dirty="0"/>
              <a:t> is not synchronized, so it's not thread-safe by default.</a:t>
            </a:r>
          </a:p>
          <a:p>
            <a:pPr marL="0" indent="0" algn="just">
              <a:buNone/>
            </a:pPr>
            <a:r>
              <a:rPr lang="en-US" sz="2800" b="1" dirty="0"/>
              <a:t>Methods: </a:t>
            </a:r>
            <a:r>
              <a:rPr lang="en-US" sz="2800" dirty="0" err="1"/>
              <a:t>ArrayList</a:t>
            </a:r>
            <a:r>
              <a:rPr lang="en-US" sz="2800" dirty="0"/>
              <a:t> provides various methods like add(), get(), set(), remove(), size(), clear(), contains(), etc., for managing elements.</a:t>
            </a:r>
            <a:endParaRPr lang="en-IN" sz="2800" dirty="0"/>
          </a:p>
        </p:txBody>
      </p:sp>
    </p:spTree>
    <p:extLst>
      <p:ext uri="{BB962C8B-B14F-4D97-AF65-F5344CB8AC3E}">
        <p14:creationId xmlns:p14="http://schemas.microsoft.com/office/powerpoint/2010/main" val="82779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6B3A-7DEF-4F85-BBD9-F1F198CD66AD}"/>
              </a:ext>
            </a:extLst>
          </p:cNvPr>
          <p:cNvSpPr>
            <a:spLocks noGrp="1"/>
          </p:cNvSpPr>
          <p:nvPr>
            <p:ph type="title"/>
          </p:nvPr>
        </p:nvSpPr>
        <p:spPr/>
        <p:txBody>
          <a:bodyPr/>
          <a:lstStyle/>
          <a:p>
            <a:r>
              <a:rPr lang="en-US" dirty="0"/>
              <a:t>Declaration (Syntax):</a:t>
            </a:r>
            <a:endParaRPr lang="en-IN" dirty="0"/>
          </a:p>
        </p:txBody>
      </p:sp>
      <p:sp>
        <p:nvSpPr>
          <p:cNvPr id="3" name="Content Placeholder 2">
            <a:extLst>
              <a:ext uri="{FF2B5EF4-FFF2-40B4-BE49-F238E27FC236}">
                <a16:creationId xmlns:a16="http://schemas.microsoft.com/office/drawing/2014/main" id="{A2B0CDFB-5998-4772-9496-27F82CFDA3EB}"/>
              </a:ext>
            </a:extLst>
          </p:cNvPr>
          <p:cNvSpPr>
            <a:spLocks noGrp="1"/>
          </p:cNvSpPr>
          <p:nvPr>
            <p:ph idx="1"/>
          </p:nvPr>
        </p:nvSpPr>
        <p:spPr>
          <a:xfrm>
            <a:off x="838199" y="1825625"/>
            <a:ext cx="11153775" cy="4351338"/>
          </a:xfrm>
        </p:spPr>
        <p:txBody>
          <a:bodyPr vert="horz" lIns="91440" tIns="45720" rIns="91440" bIns="45720" rtlCol="0" anchor="t">
            <a:normAutofit fontScale="85000" lnSpcReduction="20000"/>
          </a:bodyPr>
          <a:lstStyle/>
          <a:p>
            <a:pPr marL="0" indent="0">
              <a:buNone/>
            </a:pPr>
            <a:r>
              <a:rPr lang="en-IN" sz="3200" b="1" dirty="0"/>
              <a:t>Data structure declaration and initialization </a:t>
            </a:r>
          </a:p>
          <a:p>
            <a:pPr marL="0" indent="0">
              <a:buNone/>
            </a:pPr>
            <a:r>
              <a:rPr lang="en-IN" sz="3200" dirty="0" err="1"/>
              <a:t>DataStructureType</a:t>
            </a:r>
            <a:r>
              <a:rPr lang="en-IN" sz="3200" dirty="0"/>
              <a:t>&lt;</a:t>
            </a:r>
            <a:r>
              <a:rPr lang="en-IN" sz="3200" dirty="0" err="1"/>
              <a:t>DataType</a:t>
            </a:r>
            <a:r>
              <a:rPr lang="en-IN" sz="3200" dirty="0"/>
              <a:t>&gt; </a:t>
            </a:r>
            <a:r>
              <a:rPr lang="en-IN" sz="3200" dirty="0" err="1"/>
              <a:t>dataStructureVariable</a:t>
            </a:r>
            <a:r>
              <a:rPr lang="en-IN" sz="3200" dirty="0"/>
              <a:t> = new </a:t>
            </a:r>
            <a:r>
              <a:rPr lang="en-IN" sz="3200" dirty="0" err="1"/>
              <a:t>DataStructureType</a:t>
            </a:r>
            <a:r>
              <a:rPr lang="en-IN" sz="3200" dirty="0"/>
              <a:t>&lt;&gt;();</a:t>
            </a:r>
          </a:p>
          <a:p>
            <a:pPr marL="0" indent="0">
              <a:buNone/>
            </a:pPr>
            <a:r>
              <a:rPr lang="en-IN" sz="3200" b="1" dirty="0">
                <a:latin typeface="Times New Roman"/>
                <a:cs typeface="Times New Roman"/>
              </a:rPr>
              <a:t>Manipulating data structure</a:t>
            </a:r>
          </a:p>
          <a:p>
            <a:pPr marL="0" indent="0">
              <a:buNone/>
            </a:pPr>
            <a:r>
              <a:rPr lang="en-IN" sz="3200" b="1" dirty="0">
                <a:latin typeface="Times New Roman"/>
                <a:cs typeface="Times New Roman"/>
              </a:rPr>
              <a:t> </a:t>
            </a:r>
            <a:r>
              <a:rPr lang="en-IN" sz="3200" err="1">
                <a:latin typeface="Times New Roman"/>
                <a:cs typeface="Times New Roman"/>
              </a:rPr>
              <a:t>dataStructureVariable.methodName</a:t>
            </a:r>
            <a:r>
              <a:rPr lang="en-IN" sz="3200" dirty="0">
                <a:latin typeface="Times New Roman"/>
                <a:cs typeface="Times New Roman"/>
              </a:rPr>
              <a:t>();</a:t>
            </a:r>
            <a:endParaRPr lang="en-IN">
              <a:latin typeface="Times New Roman"/>
              <a:cs typeface="Times New Roman"/>
            </a:endParaRPr>
          </a:p>
          <a:p>
            <a:pPr marL="0" indent="0">
              <a:buNone/>
            </a:pPr>
            <a:endParaRPr lang="en-IN" sz="3200" dirty="0"/>
          </a:p>
          <a:p>
            <a:pPr marL="0" indent="0">
              <a:buNone/>
            </a:pPr>
            <a:r>
              <a:rPr lang="en-US" sz="3200" b="1" dirty="0"/>
              <a:t>E</a:t>
            </a:r>
            <a:r>
              <a:rPr lang="en-IN" sz="3200" b="1" dirty="0" err="1"/>
              <a:t>xample</a:t>
            </a:r>
            <a:r>
              <a:rPr lang="en-IN" sz="3200" b="1" dirty="0"/>
              <a:t>:</a:t>
            </a:r>
            <a:endParaRPr lang="en-IN" sz="3200" dirty="0"/>
          </a:p>
          <a:p>
            <a:pPr marL="0" indent="0">
              <a:buNone/>
            </a:pPr>
            <a:r>
              <a:rPr lang="en-IN" sz="3200" b="1" dirty="0"/>
              <a:t>// </a:t>
            </a:r>
            <a:r>
              <a:rPr lang="en-IN" sz="3200" b="1" dirty="0" err="1"/>
              <a:t>ArrayList</a:t>
            </a:r>
            <a:r>
              <a:rPr lang="en-IN" sz="3200" b="1" dirty="0"/>
              <a:t> declaration and initialization to store integers </a:t>
            </a:r>
            <a:r>
              <a:rPr lang="en-IN" sz="3200" dirty="0" err="1"/>
              <a:t>ArrayList</a:t>
            </a:r>
            <a:r>
              <a:rPr lang="en-IN" sz="3200" dirty="0"/>
              <a:t>&lt;Integer&gt; </a:t>
            </a:r>
            <a:r>
              <a:rPr lang="en-IN" sz="3200" dirty="0" err="1"/>
              <a:t>arrayList</a:t>
            </a:r>
            <a:r>
              <a:rPr lang="en-IN" sz="3200" dirty="0"/>
              <a:t> = new </a:t>
            </a:r>
            <a:r>
              <a:rPr lang="en-IN" sz="3200" dirty="0" err="1"/>
              <a:t>ArrayList</a:t>
            </a:r>
            <a:r>
              <a:rPr lang="en-IN" sz="3200" dirty="0"/>
              <a:t>&lt;&gt;(); </a:t>
            </a:r>
          </a:p>
          <a:p>
            <a:pPr marL="0" indent="0">
              <a:buNone/>
            </a:pPr>
            <a:r>
              <a:rPr lang="en-IN" sz="3200" b="1" dirty="0"/>
              <a:t>// Adding elements to </a:t>
            </a:r>
            <a:r>
              <a:rPr lang="en-IN" sz="3200" b="1" dirty="0" err="1"/>
              <a:t>ArrayList</a:t>
            </a:r>
            <a:endParaRPr lang="en-IN" sz="3200" b="1" dirty="0"/>
          </a:p>
          <a:p>
            <a:pPr marL="0" indent="0">
              <a:buNone/>
            </a:pPr>
            <a:r>
              <a:rPr lang="en-IN" sz="3200" dirty="0"/>
              <a:t> </a:t>
            </a:r>
            <a:r>
              <a:rPr lang="en-IN" sz="3200" dirty="0" err="1"/>
              <a:t>arrayList.add</a:t>
            </a:r>
            <a:r>
              <a:rPr lang="en-IN" sz="3200" dirty="0"/>
              <a:t>(10);</a:t>
            </a:r>
          </a:p>
        </p:txBody>
      </p:sp>
    </p:spTree>
    <p:extLst>
      <p:ext uri="{BB962C8B-B14F-4D97-AF65-F5344CB8AC3E}">
        <p14:creationId xmlns:p14="http://schemas.microsoft.com/office/powerpoint/2010/main" val="606888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3CBF-32DD-48C6-B572-DE86BC16203C}"/>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B478583-202B-4CD6-A431-7F69B921772E}"/>
              </a:ext>
            </a:extLst>
          </p:cNvPr>
          <p:cNvSpPr>
            <a:spLocks noGrp="1"/>
          </p:cNvSpPr>
          <p:nvPr>
            <p:ph idx="1"/>
          </p:nvPr>
        </p:nvSpPr>
        <p:spPr>
          <a:xfrm>
            <a:off x="342900" y="1465799"/>
            <a:ext cx="5324475" cy="4958468"/>
          </a:xfrm>
          <a:solidFill>
            <a:schemeClr val="accent1">
              <a:lumMod val="20000"/>
              <a:lumOff val="80000"/>
            </a:schemeClr>
          </a:solidFill>
        </p:spPr>
        <p:txBody>
          <a:bodyPr>
            <a:normAutofit fontScale="92500" lnSpcReduction="20000"/>
          </a:bodyPr>
          <a:lstStyle/>
          <a:p>
            <a:pPr marL="0" indent="0">
              <a:buNone/>
            </a:pPr>
            <a:r>
              <a:rPr lang="en-IN" dirty="0"/>
              <a:t>import </a:t>
            </a:r>
            <a:r>
              <a:rPr lang="en-IN" dirty="0" err="1"/>
              <a:t>java.util.ArrayList</a:t>
            </a:r>
            <a:r>
              <a:rPr lang="en-IN" dirty="0"/>
              <a:t>; </a:t>
            </a:r>
          </a:p>
          <a:p>
            <a:pPr marL="0" indent="0">
              <a:buNone/>
            </a:pPr>
            <a:r>
              <a:rPr lang="en-IN" dirty="0"/>
              <a:t>// Importing the </a:t>
            </a:r>
            <a:r>
              <a:rPr lang="en-IN" dirty="0" err="1"/>
              <a:t>ArrayList</a:t>
            </a:r>
            <a:r>
              <a:rPr lang="en-IN" dirty="0"/>
              <a:t> class from </a:t>
            </a:r>
            <a:r>
              <a:rPr lang="en-IN" dirty="0" err="1"/>
              <a:t>java.util</a:t>
            </a:r>
            <a:r>
              <a:rPr lang="en-IN" dirty="0"/>
              <a:t> package</a:t>
            </a:r>
          </a:p>
          <a:p>
            <a:pPr marL="0" indent="0">
              <a:buNone/>
            </a:pPr>
            <a:r>
              <a:rPr lang="en-IN" dirty="0"/>
              <a:t>import </a:t>
            </a:r>
            <a:r>
              <a:rPr lang="en-IN" dirty="0" err="1"/>
              <a:t>java.util.Iterator</a:t>
            </a:r>
            <a:r>
              <a:rPr lang="en-IN" dirty="0"/>
              <a:t>; </a:t>
            </a:r>
          </a:p>
          <a:p>
            <a:pPr marL="0" indent="0">
              <a:buNone/>
            </a:pPr>
            <a:r>
              <a:rPr lang="en-IN" dirty="0"/>
              <a:t>// Importing the Iterator interface from </a:t>
            </a:r>
            <a:r>
              <a:rPr lang="en-IN" dirty="0" err="1"/>
              <a:t>java.util</a:t>
            </a:r>
            <a:r>
              <a:rPr lang="en-IN" dirty="0"/>
              <a:t> package</a:t>
            </a:r>
          </a:p>
          <a:p>
            <a:pPr marL="0" indent="0">
              <a:buNone/>
            </a:pPr>
            <a:r>
              <a:rPr lang="en-IN" dirty="0"/>
              <a:t>public class </a:t>
            </a:r>
            <a:r>
              <a:rPr lang="en-IN" dirty="0" err="1"/>
              <a:t>IteratorExample</a:t>
            </a:r>
            <a:r>
              <a:rPr lang="en-IN" dirty="0"/>
              <a:t> { </a:t>
            </a:r>
          </a:p>
          <a:p>
            <a:pPr marL="0" indent="0">
              <a:buNone/>
            </a:pPr>
            <a:r>
              <a:rPr lang="en-IN" dirty="0"/>
              <a:t>// Declaring a public class named </a:t>
            </a:r>
            <a:r>
              <a:rPr lang="en-IN" dirty="0" err="1"/>
              <a:t>IteratorExample</a:t>
            </a:r>
            <a:r>
              <a:rPr lang="en-IN" dirty="0"/>
              <a:t> </a:t>
            </a:r>
          </a:p>
          <a:p>
            <a:pPr marL="0" indent="0">
              <a:buNone/>
            </a:pPr>
            <a:r>
              <a:rPr lang="en-IN" dirty="0"/>
              <a:t>   public static void main(String[] </a:t>
            </a:r>
            <a:r>
              <a:rPr lang="en-IN" dirty="0" err="1"/>
              <a:t>args</a:t>
            </a:r>
            <a:r>
              <a:rPr lang="en-IN" dirty="0"/>
              <a:t>) {</a:t>
            </a:r>
          </a:p>
          <a:p>
            <a:pPr marL="0" indent="0">
              <a:buNone/>
            </a:pPr>
            <a:r>
              <a:rPr lang="en-IN" dirty="0"/>
              <a:t> // Main method, entry point of the program    </a:t>
            </a:r>
          </a:p>
          <a:p>
            <a:pPr marL="0" indent="0">
              <a:buNone/>
            </a:pPr>
            <a:r>
              <a:rPr lang="en-IN" dirty="0"/>
              <a:t>    </a:t>
            </a:r>
            <a:r>
              <a:rPr lang="en-IN" dirty="0" err="1"/>
              <a:t>ArrayList</a:t>
            </a:r>
            <a:r>
              <a:rPr lang="en-IN" dirty="0"/>
              <a:t>&lt;Integer&gt; numbers = new </a:t>
            </a:r>
            <a:r>
              <a:rPr lang="en-IN" dirty="0" err="1"/>
              <a:t>ArrayList</a:t>
            </a:r>
            <a:r>
              <a:rPr lang="en-IN" dirty="0"/>
              <a:t>&lt;&gt;();</a:t>
            </a:r>
          </a:p>
          <a:p>
            <a:pPr marL="0" indent="0">
              <a:buNone/>
            </a:pPr>
            <a:r>
              <a:rPr lang="en-IN" dirty="0"/>
              <a:t> // Creating an </a:t>
            </a:r>
            <a:r>
              <a:rPr lang="en-IN" dirty="0" err="1"/>
              <a:t>ArrayList</a:t>
            </a:r>
            <a:r>
              <a:rPr lang="en-IN" dirty="0"/>
              <a:t> to hold Integer values              </a:t>
            </a:r>
          </a:p>
          <a:p>
            <a:pPr marL="0" indent="0">
              <a:buNone/>
            </a:pPr>
            <a:r>
              <a:rPr lang="en-IN" dirty="0"/>
              <a:t> // Adding elements to the </a:t>
            </a:r>
            <a:r>
              <a:rPr lang="en-IN" dirty="0" err="1"/>
              <a:t>ArrayList</a:t>
            </a:r>
            <a:r>
              <a:rPr lang="en-IN" dirty="0"/>
              <a:t>    </a:t>
            </a:r>
          </a:p>
          <a:p>
            <a:pPr marL="0" indent="0">
              <a:buNone/>
            </a:pPr>
            <a:r>
              <a:rPr lang="en-IN" dirty="0"/>
              <a:t>    </a:t>
            </a:r>
            <a:r>
              <a:rPr lang="en-IN" dirty="0" err="1"/>
              <a:t>numbers.add</a:t>
            </a:r>
            <a:r>
              <a:rPr lang="en-IN" dirty="0"/>
              <a:t>(1); </a:t>
            </a:r>
          </a:p>
        </p:txBody>
      </p:sp>
      <p:sp>
        <p:nvSpPr>
          <p:cNvPr id="4" name="Rectangle 3">
            <a:extLst>
              <a:ext uri="{FF2B5EF4-FFF2-40B4-BE49-F238E27FC236}">
                <a16:creationId xmlns:a16="http://schemas.microsoft.com/office/drawing/2014/main" id="{78FB5165-9BEF-4A69-A86F-6B00E2FDBF71}"/>
              </a:ext>
            </a:extLst>
          </p:cNvPr>
          <p:cNvSpPr/>
          <p:nvPr/>
        </p:nvSpPr>
        <p:spPr>
          <a:xfrm>
            <a:off x="6000750" y="1465799"/>
            <a:ext cx="6096000" cy="4678204"/>
          </a:xfrm>
          <a:prstGeom prst="rect">
            <a:avLst/>
          </a:prstGeom>
          <a:solidFill>
            <a:schemeClr val="accent1">
              <a:lumMod val="20000"/>
              <a:lumOff val="80000"/>
            </a:schemeClr>
          </a:solidFill>
        </p:spPr>
        <p:txBody>
          <a:bodyPr>
            <a:spAutoFit/>
          </a:bodyPr>
          <a:lstStyle/>
          <a:p>
            <a:r>
              <a:rPr lang="en-IN" sz="2000" dirty="0">
                <a:latin typeface="Times New Roman" panose="02020603050405020304" pitchFamily="18" charset="0"/>
                <a:cs typeface="Times New Roman" panose="02020603050405020304" pitchFamily="18" charset="0"/>
              </a:rPr>
              <a:t>// Adding the integer 1 to the </a:t>
            </a:r>
            <a:r>
              <a:rPr lang="en-IN" sz="2000" dirty="0" err="1">
                <a:latin typeface="Times New Roman" panose="02020603050405020304" pitchFamily="18" charset="0"/>
                <a:cs typeface="Times New Roman" panose="02020603050405020304" pitchFamily="18" charset="0"/>
              </a:rPr>
              <a:t>ArrayList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numbers.add</a:t>
            </a:r>
            <a:r>
              <a:rPr lang="en-IN" sz="2000" dirty="0">
                <a:latin typeface="Times New Roman" panose="02020603050405020304" pitchFamily="18" charset="0"/>
                <a:cs typeface="Times New Roman" panose="02020603050405020304" pitchFamily="18" charset="0"/>
              </a:rPr>
              <a:t>(2); </a:t>
            </a:r>
          </a:p>
          <a:p>
            <a:r>
              <a:rPr lang="en-IN" sz="2000" dirty="0">
                <a:latin typeface="Times New Roman" panose="02020603050405020304" pitchFamily="18" charset="0"/>
                <a:cs typeface="Times New Roman" panose="02020603050405020304" pitchFamily="18" charset="0"/>
              </a:rPr>
              <a:t>// Adding the integer 2 to the </a:t>
            </a:r>
            <a:r>
              <a:rPr lang="en-IN" sz="2000" dirty="0" err="1">
                <a:latin typeface="Times New Roman" panose="02020603050405020304" pitchFamily="18" charset="0"/>
                <a:cs typeface="Times New Roman" panose="02020603050405020304" pitchFamily="18" charset="0"/>
              </a:rPr>
              <a:t>ArrayList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numbers.add</a:t>
            </a:r>
            <a:r>
              <a:rPr lang="en-IN" sz="2000" dirty="0">
                <a:latin typeface="Times New Roman" panose="02020603050405020304" pitchFamily="18" charset="0"/>
                <a:cs typeface="Times New Roman" panose="02020603050405020304" pitchFamily="18" charset="0"/>
              </a:rPr>
              <a:t>(3); </a:t>
            </a:r>
          </a:p>
          <a:p>
            <a:r>
              <a:rPr lang="en-IN" sz="2000" dirty="0">
                <a:latin typeface="Times New Roman" panose="02020603050405020304" pitchFamily="18" charset="0"/>
                <a:cs typeface="Times New Roman" panose="02020603050405020304" pitchFamily="18" charset="0"/>
              </a:rPr>
              <a:t>// Adding the integer 3 to the </a:t>
            </a:r>
            <a:r>
              <a:rPr lang="en-IN" sz="2000" dirty="0" err="1">
                <a:latin typeface="Times New Roman" panose="02020603050405020304" pitchFamily="18" charset="0"/>
                <a:cs typeface="Times New Roman" panose="02020603050405020304" pitchFamily="18" charset="0"/>
              </a:rPr>
              <a:t>ArrayList</a:t>
            </a:r>
            <a:r>
              <a:rPr lang="en-IN" sz="2000" dirty="0">
                <a:latin typeface="Times New Roman" panose="02020603050405020304" pitchFamily="18" charset="0"/>
                <a:cs typeface="Times New Roman" panose="02020603050405020304" pitchFamily="18" charset="0"/>
              </a:rPr>
              <a:t>                Iterator&lt;Integer&gt; iterator = </a:t>
            </a:r>
            <a:r>
              <a:rPr lang="en-IN" sz="2000" dirty="0" err="1">
                <a:latin typeface="Times New Roman" panose="02020603050405020304" pitchFamily="18" charset="0"/>
                <a:cs typeface="Times New Roman" panose="02020603050405020304" pitchFamily="18" charset="0"/>
              </a:rPr>
              <a:t>numbers.iterator</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Getting an Iterator for the </a:t>
            </a:r>
            <a:r>
              <a:rPr lang="en-IN" sz="2000" dirty="0" err="1">
                <a:latin typeface="Times New Roman" panose="02020603050405020304" pitchFamily="18" charset="0"/>
                <a:cs typeface="Times New Roman" panose="02020603050405020304" pitchFamily="18" charset="0"/>
              </a:rPr>
              <a:t>ArrayList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 Iterating through the elements of the </a:t>
            </a:r>
            <a:r>
              <a:rPr lang="en-IN" sz="2000" dirty="0" err="1">
                <a:latin typeface="Times New Roman" panose="02020603050405020304" pitchFamily="18" charset="0"/>
                <a:cs typeface="Times New Roman" panose="02020603050405020304" pitchFamily="18" charset="0"/>
              </a:rPr>
              <a:t>ArrayList</a:t>
            </a:r>
            <a:r>
              <a:rPr lang="en-IN" sz="2000" dirty="0">
                <a:latin typeface="Times New Roman" panose="02020603050405020304" pitchFamily="18" charset="0"/>
                <a:cs typeface="Times New Roman" panose="02020603050405020304" pitchFamily="18" charset="0"/>
              </a:rPr>
              <a:t> using the Iterator     </a:t>
            </a:r>
          </a:p>
          <a:p>
            <a:r>
              <a:rPr lang="en-IN" sz="2000" dirty="0">
                <a:latin typeface="Times New Roman" panose="02020603050405020304" pitchFamily="18" charset="0"/>
                <a:cs typeface="Times New Roman" panose="02020603050405020304" pitchFamily="18" charset="0"/>
              </a:rPr>
              <a:t>   while (</a:t>
            </a:r>
            <a:r>
              <a:rPr lang="en-IN" sz="2000" dirty="0" err="1">
                <a:latin typeface="Times New Roman" panose="02020603050405020304" pitchFamily="18" charset="0"/>
                <a:cs typeface="Times New Roman" panose="02020603050405020304" pitchFamily="18" charset="0"/>
              </a:rPr>
              <a:t>iterator.hasNext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 Checking if there are more elements to iterate over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iterator.next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Printing the next element in the </a:t>
            </a:r>
            <a:r>
              <a:rPr lang="en-IN" sz="2000" dirty="0" err="1">
                <a:latin typeface="Times New Roman" panose="02020603050405020304" pitchFamily="18" charset="0"/>
                <a:cs typeface="Times New Roman" panose="02020603050405020304" pitchFamily="18" charset="0"/>
              </a:rPr>
              <a:t>ArrayList</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    </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816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0157-EAD0-667E-AAEB-94F571098359}"/>
              </a:ext>
            </a:extLst>
          </p:cNvPr>
          <p:cNvSpPr>
            <a:spLocks noGrp="1"/>
          </p:cNvSpPr>
          <p:nvPr>
            <p:ph type="title"/>
          </p:nvPr>
        </p:nvSpPr>
        <p:spPr/>
        <p:txBody>
          <a:bodyPr/>
          <a:lstStyle/>
          <a:p>
            <a:r>
              <a:rPr lang="en-US" dirty="0">
                <a:latin typeface="Times New Roman"/>
                <a:cs typeface="Times New Roman"/>
              </a:rPr>
              <a:t>Question:</a:t>
            </a:r>
            <a:endParaRPr lang="en-US" dirty="0"/>
          </a:p>
        </p:txBody>
      </p:sp>
      <p:sp>
        <p:nvSpPr>
          <p:cNvPr id="3" name="Content Placeholder 2">
            <a:extLst>
              <a:ext uri="{FF2B5EF4-FFF2-40B4-BE49-F238E27FC236}">
                <a16:creationId xmlns:a16="http://schemas.microsoft.com/office/drawing/2014/main" id="{F94DCA3A-4A2F-7538-902E-0EFEF21B905E}"/>
              </a:ext>
            </a:extLst>
          </p:cNvPr>
          <p:cNvSpPr>
            <a:spLocks noGrp="1"/>
          </p:cNvSpPr>
          <p:nvPr>
            <p:ph idx="1"/>
          </p:nvPr>
        </p:nvSpPr>
        <p:spPr/>
        <p:txBody>
          <a:bodyPr vert="horz" lIns="91440" tIns="45720" rIns="91440" bIns="45720" rtlCol="0" anchor="t">
            <a:normAutofit/>
          </a:bodyPr>
          <a:lstStyle/>
          <a:p>
            <a:pPr marL="0" indent="0" algn="just">
              <a:buNone/>
            </a:pPr>
            <a:r>
              <a:rPr lang="en-US" sz="2800" dirty="0">
                <a:latin typeface="Times New Roman"/>
                <a:cs typeface="Times New Roman"/>
              </a:rPr>
              <a:t>Write a Java program that performs the following tasks:</a:t>
            </a:r>
            <a:endParaRPr lang="en-US" sz="2800"/>
          </a:p>
          <a:p>
            <a:pPr marL="0" indent="0" algn="just">
              <a:buNone/>
            </a:pPr>
            <a:r>
              <a:rPr lang="en-US" sz="2800" dirty="0">
                <a:latin typeface="Times New Roman"/>
                <a:cs typeface="Times New Roman"/>
              </a:rPr>
              <a:t>Creates an </a:t>
            </a:r>
            <a:r>
              <a:rPr lang="en-US" sz="2800" dirty="0" err="1">
                <a:latin typeface="Consolas"/>
                <a:cs typeface="Times New Roman"/>
              </a:rPr>
              <a:t>ArrayList</a:t>
            </a:r>
            <a:r>
              <a:rPr lang="en-US" sz="2800" dirty="0">
                <a:latin typeface="Times New Roman"/>
                <a:cs typeface="Times New Roman"/>
              </a:rPr>
              <a:t> of strings and adds the following elements to it: "John", "Doe", "Alice", "Bob", "Eve".</a:t>
            </a:r>
          </a:p>
          <a:p>
            <a:pPr marL="0" indent="0" algn="just">
              <a:buNone/>
            </a:pPr>
            <a:r>
              <a:rPr lang="en-US" sz="2800" dirty="0">
                <a:latin typeface="Times New Roman"/>
                <a:cs typeface="Times New Roman"/>
              </a:rPr>
              <a:t>Iterates over the elements of the </a:t>
            </a:r>
            <a:r>
              <a:rPr lang="en-US" sz="2800" dirty="0" err="1">
                <a:latin typeface="Consolas"/>
                <a:cs typeface="Times New Roman"/>
              </a:rPr>
              <a:t>ArrayList</a:t>
            </a:r>
            <a:r>
              <a:rPr lang="en-US" sz="2800" dirty="0">
                <a:latin typeface="Times New Roman"/>
                <a:cs typeface="Times New Roman"/>
              </a:rPr>
              <a:t> using the </a:t>
            </a:r>
            <a:r>
              <a:rPr lang="en-US" sz="2800" dirty="0">
                <a:latin typeface="Consolas"/>
                <a:cs typeface="Times New Roman"/>
              </a:rPr>
              <a:t>Iterator</a:t>
            </a:r>
            <a:r>
              <a:rPr lang="en-US" sz="2800" dirty="0">
                <a:latin typeface="Times New Roman"/>
                <a:cs typeface="Times New Roman"/>
              </a:rPr>
              <a:t> interface and prints each element.</a:t>
            </a:r>
          </a:p>
          <a:p>
            <a:pPr marL="0" indent="0" algn="just">
              <a:buNone/>
            </a:pPr>
            <a:r>
              <a:rPr lang="en-US" sz="2800" dirty="0">
                <a:latin typeface="Times New Roman"/>
                <a:cs typeface="Times New Roman"/>
              </a:rPr>
              <a:t>Resets the iterator and uses the </a:t>
            </a:r>
            <a:r>
              <a:rPr lang="en-US" sz="2800" dirty="0">
                <a:latin typeface="Consolas"/>
                <a:cs typeface="Times New Roman"/>
              </a:rPr>
              <a:t>remove()</a:t>
            </a:r>
            <a:r>
              <a:rPr lang="en-US" sz="2800" dirty="0">
                <a:latin typeface="Times New Roman"/>
                <a:cs typeface="Times New Roman"/>
              </a:rPr>
              <a:t> method to remove the element "Alice" from the list while iterating.</a:t>
            </a:r>
          </a:p>
          <a:p>
            <a:pPr marL="0" indent="0" algn="just">
              <a:buNone/>
            </a:pPr>
            <a:r>
              <a:rPr lang="en-US" sz="2800" dirty="0">
                <a:latin typeface="Times New Roman"/>
                <a:cs typeface="Times New Roman"/>
              </a:rPr>
              <a:t>After removing the element, prints the list again to show that "Alice" has been removed.</a:t>
            </a:r>
          </a:p>
          <a:p>
            <a:pPr marL="0" indent="0" algn="just">
              <a:buNone/>
            </a:pPr>
            <a:endParaRPr lang="en-US" sz="2800" dirty="0"/>
          </a:p>
        </p:txBody>
      </p:sp>
    </p:spTree>
    <p:extLst>
      <p:ext uri="{BB962C8B-B14F-4D97-AF65-F5344CB8AC3E}">
        <p14:creationId xmlns:p14="http://schemas.microsoft.com/office/powerpoint/2010/main" val="34454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7D95-133A-D6BB-89B3-F570A4B9A20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626C219-4578-2304-29DB-807814F498C8}"/>
              </a:ext>
            </a:extLst>
          </p:cNvPr>
          <p:cNvSpPr>
            <a:spLocks noGrp="1"/>
          </p:cNvSpPr>
          <p:nvPr>
            <p:ph idx="1"/>
          </p:nvPr>
        </p:nvSpPr>
        <p:spPr>
          <a:xfrm>
            <a:off x="838200" y="1322418"/>
            <a:ext cx="10515600" cy="5372129"/>
          </a:xfrm>
        </p:spPr>
        <p:txBody>
          <a:bodyPr vert="horz" lIns="91440" tIns="45720" rIns="91440" bIns="45720" rtlCol="0" anchor="t">
            <a:normAutofit fontScale="92500" lnSpcReduction="20000"/>
          </a:bodyPr>
          <a:lstStyle/>
          <a:p>
            <a:pPr marL="0" indent="0">
              <a:buNone/>
            </a:pPr>
            <a:r>
              <a:rPr lang="en-US" sz="2400" b="1" dirty="0">
                <a:ea typeface="+mn-lt"/>
                <a:cs typeface="+mn-lt"/>
              </a:rPr>
              <a:t>import </a:t>
            </a:r>
            <a:r>
              <a:rPr lang="en-US" sz="2400" b="1" dirty="0" err="1">
                <a:ea typeface="+mn-lt"/>
                <a:cs typeface="+mn-lt"/>
              </a:rPr>
              <a:t>java.util.ArrayList</a:t>
            </a:r>
            <a:r>
              <a:rPr lang="en-US" sz="2400" b="1" dirty="0">
                <a:ea typeface="+mn-lt"/>
                <a:cs typeface="+mn-lt"/>
              </a:rPr>
              <a:t>;</a:t>
            </a:r>
            <a:endParaRPr lang="en-US" sz="2400" b="1" dirty="0"/>
          </a:p>
          <a:p>
            <a:pPr marL="0" indent="0">
              <a:buNone/>
            </a:pPr>
            <a:r>
              <a:rPr lang="en-US" sz="2400" b="1" dirty="0">
                <a:ea typeface="+mn-lt"/>
                <a:cs typeface="+mn-lt"/>
              </a:rPr>
              <a:t>import </a:t>
            </a:r>
            <a:r>
              <a:rPr lang="en-US" sz="2400" b="1" dirty="0" err="1">
                <a:ea typeface="+mn-lt"/>
                <a:cs typeface="+mn-lt"/>
              </a:rPr>
              <a:t>java.util.Iterator</a:t>
            </a:r>
            <a:r>
              <a:rPr lang="en-US" sz="2400" b="1" dirty="0">
                <a:ea typeface="+mn-lt"/>
                <a:cs typeface="+mn-lt"/>
              </a:rPr>
              <a:t>;</a:t>
            </a:r>
            <a:endParaRPr lang="en-US" sz="2400" b="1" dirty="0"/>
          </a:p>
          <a:p>
            <a:pPr marL="0" indent="0">
              <a:buNone/>
            </a:pPr>
            <a:r>
              <a:rPr lang="en-US" sz="2400" b="1" dirty="0">
                <a:ea typeface="+mn-lt"/>
                <a:cs typeface="+mn-lt"/>
              </a:rPr>
              <a:t>public class </a:t>
            </a:r>
            <a:r>
              <a:rPr lang="en-US" sz="2400" b="1" dirty="0" err="1">
                <a:ea typeface="+mn-lt"/>
                <a:cs typeface="+mn-lt"/>
              </a:rPr>
              <a:t>IteratorExample</a:t>
            </a:r>
            <a:r>
              <a:rPr lang="en-US" sz="2400" b="1" dirty="0">
                <a:ea typeface="+mn-lt"/>
                <a:cs typeface="+mn-lt"/>
              </a:rPr>
              <a:t> {</a:t>
            </a:r>
            <a:endParaRPr lang="en-US" sz="2400" b="1" dirty="0"/>
          </a:p>
          <a:p>
            <a:pPr marL="0" indent="0">
              <a:buNone/>
            </a:pPr>
            <a:r>
              <a:rPr lang="en-US" sz="2400" b="1" dirty="0">
                <a:ea typeface="+mn-lt"/>
                <a:cs typeface="+mn-lt"/>
              </a:rPr>
              <a:t>    public static void main(String[] </a:t>
            </a:r>
            <a:r>
              <a:rPr lang="en-US" sz="2400" b="1" dirty="0" err="1">
                <a:ea typeface="+mn-lt"/>
                <a:cs typeface="+mn-lt"/>
              </a:rPr>
              <a:t>args</a:t>
            </a:r>
            <a:r>
              <a:rPr lang="en-US" sz="2400" b="1" dirty="0">
                <a:ea typeface="+mn-lt"/>
                <a:cs typeface="+mn-lt"/>
              </a:rPr>
              <a:t>) {</a:t>
            </a:r>
            <a:endParaRPr lang="en-US" sz="2400" b="1" dirty="0"/>
          </a:p>
          <a:p>
            <a:pPr marL="0" indent="0">
              <a:buNone/>
            </a:pPr>
            <a:r>
              <a:rPr lang="en-US" sz="2400" b="1" dirty="0">
                <a:ea typeface="+mn-lt"/>
                <a:cs typeface="+mn-lt"/>
              </a:rPr>
              <a:t>        </a:t>
            </a:r>
            <a:r>
              <a:rPr lang="en-US" sz="2400" b="1" dirty="0" err="1">
                <a:ea typeface="+mn-lt"/>
                <a:cs typeface="+mn-lt"/>
              </a:rPr>
              <a:t>ArrayList</a:t>
            </a:r>
            <a:r>
              <a:rPr lang="en-US" sz="2400" b="1" dirty="0">
                <a:ea typeface="+mn-lt"/>
                <a:cs typeface="+mn-lt"/>
              </a:rPr>
              <a:t>&lt;Integer&gt; numbers = new </a:t>
            </a:r>
            <a:r>
              <a:rPr lang="en-US" sz="2400" b="1" dirty="0" err="1">
                <a:ea typeface="+mn-lt"/>
                <a:cs typeface="+mn-lt"/>
              </a:rPr>
              <a:t>ArrayList</a:t>
            </a:r>
            <a:r>
              <a:rPr lang="en-US" sz="2400" b="1" dirty="0">
                <a:ea typeface="+mn-lt"/>
                <a:cs typeface="+mn-lt"/>
              </a:rPr>
              <a:t>&lt;&gt;();</a:t>
            </a:r>
            <a:endParaRPr lang="en-US" sz="2400" b="1" dirty="0"/>
          </a:p>
          <a:p>
            <a:pPr marL="0" indent="0">
              <a:buNone/>
            </a:pPr>
            <a:r>
              <a:rPr lang="en-US" sz="2400" b="1" dirty="0">
                <a:ea typeface="+mn-lt"/>
                <a:cs typeface="+mn-lt"/>
              </a:rPr>
              <a:t>        </a:t>
            </a:r>
            <a:r>
              <a:rPr lang="en-US" sz="2400" b="1" dirty="0" err="1">
                <a:ea typeface="+mn-lt"/>
                <a:cs typeface="+mn-lt"/>
              </a:rPr>
              <a:t>numbers.add</a:t>
            </a:r>
            <a:r>
              <a:rPr lang="en-US" sz="2400" b="1" dirty="0">
                <a:ea typeface="+mn-lt"/>
                <a:cs typeface="+mn-lt"/>
              </a:rPr>
              <a:t>(1);</a:t>
            </a:r>
            <a:endParaRPr lang="en-US" sz="2400" b="1" dirty="0"/>
          </a:p>
          <a:p>
            <a:pPr marL="0" indent="0">
              <a:buNone/>
            </a:pPr>
            <a:r>
              <a:rPr lang="en-US" sz="2400" b="1" dirty="0">
                <a:ea typeface="+mn-lt"/>
                <a:cs typeface="+mn-lt"/>
              </a:rPr>
              <a:t>        </a:t>
            </a:r>
            <a:r>
              <a:rPr lang="en-US" sz="2400" b="1" dirty="0" err="1">
                <a:ea typeface="+mn-lt"/>
                <a:cs typeface="+mn-lt"/>
              </a:rPr>
              <a:t>numbers.add</a:t>
            </a:r>
            <a:r>
              <a:rPr lang="en-US" sz="2400" b="1" dirty="0">
                <a:ea typeface="+mn-lt"/>
                <a:cs typeface="+mn-lt"/>
              </a:rPr>
              <a:t>(2);</a:t>
            </a:r>
            <a:endParaRPr lang="en-US" sz="2400" b="1" dirty="0"/>
          </a:p>
          <a:p>
            <a:pPr marL="0" indent="0">
              <a:buNone/>
            </a:pPr>
            <a:r>
              <a:rPr lang="en-US" sz="2400" b="1" dirty="0">
                <a:ea typeface="+mn-lt"/>
                <a:cs typeface="+mn-lt"/>
              </a:rPr>
              <a:t>        </a:t>
            </a:r>
            <a:r>
              <a:rPr lang="en-US" sz="2400" b="1" dirty="0" err="1">
                <a:ea typeface="+mn-lt"/>
                <a:cs typeface="+mn-lt"/>
              </a:rPr>
              <a:t>numbers.add</a:t>
            </a:r>
            <a:r>
              <a:rPr lang="en-US" sz="2400" b="1" dirty="0">
                <a:ea typeface="+mn-lt"/>
                <a:cs typeface="+mn-lt"/>
              </a:rPr>
              <a:t>(3);</a:t>
            </a:r>
            <a:endParaRPr lang="en-US" sz="2400" b="1" dirty="0"/>
          </a:p>
          <a:p>
            <a:pPr marL="0" indent="0">
              <a:buNone/>
            </a:pPr>
            <a:r>
              <a:rPr lang="en-US" sz="2400" b="1" dirty="0">
                <a:ea typeface="+mn-lt"/>
                <a:cs typeface="+mn-lt"/>
              </a:rPr>
              <a:t>        Iterator&lt;Integer&gt; iterator = </a:t>
            </a:r>
            <a:r>
              <a:rPr lang="en-US" sz="2400" b="1" dirty="0" err="1">
                <a:ea typeface="+mn-lt"/>
                <a:cs typeface="+mn-lt"/>
              </a:rPr>
              <a:t>numbers.iterator</a:t>
            </a:r>
            <a:r>
              <a:rPr lang="en-US" sz="2400" b="1" dirty="0">
                <a:ea typeface="+mn-lt"/>
                <a:cs typeface="+mn-lt"/>
              </a:rPr>
              <a:t>();</a:t>
            </a:r>
            <a:endParaRPr lang="en-US" sz="2400" b="1" dirty="0"/>
          </a:p>
          <a:p>
            <a:pPr marL="0" indent="0">
              <a:buNone/>
            </a:pPr>
            <a:r>
              <a:rPr lang="en-US" sz="2400" b="1" dirty="0">
                <a:ea typeface="+mn-lt"/>
                <a:cs typeface="+mn-lt"/>
              </a:rPr>
              <a:t>        while (</a:t>
            </a:r>
            <a:r>
              <a:rPr lang="en-US" sz="2400" b="1" dirty="0" err="1">
                <a:ea typeface="+mn-lt"/>
                <a:cs typeface="+mn-lt"/>
              </a:rPr>
              <a:t>iterator.hasNext</a:t>
            </a:r>
            <a:r>
              <a:rPr lang="en-US" sz="2400" b="1" dirty="0">
                <a:ea typeface="+mn-lt"/>
                <a:cs typeface="+mn-lt"/>
              </a:rPr>
              <a:t>()) {</a:t>
            </a:r>
            <a:endParaRPr lang="en-US" sz="2400" b="1" dirty="0"/>
          </a:p>
          <a:p>
            <a:pPr marL="0" indent="0">
              <a:buNone/>
            </a:pPr>
            <a:r>
              <a:rPr lang="en-US" sz="2400" b="1" dirty="0">
                <a:ea typeface="+mn-lt"/>
                <a:cs typeface="+mn-lt"/>
              </a:rPr>
              <a:t>            </a:t>
            </a:r>
            <a:r>
              <a:rPr lang="en-US" sz="2400" b="1" dirty="0" err="1">
                <a:ea typeface="+mn-lt"/>
                <a:cs typeface="+mn-lt"/>
              </a:rPr>
              <a:t>System.out.println</a:t>
            </a:r>
            <a:r>
              <a:rPr lang="en-US" sz="2400" b="1" dirty="0">
                <a:ea typeface="+mn-lt"/>
                <a:cs typeface="+mn-lt"/>
              </a:rPr>
              <a:t>(</a:t>
            </a:r>
            <a:r>
              <a:rPr lang="en-US" sz="2400" b="1" dirty="0" err="1">
                <a:ea typeface="+mn-lt"/>
                <a:cs typeface="+mn-lt"/>
              </a:rPr>
              <a:t>iterator.next</a:t>
            </a:r>
            <a:r>
              <a:rPr lang="en-US" sz="2400" b="1" dirty="0">
                <a:ea typeface="+mn-lt"/>
                <a:cs typeface="+mn-lt"/>
              </a:rPr>
              <a:t>());</a:t>
            </a:r>
            <a:endParaRPr lang="en-US" sz="2400" b="1" dirty="0"/>
          </a:p>
          <a:p>
            <a:pPr marL="0" indent="0">
              <a:buNone/>
            </a:pPr>
            <a:r>
              <a:rPr lang="en-US" sz="2400" b="1" dirty="0">
                <a:ea typeface="+mn-lt"/>
                <a:cs typeface="+mn-lt"/>
              </a:rPr>
              <a:t>        }</a:t>
            </a:r>
            <a:endParaRPr lang="en-US" sz="2400" b="1" dirty="0"/>
          </a:p>
          <a:p>
            <a:pPr marL="0" indent="0">
              <a:buNone/>
            </a:pPr>
            <a:r>
              <a:rPr lang="en-US" sz="2400" b="1" dirty="0">
                <a:ea typeface="+mn-lt"/>
                <a:cs typeface="+mn-lt"/>
              </a:rPr>
              <a:t>    }</a:t>
            </a:r>
            <a:endParaRPr lang="en-US" sz="2400" b="1" dirty="0"/>
          </a:p>
          <a:p>
            <a:pPr marL="0" indent="0">
              <a:buNone/>
            </a:pPr>
            <a:r>
              <a:rPr lang="en-US" sz="2000" b="1" dirty="0">
                <a:ea typeface="+mn-lt"/>
                <a:cs typeface="+mn-lt"/>
              </a:rPr>
              <a:t>}</a:t>
            </a:r>
            <a:endParaRPr lang="en-US" sz="2000" b="1" dirty="0"/>
          </a:p>
        </p:txBody>
      </p:sp>
      <p:sp>
        <p:nvSpPr>
          <p:cNvPr id="4" name="TextBox 3">
            <a:extLst>
              <a:ext uri="{FF2B5EF4-FFF2-40B4-BE49-F238E27FC236}">
                <a16:creationId xmlns:a16="http://schemas.microsoft.com/office/drawing/2014/main" id="{A2E113FF-A6FA-CFD6-737D-E77EDBF129D3}"/>
              </a:ext>
            </a:extLst>
          </p:cNvPr>
          <p:cNvSpPr txBox="1"/>
          <p:nvPr/>
        </p:nvSpPr>
        <p:spPr>
          <a:xfrm>
            <a:off x="7480000" y="163453"/>
            <a:ext cx="4712000" cy="2308324"/>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D0D0D"/>
                </a:solidFill>
                <a:latin typeface="Times New Roman" panose="02020603050405020304" pitchFamily="18" charset="0"/>
                <a:cs typeface="Times New Roman" panose="02020603050405020304" pitchFamily="18" charset="0"/>
              </a:rPr>
              <a:t>In this example, we create an </a:t>
            </a:r>
            <a:r>
              <a:rPr lang="en-US" sz="2400" dirty="0" err="1">
                <a:latin typeface="Times New Roman" panose="02020603050405020304" pitchFamily="18" charset="0"/>
                <a:cs typeface="Times New Roman" panose="02020603050405020304" pitchFamily="18" charset="0"/>
              </a:rPr>
              <a:t>ArrayList</a:t>
            </a:r>
            <a:r>
              <a:rPr lang="en-US" sz="2400" dirty="0">
                <a:solidFill>
                  <a:srgbClr val="0D0D0D"/>
                </a:solidFill>
                <a:latin typeface="Times New Roman" panose="02020603050405020304" pitchFamily="18" charset="0"/>
                <a:cs typeface="Times New Roman" panose="02020603050405020304" pitchFamily="18" charset="0"/>
              </a:rPr>
              <a:t> called </a:t>
            </a:r>
            <a:r>
              <a:rPr lang="en-US" sz="2400" dirty="0">
                <a:latin typeface="Times New Roman" panose="02020603050405020304" pitchFamily="18" charset="0"/>
                <a:cs typeface="Times New Roman" panose="02020603050405020304" pitchFamily="18" charset="0"/>
              </a:rPr>
              <a:t>numbers</a:t>
            </a:r>
            <a:r>
              <a:rPr lang="en-US" sz="2400" dirty="0">
                <a:solidFill>
                  <a:srgbClr val="0D0D0D"/>
                </a:solidFill>
                <a:latin typeface="Times New Roman" panose="02020603050405020304" pitchFamily="18" charset="0"/>
                <a:cs typeface="Times New Roman" panose="02020603050405020304" pitchFamily="18" charset="0"/>
              </a:rPr>
              <a:t> and add three integers to it. We then use an </a:t>
            </a:r>
            <a:r>
              <a:rPr lang="en-US" sz="2400" dirty="0">
                <a:latin typeface="Times New Roman" panose="02020603050405020304" pitchFamily="18" charset="0"/>
                <a:cs typeface="Times New Roman" panose="02020603050405020304" pitchFamily="18" charset="0"/>
              </a:rPr>
              <a:t>Iterator</a:t>
            </a:r>
            <a:r>
              <a:rPr lang="en-US" sz="2400" dirty="0">
                <a:solidFill>
                  <a:srgbClr val="0D0D0D"/>
                </a:solidFill>
                <a:latin typeface="Times New Roman" panose="02020603050405020304" pitchFamily="18" charset="0"/>
                <a:cs typeface="Times New Roman" panose="02020603050405020304" pitchFamily="18" charset="0"/>
              </a:rPr>
              <a:t> to iterate over the elements of the </a:t>
            </a:r>
            <a:r>
              <a:rPr lang="en-US" sz="2400" dirty="0" err="1">
                <a:latin typeface="Times New Roman" panose="02020603050405020304" pitchFamily="18" charset="0"/>
                <a:cs typeface="Times New Roman" panose="02020603050405020304" pitchFamily="18" charset="0"/>
              </a:rPr>
              <a:t>ArrayList</a:t>
            </a:r>
            <a:r>
              <a:rPr lang="en-US" sz="2400" dirty="0">
                <a:solidFill>
                  <a:srgbClr val="0D0D0D"/>
                </a:solidFill>
                <a:latin typeface="Times New Roman" panose="02020603050405020304" pitchFamily="18" charset="0"/>
                <a:cs typeface="Times New Roman" panose="02020603050405020304" pitchFamily="18" charset="0"/>
              </a:rPr>
              <a:t> and print each element.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326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87CD-F5B0-4AE1-A71A-1341F18D9462}"/>
              </a:ext>
            </a:extLst>
          </p:cNvPr>
          <p:cNvSpPr>
            <a:spLocks noGrp="1"/>
          </p:cNvSpPr>
          <p:nvPr>
            <p:ph type="title"/>
          </p:nvPr>
        </p:nvSpPr>
        <p:spPr>
          <a:xfrm>
            <a:off x="885645" y="385792"/>
            <a:ext cx="10515600" cy="1325563"/>
          </a:xfrm>
        </p:spPr>
        <p:txBody>
          <a:bodyPr/>
          <a:lstStyle/>
          <a:p>
            <a:r>
              <a:rPr lang="en-US" dirty="0"/>
              <a:t>Collection Interface in Java</a:t>
            </a:r>
          </a:p>
        </p:txBody>
      </p:sp>
      <p:sp>
        <p:nvSpPr>
          <p:cNvPr id="3" name="Content Placeholder 2">
            <a:extLst>
              <a:ext uri="{FF2B5EF4-FFF2-40B4-BE49-F238E27FC236}">
                <a16:creationId xmlns:a16="http://schemas.microsoft.com/office/drawing/2014/main" id="{86A9C2CD-D759-1137-F36B-6C1E6B616617}"/>
              </a:ext>
            </a:extLst>
          </p:cNvPr>
          <p:cNvSpPr>
            <a:spLocks noGrp="1"/>
          </p:cNvSpPr>
          <p:nvPr>
            <p:ph idx="1"/>
          </p:nvPr>
        </p:nvSpPr>
        <p:spPr>
          <a:xfrm>
            <a:off x="885645" y="1781175"/>
            <a:ext cx="10515600" cy="4691033"/>
          </a:xfrm>
        </p:spPr>
        <p:txBody>
          <a:bodyPr vert="horz" lIns="91440" tIns="45720" rIns="91440" bIns="45720" rtlCol="0" anchor="t">
            <a:normAutofit/>
          </a:bodyPr>
          <a:lstStyle/>
          <a:p>
            <a:pPr marL="0" indent="0" algn="just">
              <a:buNone/>
            </a:pPr>
            <a:r>
              <a:rPr lang="en-US" sz="3600" dirty="0">
                <a:latin typeface="Times New Roman"/>
                <a:cs typeface="Times New Roman"/>
              </a:rPr>
              <a:t>The Collection interface is defined in the </a:t>
            </a:r>
            <a:r>
              <a:rPr lang="en-US" sz="3600" err="1">
                <a:highlight>
                  <a:srgbClr val="FFFF00"/>
                </a:highlight>
                <a:latin typeface="Times New Roman"/>
                <a:cs typeface="Times New Roman"/>
              </a:rPr>
              <a:t>java.util</a:t>
            </a:r>
            <a:r>
              <a:rPr lang="en-US" sz="3600" dirty="0">
                <a:latin typeface="Times New Roman"/>
                <a:cs typeface="Times New Roman"/>
              </a:rPr>
              <a:t> package, and it extends the </a:t>
            </a:r>
            <a:r>
              <a:rPr lang="en-US" sz="3600" err="1">
                <a:latin typeface="Times New Roman"/>
                <a:cs typeface="Times New Roman"/>
              </a:rPr>
              <a:t>Iterable</a:t>
            </a:r>
            <a:r>
              <a:rPr lang="en-US" sz="3600" dirty="0">
                <a:latin typeface="Times New Roman"/>
                <a:cs typeface="Times New Roman"/>
              </a:rPr>
              <a:t> interface. This means that all collections in Java are </a:t>
            </a:r>
            <a:r>
              <a:rPr lang="en-US" sz="3600" err="1">
                <a:latin typeface="Times New Roman"/>
                <a:cs typeface="Times New Roman"/>
              </a:rPr>
              <a:t>iterable</a:t>
            </a:r>
            <a:r>
              <a:rPr lang="en-US" sz="3600" dirty="0">
                <a:latin typeface="Times New Roman"/>
                <a:cs typeface="Times New Roman"/>
              </a:rPr>
              <a:t>, allowing them to be used in enhanced for-loops and with iterators. The Collection interface does not implement any methods directly; instead, it defines several methods that must be implemented by concrete classes that implement this interface. </a:t>
            </a:r>
            <a:endParaRPr lang="en-US" sz="3600" dirty="0"/>
          </a:p>
        </p:txBody>
      </p:sp>
    </p:spTree>
    <p:extLst>
      <p:ext uri="{BB962C8B-B14F-4D97-AF65-F5344CB8AC3E}">
        <p14:creationId xmlns:p14="http://schemas.microsoft.com/office/powerpoint/2010/main" val="1632471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87CD-F5B0-4AE1-A71A-1341F18D9462}"/>
              </a:ext>
            </a:extLst>
          </p:cNvPr>
          <p:cNvSpPr>
            <a:spLocks noGrp="1"/>
          </p:cNvSpPr>
          <p:nvPr>
            <p:ph type="title"/>
          </p:nvPr>
        </p:nvSpPr>
        <p:spPr>
          <a:xfrm>
            <a:off x="885645" y="385792"/>
            <a:ext cx="10515600" cy="1325563"/>
          </a:xfrm>
        </p:spPr>
        <p:txBody>
          <a:bodyPr/>
          <a:lstStyle/>
          <a:p>
            <a:r>
              <a:rPr lang="en-US" dirty="0"/>
              <a:t>Collection Interface in Java</a:t>
            </a:r>
          </a:p>
        </p:txBody>
      </p:sp>
      <p:sp>
        <p:nvSpPr>
          <p:cNvPr id="3" name="Content Placeholder 2">
            <a:extLst>
              <a:ext uri="{FF2B5EF4-FFF2-40B4-BE49-F238E27FC236}">
                <a16:creationId xmlns:a16="http://schemas.microsoft.com/office/drawing/2014/main" id="{86A9C2CD-D759-1137-F36B-6C1E6B616617}"/>
              </a:ext>
            </a:extLst>
          </p:cNvPr>
          <p:cNvSpPr>
            <a:spLocks noGrp="1"/>
          </p:cNvSpPr>
          <p:nvPr>
            <p:ph idx="1"/>
          </p:nvPr>
        </p:nvSpPr>
        <p:spPr>
          <a:xfrm>
            <a:off x="885645" y="1781175"/>
            <a:ext cx="10515600" cy="4691033"/>
          </a:xfrm>
        </p:spPr>
        <p:txBody>
          <a:bodyPr vert="horz" lIns="91440" tIns="45720" rIns="91440" bIns="45720" rtlCol="0" anchor="t">
            <a:normAutofit/>
          </a:bodyPr>
          <a:lstStyle/>
          <a:p>
            <a:pPr marL="0" indent="0" algn="just">
              <a:buNone/>
            </a:pPr>
            <a:r>
              <a:rPr lang="en-US" sz="2800" b="1" dirty="0">
                <a:latin typeface="Times New Roman"/>
                <a:cs typeface="Times New Roman"/>
              </a:rPr>
              <a:t>These methods are:</a:t>
            </a:r>
            <a:endParaRPr lang="en-US" sz="2800" dirty="0">
              <a:latin typeface="Times New Roman"/>
              <a:cs typeface="Times New Roman"/>
            </a:endParaRPr>
          </a:p>
          <a:p>
            <a:pPr marL="0" indent="0" algn="just">
              <a:buNone/>
            </a:pPr>
            <a:r>
              <a:rPr lang="en-US" sz="2800" b="1" dirty="0"/>
              <a:t>add(E element): </a:t>
            </a:r>
            <a:r>
              <a:rPr lang="en-US" sz="2800" dirty="0"/>
              <a:t>Adds the specified element to the collection.</a:t>
            </a:r>
          </a:p>
          <a:p>
            <a:pPr marL="0" indent="0" algn="just">
              <a:buNone/>
            </a:pPr>
            <a:r>
              <a:rPr lang="en-US" sz="2800" b="1" err="1">
                <a:latin typeface="Times New Roman"/>
                <a:cs typeface="Times New Roman"/>
              </a:rPr>
              <a:t>addAll</a:t>
            </a:r>
            <a:r>
              <a:rPr lang="en-US" sz="2800" b="1" dirty="0">
                <a:latin typeface="Times New Roman"/>
                <a:cs typeface="Times New Roman"/>
              </a:rPr>
              <a:t>(Collection&lt;? extends E&gt; c): </a:t>
            </a:r>
            <a:r>
              <a:rPr lang="en-US" sz="2800" dirty="0">
                <a:latin typeface="Times New Roman"/>
                <a:cs typeface="Times New Roman"/>
              </a:rPr>
              <a:t>Adds all the elements from the specified collection to this collection.</a:t>
            </a:r>
          </a:p>
          <a:p>
            <a:pPr marL="0" indent="0" algn="just">
              <a:buNone/>
            </a:pPr>
            <a:r>
              <a:rPr lang="en-US" sz="2800" b="1" dirty="0"/>
              <a:t>clear(): </a:t>
            </a:r>
            <a:r>
              <a:rPr lang="en-US" sz="2800" dirty="0"/>
              <a:t>Removes all elements from the collection.</a:t>
            </a:r>
          </a:p>
          <a:p>
            <a:pPr marL="0" indent="0" algn="just">
              <a:buNone/>
            </a:pPr>
            <a:r>
              <a:rPr lang="en-US" sz="2800" b="1" dirty="0"/>
              <a:t>contains(Object o): </a:t>
            </a:r>
            <a:r>
              <a:rPr lang="en-US" sz="2800" dirty="0"/>
              <a:t>Returns true if the collection contains the specified element.</a:t>
            </a:r>
          </a:p>
          <a:p>
            <a:pPr marL="0" indent="0" algn="just">
              <a:buNone/>
            </a:pPr>
            <a:r>
              <a:rPr lang="en-US" sz="2800" b="1" err="1">
                <a:latin typeface="Times New Roman"/>
                <a:cs typeface="Times New Roman"/>
              </a:rPr>
              <a:t>containsAll</a:t>
            </a:r>
            <a:r>
              <a:rPr lang="en-US" sz="2800" b="1" dirty="0">
                <a:latin typeface="Times New Roman"/>
                <a:cs typeface="Times New Roman"/>
              </a:rPr>
              <a:t>(Collection&lt;?&gt; c): </a:t>
            </a:r>
            <a:r>
              <a:rPr lang="en-US" sz="2800" dirty="0">
                <a:latin typeface="Times New Roman"/>
                <a:cs typeface="Times New Roman"/>
              </a:rPr>
              <a:t>Returns true if the collection contains all the elements in the specified collection.</a:t>
            </a:r>
          </a:p>
        </p:txBody>
      </p:sp>
    </p:spTree>
    <p:extLst>
      <p:ext uri="{BB962C8B-B14F-4D97-AF65-F5344CB8AC3E}">
        <p14:creationId xmlns:p14="http://schemas.microsoft.com/office/powerpoint/2010/main" val="296494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87CD-F5B0-4AE1-A71A-1341F18D9462}"/>
              </a:ext>
            </a:extLst>
          </p:cNvPr>
          <p:cNvSpPr>
            <a:spLocks noGrp="1"/>
          </p:cNvSpPr>
          <p:nvPr>
            <p:ph type="title"/>
          </p:nvPr>
        </p:nvSpPr>
        <p:spPr>
          <a:xfrm>
            <a:off x="885645" y="385792"/>
            <a:ext cx="10515600" cy="1325563"/>
          </a:xfrm>
        </p:spPr>
        <p:txBody>
          <a:bodyPr/>
          <a:lstStyle/>
          <a:p>
            <a:r>
              <a:rPr lang="en-US" dirty="0"/>
              <a:t>Collection Interface in Java</a:t>
            </a:r>
          </a:p>
        </p:txBody>
      </p:sp>
      <p:sp>
        <p:nvSpPr>
          <p:cNvPr id="3" name="Content Placeholder 2">
            <a:extLst>
              <a:ext uri="{FF2B5EF4-FFF2-40B4-BE49-F238E27FC236}">
                <a16:creationId xmlns:a16="http://schemas.microsoft.com/office/drawing/2014/main" id="{86A9C2CD-D759-1137-F36B-6C1E6B616617}"/>
              </a:ext>
            </a:extLst>
          </p:cNvPr>
          <p:cNvSpPr>
            <a:spLocks noGrp="1"/>
          </p:cNvSpPr>
          <p:nvPr>
            <p:ph idx="1"/>
          </p:nvPr>
        </p:nvSpPr>
        <p:spPr>
          <a:xfrm>
            <a:off x="885645" y="1781175"/>
            <a:ext cx="10515600" cy="4691033"/>
          </a:xfrm>
        </p:spPr>
        <p:txBody>
          <a:bodyPr vert="horz" lIns="91440" tIns="45720" rIns="91440" bIns="45720" rtlCol="0" anchor="t">
            <a:normAutofit/>
          </a:bodyPr>
          <a:lstStyle/>
          <a:p>
            <a:pPr marL="0" indent="0" algn="just">
              <a:buNone/>
            </a:pPr>
            <a:r>
              <a:rPr lang="en-US" sz="3200" b="1" dirty="0"/>
              <a:t>equals(Object o): </a:t>
            </a:r>
            <a:r>
              <a:rPr lang="en-US" sz="3200" dirty="0"/>
              <a:t>Compares the specified object with this collection for equality.</a:t>
            </a:r>
          </a:p>
          <a:p>
            <a:pPr marL="0" indent="0" algn="just">
              <a:buNone/>
            </a:pPr>
            <a:r>
              <a:rPr lang="en-US" sz="3200" b="1" dirty="0" err="1"/>
              <a:t>hashCode</a:t>
            </a:r>
            <a:r>
              <a:rPr lang="en-US" sz="3200" b="1" dirty="0"/>
              <a:t>(): </a:t>
            </a:r>
            <a:r>
              <a:rPr lang="en-US" sz="3200" dirty="0"/>
              <a:t>Returns the hash code value for this collection.</a:t>
            </a:r>
          </a:p>
          <a:p>
            <a:pPr marL="0" indent="0" algn="just">
              <a:buNone/>
            </a:pPr>
            <a:r>
              <a:rPr lang="en-US" sz="3200" b="1" dirty="0" err="1"/>
              <a:t>isEmpty</a:t>
            </a:r>
            <a:r>
              <a:rPr lang="en-US" sz="3200" b="1" dirty="0"/>
              <a:t>(): </a:t>
            </a:r>
            <a:r>
              <a:rPr lang="en-US" sz="3200" dirty="0"/>
              <a:t>Returns true if the collection is empty.</a:t>
            </a:r>
          </a:p>
          <a:p>
            <a:pPr marL="0" indent="0" algn="just">
              <a:buNone/>
            </a:pPr>
            <a:r>
              <a:rPr lang="en-US" sz="3200" b="1" dirty="0"/>
              <a:t>iterator(): </a:t>
            </a:r>
            <a:r>
              <a:rPr lang="en-US" sz="3200" dirty="0"/>
              <a:t>Returns an iterator over the elements in this collection.</a:t>
            </a:r>
          </a:p>
          <a:p>
            <a:pPr marL="0" indent="0" algn="just">
              <a:buNone/>
            </a:pPr>
            <a:r>
              <a:rPr lang="en-US" sz="3200" b="1" dirty="0"/>
              <a:t>remove(Object o): </a:t>
            </a:r>
            <a:r>
              <a:rPr lang="en-US" sz="3200" dirty="0"/>
              <a:t>Removes a single instance of the specified element from the collection.</a:t>
            </a:r>
          </a:p>
        </p:txBody>
      </p:sp>
    </p:spTree>
    <p:extLst>
      <p:ext uri="{BB962C8B-B14F-4D97-AF65-F5344CB8AC3E}">
        <p14:creationId xmlns:p14="http://schemas.microsoft.com/office/powerpoint/2010/main" val="72636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9E31-56A9-2CF3-C17A-98B5F3AA0AFB}"/>
              </a:ext>
            </a:extLst>
          </p:cNvPr>
          <p:cNvSpPr>
            <a:spLocks noGrp="1"/>
          </p:cNvSpPr>
          <p:nvPr>
            <p:ph type="title"/>
          </p:nvPr>
        </p:nvSpPr>
        <p:spPr/>
        <p:txBody>
          <a:bodyPr/>
          <a:lstStyle/>
          <a:p>
            <a:r>
              <a:rPr lang="en-US" dirty="0">
                <a:solidFill>
                  <a:srgbClr val="000000"/>
                </a:solidFill>
              </a:rPr>
              <a:t>Collections in Java</a:t>
            </a:r>
            <a:endParaRPr lang="en-US" dirty="0"/>
          </a:p>
        </p:txBody>
      </p:sp>
      <p:sp>
        <p:nvSpPr>
          <p:cNvPr id="3" name="Content Placeholder 2">
            <a:extLst>
              <a:ext uri="{FF2B5EF4-FFF2-40B4-BE49-F238E27FC236}">
                <a16:creationId xmlns:a16="http://schemas.microsoft.com/office/drawing/2014/main" id="{112EDC39-4F1D-9DAC-3C3B-8F89EF4B4146}"/>
              </a:ext>
            </a:extLst>
          </p:cNvPr>
          <p:cNvSpPr>
            <a:spLocks noGrp="1"/>
          </p:cNvSpPr>
          <p:nvPr>
            <p:ph idx="1"/>
          </p:nvPr>
        </p:nvSpPr>
        <p:spPr/>
        <p:txBody>
          <a:bodyPr vert="horz" lIns="91440" tIns="45720" rIns="91440" bIns="45720" rtlCol="0" anchor="t">
            <a:normAutofit/>
          </a:bodyPr>
          <a:lstStyle/>
          <a:p>
            <a:pPr marL="0" indent="0" algn="just">
              <a:buNone/>
            </a:pPr>
            <a:r>
              <a:rPr lang="en-US" sz="2800" dirty="0">
                <a:solidFill>
                  <a:srgbClr val="000000"/>
                </a:solidFill>
                <a:ea typeface="+mn-lt"/>
                <a:cs typeface="+mn-lt"/>
              </a:rPr>
              <a:t>The Collection in Java is a framework that provides an architecture to store and manipulate the group of objects.</a:t>
            </a:r>
            <a:endParaRPr lang="en-US" sz="2800" dirty="0"/>
          </a:p>
          <a:p>
            <a:pPr marL="0" indent="0" algn="just">
              <a:buNone/>
            </a:pPr>
            <a:r>
              <a:rPr lang="en-US" sz="2800" dirty="0">
                <a:solidFill>
                  <a:srgbClr val="000000"/>
                </a:solidFill>
                <a:ea typeface="+mn-lt"/>
                <a:cs typeface="+mn-lt"/>
              </a:rPr>
              <a:t>Java Collections can achieve all the operations that you perform on a data such as searching, sorting, insertion, manipulation, and deletion.</a:t>
            </a:r>
            <a:endParaRPr lang="en-US" sz="2800" dirty="0"/>
          </a:p>
          <a:p>
            <a:pPr marL="0" indent="0" algn="just">
              <a:buNone/>
            </a:pPr>
            <a:r>
              <a:rPr lang="en-US" sz="2800" dirty="0">
                <a:solidFill>
                  <a:srgbClr val="000000"/>
                </a:solidFill>
                <a:ea typeface="+mn-lt"/>
                <a:cs typeface="+mn-lt"/>
              </a:rPr>
              <a:t>In Java, </a:t>
            </a:r>
            <a:r>
              <a:rPr lang="en-US" sz="2800" dirty="0">
                <a:solidFill>
                  <a:srgbClr val="FF0000"/>
                </a:solidFill>
                <a:ea typeface="+mn-lt"/>
                <a:cs typeface="+mn-lt"/>
              </a:rPr>
              <a:t>collections are part of the Java Collections Framework (JCF), which is a unified architecture for representing and manipulating groups of objects. </a:t>
            </a:r>
            <a:r>
              <a:rPr lang="en-US" sz="2800" dirty="0">
                <a:solidFill>
                  <a:schemeClr val="accent1">
                    <a:lumMod val="75000"/>
                  </a:schemeClr>
                </a:solidFill>
                <a:ea typeface="+mn-lt"/>
                <a:cs typeface="+mn-lt"/>
              </a:rPr>
              <a:t>The JCF provides several interfaces and classes that implement different types of collections, such as lists, sets, queues, and maps.</a:t>
            </a:r>
            <a:endParaRPr lang="en-US" sz="2800" dirty="0">
              <a:solidFill>
                <a:schemeClr val="accent1">
                  <a:lumMod val="75000"/>
                </a:schemeClr>
              </a:solidFill>
            </a:endParaRPr>
          </a:p>
          <a:p>
            <a:pPr marL="0" indent="0" algn="just">
              <a:buNone/>
            </a:pPr>
            <a:endParaRPr lang="en-US" sz="2800" dirty="0"/>
          </a:p>
        </p:txBody>
      </p:sp>
    </p:spTree>
    <p:extLst>
      <p:ext uri="{BB962C8B-B14F-4D97-AF65-F5344CB8AC3E}">
        <p14:creationId xmlns:p14="http://schemas.microsoft.com/office/powerpoint/2010/main" val="77428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87CD-F5B0-4AE1-A71A-1341F18D9462}"/>
              </a:ext>
            </a:extLst>
          </p:cNvPr>
          <p:cNvSpPr>
            <a:spLocks noGrp="1"/>
          </p:cNvSpPr>
          <p:nvPr>
            <p:ph type="title"/>
          </p:nvPr>
        </p:nvSpPr>
        <p:spPr>
          <a:xfrm>
            <a:off x="885645" y="385792"/>
            <a:ext cx="10515600" cy="1325563"/>
          </a:xfrm>
        </p:spPr>
        <p:txBody>
          <a:bodyPr/>
          <a:lstStyle/>
          <a:p>
            <a:r>
              <a:rPr lang="en-US" dirty="0"/>
              <a:t>Collection Interface in Java</a:t>
            </a:r>
          </a:p>
        </p:txBody>
      </p:sp>
      <p:sp>
        <p:nvSpPr>
          <p:cNvPr id="3" name="Content Placeholder 2">
            <a:extLst>
              <a:ext uri="{FF2B5EF4-FFF2-40B4-BE49-F238E27FC236}">
                <a16:creationId xmlns:a16="http://schemas.microsoft.com/office/drawing/2014/main" id="{86A9C2CD-D759-1137-F36B-6C1E6B616617}"/>
              </a:ext>
            </a:extLst>
          </p:cNvPr>
          <p:cNvSpPr>
            <a:spLocks noGrp="1"/>
          </p:cNvSpPr>
          <p:nvPr>
            <p:ph idx="1"/>
          </p:nvPr>
        </p:nvSpPr>
        <p:spPr>
          <a:xfrm>
            <a:off x="885645" y="1781175"/>
            <a:ext cx="10515600" cy="4691033"/>
          </a:xfrm>
        </p:spPr>
        <p:txBody>
          <a:bodyPr vert="horz" lIns="91440" tIns="45720" rIns="91440" bIns="45720" rtlCol="0" anchor="t">
            <a:normAutofit/>
          </a:bodyPr>
          <a:lstStyle/>
          <a:p>
            <a:pPr marL="0" indent="0" algn="just">
              <a:buNone/>
            </a:pPr>
            <a:r>
              <a:rPr lang="en-US" sz="2800" b="1" dirty="0" err="1">
                <a:latin typeface="Times New Roman"/>
                <a:cs typeface="Times New Roman"/>
              </a:rPr>
              <a:t>removeAll</a:t>
            </a:r>
            <a:r>
              <a:rPr lang="en-US" sz="2800" b="1" dirty="0">
                <a:latin typeface="Times New Roman"/>
                <a:cs typeface="Times New Roman"/>
              </a:rPr>
              <a:t>(Collection&lt;?&gt; c): </a:t>
            </a:r>
            <a:r>
              <a:rPr lang="en-US" sz="2800" dirty="0">
                <a:latin typeface="Times New Roman"/>
                <a:cs typeface="Times New Roman"/>
              </a:rPr>
              <a:t>Removes from the collection all its elements that are also contained in the specified collection.</a:t>
            </a:r>
          </a:p>
          <a:p>
            <a:pPr marL="0" indent="0" algn="just">
              <a:buNone/>
            </a:pPr>
            <a:r>
              <a:rPr lang="en-US" sz="2800" b="1" err="1">
                <a:latin typeface="Times New Roman"/>
                <a:cs typeface="Times New Roman"/>
              </a:rPr>
              <a:t>retainAll</a:t>
            </a:r>
            <a:r>
              <a:rPr lang="en-US" sz="2800" b="1" dirty="0">
                <a:latin typeface="Times New Roman"/>
                <a:cs typeface="Times New Roman"/>
              </a:rPr>
              <a:t>(Collection&lt;?&gt; c): </a:t>
            </a:r>
            <a:r>
              <a:rPr lang="en-US" sz="2800" dirty="0">
                <a:latin typeface="Times New Roman"/>
                <a:cs typeface="Times New Roman"/>
              </a:rPr>
              <a:t>Retains only the elements in this collection that are also contained in the specified collection.</a:t>
            </a:r>
          </a:p>
          <a:p>
            <a:pPr marL="0" indent="0" algn="just">
              <a:buNone/>
            </a:pPr>
            <a:r>
              <a:rPr lang="en-US" sz="2800" b="1" dirty="0"/>
              <a:t>size(): </a:t>
            </a:r>
            <a:r>
              <a:rPr lang="en-US" sz="2800" dirty="0"/>
              <a:t>Returns the number of elements in the collection.</a:t>
            </a:r>
          </a:p>
          <a:p>
            <a:pPr marL="0" indent="0" algn="just">
              <a:buNone/>
            </a:pPr>
            <a:r>
              <a:rPr lang="en-US" sz="2800" b="1" err="1">
                <a:latin typeface="Times New Roman"/>
                <a:cs typeface="Times New Roman"/>
              </a:rPr>
              <a:t>toArray</a:t>
            </a:r>
            <a:r>
              <a:rPr lang="en-US" sz="2800" b="1" dirty="0">
                <a:latin typeface="Times New Roman"/>
                <a:cs typeface="Times New Roman"/>
              </a:rPr>
              <a:t>(): </a:t>
            </a:r>
            <a:r>
              <a:rPr lang="en-US" sz="2800" dirty="0">
                <a:latin typeface="Times New Roman"/>
                <a:cs typeface="Times New Roman"/>
              </a:rPr>
              <a:t>Returns an array containing all the elements in this collection.</a:t>
            </a:r>
          </a:p>
          <a:p>
            <a:pPr marL="0" indent="0" algn="just">
              <a:buNone/>
            </a:pPr>
            <a:r>
              <a:rPr lang="en-US" sz="2800" b="1" err="1">
                <a:latin typeface="Times New Roman"/>
                <a:cs typeface="Times New Roman"/>
              </a:rPr>
              <a:t>toArray</a:t>
            </a:r>
            <a:r>
              <a:rPr lang="en-US" sz="2800" b="1" dirty="0">
                <a:latin typeface="Times New Roman"/>
                <a:cs typeface="Times New Roman"/>
              </a:rPr>
              <a:t>(T[] a): </a:t>
            </a:r>
            <a:r>
              <a:rPr lang="en-US" sz="2800" dirty="0">
                <a:latin typeface="Times New Roman"/>
                <a:cs typeface="Times New Roman"/>
              </a:rPr>
              <a:t>Returns an array containing all the elements in this collection, using the specified array if it is big enough.</a:t>
            </a:r>
          </a:p>
        </p:txBody>
      </p:sp>
    </p:spTree>
    <p:extLst>
      <p:ext uri="{BB962C8B-B14F-4D97-AF65-F5344CB8AC3E}">
        <p14:creationId xmlns:p14="http://schemas.microsoft.com/office/powerpoint/2010/main" val="140446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154C-ADDB-CF31-54E8-94244BF4D7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FC44BA1-61C2-3FAA-E0B3-AFAB00D3C5DE}"/>
              </a:ext>
            </a:extLst>
          </p:cNvPr>
          <p:cNvSpPr>
            <a:spLocks noGrp="1"/>
          </p:cNvSpPr>
          <p:nvPr>
            <p:ph idx="1"/>
          </p:nvPr>
        </p:nvSpPr>
        <p:spPr>
          <a:xfrm>
            <a:off x="714375" y="1401087"/>
            <a:ext cx="5938389" cy="5091787"/>
          </a:xfrm>
          <a:solidFill>
            <a:schemeClr val="accent1">
              <a:lumMod val="20000"/>
              <a:lumOff val="80000"/>
            </a:schemeClr>
          </a:solidFill>
        </p:spPr>
        <p:txBody>
          <a:bodyPr vert="horz" lIns="91440" tIns="45720" rIns="91440" bIns="45720" rtlCol="0" anchor="t">
            <a:noAutofit/>
          </a:bodyPr>
          <a:lstStyle/>
          <a:p>
            <a:pPr marL="0" indent="0">
              <a:buNone/>
            </a:pPr>
            <a:r>
              <a:rPr lang="en-US" sz="2400" dirty="0"/>
              <a:t>public</a:t>
            </a:r>
            <a:r>
              <a:rPr lang="en-US" sz="2400" dirty="0">
                <a:solidFill>
                  <a:srgbClr val="111111"/>
                </a:solidFill>
              </a:rPr>
              <a:t> </a:t>
            </a:r>
            <a:r>
              <a:rPr lang="en-US" sz="2400" dirty="0"/>
              <a:t>class</a:t>
            </a:r>
            <a:r>
              <a:rPr lang="en-US" sz="2400" dirty="0">
                <a:solidFill>
                  <a:srgbClr val="111111"/>
                </a:solidFill>
              </a:rPr>
              <a:t> </a:t>
            </a:r>
            <a:r>
              <a:rPr lang="en-US" sz="2400" dirty="0" err="1"/>
              <a:t>CollectionsDemo</a:t>
            </a:r>
            <a:r>
              <a:rPr lang="en-US" sz="2400" dirty="0">
                <a:solidFill>
                  <a:srgbClr val="111111"/>
                </a:solidFill>
              </a:rPr>
              <a:t> {  
    </a:t>
            </a:r>
            <a:r>
              <a:rPr lang="en-US" sz="2400" dirty="0"/>
              <a:t>public</a:t>
            </a:r>
            <a:r>
              <a:rPr lang="en-US" sz="2400" dirty="0">
                <a:solidFill>
                  <a:srgbClr val="111111"/>
                </a:solidFill>
              </a:rPr>
              <a:t> </a:t>
            </a:r>
            <a:r>
              <a:rPr lang="en-US" sz="2400" dirty="0"/>
              <a:t>static</a:t>
            </a:r>
            <a:r>
              <a:rPr lang="en-US" sz="2400" dirty="0">
                <a:solidFill>
                  <a:srgbClr val="111111"/>
                </a:solidFill>
              </a:rPr>
              <a:t> </a:t>
            </a:r>
            <a:r>
              <a:rPr lang="en-US" sz="2400" dirty="0"/>
              <a:t>void</a:t>
            </a:r>
            <a:r>
              <a:rPr lang="en-US" sz="2400" dirty="0">
                <a:solidFill>
                  <a:srgbClr val="111111"/>
                </a:solidFill>
              </a:rPr>
              <a:t> </a:t>
            </a:r>
            <a:r>
              <a:rPr lang="en-US" sz="2400" dirty="0"/>
              <a:t>main</a:t>
            </a:r>
            <a:r>
              <a:rPr lang="en-US" sz="2400" dirty="0">
                <a:solidFill>
                  <a:srgbClr val="111111"/>
                </a:solidFill>
              </a:rPr>
              <a:t>(String[] </a:t>
            </a:r>
            <a:r>
              <a:rPr lang="en-US" sz="2400" dirty="0" err="1">
                <a:solidFill>
                  <a:srgbClr val="111111"/>
                </a:solidFill>
              </a:rPr>
              <a:t>args</a:t>
            </a:r>
            <a:r>
              <a:rPr lang="en-US" sz="2400" dirty="0">
                <a:solidFill>
                  <a:srgbClr val="111111"/>
                </a:solidFill>
              </a:rPr>
              <a:t>)  {  
        </a:t>
            </a:r>
            <a:r>
              <a:rPr lang="en-US" sz="2400" dirty="0"/>
              <a:t>// </a:t>
            </a:r>
            <a:r>
              <a:rPr lang="en-US" sz="2400" dirty="0" err="1"/>
              <a:t>ArrayList</a:t>
            </a:r>
            <a:r>
              <a:rPr lang="en-US" sz="2400" dirty="0">
                <a:solidFill>
                  <a:srgbClr val="111111"/>
                </a:solidFill>
              </a:rPr>
              <a:t>
        List&lt;String&gt; list = </a:t>
            </a:r>
            <a:r>
              <a:rPr lang="en-US" sz="2400" dirty="0"/>
              <a:t>new</a:t>
            </a:r>
            <a:r>
              <a:rPr lang="en-US" sz="2400" dirty="0">
                <a:solidFill>
                  <a:srgbClr val="111111"/>
                </a:solidFill>
              </a:rPr>
              <a:t> </a:t>
            </a:r>
            <a:r>
              <a:rPr lang="en-US" sz="2400" dirty="0" err="1"/>
              <a:t>ArrayList</a:t>
            </a:r>
            <a:r>
              <a:rPr lang="en-US" sz="2400" dirty="0">
                <a:solidFill>
                  <a:srgbClr val="111111"/>
                </a:solidFill>
              </a:rPr>
              <a:t>&lt;&gt;();  
        </a:t>
            </a:r>
            <a:r>
              <a:rPr lang="en-US" sz="2400" dirty="0" err="1">
                <a:solidFill>
                  <a:srgbClr val="111111"/>
                </a:solidFill>
              </a:rPr>
              <a:t>list.add</a:t>
            </a:r>
            <a:r>
              <a:rPr lang="en-US" sz="2400" dirty="0">
                <a:solidFill>
                  <a:srgbClr val="111111"/>
                </a:solidFill>
              </a:rPr>
              <a:t>(</a:t>
            </a:r>
            <a:r>
              <a:rPr lang="en-US" sz="2400" dirty="0"/>
              <a:t>"Welcome"</a:t>
            </a:r>
            <a:r>
              <a:rPr lang="en-US" sz="2400" dirty="0">
                <a:solidFill>
                  <a:srgbClr val="111111"/>
                </a:solidFill>
              </a:rPr>
              <a:t>);  
        </a:t>
            </a:r>
            <a:r>
              <a:rPr lang="en-US" sz="2400" dirty="0" err="1">
                <a:solidFill>
                  <a:srgbClr val="111111"/>
                </a:solidFill>
              </a:rPr>
              <a:t>list.add</a:t>
            </a:r>
            <a:r>
              <a:rPr lang="en-US" sz="2400" dirty="0">
                <a:solidFill>
                  <a:srgbClr val="111111"/>
                </a:solidFill>
              </a:rPr>
              <a:t>(</a:t>
            </a:r>
            <a:r>
              <a:rPr lang="en-US" sz="2400" dirty="0"/>
              <a:t>"to"</a:t>
            </a:r>
            <a:r>
              <a:rPr lang="en-US" sz="2400" dirty="0">
                <a:solidFill>
                  <a:srgbClr val="111111"/>
                </a:solidFill>
              </a:rPr>
              <a:t>);  
        </a:t>
            </a:r>
            <a:r>
              <a:rPr lang="en-US" sz="2400" dirty="0" err="1">
                <a:solidFill>
                  <a:srgbClr val="111111"/>
                </a:solidFill>
              </a:rPr>
              <a:t>list.add</a:t>
            </a:r>
            <a:r>
              <a:rPr lang="en-US" sz="2400" dirty="0">
                <a:solidFill>
                  <a:srgbClr val="111111"/>
                </a:solidFill>
              </a:rPr>
              <a:t>(</a:t>
            </a:r>
            <a:r>
              <a:rPr lang="en-US" sz="2400" dirty="0"/>
              <a:t>"Java"</a:t>
            </a:r>
            <a:r>
              <a:rPr lang="en-US" sz="2400" dirty="0">
                <a:solidFill>
                  <a:srgbClr val="111111"/>
                </a:solidFill>
              </a:rPr>
              <a:t>);  
        </a:t>
            </a:r>
            <a:r>
              <a:rPr lang="en-US" sz="2400" dirty="0" err="1">
                <a:solidFill>
                  <a:srgbClr val="111111"/>
                </a:solidFill>
              </a:rPr>
              <a:t>System.out.println</a:t>
            </a:r>
            <a:r>
              <a:rPr lang="en-US" sz="2400" dirty="0">
                <a:solidFill>
                  <a:srgbClr val="111111"/>
                </a:solidFill>
              </a:rPr>
              <a:t>(</a:t>
            </a:r>
            <a:r>
              <a:rPr lang="en-US" sz="2400" dirty="0"/>
              <a:t>"The list is: "</a:t>
            </a:r>
            <a:r>
              <a:rPr lang="en-US" sz="2400" dirty="0">
                <a:solidFill>
                  <a:srgbClr val="111111"/>
                </a:solidFill>
              </a:rPr>
              <a:t> + list);  
        Iterator&lt;String&gt; </a:t>
            </a:r>
            <a:r>
              <a:rPr lang="en-US" sz="2400" dirty="0" err="1">
                <a:solidFill>
                  <a:srgbClr val="111111"/>
                </a:solidFill>
              </a:rPr>
              <a:t>itr</a:t>
            </a:r>
            <a:r>
              <a:rPr lang="en-US" sz="2400" dirty="0">
                <a:solidFill>
                  <a:srgbClr val="111111"/>
                </a:solidFill>
              </a:rPr>
              <a:t> = </a:t>
            </a:r>
            <a:r>
              <a:rPr lang="en-US" sz="2400" dirty="0" err="1">
                <a:solidFill>
                  <a:srgbClr val="111111"/>
                </a:solidFill>
              </a:rPr>
              <a:t>list.iterator</a:t>
            </a:r>
            <a:r>
              <a:rPr lang="en-US" sz="2400" dirty="0">
                <a:solidFill>
                  <a:srgbClr val="111111"/>
                </a:solidFill>
              </a:rPr>
              <a:t>();  
        </a:t>
            </a:r>
            <a:r>
              <a:rPr lang="en-US" sz="2400" dirty="0"/>
              <a:t>while</a:t>
            </a:r>
            <a:r>
              <a:rPr lang="en-US" sz="2400" dirty="0">
                <a:solidFill>
                  <a:srgbClr val="111111"/>
                </a:solidFill>
              </a:rPr>
              <a:t> (</a:t>
            </a:r>
            <a:r>
              <a:rPr lang="en-US" sz="2400" dirty="0" err="1">
                <a:solidFill>
                  <a:srgbClr val="111111"/>
                </a:solidFill>
              </a:rPr>
              <a:t>itr.hasNext</a:t>
            </a:r>
            <a:r>
              <a:rPr lang="en-US" sz="2400" dirty="0">
                <a:solidFill>
                  <a:srgbClr val="111111"/>
                </a:solidFill>
              </a:rPr>
              <a:t>()) {  
            </a:t>
            </a:r>
            <a:r>
              <a:rPr lang="en-US" sz="2400" dirty="0" err="1">
                <a:solidFill>
                  <a:srgbClr val="111111"/>
                </a:solidFill>
              </a:rPr>
              <a:t>System.out.println</a:t>
            </a:r>
            <a:r>
              <a:rPr lang="en-US" sz="2400" dirty="0">
                <a:solidFill>
                  <a:srgbClr val="111111"/>
                </a:solidFill>
              </a:rPr>
              <a:t>(</a:t>
            </a:r>
            <a:r>
              <a:rPr lang="en-US" sz="2400" dirty="0" err="1">
                <a:solidFill>
                  <a:srgbClr val="111111"/>
                </a:solidFill>
              </a:rPr>
              <a:t>itr.next</a:t>
            </a:r>
            <a:r>
              <a:rPr lang="en-US" sz="2400" dirty="0">
                <a:solidFill>
                  <a:srgbClr val="111111"/>
                </a:solidFill>
              </a:rPr>
              <a:t>()); }    }  }  </a:t>
            </a:r>
            <a:endParaRPr lang="en-US" sz="2400" dirty="0"/>
          </a:p>
        </p:txBody>
      </p:sp>
      <p:sp>
        <p:nvSpPr>
          <p:cNvPr id="5" name="TextBox 4">
            <a:extLst>
              <a:ext uri="{FF2B5EF4-FFF2-40B4-BE49-F238E27FC236}">
                <a16:creationId xmlns:a16="http://schemas.microsoft.com/office/drawing/2014/main" id="{F424B754-9898-532A-3ACF-DEFAFED9C99A}"/>
              </a:ext>
            </a:extLst>
          </p:cNvPr>
          <p:cNvSpPr txBox="1"/>
          <p:nvPr/>
        </p:nvSpPr>
        <p:spPr>
          <a:xfrm>
            <a:off x="7006267" y="920334"/>
            <a:ext cx="399403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solidFill>
                  <a:srgbClr val="111111"/>
                </a:solidFill>
                <a:latin typeface="Times New Roman" panose="02020603050405020304" pitchFamily="18" charset="0"/>
                <a:cs typeface="Times New Roman" panose="02020603050405020304" pitchFamily="18" charset="0"/>
              </a:rPr>
              <a:t>In this example, we create an </a:t>
            </a:r>
            <a:r>
              <a:rPr lang="en-US" sz="2800" dirty="0" err="1">
                <a:solidFill>
                  <a:srgbClr val="111111"/>
                </a:solidFill>
                <a:latin typeface="Times New Roman" panose="02020603050405020304" pitchFamily="18" charset="0"/>
                <a:cs typeface="Times New Roman" panose="02020603050405020304" pitchFamily="18" charset="0"/>
              </a:rPr>
              <a:t>ArrayList</a:t>
            </a:r>
            <a:r>
              <a:rPr lang="en-US" sz="2800" dirty="0">
                <a:solidFill>
                  <a:srgbClr val="111111"/>
                </a:solidFill>
                <a:latin typeface="Times New Roman" panose="02020603050405020304" pitchFamily="18" charset="0"/>
                <a:cs typeface="Times New Roman" panose="02020603050405020304" pitchFamily="18" charset="0"/>
              </a:rPr>
              <a:t> and add elements to it. We then create an Iterator object and use it to iterate over the </a:t>
            </a:r>
            <a:r>
              <a:rPr lang="en-US" sz="2800" dirty="0" err="1">
                <a:solidFill>
                  <a:srgbClr val="111111"/>
                </a:solidFill>
                <a:latin typeface="Times New Roman" panose="02020603050405020304" pitchFamily="18" charset="0"/>
                <a:cs typeface="Times New Roman" panose="02020603050405020304" pitchFamily="18" charset="0"/>
              </a:rPr>
              <a:t>ArrayList</a:t>
            </a:r>
            <a:r>
              <a:rPr lang="en-US" sz="2800" dirty="0">
                <a:solidFill>
                  <a:srgbClr val="111111"/>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hasNext</a:t>
            </a:r>
            <a:r>
              <a:rPr lang="en-US" sz="2800" dirty="0">
                <a:latin typeface="Times New Roman" panose="02020603050405020304" pitchFamily="18" charset="0"/>
                <a:cs typeface="Times New Roman" panose="02020603050405020304" pitchFamily="18" charset="0"/>
              </a:rPr>
              <a:t>() method checks if there are more elements, and the next() method retrieves the next element</a:t>
            </a:r>
          </a:p>
        </p:txBody>
      </p:sp>
    </p:spTree>
    <p:extLst>
      <p:ext uri="{BB962C8B-B14F-4D97-AF65-F5344CB8AC3E}">
        <p14:creationId xmlns:p14="http://schemas.microsoft.com/office/powerpoint/2010/main" val="2887141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D6BB-BC92-4C51-A366-98CCAEBC548A}"/>
              </a:ext>
            </a:extLst>
          </p:cNvPr>
          <p:cNvSpPr>
            <a:spLocks noGrp="1"/>
          </p:cNvSpPr>
          <p:nvPr>
            <p:ph type="title"/>
          </p:nvPr>
        </p:nvSpPr>
        <p:spPr/>
        <p:txBody>
          <a:bodyPr/>
          <a:lstStyle/>
          <a:p>
            <a:r>
              <a:rPr lang="en-IN" dirty="0"/>
              <a:t>Difference between </a:t>
            </a:r>
            <a:r>
              <a:rPr lang="en-IN" dirty="0" err="1"/>
              <a:t>hasNext</a:t>
            </a:r>
            <a:r>
              <a:rPr lang="en-IN" dirty="0"/>
              <a:t>() and next() method</a:t>
            </a:r>
          </a:p>
        </p:txBody>
      </p:sp>
      <p:sp>
        <p:nvSpPr>
          <p:cNvPr id="3" name="Content Placeholder 2">
            <a:extLst>
              <a:ext uri="{FF2B5EF4-FFF2-40B4-BE49-F238E27FC236}">
                <a16:creationId xmlns:a16="http://schemas.microsoft.com/office/drawing/2014/main" id="{403FFB13-D498-4052-880E-80CE8A215C73}"/>
              </a:ext>
            </a:extLst>
          </p:cNvPr>
          <p:cNvSpPr>
            <a:spLocks noGrp="1"/>
          </p:cNvSpPr>
          <p:nvPr>
            <p:ph idx="1"/>
          </p:nvPr>
        </p:nvSpPr>
        <p:spPr/>
        <p:txBody>
          <a:bodyPr>
            <a:normAutofit/>
          </a:bodyPr>
          <a:lstStyle/>
          <a:p>
            <a:pPr marL="0" indent="0" algn="just">
              <a:buNone/>
            </a:pPr>
            <a:r>
              <a:rPr lang="en-US" sz="2800" dirty="0"/>
              <a:t>The </a:t>
            </a:r>
            <a:r>
              <a:rPr lang="en-US" sz="2800" dirty="0" err="1"/>
              <a:t>hasNext</a:t>
            </a:r>
            <a:r>
              <a:rPr lang="en-US" sz="2800" dirty="0"/>
              <a:t>() and next() methods in the Iterator interface of Java have different purposes:</a:t>
            </a:r>
          </a:p>
          <a:p>
            <a:pPr marL="0" indent="0" algn="just">
              <a:buNone/>
            </a:pPr>
            <a:r>
              <a:rPr lang="en-US" sz="2800" b="1" dirty="0" err="1"/>
              <a:t>hasNext</a:t>
            </a:r>
            <a:r>
              <a:rPr lang="en-US" sz="2800" b="1" dirty="0"/>
              <a:t>() </a:t>
            </a:r>
            <a:r>
              <a:rPr lang="en-US" sz="2800" b="1" dirty="0" err="1"/>
              <a:t>method:</a:t>
            </a:r>
            <a:r>
              <a:rPr lang="en-US" sz="2800" dirty="0" err="1"/>
              <a:t>The</a:t>
            </a:r>
            <a:r>
              <a:rPr lang="en-US" sz="2800" dirty="0"/>
              <a:t> </a:t>
            </a:r>
            <a:r>
              <a:rPr lang="en-US" sz="2800" dirty="0" err="1"/>
              <a:t>hasNext</a:t>
            </a:r>
            <a:r>
              <a:rPr lang="en-US" sz="2800" dirty="0"/>
              <a:t>() method is used to check if there are more elements remaining in the iteration.</a:t>
            </a:r>
          </a:p>
          <a:p>
            <a:pPr marL="0" indent="0" algn="just">
              <a:buNone/>
            </a:pPr>
            <a:r>
              <a:rPr lang="en-US" sz="2800" dirty="0"/>
              <a:t> It returns a </a:t>
            </a:r>
            <a:r>
              <a:rPr lang="en-US" sz="2800" b="1" dirty="0" err="1"/>
              <a:t>boolean</a:t>
            </a:r>
            <a:r>
              <a:rPr lang="en-US" sz="2800" b="1" dirty="0"/>
              <a:t> </a:t>
            </a:r>
            <a:r>
              <a:rPr lang="en-US" sz="2800" b="1" dirty="0" err="1"/>
              <a:t>value:true</a:t>
            </a:r>
            <a:r>
              <a:rPr lang="en-US" sz="2800" b="1" dirty="0"/>
              <a:t> </a:t>
            </a:r>
            <a:r>
              <a:rPr lang="en-US" sz="2800" dirty="0"/>
              <a:t>if there are more elements to be iterated over.</a:t>
            </a:r>
          </a:p>
          <a:p>
            <a:pPr marL="0" indent="0" algn="just">
              <a:buNone/>
            </a:pPr>
            <a:r>
              <a:rPr lang="en-US" sz="2800" dirty="0"/>
              <a:t>false if there are no more elements to be iterated over.</a:t>
            </a:r>
          </a:p>
          <a:p>
            <a:pPr marL="0" indent="0" algn="just">
              <a:buNone/>
            </a:pPr>
            <a:r>
              <a:rPr lang="en-US" sz="2800" dirty="0"/>
              <a:t>This method is typically used in a loop condition to determine when to stop iterating over the collection.</a:t>
            </a:r>
            <a:endParaRPr lang="en-IN" sz="2800" dirty="0"/>
          </a:p>
        </p:txBody>
      </p:sp>
    </p:spTree>
    <p:extLst>
      <p:ext uri="{BB962C8B-B14F-4D97-AF65-F5344CB8AC3E}">
        <p14:creationId xmlns:p14="http://schemas.microsoft.com/office/powerpoint/2010/main" val="58112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1B87-99F8-422C-A2DB-19703649FB89}"/>
              </a:ext>
            </a:extLst>
          </p:cNvPr>
          <p:cNvSpPr>
            <a:spLocks noGrp="1"/>
          </p:cNvSpPr>
          <p:nvPr>
            <p:ph type="title"/>
          </p:nvPr>
        </p:nvSpPr>
        <p:spPr/>
        <p:txBody>
          <a:bodyPr/>
          <a:lstStyle/>
          <a:p>
            <a:r>
              <a:rPr lang="en-IN" dirty="0"/>
              <a:t>next() method:</a:t>
            </a:r>
          </a:p>
        </p:txBody>
      </p:sp>
      <p:sp>
        <p:nvSpPr>
          <p:cNvPr id="4" name="Rectangle 1">
            <a:extLst>
              <a:ext uri="{FF2B5EF4-FFF2-40B4-BE49-F238E27FC236}">
                <a16:creationId xmlns:a16="http://schemas.microsoft.com/office/drawing/2014/main" id="{E84ABF5B-8CD4-431F-AE0D-433E5E39E898}"/>
              </a:ext>
            </a:extLst>
          </p:cNvPr>
          <p:cNvSpPr>
            <a:spLocks noGrp="1" noChangeArrowheads="1"/>
          </p:cNvSpPr>
          <p:nvPr>
            <p:ph idx="1"/>
          </p:nvPr>
        </p:nvSpPr>
        <p:spPr bwMode="auto">
          <a:xfrm>
            <a:off x="838200" y="1531188"/>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lang="en-US" altLang="en-US" sz="2800" dirty="0"/>
              <a:t>The next() method is used to retrieve the next element in the iteration.</a:t>
            </a:r>
          </a:p>
          <a:p>
            <a:pPr marL="0" lvl="0" indent="0" algn="just" eaLnBrk="0" fontAlgn="base" hangingPunct="0">
              <a:lnSpc>
                <a:spcPct val="100000"/>
              </a:lnSpc>
              <a:spcBef>
                <a:spcPct val="0"/>
              </a:spcBef>
              <a:spcAft>
                <a:spcPct val="0"/>
              </a:spcAft>
              <a:buNone/>
            </a:pPr>
            <a:r>
              <a:rPr lang="en-US" altLang="en-US" sz="2800" dirty="0"/>
              <a:t> It returns the next element from the collection and advances the iterator to the next position.</a:t>
            </a:r>
          </a:p>
          <a:p>
            <a:pPr marL="0" lvl="0" indent="0" algn="just" eaLnBrk="0" fontAlgn="base" hangingPunct="0">
              <a:lnSpc>
                <a:spcPct val="100000"/>
              </a:lnSpc>
              <a:spcBef>
                <a:spcPct val="0"/>
              </a:spcBef>
              <a:spcAft>
                <a:spcPct val="0"/>
              </a:spcAft>
              <a:buNone/>
            </a:pPr>
            <a:r>
              <a:rPr lang="en-US" altLang="en-US" sz="2800" dirty="0"/>
              <a:t>If there are more elements to be iterated over, next() returns the next element in the iteration order.</a:t>
            </a:r>
          </a:p>
          <a:p>
            <a:pPr marL="0" lvl="0" indent="0" algn="just" eaLnBrk="0" fontAlgn="base" hangingPunct="0">
              <a:lnSpc>
                <a:spcPct val="100000"/>
              </a:lnSpc>
              <a:spcBef>
                <a:spcPct val="0"/>
              </a:spcBef>
              <a:spcAft>
                <a:spcPct val="0"/>
              </a:spcAft>
              <a:buNone/>
            </a:pPr>
            <a:r>
              <a:rPr lang="en-US" altLang="en-US" sz="2800" dirty="0"/>
              <a:t>If there are no more elements to be iterated over, next() throws a </a:t>
            </a:r>
            <a:r>
              <a:rPr lang="en-US" altLang="en-US" sz="2800" dirty="0" err="1"/>
              <a:t>NoSuchElementException</a:t>
            </a:r>
            <a:r>
              <a:rPr lang="en-US" altLang="en-US" sz="2800" dirty="0"/>
              <a:t>.</a:t>
            </a:r>
          </a:p>
          <a:p>
            <a:pPr marL="0" lvl="0" indent="0" algn="just" eaLnBrk="0" fontAlgn="base" hangingPunct="0">
              <a:lnSpc>
                <a:spcPct val="100000"/>
              </a:lnSpc>
              <a:spcBef>
                <a:spcPct val="0"/>
              </a:spcBef>
              <a:spcAft>
                <a:spcPct val="0"/>
              </a:spcAft>
              <a:buNone/>
            </a:pPr>
            <a:r>
              <a:rPr lang="en-US" altLang="en-US" sz="2800" dirty="0"/>
              <a:t>It is important to always check the </a:t>
            </a:r>
            <a:r>
              <a:rPr lang="en-US" altLang="en-US" sz="2800" dirty="0" err="1"/>
              <a:t>hasNext</a:t>
            </a:r>
            <a:r>
              <a:rPr lang="en-US" altLang="en-US" sz="2800" dirty="0"/>
              <a:t>() condition before calling the next() method to avoid the </a:t>
            </a:r>
            <a:r>
              <a:rPr lang="en-US" altLang="en-US" sz="2800" dirty="0" err="1"/>
              <a:t>NoSuchElementException</a:t>
            </a:r>
            <a:r>
              <a:rPr lang="en-US" altLang="en-US" sz="2800" dirty="0"/>
              <a:t>.</a:t>
            </a:r>
            <a:endParaRPr kumimoji="0" lang="en-US" altLang="en-US" sz="2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60391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4175-DC2D-B6F7-0964-0D0A97408A51}"/>
              </a:ext>
            </a:extLst>
          </p:cNvPr>
          <p:cNvSpPr>
            <a:spLocks noGrp="1"/>
          </p:cNvSpPr>
          <p:nvPr>
            <p:ph type="title"/>
          </p:nvPr>
        </p:nvSpPr>
        <p:spPr>
          <a:xfrm>
            <a:off x="885645" y="385792"/>
            <a:ext cx="10515600" cy="1325563"/>
          </a:xfrm>
        </p:spPr>
        <p:txBody>
          <a:bodyPr/>
          <a:lstStyle/>
          <a:p>
            <a:r>
              <a:rPr lang="en-US" dirty="0"/>
              <a:t>List Interface in Java</a:t>
            </a:r>
          </a:p>
        </p:txBody>
      </p:sp>
      <p:sp>
        <p:nvSpPr>
          <p:cNvPr id="3" name="Content Placeholder 2">
            <a:extLst>
              <a:ext uri="{FF2B5EF4-FFF2-40B4-BE49-F238E27FC236}">
                <a16:creationId xmlns:a16="http://schemas.microsoft.com/office/drawing/2014/main" id="{697B0256-AEE3-3207-68CB-9E3E8B962188}"/>
              </a:ext>
            </a:extLst>
          </p:cNvPr>
          <p:cNvSpPr>
            <a:spLocks noGrp="1"/>
          </p:cNvSpPr>
          <p:nvPr>
            <p:ph idx="1"/>
          </p:nvPr>
        </p:nvSpPr>
        <p:spPr/>
        <p:txBody>
          <a:bodyPr vert="horz" lIns="91440" tIns="45720" rIns="91440" bIns="45720" rtlCol="0" anchor="t">
            <a:normAutofit/>
          </a:bodyPr>
          <a:lstStyle/>
          <a:p>
            <a:pPr marL="0" indent="0" algn="just">
              <a:buNone/>
            </a:pPr>
            <a:r>
              <a:rPr lang="en-US" sz="3600" dirty="0"/>
              <a:t>The List interface in Java is a part of the Java Collections Framework and extends the Collection interface. It represents an ordered collection of elements that allows duplicate values and provides methods to access and manipulate the elements by their index position.</a:t>
            </a:r>
          </a:p>
        </p:txBody>
      </p:sp>
    </p:spTree>
    <p:extLst>
      <p:ext uri="{BB962C8B-B14F-4D97-AF65-F5344CB8AC3E}">
        <p14:creationId xmlns:p14="http://schemas.microsoft.com/office/powerpoint/2010/main" val="3460948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4175-DC2D-B6F7-0964-0D0A97408A51}"/>
              </a:ext>
            </a:extLst>
          </p:cNvPr>
          <p:cNvSpPr>
            <a:spLocks noGrp="1"/>
          </p:cNvSpPr>
          <p:nvPr>
            <p:ph type="title"/>
          </p:nvPr>
        </p:nvSpPr>
        <p:spPr>
          <a:xfrm>
            <a:off x="885645" y="385792"/>
            <a:ext cx="10515600" cy="1325563"/>
          </a:xfrm>
        </p:spPr>
        <p:txBody>
          <a:bodyPr/>
          <a:lstStyle/>
          <a:p>
            <a:r>
              <a:rPr lang="en-US" dirty="0"/>
              <a:t>List Interface in Java</a:t>
            </a:r>
          </a:p>
        </p:txBody>
      </p:sp>
      <p:sp>
        <p:nvSpPr>
          <p:cNvPr id="3" name="Content Placeholder 2">
            <a:extLst>
              <a:ext uri="{FF2B5EF4-FFF2-40B4-BE49-F238E27FC236}">
                <a16:creationId xmlns:a16="http://schemas.microsoft.com/office/drawing/2014/main" id="{697B0256-AEE3-3207-68CB-9E3E8B962188}"/>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sz="2800" b="1" dirty="0">
                <a:latin typeface="Times New Roman"/>
                <a:cs typeface="Times New Roman"/>
              </a:rPr>
              <a:t>Methods</a:t>
            </a:r>
            <a:endParaRPr lang="en-US" sz="2800" dirty="0">
              <a:latin typeface="Times New Roman"/>
              <a:cs typeface="Times New Roman"/>
            </a:endParaRPr>
          </a:p>
          <a:p>
            <a:pPr marL="0" indent="0" algn="just">
              <a:buNone/>
            </a:pPr>
            <a:r>
              <a:rPr lang="en-US" sz="2800" dirty="0"/>
              <a:t> It provides the following methods:</a:t>
            </a:r>
          </a:p>
          <a:p>
            <a:pPr marL="0" indent="0" algn="just">
              <a:buNone/>
            </a:pPr>
            <a:r>
              <a:rPr lang="en-US" sz="2800" b="1" dirty="0"/>
              <a:t>add(int index, E element): </a:t>
            </a:r>
            <a:r>
              <a:rPr lang="en-US" sz="2800" dirty="0"/>
              <a:t>Inserts the specified element at the specified position in the list.</a:t>
            </a:r>
          </a:p>
          <a:p>
            <a:pPr marL="0" indent="0" algn="just">
              <a:buNone/>
            </a:pPr>
            <a:r>
              <a:rPr lang="en-US" sz="2800" b="1" err="1">
                <a:latin typeface="Times New Roman"/>
                <a:cs typeface="Times New Roman"/>
              </a:rPr>
              <a:t>addAll</a:t>
            </a:r>
            <a:r>
              <a:rPr lang="en-US" sz="2800" b="1" dirty="0">
                <a:latin typeface="Times New Roman"/>
                <a:cs typeface="Times New Roman"/>
              </a:rPr>
              <a:t>(int index, Collection&lt;? extends E&gt; c): </a:t>
            </a:r>
            <a:r>
              <a:rPr lang="en-US" sz="2800" dirty="0">
                <a:latin typeface="Times New Roman"/>
                <a:cs typeface="Times New Roman"/>
              </a:rPr>
              <a:t>Inserts all the elements in the specified collection into the list at the specified position.</a:t>
            </a:r>
          </a:p>
          <a:p>
            <a:pPr marL="0" indent="0" algn="just">
              <a:buNone/>
            </a:pPr>
            <a:r>
              <a:rPr lang="en-US" sz="2800" b="1" dirty="0"/>
              <a:t>get(int index): </a:t>
            </a:r>
            <a:r>
              <a:rPr lang="en-US" sz="2800" dirty="0"/>
              <a:t>Returns the element at the specified position in the list.</a:t>
            </a:r>
          </a:p>
          <a:p>
            <a:pPr marL="0" indent="0" algn="just">
              <a:buNone/>
            </a:pPr>
            <a:r>
              <a:rPr lang="en-US" sz="2800" b="1" err="1">
                <a:latin typeface="Times New Roman"/>
                <a:cs typeface="Times New Roman"/>
              </a:rPr>
              <a:t>indexOf</a:t>
            </a:r>
            <a:r>
              <a:rPr lang="en-US" sz="2800" b="1" dirty="0">
                <a:latin typeface="Times New Roman"/>
                <a:cs typeface="Times New Roman"/>
              </a:rPr>
              <a:t>(Object o): </a:t>
            </a:r>
            <a:r>
              <a:rPr lang="en-US" sz="2800" dirty="0">
                <a:latin typeface="Times New Roman"/>
                <a:cs typeface="Times New Roman"/>
              </a:rPr>
              <a:t>Returns the index of the first occurrence of the specified element in the list, or -1 if the list does not contain the element.</a:t>
            </a:r>
          </a:p>
        </p:txBody>
      </p:sp>
    </p:spTree>
    <p:extLst>
      <p:ext uri="{BB962C8B-B14F-4D97-AF65-F5344CB8AC3E}">
        <p14:creationId xmlns:p14="http://schemas.microsoft.com/office/powerpoint/2010/main" val="3700772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BA25-4854-6236-52E8-7AD45DB020B4}"/>
              </a:ext>
            </a:extLst>
          </p:cNvPr>
          <p:cNvSpPr>
            <a:spLocks noGrp="1"/>
          </p:cNvSpPr>
          <p:nvPr>
            <p:ph type="title"/>
          </p:nvPr>
        </p:nvSpPr>
        <p:spPr/>
        <p:txBody>
          <a:bodyPr/>
          <a:lstStyle/>
          <a:p>
            <a:r>
              <a:rPr lang="en-US" dirty="0">
                <a:latin typeface="Times New Roman"/>
                <a:cs typeface="Times New Roman"/>
              </a:rPr>
              <a:t>List Interface in Java</a:t>
            </a:r>
          </a:p>
        </p:txBody>
      </p:sp>
      <p:sp>
        <p:nvSpPr>
          <p:cNvPr id="3" name="Content Placeholder 2">
            <a:extLst>
              <a:ext uri="{FF2B5EF4-FFF2-40B4-BE49-F238E27FC236}">
                <a16:creationId xmlns:a16="http://schemas.microsoft.com/office/drawing/2014/main" id="{BF7F992B-9E5D-AAC5-F0AD-8B3BF3CC0514}"/>
              </a:ext>
            </a:extLst>
          </p:cNvPr>
          <p:cNvSpPr>
            <a:spLocks noGrp="1"/>
          </p:cNvSpPr>
          <p:nvPr>
            <p:ph idx="1"/>
          </p:nvPr>
        </p:nvSpPr>
        <p:spPr>
          <a:xfrm>
            <a:off x="838200" y="1713002"/>
            <a:ext cx="10515600" cy="4782659"/>
          </a:xfrm>
        </p:spPr>
        <p:txBody>
          <a:bodyPr vert="horz" lIns="91440" tIns="45720" rIns="91440" bIns="45720" rtlCol="0" anchor="t">
            <a:normAutofit fontScale="92500" lnSpcReduction="10000"/>
          </a:bodyPr>
          <a:lstStyle/>
          <a:p>
            <a:pPr marL="0" indent="0" algn="just">
              <a:buNone/>
            </a:pPr>
            <a:r>
              <a:rPr lang="en-US" sz="2800" b="1" err="1">
                <a:latin typeface="Times New Roman"/>
                <a:cs typeface="Times New Roman"/>
              </a:rPr>
              <a:t>lastIndexOf</a:t>
            </a:r>
            <a:r>
              <a:rPr lang="en-US" sz="2800" b="1" dirty="0">
                <a:latin typeface="Times New Roman"/>
                <a:cs typeface="Times New Roman"/>
              </a:rPr>
              <a:t>(Object o): </a:t>
            </a:r>
            <a:r>
              <a:rPr lang="en-US" sz="2800" dirty="0">
                <a:latin typeface="Times New Roman"/>
                <a:cs typeface="Times New Roman"/>
              </a:rPr>
              <a:t>Returns the index of the last occurrence of the specified element in the list, or -1 if the list does not contain the element.</a:t>
            </a:r>
            <a:endParaRPr lang="en-US" sz="2400"/>
          </a:p>
          <a:p>
            <a:pPr marL="0" indent="0" algn="just">
              <a:buNone/>
            </a:pPr>
            <a:r>
              <a:rPr lang="en-US" sz="2800" b="1" dirty="0" err="1">
                <a:latin typeface="Times New Roman"/>
                <a:cs typeface="Times New Roman"/>
              </a:rPr>
              <a:t>listIterator</a:t>
            </a:r>
            <a:r>
              <a:rPr lang="en-US" sz="2800" b="1" dirty="0">
                <a:latin typeface="Times New Roman"/>
                <a:cs typeface="Times New Roman"/>
              </a:rPr>
              <a:t>():</a:t>
            </a:r>
            <a:r>
              <a:rPr lang="en-US" sz="2800" dirty="0">
                <a:latin typeface="Times New Roman"/>
                <a:cs typeface="Times New Roman"/>
              </a:rPr>
              <a:t> Returns a list iterator over the elements in the list (in proper sequence).</a:t>
            </a:r>
          </a:p>
          <a:p>
            <a:pPr marL="0" indent="0" algn="just">
              <a:buNone/>
            </a:pPr>
            <a:r>
              <a:rPr lang="en-US" sz="2800" b="1" dirty="0">
                <a:latin typeface="Times New Roman"/>
                <a:cs typeface="Times New Roman"/>
              </a:rPr>
              <a:t>remove(int index):</a:t>
            </a:r>
            <a:r>
              <a:rPr lang="en-US" sz="2800" dirty="0">
                <a:latin typeface="Times New Roman"/>
                <a:cs typeface="Times New Roman"/>
              </a:rPr>
              <a:t> Removes the element at the specified position in the list.</a:t>
            </a:r>
          </a:p>
          <a:p>
            <a:pPr marL="0" indent="0" algn="just">
              <a:buNone/>
            </a:pPr>
            <a:r>
              <a:rPr lang="en-US" sz="2800" b="1" dirty="0">
                <a:latin typeface="Times New Roman"/>
                <a:cs typeface="Times New Roman"/>
              </a:rPr>
              <a:t>set(int index, E element):</a:t>
            </a:r>
            <a:r>
              <a:rPr lang="en-US" sz="2800" dirty="0">
                <a:latin typeface="Times New Roman"/>
                <a:cs typeface="Times New Roman"/>
              </a:rPr>
              <a:t> Replaces the element at the specified position in the list with the specified element.</a:t>
            </a:r>
          </a:p>
          <a:p>
            <a:pPr marL="0" indent="0" algn="just">
              <a:buNone/>
            </a:pPr>
            <a:r>
              <a:rPr lang="en-US" sz="3200" b="1" err="1">
                <a:latin typeface="Times New Roman"/>
                <a:cs typeface="Times New Roman"/>
              </a:rPr>
              <a:t>subList</a:t>
            </a:r>
            <a:r>
              <a:rPr lang="en-US" sz="3200" b="1" dirty="0">
                <a:latin typeface="Times New Roman"/>
                <a:cs typeface="Times New Roman"/>
              </a:rPr>
              <a:t>(int </a:t>
            </a:r>
            <a:r>
              <a:rPr lang="en-US" sz="3200" b="1" err="1">
                <a:latin typeface="Times New Roman"/>
                <a:cs typeface="Times New Roman"/>
              </a:rPr>
              <a:t>fromIndex</a:t>
            </a:r>
            <a:r>
              <a:rPr lang="en-US" sz="3200" b="1" dirty="0">
                <a:latin typeface="Times New Roman"/>
                <a:cs typeface="Times New Roman"/>
              </a:rPr>
              <a:t>, int </a:t>
            </a:r>
            <a:r>
              <a:rPr lang="en-US" sz="3200" b="1" err="1">
                <a:latin typeface="Times New Roman"/>
                <a:cs typeface="Times New Roman"/>
              </a:rPr>
              <a:t>toIndex</a:t>
            </a:r>
            <a:r>
              <a:rPr lang="en-US" sz="3200" b="1" dirty="0">
                <a:latin typeface="Times New Roman"/>
                <a:cs typeface="Times New Roman"/>
              </a:rPr>
              <a:t>):</a:t>
            </a:r>
            <a:r>
              <a:rPr lang="en-US" sz="2800" dirty="0">
                <a:latin typeface="Times New Roman"/>
                <a:cs typeface="Times New Roman"/>
              </a:rPr>
              <a:t> Returns a view of the portion of the list between the specified </a:t>
            </a:r>
            <a:r>
              <a:rPr lang="en-US" sz="2800" err="1">
                <a:latin typeface="Times New Roman"/>
                <a:cs typeface="Times New Roman"/>
              </a:rPr>
              <a:t>fromIndex</a:t>
            </a:r>
            <a:r>
              <a:rPr lang="en-US" sz="2800" dirty="0">
                <a:latin typeface="Times New Roman"/>
                <a:cs typeface="Times New Roman"/>
              </a:rPr>
              <a:t> and </a:t>
            </a:r>
            <a:r>
              <a:rPr lang="en-US" sz="2800" err="1">
                <a:latin typeface="Times New Roman"/>
                <a:cs typeface="Times New Roman"/>
              </a:rPr>
              <a:t>toIndex</a:t>
            </a:r>
            <a:r>
              <a:rPr lang="en-US" sz="2800" dirty="0">
                <a:latin typeface="Times New Roman"/>
                <a:cs typeface="Times New Roman"/>
              </a:rPr>
              <a:t>.</a:t>
            </a:r>
          </a:p>
          <a:p>
            <a:pPr marL="0" indent="0" algn="just">
              <a:buNone/>
            </a:pPr>
            <a:r>
              <a:rPr lang="en-US" sz="2800" b="1" dirty="0">
                <a:latin typeface="Times New Roman"/>
                <a:cs typeface="Times New Roman"/>
              </a:rPr>
              <a:t>The List interface has two commonly used implementations:</a:t>
            </a:r>
            <a:r>
              <a:rPr lang="en-US" sz="2800" dirty="0">
                <a:latin typeface="Times New Roman"/>
                <a:cs typeface="Times New Roman"/>
              </a:rPr>
              <a:t> </a:t>
            </a:r>
          </a:p>
          <a:p>
            <a:pPr marL="0" indent="0" algn="just">
              <a:buNone/>
            </a:pPr>
            <a:r>
              <a:rPr lang="en-US" sz="2800" dirty="0" err="1">
                <a:latin typeface="Times New Roman"/>
                <a:cs typeface="Times New Roman"/>
              </a:rPr>
              <a:t>ArrayList</a:t>
            </a:r>
            <a:r>
              <a:rPr lang="en-US" sz="2800" dirty="0">
                <a:latin typeface="Times New Roman"/>
                <a:cs typeface="Times New Roman"/>
              </a:rPr>
              <a:t> and LinkedList.</a:t>
            </a:r>
            <a:endParaRPr lang="en-US" sz="2400"/>
          </a:p>
        </p:txBody>
      </p:sp>
    </p:spTree>
    <p:extLst>
      <p:ext uri="{BB962C8B-B14F-4D97-AF65-F5344CB8AC3E}">
        <p14:creationId xmlns:p14="http://schemas.microsoft.com/office/powerpoint/2010/main" val="503651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25C0-F01C-41C2-1BF5-75ABFA89AD43}"/>
              </a:ext>
            </a:extLst>
          </p:cNvPr>
          <p:cNvSpPr>
            <a:spLocks noGrp="1"/>
          </p:cNvSpPr>
          <p:nvPr>
            <p:ph type="title"/>
          </p:nvPr>
        </p:nvSpPr>
        <p:spPr>
          <a:xfrm>
            <a:off x="842513" y="-2397"/>
            <a:ext cx="10515600" cy="1325563"/>
          </a:xfrm>
        </p:spPr>
        <p:txBody>
          <a:bodyPr>
            <a:normAutofit/>
          </a:bodyPr>
          <a:lstStyle/>
          <a:p>
            <a:pPr algn="ctr"/>
            <a:r>
              <a:rPr lang="en-US" dirty="0">
                <a:ea typeface="+mj-lt"/>
                <a:cs typeface="+mj-lt"/>
              </a:rPr>
              <a:t>Example</a:t>
            </a:r>
            <a:endParaRPr lang="en-US" dirty="0"/>
          </a:p>
        </p:txBody>
      </p:sp>
      <p:sp>
        <p:nvSpPr>
          <p:cNvPr id="3" name="Content Placeholder 2">
            <a:extLst>
              <a:ext uri="{FF2B5EF4-FFF2-40B4-BE49-F238E27FC236}">
                <a16:creationId xmlns:a16="http://schemas.microsoft.com/office/drawing/2014/main" id="{1458E58D-643C-4CDA-5E01-C1B258B986AB}"/>
              </a:ext>
            </a:extLst>
          </p:cNvPr>
          <p:cNvSpPr>
            <a:spLocks noGrp="1"/>
          </p:cNvSpPr>
          <p:nvPr>
            <p:ph idx="1"/>
          </p:nvPr>
        </p:nvSpPr>
        <p:spPr>
          <a:xfrm>
            <a:off x="838200" y="919853"/>
            <a:ext cx="5583368" cy="5866549"/>
          </a:xfrm>
          <a:solidFill>
            <a:schemeClr val="tx2">
              <a:lumMod val="10000"/>
              <a:lumOff val="90000"/>
            </a:schemeClr>
          </a:solidFill>
        </p:spPr>
        <p:txBody>
          <a:bodyPr vert="horz" lIns="91440" tIns="45720" rIns="91440" bIns="45720" rtlCol="0" anchor="t">
            <a:noAutofit/>
          </a:bodyPr>
          <a:lstStyle/>
          <a:p>
            <a:pPr marL="0" indent="0">
              <a:buNone/>
            </a:pPr>
            <a:r>
              <a:rPr lang="en-US" sz="2000" dirty="0">
                <a:ea typeface="+mn-lt"/>
                <a:cs typeface="+mn-lt"/>
              </a:rPr>
              <a:t>import </a:t>
            </a:r>
            <a:r>
              <a:rPr lang="en-US" sz="2000" dirty="0" err="1">
                <a:ea typeface="+mn-lt"/>
                <a:cs typeface="+mn-lt"/>
              </a:rPr>
              <a:t>java.util</a:t>
            </a:r>
            <a:r>
              <a:rPr lang="en-US" sz="2000" dirty="0">
                <a:ea typeface="+mn-lt"/>
                <a:cs typeface="+mn-lt"/>
              </a:rPr>
              <a:t>.*;  </a:t>
            </a:r>
            <a:endParaRPr lang="en-US" sz="2000" dirty="0"/>
          </a:p>
          <a:p>
            <a:pPr marL="0" indent="0">
              <a:buNone/>
            </a:pPr>
            <a:r>
              <a:rPr lang="en-US" sz="2000" dirty="0">
                <a:ea typeface="+mn-lt"/>
                <a:cs typeface="+mn-lt"/>
              </a:rPr>
              <a:t>class </a:t>
            </a:r>
            <a:r>
              <a:rPr lang="en-US" sz="2000" dirty="0" err="1">
                <a:ea typeface="+mn-lt"/>
                <a:cs typeface="+mn-lt"/>
              </a:rPr>
              <a:t>ListDemo</a:t>
            </a:r>
            <a:r>
              <a:rPr lang="en-US" sz="2000" dirty="0">
                <a:ea typeface="+mn-lt"/>
                <a:cs typeface="+mn-lt"/>
              </a:rPr>
              <a:t> {  </a:t>
            </a:r>
            <a:endParaRPr lang="en-US" sz="2000"/>
          </a:p>
          <a:p>
            <a:pPr marL="0" indent="0">
              <a:buNone/>
            </a:pPr>
            <a:r>
              <a:rPr lang="en-US" sz="2000" dirty="0">
                <a:ea typeface="+mn-lt"/>
                <a:cs typeface="+mn-lt"/>
              </a:rPr>
              <a:t>    public static void main(String[] </a:t>
            </a:r>
            <a:r>
              <a:rPr lang="en-US" sz="2000" dirty="0" err="1">
                <a:ea typeface="+mn-lt"/>
                <a:cs typeface="+mn-lt"/>
              </a:rPr>
              <a:t>args</a:t>
            </a:r>
            <a:r>
              <a:rPr lang="en-US" sz="2000" dirty="0">
                <a:ea typeface="+mn-lt"/>
                <a:cs typeface="+mn-lt"/>
              </a:rPr>
              <a:t>)  {  </a:t>
            </a:r>
            <a:endParaRPr lang="en-US" sz="2000"/>
          </a:p>
          <a:p>
            <a:pPr marL="0" indent="0">
              <a:buNone/>
            </a:pPr>
            <a:r>
              <a:rPr lang="en-US" sz="2000" dirty="0">
                <a:ea typeface="+mn-lt"/>
                <a:cs typeface="+mn-lt"/>
              </a:rPr>
              <a:t>        // Creating a List</a:t>
            </a:r>
            <a:endParaRPr lang="en-US" sz="2000" dirty="0"/>
          </a:p>
          <a:p>
            <a:pPr marL="0" indent="0">
              <a:buNone/>
            </a:pPr>
            <a:r>
              <a:rPr lang="en-US" sz="2000" dirty="0">
                <a:ea typeface="+mn-lt"/>
                <a:cs typeface="+mn-lt"/>
              </a:rPr>
              <a:t>        List&lt;Integer&gt; list = new </a:t>
            </a:r>
            <a:r>
              <a:rPr lang="en-US" sz="2000" dirty="0" err="1">
                <a:ea typeface="+mn-lt"/>
                <a:cs typeface="+mn-lt"/>
              </a:rPr>
              <a:t>ArrayList</a:t>
            </a:r>
            <a:r>
              <a:rPr lang="en-US" sz="2000" dirty="0">
                <a:ea typeface="+mn-lt"/>
                <a:cs typeface="+mn-lt"/>
              </a:rPr>
              <a:t>&lt;Integer&gt;();  </a:t>
            </a:r>
            <a:endParaRPr lang="en-US" sz="2000"/>
          </a:p>
          <a:p>
            <a:pPr marL="0" indent="0">
              <a:buNone/>
            </a:pPr>
            <a:r>
              <a:rPr lang="en-US" sz="2000" dirty="0">
                <a:ea typeface="+mn-lt"/>
                <a:cs typeface="+mn-lt"/>
              </a:rPr>
              <a:t>        </a:t>
            </a:r>
            <a:r>
              <a:rPr lang="en-US" sz="2000" dirty="0" err="1">
                <a:ea typeface="+mn-lt"/>
                <a:cs typeface="+mn-lt"/>
              </a:rPr>
              <a:t>list.add</a:t>
            </a:r>
            <a:r>
              <a:rPr lang="en-US" sz="2000" dirty="0">
                <a:ea typeface="+mn-lt"/>
                <a:cs typeface="+mn-lt"/>
              </a:rPr>
              <a:t>(0, 1);  </a:t>
            </a:r>
            <a:endParaRPr lang="en-US" sz="2000"/>
          </a:p>
          <a:p>
            <a:pPr marL="0" indent="0">
              <a:buNone/>
            </a:pPr>
            <a:r>
              <a:rPr lang="en-US" sz="2000" dirty="0">
                <a:ea typeface="+mn-lt"/>
                <a:cs typeface="+mn-lt"/>
              </a:rPr>
              <a:t>        </a:t>
            </a:r>
            <a:r>
              <a:rPr lang="en-US" sz="2000" dirty="0" err="1">
                <a:ea typeface="+mn-lt"/>
                <a:cs typeface="+mn-lt"/>
              </a:rPr>
              <a:t>list.add</a:t>
            </a:r>
            <a:r>
              <a:rPr lang="en-US" sz="2000" dirty="0">
                <a:ea typeface="+mn-lt"/>
                <a:cs typeface="+mn-lt"/>
              </a:rPr>
              <a:t>(1, 2);  </a:t>
            </a:r>
            <a:endParaRPr lang="en-US" sz="2000"/>
          </a:p>
          <a:p>
            <a:pPr marL="0" indent="0">
              <a:buNone/>
            </a:pPr>
            <a:r>
              <a:rPr lang="en-US" sz="2000" dirty="0">
                <a:latin typeface="Times New Roman"/>
                <a:ea typeface="+mn-lt"/>
                <a:cs typeface="+mn-lt"/>
              </a:rPr>
              <a:t>        </a:t>
            </a:r>
            <a:r>
              <a:rPr lang="en-US" sz="2000" dirty="0" err="1">
                <a:latin typeface="Times New Roman"/>
                <a:ea typeface="+mn-lt"/>
                <a:cs typeface="+mn-lt"/>
              </a:rPr>
              <a:t>System.out.println</a:t>
            </a:r>
            <a:r>
              <a:rPr lang="en-US" sz="2000" dirty="0">
                <a:latin typeface="Times New Roman"/>
                <a:ea typeface="+mn-lt"/>
                <a:cs typeface="+mn-lt"/>
              </a:rPr>
              <a:t>(list);  </a:t>
            </a:r>
            <a:endParaRPr lang="en-US" sz="2000" dirty="0">
              <a:latin typeface="Times New Roman"/>
            </a:endParaRPr>
          </a:p>
          <a:p>
            <a:pPr marL="0" indent="0">
              <a:buNone/>
            </a:pPr>
            <a:r>
              <a:rPr lang="en-US" sz="2000" dirty="0">
                <a:ea typeface="+mn-lt"/>
                <a:cs typeface="+mn-lt"/>
              </a:rPr>
              <a:t>        // Adding elements to List</a:t>
            </a:r>
            <a:endParaRPr lang="en-US" sz="2000" dirty="0"/>
          </a:p>
          <a:p>
            <a:pPr marL="0" indent="0">
              <a:buNone/>
            </a:pPr>
            <a:r>
              <a:rPr lang="en-US" sz="2000" dirty="0">
                <a:ea typeface="+mn-lt"/>
                <a:cs typeface="+mn-lt"/>
              </a:rPr>
              <a:t>        List&lt;Integer&gt; </a:t>
            </a:r>
            <a:r>
              <a:rPr lang="en-US" sz="2000" dirty="0" err="1">
                <a:ea typeface="+mn-lt"/>
                <a:cs typeface="+mn-lt"/>
              </a:rPr>
              <a:t>anotherList</a:t>
            </a:r>
            <a:r>
              <a:rPr lang="en-US" sz="2000" dirty="0">
                <a:ea typeface="+mn-lt"/>
                <a:cs typeface="+mn-lt"/>
              </a:rPr>
              <a:t> = new </a:t>
            </a:r>
            <a:r>
              <a:rPr lang="en-US" sz="2000" dirty="0" err="1">
                <a:ea typeface="+mn-lt"/>
                <a:cs typeface="+mn-lt"/>
              </a:rPr>
              <a:t>ArrayList</a:t>
            </a:r>
            <a:r>
              <a:rPr lang="en-US" sz="2000" dirty="0">
                <a:ea typeface="+mn-lt"/>
                <a:cs typeface="+mn-lt"/>
              </a:rPr>
              <a:t>&lt;Integer&gt;();  </a:t>
            </a:r>
            <a:endParaRPr lang="en-US" sz="2000"/>
          </a:p>
          <a:p>
            <a:pPr marL="0" indent="0">
              <a:buNone/>
            </a:pPr>
            <a:r>
              <a:rPr lang="en-US" sz="2000" dirty="0">
                <a:ea typeface="+mn-lt"/>
                <a:cs typeface="+mn-lt"/>
              </a:rPr>
              <a:t>        </a:t>
            </a:r>
            <a:r>
              <a:rPr lang="en-US" sz="2000" dirty="0" err="1">
                <a:ea typeface="+mn-lt"/>
                <a:cs typeface="+mn-lt"/>
              </a:rPr>
              <a:t>anotherList.add</a:t>
            </a:r>
            <a:r>
              <a:rPr lang="en-US" sz="2000" dirty="0">
                <a:ea typeface="+mn-lt"/>
                <a:cs typeface="+mn-lt"/>
              </a:rPr>
              <a:t>(1);  </a:t>
            </a:r>
            <a:endParaRPr lang="en-US" sz="2000"/>
          </a:p>
          <a:p>
            <a:pPr marL="0" indent="0">
              <a:buNone/>
            </a:pPr>
            <a:r>
              <a:rPr lang="en-US" sz="2000" dirty="0">
                <a:ea typeface="+mn-lt"/>
                <a:cs typeface="+mn-lt"/>
              </a:rPr>
              <a:t>        </a:t>
            </a:r>
            <a:r>
              <a:rPr lang="en-US" sz="2000" dirty="0" err="1">
                <a:ea typeface="+mn-lt"/>
                <a:cs typeface="+mn-lt"/>
              </a:rPr>
              <a:t>anotherList.add</a:t>
            </a:r>
            <a:r>
              <a:rPr lang="en-US" sz="2000" dirty="0">
                <a:ea typeface="+mn-lt"/>
                <a:cs typeface="+mn-lt"/>
              </a:rPr>
              <a:t>(2);  </a:t>
            </a:r>
            <a:endParaRPr lang="en-US" sz="2000"/>
          </a:p>
          <a:p>
            <a:pPr marL="0" indent="0">
              <a:buNone/>
            </a:pPr>
            <a:r>
              <a:rPr lang="en-US" sz="2000" dirty="0">
                <a:ea typeface="+mn-lt"/>
                <a:cs typeface="+mn-lt"/>
              </a:rPr>
              <a:t>        </a:t>
            </a:r>
            <a:r>
              <a:rPr lang="en-US" sz="2000" dirty="0" err="1">
                <a:ea typeface="+mn-lt"/>
                <a:cs typeface="+mn-lt"/>
              </a:rPr>
              <a:t>anotherList.add</a:t>
            </a:r>
            <a:r>
              <a:rPr lang="en-US" sz="2000" dirty="0">
                <a:ea typeface="+mn-lt"/>
                <a:cs typeface="+mn-lt"/>
              </a:rPr>
              <a:t>(3);  </a:t>
            </a:r>
            <a:endParaRPr lang="en-US" sz="2000"/>
          </a:p>
          <a:p>
            <a:pPr marL="0" indent="0">
              <a:buNone/>
            </a:pPr>
            <a:endParaRPr lang="en-US" sz="2000"/>
          </a:p>
          <a:p>
            <a:pPr marL="0" indent="0">
              <a:buNone/>
            </a:pPr>
            <a:r>
              <a:rPr lang="en-US" sz="2000" dirty="0">
                <a:ea typeface="+mn-lt"/>
                <a:cs typeface="+mn-lt"/>
              </a:rPr>
              <a:t>        </a:t>
            </a:r>
            <a:endParaRPr lang="en-US" sz="2000"/>
          </a:p>
        </p:txBody>
      </p:sp>
      <p:sp>
        <p:nvSpPr>
          <p:cNvPr id="4" name="TextBox 3">
            <a:extLst>
              <a:ext uri="{FF2B5EF4-FFF2-40B4-BE49-F238E27FC236}">
                <a16:creationId xmlns:a16="http://schemas.microsoft.com/office/drawing/2014/main" id="{E08250DB-8890-FC1C-5E0C-FADC703044C5}"/>
              </a:ext>
            </a:extLst>
          </p:cNvPr>
          <p:cNvSpPr txBox="1"/>
          <p:nvPr/>
        </p:nvSpPr>
        <p:spPr>
          <a:xfrm>
            <a:off x="6448618" y="914401"/>
            <a:ext cx="4855338" cy="5324535"/>
          </a:xfrm>
          <a:prstGeom prst="rect">
            <a:avLst/>
          </a:prstGeom>
          <a:solidFill>
            <a:schemeClr val="tx2">
              <a:lumMod val="10000"/>
              <a:lumOff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 Adding all elements of </a:t>
            </a:r>
            <a:r>
              <a:rPr lang="en-US" sz="2000" err="1">
                <a:latin typeface="Times New Roman"/>
                <a:cs typeface="Times New Roman"/>
              </a:rPr>
              <a:t>anotherList</a:t>
            </a:r>
            <a:r>
              <a:rPr lang="en-US" sz="2000" dirty="0">
                <a:latin typeface="Times New Roman"/>
                <a:cs typeface="Times New Roman"/>
              </a:rPr>
              <a:t> at index 1​</a:t>
            </a:r>
            <a:endParaRPr lang="en-US" sz="2000">
              <a:latin typeface="Times New Roman"/>
              <a:cs typeface="Times New Roman"/>
            </a:endParaRPr>
          </a:p>
          <a:p>
            <a:r>
              <a:rPr lang="en-US" sz="2000" dirty="0">
                <a:latin typeface="Times New Roman"/>
                <a:cs typeface="Times New Roman"/>
              </a:rPr>
              <a:t>        </a:t>
            </a:r>
            <a:r>
              <a:rPr lang="en-US" sz="2000" err="1">
                <a:latin typeface="Times New Roman"/>
                <a:cs typeface="Times New Roman"/>
              </a:rPr>
              <a:t>list.addAll</a:t>
            </a:r>
            <a:r>
              <a:rPr lang="en-US" sz="2000" dirty="0">
                <a:latin typeface="Times New Roman"/>
                <a:cs typeface="Times New Roman"/>
              </a:rPr>
              <a:t>(1, </a:t>
            </a:r>
            <a:r>
              <a:rPr lang="en-US" sz="2000" err="1">
                <a:latin typeface="Times New Roman"/>
                <a:cs typeface="Times New Roman"/>
              </a:rPr>
              <a:t>anotherList</a:t>
            </a:r>
            <a:r>
              <a:rPr lang="en-US" sz="2000" dirty="0">
                <a:latin typeface="Times New Roman"/>
                <a:cs typeface="Times New Roman"/>
              </a:rPr>
              <a:t>);  ​</a:t>
            </a:r>
          </a:p>
          <a:p>
            <a:r>
              <a:rPr lang="en-US" sz="2000" dirty="0">
                <a:latin typeface="Times New Roman"/>
                <a:cs typeface="Times New Roman"/>
              </a:rPr>
              <a:t>        </a:t>
            </a:r>
            <a:r>
              <a:rPr lang="en-US" sz="2000" err="1">
                <a:latin typeface="Times New Roman"/>
                <a:cs typeface="Times New Roman"/>
              </a:rPr>
              <a:t>System.out.println</a:t>
            </a:r>
            <a:r>
              <a:rPr lang="en-US" sz="2000" dirty="0">
                <a:latin typeface="Times New Roman"/>
                <a:cs typeface="Times New Roman"/>
              </a:rPr>
              <a:t>(list);  ​</a:t>
            </a:r>
          </a:p>
          <a:p>
            <a:r>
              <a:rPr lang="en-US" sz="2000" dirty="0">
                <a:latin typeface="Times New Roman"/>
                <a:cs typeface="Times New Roman"/>
              </a:rPr>
              <a:t>​</a:t>
            </a:r>
          </a:p>
          <a:p>
            <a:r>
              <a:rPr lang="en-US" sz="2000" dirty="0">
                <a:latin typeface="Times New Roman"/>
                <a:cs typeface="Times New Roman"/>
              </a:rPr>
              <a:t>        // Removing element at index 1​</a:t>
            </a:r>
          </a:p>
          <a:p>
            <a:r>
              <a:rPr lang="en-US" sz="2000" dirty="0">
                <a:latin typeface="Times New Roman"/>
                <a:cs typeface="Times New Roman"/>
              </a:rPr>
              <a:t>        </a:t>
            </a:r>
            <a:r>
              <a:rPr lang="en-US" sz="2000" err="1">
                <a:latin typeface="Times New Roman"/>
                <a:cs typeface="Times New Roman"/>
              </a:rPr>
              <a:t>list.remove</a:t>
            </a:r>
            <a:r>
              <a:rPr lang="en-US" sz="2000" dirty="0">
                <a:latin typeface="Times New Roman"/>
                <a:cs typeface="Times New Roman"/>
              </a:rPr>
              <a:t>(1);  ​</a:t>
            </a:r>
          </a:p>
          <a:p>
            <a:r>
              <a:rPr lang="en-US" sz="2000" dirty="0">
                <a:latin typeface="Times New Roman"/>
                <a:cs typeface="Times New Roman"/>
              </a:rPr>
              <a:t>        </a:t>
            </a:r>
            <a:r>
              <a:rPr lang="en-US" sz="2000" err="1">
                <a:latin typeface="Times New Roman"/>
                <a:cs typeface="Times New Roman"/>
              </a:rPr>
              <a:t>System.out.println</a:t>
            </a:r>
            <a:r>
              <a:rPr lang="en-US" sz="2000" dirty="0">
                <a:latin typeface="Times New Roman"/>
                <a:cs typeface="Times New Roman"/>
              </a:rPr>
              <a:t>(list);  ​</a:t>
            </a:r>
          </a:p>
          <a:p>
            <a:r>
              <a:rPr lang="en-US" sz="2000" dirty="0">
                <a:latin typeface="Times New Roman"/>
                <a:cs typeface="Times New Roman"/>
              </a:rPr>
              <a:t>​</a:t>
            </a:r>
          </a:p>
          <a:p>
            <a:r>
              <a:rPr lang="en-US" sz="2000" dirty="0">
                <a:latin typeface="Times New Roman"/>
                <a:cs typeface="Times New Roman"/>
              </a:rPr>
              <a:t>        // Getting element at index 3​</a:t>
            </a:r>
          </a:p>
          <a:p>
            <a:r>
              <a:rPr lang="en-US" sz="2000" dirty="0">
                <a:latin typeface="Times New Roman"/>
                <a:cs typeface="Times New Roman"/>
              </a:rPr>
              <a:t>        </a:t>
            </a:r>
            <a:r>
              <a:rPr lang="en-US" sz="2000" err="1">
                <a:latin typeface="Times New Roman"/>
                <a:cs typeface="Times New Roman"/>
              </a:rPr>
              <a:t>System.out.println</a:t>
            </a:r>
            <a:r>
              <a:rPr lang="en-US" sz="2000" dirty="0">
                <a:latin typeface="Times New Roman"/>
                <a:cs typeface="Times New Roman"/>
              </a:rPr>
              <a:t>(</a:t>
            </a:r>
            <a:r>
              <a:rPr lang="en-US" sz="2000" err="1">
                <a:latin typeface="Times New Roman"/>
                <a:cs typeface="Times New Roman"/>
              </a:rPr>
              <a:t>list.get</a:t>
            </a:r>
            <a:r>
              <a:rPr lang="en-US" sz="2000" dirty="0">
                <a:latin typeface="Times New Roman"/>
                <a:cs typeface="Times New Roman"/>
              </a:rPr>
              <a:t>(3));  ​</a:t>
            </a:r>
          </a:p>
          <a:p>
            <a:r>
              <a:rPr lang="en-US" sz="2000" dirty="0">
                <a:latin typeface="Times New Roman"/>
                <a:cs typeface="Times New Roman"/>
              </a:rPr>
              <a:t>​</a:t>
            </a:r>
          </a:p>
          <a:p>
            <a:r>
              <a:rPr lang="en-US" sz="2000" dirty="0">
                <a:latin typeface="Times New Roman"/>
                <a:cs typeface="Times New Roman"/>
              </a:rPr>
              <a:t>        // Setting the element at index 0 to 5​</a:t>
            </a:r>
          </a:p>
          <a:p>
            <a:r>
              <a:rPr lang="en-US" sz="2000" dirty="0">
                <a:latin typeface="Times New Roman"/>
                <a:cs typeface="Times New Roman"/>
              </a:rPr>
              <a:t>        </a:t>
            </a:r>
            <a:r>
              <a:rPr lang="en-US" sz="2000" dirty="0" err="1">
                <a:latin typeface="Times New Roman"/>
                <a:cs typeface="Times New Roman"/>
              </a:rPr>
              <a:t>list.set</a:t>
            </a:r>
            <a:r>
              <a:rPr lang="en-US" sz="2000" dirty="0">
                <a:latin typeface="Times New Roman"/>
                <a:cs typeface="Times New Roman"/>
              </a:rPr>
              <a:t>(0, 5);  ​</a:t>
            </a:r>
          </a:p>
          <a:p>
            <a:r>
              <a:rPr lang="en-US" sz="2000" dirty="0">
                <a:latin typeface="Times New Roman"/>
                <a:cs typeface="Times New Roman"/>
              </a:rPr>
              <a:t>        </a:t>
            </a:r>
            <a:r>
              <a:rPr lang="en-US" sz="2000" err="1">
                <a:latin typeface="Times New Roman"/>
                <a:cs typeface="Times New Roman"/>
              </a:rPr>
              <a:t>System.out.println</a:t>
            </a:r>
            <a:r>
              <a:rPr lang="en-US" sz="2000" dirty="0">
                <a:latin typeface="Times New Roman"/>
                <a:cs typeface="Times New Roman"/>
              </a:rPr>
              <a:t>(list);  ​</a:t>
            </a:r>
          </a:p>
          <a:p>
            <a:r>
              <a:rPr lang="en-US" sz="2000" dirty="0">
                <a:latin typeface="Times New Roman"/>
                <a:cs typeface="Times New Roman"/>
              </a:rPr>
              <a:t>    }  ​</a:t>
            </a:r>
          </a:p>
          <a:p>
            <a:r>
              <a:rPr lang="en-US" sz="2000" dirty="0">
                <a:latin typeface="Times New Roman"/>
                <a:cs typeface="Times New Roman"/>
              </a:rPr>
              <a:t>}  ​</a:t>
            </a:r>
          </a:p>
        </p:txBody>
      </p:sp>
    </p:spTree>
    <p:extLst>
      <p:ext uri="{BB962C8B-B14F-4D97-AF65-F5344CB8AC3E}">
        <p14:creationId xmlns:p14="http://schemas.microsoft.com/office/powerpoint/2010/main" val="429295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B723-484E-277B-6B0E-70071DE47F3E}"/>
              </a:ext>
            </a:extLst>
          </p:cNvPr>
          <p:cNvSpPr>
            <a:spLocks noGrp="1"/>
          </p:cNvSpPr>
          <p:nvPr>
            <p:ph type="title"/>
          </p:nvPr>
        </p:nvSpPr>
        <p:spPr/>
        <p:txBody>
          <a:bodyPr>
            <a:normAutofit/>
          </a:bodyPr>
          <a:lstStyle/>
          <a:p>
            <a:r>
              <a:rPr lang="en-US" dirty="0" err="1">
                <a:solidFill>
                  <a:srgbClr val="000000"/>
                </a:solidFill>
                <a:ea typeface="+mj-lt"/>
                <a:cs typeface="+mj-lt"/>
              </a:rPr>
              <a:t>ArrayList</a:t>
            </a:r>
            <a:r>
              <a:rPr lang="en-US" dirty="0">
                <a:solidFill>
                  <a:srgbClr val="000000"/>
                </a:solidFill>
                <a:ea typeface="+mj-lt"/>
                <a:cs typeface="+mj-lt"/>
              </a:rPr>
              <a:t> in Java</a:t>
            </a:r>
            <a:endParaRPr lang="en-US" dirty="0"/>
          </a:p>
        </p:txBody>
      </p:sp>
      <p:sp>
        <p:nvSpPr>
          <p:cNvPr id="3" name="Content Placeholder 2">
            <a:extLst>
              <a:ext uri="{FF2B5EF4-FFF2-40B4-BE49-F238E27FC236}">
                <a16:creationId xmlns:a16="http://schemas.microsoft.com/office/drawing/2014/main" id="{2C593519-0C4C-E65E-AA67-C4F9EE4B6E80}"/>
              </a:ext>
            </a:extLst>
          </p:cNvPr>
          <p:cNvSpPr>
            <a:spLocks noGrp="1"/>
          </p:cNvSpPr>
          <p:nvPr>
            <p:ph idx="1"/>
          </p:nvPr>
        </p:nvSpPr>
        <p:spPr>
          <a:xfrm>
            <a:off x="838200" y="1825625"/>
            <a:ext cx="8013940" cy="4351338"/>
          </a:xfrm>
        </p:spPr>
        <p:txBody>
          <a:bodyPr vert="horz" lIns="91440" tIns="45720" rIns="91440" bIns="45720" rtlCol="0" anchor="t">
            <a:normAutofit/>
          </a:bodyPr>
          <a:lstStyle/>
          <a:p>
            <a:pPr marL="0" indent="0" algn="just">
              <a:buNone/>
            </a:pPr>
            <a:r>
              <a:rPr lang="en-US" sz="2800" dirty="0">
                <a:solidFill>
                  <a:srgbClr val="000000"/>
                </a:solidFill>
                <a:latin typeface="Times New Roman"/>
                <a:ea typeface="+mn-lt"/>
                <a:cs typeface="+mn-lt"/>
              </a:rPr>
              <a:t>The </a:t>
            </a:r>
            <a:r>
              <a:rPr lang="en-US" sz="2800" dirty="0" err="1">
                <a:solidFill>
                  <a:srgbClr val="000000"/>
                </a:solidFill>
                <a:latin typeface="Times New Roman"/>
                <a:ea typeface="+mn-lt"/>
                <a:cs typeface="+mn-lt"/>
              </a:rPr>
              <a:t>ArrayList</a:t>
            </a:r>
            <a:r>
              <a:rPr lang="en-US" sz="2800" dirty="0">
                <a:solidFill>
                  <a:srgbClr val="000000"/>
                </a:solidFill>
                <a:latin typeface="Times New Roman"/>
                <a:ea typeface="+mn-lt"/>
                <a:cs typeface="+mn-lt"/>
              </a:rPr>
              <a:t> class in Java is used to implement resizable arrays. It’s part of the collections framework and implements the List interface. Unlike standard arrays, </a:t>
            </a:r>
            <a:r>
              <a:rPr lang="en-US" sz="2800" dirty="0" err="1">
                <a:solidFill>
                  <a:srgbClr val="000000"/>
                </a:solidFill>
                <a:latin typeface="Times New Roman"/>
                <a:ea typeface="+mn-lt"/>
                <a:cs typeface="+mn-lt"/>
              </a:rPr>
              <a:t>ArrayList</a:t>
            </a:r>
            <a:r>
              <a:rPr lang="en-US" sz="2800" dirty="0">
                <a:solidFill>
                  <a:srgbClr val="000000"/>
                </a:solidFill>
                <a:latin typeface="Times New Roman"/>
                <a:ea typeface="+mn-lt"/>
                <a:cs typeface="+mn-lt"/>
              </a:rPr>
              <a:t> can automatically adjust its capacity when elements are added or removed, making it a dynamic array.</a:t>
            </a:r>
            <a:endParaRPr lang="en-US" sz="2800" dirty="0">
              <a:solidFill>
                <a:srgbClr val="000000"/>
              </a:solidFill>
              <a:latin typeface="Times New Roman"/>
            </a:endParaRPr>
          </a:p>
          <a:p>
            <a:pPr marL="0" indent="0" algn="just">
              <a:buNone/>
            </a:pPr>
            <a:endParaRPr lang="en-US" dirty="0"/>
          </a:p>
        </p:txBody>
      </p:sp>
      <p:pic>
        <p:nvPicPr>
          <p:cNvPr id="4" name="Picture 3" descr="The List interface extends the Collection interface and the ArrayList class implements List.">
            <a:extLst>
              <a:ext uri="{FF2B5EF4-FFF2-40B4-BE49-F238E27FC236}">
                <a16:creationId xmlns:a16="http://schemas.microsoft.com/office/drawing/2014/main" id="{00F18423-D3CF-0933-1934-118D15514308}"/>
              </a:ext>
            </a:extLst>
          </p:cNvPr>
          <p:cNvPicPr>
            <a:picLocks noChangeAspect="1"/>
          </p:cNvPicPr>
          <p:nvPr/>
        </p:nvPicPr>
        <p:blipFill>
          <a:blip r:embed="rId2"/>
          <a:stretch>
            <a:fillRect/>
          </a:stretch>
        </p:blipFill>
        <p:spPr>
          <a:xfrm>
            <a:off x="9146812" y="1708774"/>
            <a:ext cx="2438525" cy="3670489"/>
          </a:xfrm>
          <a:prstGeom prst="rect">
            <a:avLst/>
          </a:prstGeom>
        </p:spPr>
      </p:pic>
    </p:spTree>
    <p:extLst>
      <p:ext uri="{BB962C8B-B14F-4D97-AF65-F5344CB8AC3E}">
        <p14:creationId xmlns:p14="http://schemas.microsoft.com/office/powerpoint/2010/main" val="305130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B723-484E-277B-6B0E-70071DE47F3E}"/>
              </a:ext>
            </a:extLst>
          </p:cNvPr>
          <p:cNvSpPr>
            <a:spLocks noGrp="1"/>
          </p:cNvSpPr>
          <p:nvPr>
            <p:ph type="title"/>
          </p:nvPr>
        </p:nvSpPr>
        <p:spPr/>
        <p:txBody>
          <a:bodyPr>
            <a:normAutofit/>
          </a:bodyPr>
          <a:lstStyle/>
          <a:p>
            <a:r>
              <a:rPr lang="en-US" dirty="0" err="1">
                <a:solidFill>
                  <a:srgbClr val="000000"/>
                </a:solidFill>
                <a:ea typeface="+mj-lt"/>
                <a:cs typeface="+mj-lt"/>
              </a:rPr>
              <a:t>ArrayList</a:t>
            </a:r>
            <a:r>
              <a:rPr lang="en-US" dirty="0">
                <a:solidFill>
                  <a:srgbClr val="000000"/>
                </a:solidFill>
                <a:ea typeface="+mj-lt"/>
                <a:cs typeface="+mj-lt"/>
              </a:rPr>
              <a:t> in Java</a:t>
            </a:r>
            <a:endParaRPr lang="en-US" dirty="0"/>
          </a:p>
        </p:txBody>
      </p:sp>
      <p:sp>
        <p:nvSpPr>
          <p:cNvPr id="3" name="Content Placeholder 2">
            <a:extLst>
              <a:ext uri="{FF2B5EF4-FFF2-40B4-BE49-F238E27FC236}">
                <a16:creationId xmlns:a16="http://schemas.microsoft.com/office/drawing/2014/main" id="{2C593519-0C4C-E65E-AA67-C4F9EE4B6E80}"/>
              </a:ext>
            </a:extLst>
          </p:cNvPr>
          <p:cNvSpPr>
            <a:spLocks noGrp="1"/>
          </p:cNvSpPr>
          <p:nvPr>
            <p:ph idx="1"/>
          </p:nvPr>
        </p:nvSpPr>
        <p:spPr>
          <a:xfrm>
            <a:off x="838200" y="1669685"/>
            <a:ext cx="6804378" cy="4744057"/>
          </a:xfrm>
          <a:solidFill>
            <a:schemeClr val="tx2">
              <a:lumMod val="10000"/>
              <a:lumOff val="90000"/>
            </a:schemeClr>
          </a:solidFill>
        </p:spPr>
        <p:txBody>
          <a:bodyPr vert="horz" lIns="91440" tIns="45720" rIns="91440" bIns="45720" rtlCol="0" anchor="t">
            <a:normAutofit fontScale="92500" lnSpcReduction="10000"/>
          </a:bodyPr>
          <a:lstStyle/>
          <a:p>
            <a:pPr marL="0" indent="0" algn="just">
              <a:buNone/>
            </a:pPr>
            <a:r>
              <a:rPr lang="en-US" b="1" dirty="0">
                <a:solidFill>
                  <a:srgbClr val="000000"/>
                </a:solidFill>
                <a:latin typeface="Times New Roman"/>
                <a:ea typeface="+mn-lt"/>
                <a:cs typeface="+mn-lt"/>
              </a:rPr>
              <a:t>Here’s an example of how to create and use an </a:t>
            </a:r>
            <a:r>
              <a:rPr lang="en-US" b="1" err="1">
                <a:solidFill>
                  <a:srgbClr val="000000"/>
                </a:solidFill>
                <a:latin typeface="Times New Roman"/>
                <a:ea typeface="+mn-lt"/>
                <a:cs typeface="+mn-lt"/>
              </a:rPr>
              <a:t>ArrayList</a:t>
            </a:r>
            <a:r>
              <a:rPr lang="en-US" b="1" dirty="0">
                <a:solidFill>
                  <a:srgbClr val="000000"/>
                </a:solidFill>
                <a:latin typeface="Times New Roman"/>
                <a:ea typeface="+mn-lt"/>
                <a:cs typeface="+mn-lt"/>
              </a:rPr>
              <a:t>:</a:t>
            </a:r>
            <a:endParaRPr lang="en-US" b="1">
              <a:latin typeface="Times New Roman"/>
            </a:endParaRPr>
          </a:p>
          <a:p>
            <a:pPr marL="0" indent="0" algn="just">
              <a:buNone/>
            </a:pPr>
            <a:r>
              <a:rPr lang="en-US" dirty="0">
                <a:ea typeface="+mn-lt"/>
                <a:cs typeface="+mn-lt"/>
              </a:rPr>
              <a:t>import </a:t>
            </a:r>
            <a:r>
              <a:rPr lang="en-US" dirty="0" err="1">
                <a:ea typeface="+mn-lt"/>
                <a:cs typeface="+mn-lt"/>
              </a:rPr>
              <a:t>java.util.ArrayList</a:t>
            </a:r>
            <a:r>
              <a:rPr lang="en-US" dirty="0">
                <a:ea typeface="+mn-lt"/>
                <a:cs typeface="+mn-lt"/>
              </a:rPr>
              <a:t>;</a:t>
            </a:r>
            <a:endParaRPr lang="en-US" dirty="0"/>
          </a:p>
          <a:p>
            <a:pPr marL="0" indent="0" algn="just">
              <a:buNone/>
            </a:pPr>
            <a:r>
              <a:rPr lang="en-US" dirty="0">
                <a:ea typeface="+mn-lt"/>
                <a:cs typeface="+mn-lt"/>
              </a:rPr>
              <a:t>class Main {</a:t>
            </a:r>
            <a:endParaRPr lang="en-US" dirty="0"/>
          </a:p>
          <a:p>
            <a:pPr marL="0" indent="0" algn="just">
              <a:buNone/>
            </a:pPr>
            <a:r>
              <a:rPr lang="en-US" dirty="0">
                <a:ea typeface="+mn-lt"/>
                <a:cs typeface="+mn-lt"/>
              </a:rPr>
              <a:t>    public static void main(String[] </a:t>
            </a:r>
            <a:r>
              <a:rPr lang="en-US" dirty="0" err="1">
                <a:ea typeface="+mn-lt"/>
                <a:cs typeface="+mn-lt"/>
              </a:rPr>
              <a:t>args</a:t>
            </a:r>
            <a:r>
              <a:rPr lang="en-US" dirty="0">
                <a:ea typeface="+mn-lt"/>
                <a:cs typeface="+mn-lt"/>
              </a:rPr>
              <a:t>) {</a:t>
            </a:r>
            <a:endParaRPr lang="en-US" dirty="0"/>
          </a:p>
          <a:p>
            <a:pPr marL="0" indent="0" algn="just">
              <a:buNone/>
            </a:pPr>
            <a:r>
              <a:rPr lang="en-US" dirty="0">
                <a:ea typeface="+mn-lt"/>
                <a:cs typeface="+mn-lt"/>
              </a:rPr>
              <a:t>        // Create an </a:t>
            </a:r>
            <a:r>
              <a:rPr lang="en-US" dirty="0" err="1">
                <a:ea typeface="+mn-lt"/>
                <a:cs typeface="+mn-lt"/>
              </a:rPr>
              <a:t>ArrayList</a:t>
            </a:r>
            <a:endParaRPr lang="en-US" dirty="0" err="1"/>
          </a:p>
          <a:p>
            <a:pPr marL="0" indent="0" algn="just">
              <a:buNone/>
            </a:pPr>
            <a:r>
              <a:rPr lang="en-US" dirty="0">
                <a:latin typeface="Times New Roman"/>
                <a:ea typeface="+mn-lt"/>
                <a:cs typeface="+mn-lt"/>
              </a:rPr>
              <a:t>        </a:t>
            </a:r>
            <a:r>
              <a:rPr lang="en-US" dirty="0" err="1">
                <a:latin typeface="Times New Roman"/>
                <a:ea typeface="+mn-lt"/>
                <a:cs typeface="+mn-lt"/>
              </a:rPr>
              <a:t>ArrayList</a:t>
            </a:r>
            <a:r>
              <a:rPr lang="en-US" dirty="0">
                <a:latin typeface="Times New Roman"/>
                <a:ea typeface="+mn-lt"/>
                <a:cs typeface="+mn-lt"/>
              </a:rPr>
              <a:t>&lt;String&gt; languages = new </a:t>
            </a:r>
            <a:r>
              <a:rPr lang="en-US" dirty="0" err="1">
                <a:latin typeface="Times New Roman"/>
                <a:ea typeface="+mn-lt"/>
                <a:cs typeface="+mn-lt"/>
              </a:rPr>
              <a:t>ArrayList</a:t>
            </a:r>
            <a:r>
              <a:rPr lang="en-US" dirty="0">
                <a:latin typeface="Times New Roman"/>
                <a:ea typeface="+mn-lt"/>
                <a:cs typeface="+mn-lt"/>
              </a:rPr>
              <a:t>&lt;&gt;();</a:t>
            </a:r>
            <a:endParaRPr lang="en-US" dirty="0">
              <a:latin typeface="Times New Roman"/>
            </a:endParaRPr>
          </a:p>
          <a:p>
            <a:pPr marL="0" indent="0" algn="just">
              <a:buNone/>
            </a:pPr>
            <a:r>
              <a:rPr lang="en-US" dirty="0">
                <a:ea typeface="+mn-lt"/>
                <a:cs typeface="+mn-lt"/>
              </a:rPr>
              <a:t>        // Add elements to the </a:t>
            </a:r>
            <a:r>
              <a:rPr lang="en-US" dirty="0" err="1">
                <a:ea typeface="+mn-lt"/>
                <a:cs typeface="+mn-lt"/>
              </a:rPr>
              <a:t>ArrayList</a:t>
            </a:r>
            <a:endParaRPr lang="en-US" dirty="0" err="1"/>
          </a:p>
          <a:p>
            <a:pPr marL="0" indent="0" algn="just">
              <a:buNone/>
            </a:pPr>
            <a:r>
              <a:rPr lang="en-US" dirty="0">
                <a:ea typeface="+mn-lt"/>
                <a:cs typeface="+mn-lt"/>
              </a:rPr>
              <a:t>        </a:t>
            </a:r>
            <a:r>
              <a:rPr lang="en-US" dirty="0" err="1">
                <a:ea typeface="+mn-lt"/>
                <a:cs typeface="+mn-lt"/>
              </a:rPr>
              <a:t>languages.add</a:t>
            </a:r>
            <a:r>
              <a:rPr lang="en-US" dirty="0">
                <a:ea typeface="+mn-lt"/>
                <a:cs typeface="+mn-lt"/>
              </a:rPr>
              <a:t>("Java");</a:t>
            </a:r>
            <a:endParaRPr lang="en-US" dirty="0"/>
          </a:p>
          <a:p>
            <a:pPr marL="0" indent="0" algn="just">
              <a:buNone/>
            </a:pPr>
            <a:r>
              <a:rPr lang="en-US" dirty="0">
                <a:ea typeface="+mn-lt"/>
                <a:cs typeface="+mn-lt"/>
              </a:rPr>
              <a:t>        </a:t>
            </a:r>
            <a:r>
              <a:rPr lang="en-US" dirty="0" err="1">
                <a:ea typeface="+mn-lt"/>
                <a:cs typeface="+mn-lt"/>
              </a:rPr>
              <a:t>languages.add</a:t>
            </a:r>
            <a:r>
              <a:rPr lang="en-US" dirty="0">
                <a:ea typeface="+mn-lt"/>
                <a:cs typeface="+mn-lt"/>
              </a:rPr>
              <a:t>("Python");</a:t>
            </a:r>
            <a:endParaRPr lang="en-US" dirty="0"/>
          </a:p>
          <a:p>
            <a:pPr marL="0" indent="0" algn="just">
              <a:buNone/>
            </a:pPr>
            <a:r>
              <a:rPr lang="en-US" dirty="0">
                <a:latin typeface="Times New Roman"/>
                <a:ea typeface="+mn-lt"/>
                <a:cs typeface="+mn-lt"/>
              </a:rPr>
              <a:t>        </a:t>
            </a:r>
            <a:r>
              <a:rPr lang="en-US" dirty="0" err="1">
                <a:latin typeface="Times New Roman"/>
                <a:ea typeface="+mn-lt"/>
                <a:cs typeface="+mn-lt"/>
              </a:rPr>
              <a:t>languages.add</a:t>
            </a:r>
            <a:r>
              <a:rPr lang="en-US" dirty="0">
                <a:latin typeface="Times New Roman"/>
                <a:ea typeface="+mn-lt"/>
                <a:cs typeface="+mn-lt"/>
              </a:rPr>
              <a:t>("Swift");</a:t>
            </a:r>
            <a:endParaRPr lang="en-US" dirty="0">
              <a:latin typeface="Times New Roman"/>
            </a:endParaRPr>
          </a:p>
          <a:p>
            <a:pPr marL="0" indent="0" algn="just">
              <a:buNone/>
            </a:pPr>
            <a:r>
              <a:rPr lang="en-US" dirty="0">
                <a:ea typeface="+mn-lt"/>
                <a:cs typeface="+mn-lt"/>
              </a:rPr>
              <a:t>        </a:t>
            </a:r>
            <a:r>
              <a:rPr lang="en-US" dirty="0" err="1">
                <a:ea typeface="+mn-lt"/>
                <a:cs typeface="+mn-lt"/>
              </a:rPr>
              <a:t>System.out.println</a:t>
            </a:r>
            <a:r>
              <a:rPr lang="en-US" dirty="0">
                <a:ea typeface="+mn-lt"/>
                <a:cs typeface="+mn-lt"/>
              </a:rPr>
              <a:t>("</a:t>
            </a:r>
            <a:r>
              <a:rPr lang="en-US" dirty="0" err="1">
                <a:ea typeface="+mn-lt"/>
                <a:cs typeface="+mn-lt"/>
              </a:rPr>
              <a:t>ArrayList</a:t>
            </a:r>
            <a:r>
              <a:rPr lang="en-US" dirty="0">
                <a:ea typeface="+mn-lt"/>
                <a:cs typeface="+mn-lt"/>
              </a:rPr>
              <a:t>: " + languages);</a:t>
            </a:r>
            <a:endParaRPr lang="en-US" dirty="0"/>
          </a:p>
          <a:p>
            <a:pPr marL="0" indent="0" algn="just">
              <a:buNone/>
            </a:pPr>
            <a:r>
              <a:rPr lang="en-US" dirty="0">
                <a:ea typeface="+mn-lt"/>
                <a:cs typeface="+mn-lt"/>
              </a:rPr>
              <a:t>    }</a:t>
            </a:r>
            <a:endParaRPr lang="en-US" dirty="0"/>
          </a:p>
          <a:p>
            <a:pPr marL="0" indent="0" algn="just">
              <a:buNone/>
            </a:pPr>
            <a:r>
              <a:rPr lang="en-US" dirty="0">
                <a:ea typeface="+mn-lt"/>
                <a:cs typeface="+mn-lt"/>
              </a:rPr>
              <a:t>}</a:t>
            </a:r>
            <a:endParaRPr lang="en-US" dirty="0"/>
          </a:p>
          <a:p>
            <a:pPr marL="0" indent="0" algn="just">
              <a:buNone/>
            </a:pPr>
            <a:endParaRPr lang="en-US" dirty="0"/>
          </a:p>
        </p:txBody>
      </p:sp>
      <p:sp>
        <p:nvSpPr>
          <p:cNvPr id="5" name="TextBox 4">
            <a:extLst>
              <a:ext uri="{FF2B5EF4-FFF2-40B4-BE49-F238E27FC236}">
                <a16:creationId xmlns:a16="http://schemas.microsoft.com/office/drawing/2014/main" id="{12644CE3-EC35-356D-DCBE-AB3437C5768F}"/>
              </a:ext>
            </a:extLst>
          </p:cNvPr>
          <p:cNvSpPr txBox="1"/>
          <p:nvPr/>
        </p:nvSpPr>
        <p:spPr>
          <a:xfrm>
            <a:off x="7875722" y="2012197"/>
            <a:ext cx="3479369" cy="3539430"/>
          </a:xfrm>
          <a:prstGeom prst="rect">
            <a:avLst/>
          </a:prstGeom>
          <a:solidFill>
            <a:schemeClr val="bg1">
              <a:lumMod val="95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t>In this example, an </a:t>
            </a:r>
            <a:r>
              <a:rPr lang="en-US" sz="3200" err="1"/>
              <a:t>ArrayList</a:t>
            </a:r>
            <a:r>
              <a:rPr lang="en-US" sz="3200" dirty="0"/>
              <a:t> named languages is created. The add() method is used to add elements to the </a:t>
            </a:r>
            <a:r>
              <a:rPr lang="en-US" sz="3200" err="1"/>
              <a:t>ArrayList</a:t>
            </a:r>
            <a:endParaRPr lang="en-US" sz="3200"/>
          </a:p>
        </p:txBody>
      </p:sp>
    </p:spTree>
    <p:extLst>
      <p:ext uri="{BB962C8B-B14F-4D97-AF65-F5344CB8AC3E}">
        <p14:creationId xmlns:p14="http://schemas.microsoft.com/office/powerpoint/2010/main" val="11019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63B4-5D1C-30C7-F3FE-21D1AC80C76F}"/>
              </a:ext>
            </a:extLst>
          </p:cNvPr>
          <p:cNvSpPr>
            <a:spLocks noGrp="1"/>
          </p:cNvSpPr>
          <p:nvPr>
            <p:ph type="title"/>
          </p:nvPr>
        </p:nvSpPr>
        <p:spPr/>
        <p:txBody>
          <a:bodyPr>
            <a:normAutofit/>
          </a:bodyPr>
          <a:lstStyle/>
          <a:p>
            <a:r>
              <a:rPr lang="en-US" b="0" dirty="0">
                <a:latin typeface="Times New Roman"/>
                <a:cs typeface="Times New Roman"/>
              </a:rPr>
              <a:t>Why use collections instead of arrays?</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8852AB37-E600-920B-2DE1-9F49EFBF1AD3}"/>
              </a:ext>
            </a:extLst>
          </p:cNvPr>
          <p:cNvSpPr>
            <a:spLocks noGrp="1"/>
          </p:cNvSpPr>
          <p:nvPr>
            <p:ph idx="1"/>
          </p:nvPr>
        </p:nvSpPr>
        <p:spPr/>
        <p:txBody>
          <a:bodyPr vert="horz" lIns="91440" tIns="45720" rIns="91440" bIns="45720" rtlCol="0" anchor="t">
            <a:normAutofit/>
          </a:bodyPr>
          <a:lstStyle/>
          <a:p>
            <a:pPr marL="0" indent="0" algn="just">
              <a:buNone/>
            </a:pPr>
            <a:r>
              <a:rPr lang="en-US" sz="2400" dirty="0">
                <a:latin typeface="Times New Roman"/>
                <a:cs typeface="Times New Roman"/>
              </a:rPr>
              <a:t>Arrays in Java have several limitations:</a:t>
            </a:r>
          </a:p>
          <a:p>
            <a:pPr marL="0" indent="0" algn="just">
              <a:buNone/>
            </a:pPr>
            <a:r>
              <a:rPr lang="en-US" sz="2400" b="1" dirty="0"/>
              <a:t>Fixed Size: </a:t>
            </a:r>
            <a:r>
              <a:rPr lang="en-US" sz="2400" dirty="0"/>
              <a:t>Once an array is created, its size cannot be changed. Collections, however, can grow or shrink dynamically as needed.</a:t>
            </a:r>
          </a:p>
          <a:p>
            <a:pPr marL="0" indent="0" algn="just">
              <a:buNone/>
            </a:pPr>
            <a:r>
              <a:rPr lang="en-US" sz="2400" b="1" dirty="0">
                <a:latin typeface="Times New Roman"/>
                <a:cs typeface="Times New Roman"/>
              </a:rPr>
              <a:t>Type Safety: </a:t>
            </a:r>
            <a:r>
              <a:rPr lang="en-US" sz="2400" dirty="0">
                <a:latin typeface="Times New Roman"/>
                <a:cs typeface="Times New Roman"/>
              </a:rPr>
              <a:t>Collections can enforce type safety using generics, reducing runtime errors related to type casting.</a:t>
            </a:r>
          </a:p>
          <a:p>
            <a:pPr marL="0" indent="0" algn="just">
              <a:buNone/>
            </a:pPr>
            <a:r>
              <a:rPr lang="en-US" sz="2400" b="1" dirty="0">
                <a:latin typeface="Times New Roman"/>
                <a:cs typeface="Times New Roman"/>
              </a:rPr>
              <a:t>Utility Methods: </a:t>
            </a:r>
            <a:r>
              <a:rPr lang="en-US" sz="2400" dirty="0">
                <a:latin typeface="Times New Roman"/>
                <a:cs typeface="Times New Roman"/>
              </a:rPr>
              <a:t>Collections provide various utility methods for common operations like searching, sorting, and manipulating data.</a:t>
            </a:r>
          </a:p>
          <a:p>
            <a:pPr marL="0" indent="0" algn="just">
              <a:buNone/>
            </a:pPr>
            <a:r>
              <a:rPr lang="en-US" sz="2400" b="1" dirty="0">
                <a:latin typeface="Times New Roman"/>
                <a:cs typeface="Times New Roman"/>
              </a:rPr>
              <a:t>Performance:</a:t>
            </a:r>
            <a:r>
              <a:rPr lang="en-US" sz="2400" dirty="0">
                <a:latin typeface="Times New Roman"/>
                <a:cs typeface="Times New Roman"/>
              </a:rPr>
              <a:t> Collections are optimized for performance with various implementations for different use cases (e.g., fast random access, quick insertion/deletion, etc.).</a:t>
            </a:r>
          </a:p>
        </p:txBody>
      </p:sp>
    </p:spTree>
    <p:extLst>
      <p:ext uri="{BB962C8B-B14F-4D97-AF65-F5344CB8AC3E}">
        <p14:creationId xmlns:p14="http://schemas.microsoft.com/office/powerpoint/2010/main" val="3721820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4D97-A043-9B6C-B392-DCDF4864D92E}"/>
              </a:ext>
            </a:extLst>
          </p:cNvPr>
          <p:cNvSpPr>
            <a:spLocks noGrp="1"/>
          </p:cNvSpPr>
          <p:nvPr>
            <p:ph type="title"/>
          </p:nvPr>
        </p:nvSpPr>
        <p:spPr/>
        <p:txBody>
          <a:bodyPr>
            <a:normAutofit/>
          </a:bodyPr>
          <a:lstStyle/>
          <a:p>
            <a:r>
              <a:rPr lang="en-US" dirty="0">
                <a:solidFill>
                  <a:srgbClr val="000000"/>
                </a:solidFill>
                <a:ea typeface="+mj-lt"/>
                <a:cs typeface="+mj-lt"/>
              </a:rPr>
              <a:t>Basic Operations on </a:t>
            </a:r>
            <a:r>
              <a:rPr lang="en-US" dirty="0" err="1">
                <a:solidFill>
                  <a:srgbClr val="000000"/>
                </a:solidFill>
                <a:ea typeface="+mj-lt"/>
                <a:cs typeface="+mj-lt"/>
              </a:rPr>
              <a:t>ArrayList</a:t>
            </a:r>
            <a:endParaRPr lang="en-US" dirty="0" err="1"/>
          </a:p>
        </p:txBody>
      </p:sp>
      <p:sp>
        <p:nvSpPr>
          <p:cNvPr id="3" name="Content Placeholder 2">
            <a:extLst>
              <a:ext uri="{FF2B5EF4-FFF2-40B4-BE49-F238E27FC236}">
                <a16:creationId xmlns:a16="http://schemas.microsoft.com/office/drawing/2014/main" id="{1F6378E1-86A5-C0D4-1911-CDEA988F869F}"/>
              </a:ext>
            </a:extLst>
          </p:cNvPr>
          <p:cNvSpPr>
            <a:spLocks noGrp="1"/>
          </p:cNvSpPr>
          <p:nvPr>
            <p:ph idx="1"/>
          </p:nvPr>
        </p:nvSpPr>
        <p:spPr/>
        <p:txBody>
          <a:bodyPr vert="horz" lIns="91440" tIns="45720" rIns="91440" bIns="45720" rtlCol="0" anchor="t">
            <a:normAutofit/>
          </a:bodyPr>
          <a:lstStyle/>
          <a:p>
            <a:pPr marL="0" indent="0">
              <a:buNone/>
            </a:pPr>
            <a:r>
              <a:rPr lang="en-US" b="1" dirty="0">
                <a:highlight>
                  <a:srgbClr val="FFFF00"/>
                </a:highlight>
                <a:latin typeface="Times New Roman"/>
                <a:ea typeface="+mn-lt"/>
                <a:cs typeface="+mn-lt"/>
              </a:rPr>
              <a:t>Add Elements: To add a single element to the </a:t>
            </a:r>
            <a:r>
              <a:rPr lang="en-US" b="1" err="1">
                <a:highlight>
                  <a:srgbClr val="FFFF00"/>
                </a:highlight>
                <a:latin typeface="Times New Roman"/>
                <a:ea typeface="+mn-lt"/>
                <a:cs typeface="+mn-lt"/>
              </a:rPr>
              <a:t>ArrayList</a:t>
            </a:r>
            <a:r>
              <a:rPr lang="en-US" b="1" dirty="0">
                <a:highlight>
                  <a:srgbClr val="FFFF00"/>
                </a:highlight>
                <a:latin typeface="Times New Roman"/>
                <a:ea typeface="+mn-lt"/>
                <a:cs typeface="+mn-lt"/>
              </a:rPr>
              <a:t>, we use the add() method.</a:t>
            </a:r>
          </a:p>
          <a:p>
            <a:pPr marL="0" indent="0">
              <a:buNone/>
            </a:pPr>
            <a:r>
              <a:rPr lang="en-US" b="1" dirty="0">
                <a:latin typeface="Times New Roman"/>
                <a:ea typeface="+mn-lt"/>
                <a:cs typeface="+mn-lt"/>
              </a:rPr>
              <a:t>Example:</a:t>
            </a:r>
            <a:endParaRPr lang="en-US" b="1" dirty="0">
              <a:latin typeface="Times New Roman"/>
            </a:endParaRPr>
          </a:p>
          <a:p>
            <a:pPr marL="0" indent="0">
              <a:buNone/>
            </a:pPr>
            <a:r>
              <a:rPr lang="en-US" sz="3200" dirty="0" err="1">
                <a:latin typeface="Times New Roman"/>
                <a:ea typeface="+mn-lt"/>
                <a:cs typeface="+mn-lt"/>
              </a:rPr>
              <a:t>ArrayList</a:t>
            </a:r>
            <a:r>
              <a:rPr lang="en-US" sz="3200" dirty="0">
                <a:latin typeface="Times New Roman"/>
                <a:ea typeface="+mn-lt"/>
                <a:cs typeface="+mn-lt"/>
              </a:rPr>
              <a:t>&lt;String&gt; languages = new </a:t>
            </a:r>
            <a:r>
              <a:rPr lang="en-US" sz="3200" dirty="0" err="1">
                <a:latin typeface="Times New Roman"/>
                <a:ea typeface="+mn-lt"/>
                <a:cs typeface="+mn-lt"/>
              </a:rPr>
              <a:t>ArrayList</a:t>
            </a:r>
            <a:r>
              <a:rPr lang="en-US" sz="3200" dirty="0">
                <a:latin typeface="Times New Roman"/>
                <a:ea typeface="+mn-lt"/>
                <a:cs typeface="+mn-lt"/>
              </a:rPr>
              <a:t>&lt;&gt;();</a:t>
            </a:r>
            <a:endParaRPr lang="en-US" sz="3200">
              <a:latin typeface="Times New Roman"/>
            </a:endParaRPr>
          </a:p>
          <a:p>
            <a:pPr marL="0" indent="0">
              <a:buNone/>
            </a:pPr>
            <a:r>
              <a:rPr lang="en-US" sz="3200" dirty="0" err="1">
                <a:latin typeface="Times New Roman"/>
                <a:ea typeface="+mn-lt"/>
                <a:cs typeface="+mn-lt"/>
              </a:rPr>
              <a:t>languages.add</a:t>
            </a:r>
            <a:r>
              <a:rPr lang="en-US" sz="3200" dirty="0">
                <a:latin typeface="Times New Roman"/>
                <a:ea typeface="+mn-lt"/>
                <a:cs typeface="+mn-lt"/>
              </a:rPr>
              <a:t>("Java");</a:t>
            </a:r>
            <a:endParaRPr lang="en-US" sz="3200">
              <a:latin typeface="Times New Roman"/>
            </a:endParaRPr>
          </a:p>
          <a:p>
            <a:pPr marL="0" indent="0">
              <a:buNone/>
            </a:pPr>
            <a:r>
              <a:rPr lang="en-US" sz="3200" dirty="0" err="1">
                <a:latin typeface="Times New Roman"/>
                <a:ea typeface="+mn-lt"/>
                <a:cs typeface="+mn-lt"/>
              </a:rPr>
              <a:t>languages.add</a:t>
            </a:r>
            <a:r>
              <a:rPr lang="en-US" sz="3200" dirty="0">
                <a:latin typeface="Times New Roman"/>
                <a:ea typeface="+mn-lt"/>
                <a:cs typeface="+mn-lt"/>
              </a:rPr>
              <a:t>("C");</a:t>
            </a:r>
            <a:endParaRPr lang="en-US" sz="3200">
              <a:latin typeface="Times New Roman"/>
            </a:endParaRPr>
          </a:p>
          <a:p>
            <a:pPr marL="0" indent="0">
              <a:buNone/>
            </a:pPr>
            <a:r>
              <a:rPr lang="en-US" sz="3200" dirty="0" err="1">
                <a:latin typeface="Times New Roman"/>
                <a:ea typeface="+mn-lt"/>
                <a:cs typeface="+mn-lt"/>
              </a:rPr>
              <a:t>languages.add</a:t>
            </a:r>
            <a:r>
              <a:rPr lang="en-US" sz="3200" dirty="0">
                <a:latin typeface="Times New Roman"/>
                <a:ea typeface="+mn-lt"/>
                <a:cs typeface="+mn-lt"/>
              </a:rPr>
              <a:t>("Python");</a:t>
            </a:r>
            <a:endParaRPr lang="en-US" sz="3200">
              <a:latin typeface="Times New Roman"/>
            </a:endParaRPr>
          </a:p>
          <a:p>
            <a:pPr marL="0" indent="0">
              <a:buNone/>
            </a:pPr>
            <a:r>
              <a:rPr lang="en-US" sz="3200" dirty="0" err="1">
                <a:latin typeface="Times New Roman"/>
                <a:ea typeface="+mn-lt"/>
                <a:cs typeface="+mn-lt"/>
              </a:rPr>
              <a:t>System.out.println</a:t>
            </a:r>
            <a:r>
              <a:rPr lang="en-US" sz="3200" dirty="0">
                <a:latin typeface="Times New Roman"/>
                <a:ea typeface="+mn-lt"/>
                <a:cs typeface="+mn-lt"/>
              </a:rPr>
              <a:t>("</a:t>
            </a:r>
            <a:r>
              <a:rPr lang="en-US" sz="3200" dirty="0" err="1">
                <a:latin typeface="Times New Roman"/>
                <a:ea typeface="+mn-lt"/>
                <a:cs typeface="+mn-lt"/>
              </a:rPr>
              <a:t>ArrayList</a:t>
            </a:r>
            <a:r>
              <a:rPr lang="en-US" sz="3200" dirty="0">
                <a:latin typeface="Times New Roman"/>
                <a:ea typeface="+mn-lt"/>
                <a:cs typeface="+mn-lt"/>
              </a:rPr>
              <a:t>: " + languages);</a:t>
            </a:r>
            <a:endParaRPr lang="en-US" sz="3200">
              <a:latin typeface="Times New Roman"/>
            </a:endParaRPr>
          </a:p>
          <a:p>
            <a:pPr marL="0" indent="0">
              <a:buNone/>
            </a:pPr>
            <a:endParaRPr lang="en-US" dirty="0"/>
          </a:p>
        </p:txBody>
      </p:sp>
    </p:spTree>
    <p:extLst>
      <p:ext uri="{BB962C8B-B14F-4D97-AF65-F5344CB8AC3E}">
        <p14:creationId xmlns:p14="http://schemas.microsoft.com/office/powerpoint/2010/main" val="369906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2147-6A92-9C78-4F87-77CE10E07F23}"/>
              </a:ext>
            </a:extLst>
          </p:cNvPr>
          <p:cNvSpPr>
            <a:spLocks noGrp="1"/>
          </p:cNvSpPr>
          <p:nvPr>
            <p:ph type="title"/>
          </p:nvPr>
        </p:nvSpPr>
        <p:spPr/>
        <p:txBody>
          <a:bodyPr/>
          <a:lstStyle/>
          <a:p>
            <a:r>
              <a:rPr lang="en-US" dirty="0">
                <a:ea typeface="+mj-lt"/>
                <a:cs typeface="+mj-lt"/>
              </a:rPr>
              <a:t>Basic Operations on </a:t>
            </a:r>
            <a:r>
              <a:rPr lang="en-US" dirty="0" err="1">
                <a:ea typeface="+mj-lt"/>
                <a:cs typeface="+mj-lt"/>
              </a:rPr>
              <a:t>ArrayList</a:t>
            </a:r>
            <a:endParaRPr lang="en-US" dirty="0" err="1"/>
          </a:p>
        </p:txBody>
      </p:sp>
      <p:sp>
        <p:nvSpPr>
          <p:cNvPr id="3" name="Content Placeholder 2">
            <a:extLst>
              <a:ext uri="{FF2B5EF4-FFF2-40B4-BE49-F238E27FC236}">
                <a16:creationId xmlns:a16="http://schemas.microsoft.com/office/drawing/2014/main" id="{9EC359BD-23B3-ECF4-D147-3C1C12438B60}"/>
              </a:ext>
            </a:extLst>
          </p:cNvPr>
          <p:cNvSpPr>
            <a:spLocks noGrp="1"/>
          </p:cNvSpPr>
          <p:nvPr>
            <p:ph idx="1"/>
          </p:nvPr>
        </p:nvSpPr>
        <p:spPr/>
        <p:txBody>
          <a:bodyPr vert="horz" lIns="91440" tIns="45720" rIns="91440" bIns="45720" rtlCol="0" anchor="t">
            <a:normAutofit/>
          </a:bodyPr>
          <a:lstStyle/>
          <a:p>
            <a:pPr marL="0" indent="0">
              <a:buNone/>
            </a:pPr>
            <a:r>
              <a:rPr lang="en-US" b="1" dirty="0">
                <a:highlight>
                  <a:srgbClr val="FFFF00"/>
                </a:highlight>
                <a:latin typeface="Times New Roman"/>
                <a:ea typeface="+mn-lt"/>
                <a:cs typeface="+mn-lt"/>
              </a:rPr>
              <a:t>Access Elements: To access an element from the </a:t>
            </a:r>
            <a:r>
              <a:rPr lang="en-US" b="1" err="1">
                <a:highlight>
                  <a:srgbClr val="FFFF00"/>
                </a:highlight>
                <a:latin typeface="Times New Roman"/>
                <a:ea typeface="+mn-lt"/>
                <a:cs typeface="+mn-lt"/>
              </a:rPr>
              <a:t>ArrayList</a:t>
            </a:r>
            <a:r>
              <a:rPr lang="en-US" b="1" dirty="0">
                <a:highlight>
                  <a:srgbClr val="FFFF00"/>
                </a:highlight>
                <a:latin typeface="Times New Roman"/>
                <a:ea typeface="+mn-lt"/>
                <a:cs typeface="+mn-lt"/>
              </a:rPr>
              <a:t>, we use the get() method</a:t>
            </a:r>
            <a:r>
              <a:rPr lang="en-US" b="1" dirty="0">
                <a:solidFill>
                  <a:srgbClr val="000000"/>
                </a:solidFill>
                <a:highlight>
                  <a:srgbClr val="FFFF00"/>
                </a:highlight>
                <a:latin typeface="Times New Roman"/>
                <a:ea typeface="+mn-lt"/>
                <a:cs typeface="+mn-lt"/>
              </a:rPr>
              <a:t>.</a:t>
            </a:r>
            <a:endParaRPr lang="en-US" b="1" dirty="0">
              <a:solidFill>
                <a:srgbClr val="000000"/>
              </a:solidFill>
              <a:highlight>
                <a:srgbClr val="FFFF00"/>
              </a:highlight>
              <a:latin typeface="Times New Roman"/>
            </a:endParaRPr>
          </a:p>
          <a:p>
            <a:pPr marL="0" indent="0">
              <a:buNone/>
            </a:pPr>
            <a:r>
              <a:rPr lang="en-US" b="1" dirty="0">
                <a:latin typeface="Times New Roman"/>
                <a:ea typeface="+mn-lt"/>
                <a:cs typeface="+mn-lt"/>
              </a:rPr>
              <a:t>Example:</a:t>
            </a:r>
          </a:p>
          <a:p>
            <a:pPr marL="0" indent="0">
              <a:buNone/>
            </a:pPr>
            <a:r>
              <a:rPr lang="en-US" sz="3600" err="1">
                <a:latin typeface="Times New Roman"/>
                <a:ea typeface="+mn-lt"/>
                <a:cs typeface="+mn-lt"/>
              </a:rPr>
              <a:t>ArrayList</a:t>
            </a:r>
            <a:r>
              <a:rPr lang="en-US" sz="3600" dirty="0">
                <a:latin typeface="Times New Roman"/>
                <a:ea typeface="+mn-lt"/>
                <a:cs typeface="+mn-lt"/>
              </a:rPr>
              <a:t>&lt;String&gt; animals = new </a:t>
            </a:r>
            <a:r>
              <a:rPr lang="en-US" sz="3600" err="1">
                <a:latin typeface="Times New Roman"/>
                <a:ea typeface="+mn-lt"/>
                <a:cs typeface="+mn-lt"/>
              </a:rPr>
              <a:t>ArrayList</a:t>
            </a:r>
            <a:r>
              <a:rPr lang="en-US" sz="3600" dirty="0">
                <a:latin typeface="Times New Roman"/>
                <a:ea typeface="+mn-lt"/>
                <a:cs typeface="+mn-lt"/>
              </a:rPr>
              <a:t>&lt;&gt;();</a:t>
            </a:r>
            <a:endParaRPr lang="en-US" sz="3600">
              <a:latin typeface="Times New Roman"/>
            </a:endParaRPr>
          </a:p>
          <a:p>
            <a:pPr marL="0" indent="0">
              <a:buNone/>
            </a:pPr>
            <a:r>
              <a:rPr lang="en-US" sz="3600" err="1">
                <a:latin typeface="Times New Roman"/>
                <a:ea typeface="+mn-lt"/>
                <a:cs typeface="+mn-lt"/>
              </a:rPr>
              <a:t>animals.add</a:t>
            </a:r>
            <a:r>
              <a:rPr lang="en-US" sz="3600" dirty="0">
                <a:latin typeface="Times New Roman"/>
                <a:ea typeface="+mn-lt"/>
                <a:cs typeface="+mn-lt"/>
              </a:rPr>
              <a:t>("Cat");</a:t>
            </a:r>
            <a:endParaRPr lang="en-US" sz="3600">
              <a:latin typeface="Times New Roman"/>
            </a:endParaRPr>
          </a:p>
          <a:p>
            <a:pPr marL="0" indent="0">
              <a:buNone/>
            </a:pPr>
            <a:r>
              <a:rPr lang="en-US" sz="3600" err="1">
                <a:latin typeface="Times New Roman"/>
                <a:ea typeface="+mn-lt"/>
                <a:cs typeface="+mn-lt"/>
              </a:rPr>
              <a:t>animals.add</a:t>
            </a:r>
            <a:r>
              <a:rPr lang="en-US" sz="3600" dirty="0">
                <a:latin typeface="Times New Roman"/>
                <a:ea typeface="+mn-lt"/>
                <a:cs typeface="+mn-lt"/>
              </a:rPr>
              <a:t>("Dog");</a:t>
            </a:r>
            <a:endParaRPr lang="en-US" sz="3600">
              <a:latin typeface="Times New Roman"/>
            </a:endParaRPr>
          </a:p>
          <a:p>
            <a:pPr marL="0" indent="0">
              <a:buNone/>
            </a:pPr>
            <a:r>
              <a:rPr lang="en-US" sz="3600" err="1">
                <a:latin typeface="Times New Roman"/>
                <a:ea typeface="+mn-lt"/>
                <a:cs typeface="+mn-lt"/>
              </a:rPr>
              <a:t>animals.add</a:t>
            </a:r>
            <a:r>
              <a:rPr lang="en-US" sz="3600" dirty="0">
                <a:latin typeface="Times New Roman"/>
                <a:ea typeface="+mn-lt"/>
                <a:cs typeface="+mn-lt"/>
              </a:rPr>
              <a:t>("Cow");</a:t>
            </a:r>
            <a:endParaRPr lang="en-US" sz="3600">
              <a:latin typeface="Times New Roman"/>
            </a:endParaRPr>
          </a:p>
          <a:p>
            <a:pPr marL="0" indent="0">
              <a:buNone/>
            </a:pPr>
            <a:r>
              <a:rPr lang="en-US" sz="3600" err="1">
                <a:latin typeface="Times New Roman"/>
                <a:ea typeface="+mn-lt"/>
                <a:cs typeface="+mn-lt"/>
              </a:rPr>
              <a:t>System.out.println</a:t>
            </a:r>
            <a:r>
              <a:rPr lang="en-US" sz="3600" dirty="0">
                <a:latin typeface="Times New Roman"/>
                <a:ea typeface="+mn-lt"/>
                <a:cs typeface="+mn-lt"/>
              </a:rPr>
              <a:t>("First animal: " + </a:t>
            </a:r>
            <a:r>
              <a:rPr lang="en-US" sz="3600" err="1">
                <a:latin typeface="Times New Roman"/>
                <a:ea typeface="+mn-lt"/>
                <a:cs typeface="+mn-lt"/>
              </a:rPr>
              <a:t>animals.get</a:t>
            </a:r>
            <a:r>
              <a:rPr lang="en-US" sz="3600" dirty="0">
                <a:latin typeface="Times New Roman"/>
                <a:ea typeface="+mn-lt"/>
                <a:cs typeface="+mn-lt"/>
              </a:rPr>
              <a:t>(0));</a:t>
            </a:r>
            <a:endParaRPr lang="en-US" sz="3600" dirty="0">
              <a:latin typeface="Times New Roman"/>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10900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2147-6A92-9C78-4F87-77CE10E07F23}"/>
              </a:ext>
            </a:extLst>
          </p:cNvPr>
          <p:cNvSpPr>
            <a:spLocks noGrp="1"/>
          </p:cNvSpPr>
          <p:nvPr>
            <p:ph type="title"/>
          </p:nvPr>
        </p:nvSpPr>
        <p:spPr/>
        <p:txBody>
          <a:bodyPr/>
          <a:lstStyle/>
          <a:p>
            <a:r>
              <a:rPr lang="en-US" dirty="0">
                <a:ea typeface="+mj-lt"/>
                <a:cs typeface="+mj-lt"/>
              </a:rPr>
              <a:t>Basic Operations on </a:t>
            </a:r>
            <a:r>
              <a:rPr lang="en-US" dirty="0" err="1">
                <a:ea typeface="+mj-lt"/>
                <a:cs typeface="+mj-lt"/>
              </a:rPr>
              <a:t>ArrayList</a:t>
            </a:r>
            <a:endParaRPr lang="en-US" dirty="0" err="1"/>
          </a:p>
        </p:txBody>
      </p:sp>
      <p:sp>
        <p:nvSpPr>
          <p:cNvPr id="3" name="Content Placeholder 2">
            <a:extLst>
              <a:ext uri="{FF2B5EF4-FFF2-40B4-BE49-F238E27FC236}">
                <a16:creationId xmlns:a16="http://schemas.microsoft.com/office/drawing/2014/main" id="{9EC359BD-23B3-ECF4-D147-3C1C12438B60}"/>
              </a:ext>
            </a:extLst>
          </p:cNvPr>
          <p:cNvSpPr>
            <a:spLocks noGrp="1"/>
          </p:cNvSpPr>
          <p:nvPr>
            <p:ph idx="1"/>
          </p:nvPr>
        </p:nvSpPr>
        <p:spPr/>
        <p:txBody>
          <a:bodyPr vert="horz" lIns="91440" tIns="45720" rIns="91440" bIns="45720" rtlCol="0" anchor="t">
            <a:normAutofit/>
          </a:bodyPr>
          <a:lstStyle/>
          <a:p>
            <a:pPr marL="0" indent="0">
              <a:buNone/>
            </a:pPr>
            <a:r>
              <a:rPr lang="en-US" b="1" dirty="0">
                <a:solidFill>
                  <a:srgbClr val="000000"/>
                </a:solidFill>
                <a:highlight>
                  <a:srgbClr val="FFFF00"/>
                </a:highlight>
                <a:latin typeface="Times New Roman"/>
                <a:ea typeface="+mn-lt"/>
                <a:cs typeface="+mn-lt"/>
              </a:rPr>
              <a:t>Remove Elements: To remove an element from the </a:t>
            </a:r>
            <a:r>
              <a:rPr lang="en-US" b="1" dirty="0" err="1">
                <a:solidFill>
                  <a:srgbClr val="000000"/>
                </a:solidFill>
                <a:highlight>
                  <a:srgbClr val="FFFF00"/>
                </a:highlight>
                <a:latin typeface="Times New Roman"/>
                <a:ea typeface="+mn-lt"/>
                <a:cs typeface="+mn-lt"/>
              </a:rPr>
              <a:t>ArrayList</a:t>
            </a:r>
            <a:r>
              <a:rPr lang="en-US" b="1" dirty="0">
                <a:solidFill>
                  <a:srgbClr val="000000"/>
                </a:solidFill>
                <a:highlight>
                  <a:srgbClr val="FFFF00"/>
                </a:highlight>
                <a:latin typeface="Times New Roman"/>
                <a:ea typeface="+mn-lt"/>
                <a:cs typeface="+mn-lt"/>
              </a:rPr>
              <a:t>, we use the remove() method.</a:t>
            </a:r>
            <a:endParaRPr lang="en-US" b="1">
              <a:highlight>
                <a:srgbClr val="FFFF00"/>
              </a:highlight>
              <a:latin typeface="Times New Roman"/>
            </a:endParaRPr>
          </a:p>
          <a:p>
            <a:pPr marL="0" indent="0">
              <a:buNone/>
            </a:pPr>
            <a:r>
              <a:rPr lang="en-US" b="1" dirty="0">
                <a:latin typeface="Times New Roman"/>
                <a:ea typeface="+mn-lt"/>
                <a:cs typeface="+mn-lt"/>
              </a:rPr>
              <a:t>Example:</a:t>
            </a:r>
          </a:p>
          <a:p>
            <a:pPr>
              <a:buNone/>
            </a:pPr>
            <a:r>
              <a:rPr lang="en-US" sz="3600" err="1">
                <a:latin typeface="Times New Roman"/>
                <a:ea typeface="+mn-lt"/>
                <a:cs typeface="+mn-lt"/>
              </a:rPr>
              <a:t>ArrayList</a:t>
            </a:r>
            <a:r>
              <a:rPr lang="en-US" sz="3600" dirty="0">
                <a:latin typeface="Times New Roman"/>
                <a:ea typeface="+mn-lt"/>
                <a:cs typeface="+mn-lt"/>
              </a:rPr>
              <a:t>&lt;String&gt; animals = new </a:t>
            </a:r>
            <a:r>
              <a:rPr lang="en-US" sz="3600" err="1">
                <a:latin typeface="Times New Roman"/>
                <a:ea typeface="+mn-lt"/>
                <a:cs typeface="+mn-lt"/>
              </a:rPr>
              <a:t>ArrayList</a:t>
            </a:r>
            <a:r>
              <a:rPr lang="en-US" sz="3600" dirty="0">
                <a:latin typeface="Times New Roman"/>
                <a:ea typeface="+mn-lt"/>
                <a:cs typeface="+mn-lt"/>
              </a:rPr>
              <a:t>&lt;&gt;();</a:t>
            </a:r>
          </a:p>
          <a:p>
            <a:pPr>
              <a:buNone/>
            </a:pPr>
            <a:r>
              <a:rPr lang="en-US" sz="3600" err="1">
                <a:latin typeface="Times New Roman"/>
                <a:ea typeface="+mn-lt"/>
                <a:cs typeface="+mn-lt"/>
              </a:rPr>
              <a:t>animals.add</a:t>
            </a:r>
            <a:r>
              <a:rPr lang="en-US" sz="3600" dirty="0">
                <a:latin typeface="Times New Roman"/>
                <a:ea typeface="+mn-lt"/>
                <a:cs typeface="+mn-lt"/>
              </a:rPr>
              <a:t>("Cat");</a:t>
            </a:r>
          </a:p>
          <a:p>
            <a:pPr>
              <a:buNone/>
            </a:pPr>
            <a:r>
              <a:rPr lang="en-US" sz="3600" err="1">
                <a:latin typeface="Times New Roman"/>
                <a:ea typeface="+mn-lt"/>
                <a:cs typeface="+mn-lt"/>
              </a:rPr>
              <a:t>animals.remove</a:t>
            </a:r>
            <a:r>
              <a:rPr lang="en-US" sz="3600" dirty="0">
                <a:latin typeface="Times New Roman"/>
                <a:ea typeface="+mn-lt"/>
                <a:cs typeface="+mn-lt"/>
              </a:rPr>
              <a:t>(0);</a:t>
            </a:r>
          </a:p>
          <a:p>
            <a:pPr>
              <a:buNone/>
            </a:pPr>
            <a:r>
              <a:rPr lang="en-US" sz="3600" err="1">
                <a:latin typeface="Times New Roman"/>
                <a:ea typeface="+mn-lt"/>
                <a:cs typeface="+mn-lt"/>
              </a:rPr>
              <a:t>System.out.println</a:t>
            </a:r>
            <a:r>
              <a:rPr lang="en-US" sz="3600" dirty="0">
                <a:latin typeface="Times New Roman"/>
                <a:ea typeface="+mn-lt"/>
                <a:cs typeface="+mn-lt"/>
              </a:rPr>
              <a:t>("</a:t>
            </a:r>
            <a:r>
              <a:rPr lang="en-US" sz="3600" err="1">
                <a:latin typeface="Times New Roman"/>
                <a:ea typeface="+mn-lt"/>
                <a:cs typeface="+mn-lt"/>
              </a:rPr>
              <a:t>ArrayList</a:t>
            </a:r>
            <a:r>
              <a:rPr lang="en-US" sz="3600" dirty="0">
                <a:latin typeface="Times New Roman"/>
                <a:ea typeface="+mn-lt"/>
                <a:cs typeface="+mn-lt"/>
              </a:rPr>
              <a:t>: " + animals);</a:t>
            </a:r>
          </a:p>
          <a:p>
            <a:pPr>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5049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9D847-F1F1-932D-D6AE-1A4B4E085DD0}"/>
              </a:ext>
            </a:extLst>
          </p:cNvPr>
          <p:cNvSpPr>
            <a:spLocks noGrp="1"/>
          </p:cNvSpPr>
          <p:nvPr>
            <p:ph type="title"/>
          </p:nvPr>
        </p:nvSpPr>
        <p:spPr>
          <a:xfrm>
            <a:off x="1113810" y="2989470"/>
            <a:ext cx="4568296" cy="2358846"/>
          </a:xfrm>
        </p:spPr>
        <p:txBody>
          <a:bodyPr vert="horz" lIns="91440" tIns="45720" rIns="91440" bIns="45720" rtlCol="0" anchor="t">
            <a:normAutofit/>
          </a:bodyPr>
          <a:lstStyle/>
          <a:p>
            <a:r>
              <a:rPr lang="en-US" sz="5400" dirty="0"/>
              <a:t>Some other Methods</a:t>
            </a:r>
            <a:r>
              <a:rPr lang="en-US" sz="5400" kern="1200" dirty="0">
                <a:latin typeface="+mj-lt"/>
                <a:ea typeface="+mj-ea"/>
                <a:cs typeface="+mj-cs"/>
              </a:rPr>
              <a:t> of </a:t>
            </a:r>
            <a:r>
              <a:rPr lang="en-US" sz="5400" kern="1200" dirty="0" err="1">
                <a:latin typeface="+mj-lt"/>
                <a:ea typeface="+mj-ea"/>
                <a:cs typeface="+mj-cs"/>
              </a:rPr>
              <a:t>ArrayList</a:t>
            </a:r>
            <a:r>
              <a:rPr lang="en-US" sz="5400" kern="1200" dirty="0">
                <a:latin typeface="+mj-lt"/>
                <a:ea typeface="+mj-ea"/>
                <a:cs typeface="+mj-cs"/>
              </a:rPr>
              <a:t> Class</a:t>
            </a:r>
          </a:p>
        </p:txBody>
      </p:sp>
      <p:grpSp>
        <p:nvGrpSpPr>
          <p:cNvPr id="22" name="Group 2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694342B-6C88-AA8A-D033-6733A1284876}"/>
              </a:ext>
            </a:extLst>
          </p:cNvPr>
          <p:cNvGraphicFramePr>
            <a:graphicFrameLocks noGrp="1"/>
          </p:cNvGraphicFramePr>
          <p:nvPr>
            <p:extLst>
              <p:ext uri="{D42A27DB-BD31-4B8C-83A1-F6EECF244321}">
                <p14:modId xmlns:p14="http://schemas.microsoft.com/office/powerpoint/2010/main" val="449555973"/>
              </p:ext>
            </p:extLst>
          </p:nvPr>
        </p:nvGraphicFramePr>
        <p:xfrm>
          <a:off x="1020792" y="43131"/>
          <a:ext cx="10661839" cy="6712464"/>
        </p:xfrm>
        <a:graphic>
          <a:graphicData uri="http://schemas.openxmlformats.org/drawingml/2006/table">
            <a:tbl>
              <a:tblPr firstRow="1" bandRow="1">
                <a:tableStyleId>{1E171933-4619-4E11-9A3F-F7608DF75F80}</a:tableStyleId>
              </a:tblPr>
              <a:tblGrid>
                <a:gridCol w="2870439">
                  <a:extLst>
                    <a:ext uri="{9D8B030D-6E8A-4147-A177-3AD203B41FA5}">
                      <a16:colId xmlns:a16="http://schemas.microsoft.com/office/drawing/2014/main" val="354113599"/>
                    </a:ext>
                  </a:extLst>
                </a:gridCol>
                <a:gridCol w="7791400">
                  <a:extLst>
                    <a:ext uri="{9D8B030D-6E8A-4147-A177-3AD203B41FA5}">
                      <a16:colId xmlns:a16="http://schemas.microsoft.com/office/drawing/2014/main" val="371100447"/>
                    </a:ext>
                  </a:extLst>
                </a:gridCol>
              </a:tblGrid>
              <a:tr h="518637">
                <a:tc>
                  <a:txBody>
                    <a:bodyPr/>
                    <a:lstStyle/>
                    <a:p>
                      <a:pPr algn="l"/>
                      <a:r>
                        <a:rPr lang="en-US" sz="2800" dirty="0">
                          <a:effectLst/>
                        </a:rPr>
                        <a:t>Methods</a:t>
                      </a:r>
                    </a:p>
                  </a:txBody>
                  <a:tcPr marL="198978" marR="198978" marT="99489" marB="99489" anchor="ctr"/>
                </a:tc>
                <a:tc>
                  <a:txBody>
                    <a:bodyPr/>
                    <a:lstStyle/>
                    <a:p>
                      <a:pPr algn="l"/>
                      <a:r>
                        <a:rPr lang="en-US" sz="2800" dirty="0">
                          <a:effectLst/>
                        </a:rPr>
                        <a:t>Descriptions</a:t>
                      </a:r>
                    </a:p>
                  </a:txBody>
                  <a:tcPr marL="198978" marR="198978" marT="99489" marB="99489" anchor="ctr"/>
                </a:tc>
                <a:extLst>
                  <a:ext uri="{0D108BD9-81ED-4DB2-BD59-A6C34878D82A}">
                    <a16:rowId xmlns:a16="http://schemas.microsoft.com/office/drawing/2014/main" val="2413810981"/>
                  </a:ext>
                </a:extLst>
              </a:tr>
              <a:tr h="518637">
                <a:tc>
                  <a:txBody>
                    <a:bodyPr/>
                    <a:lstStyle/>
                    <a:p>
                      <a:r>
                        <a:rPr lang="en-US" sz="2800" u="none" strike="noStrike" dirty="0">
                          <a:solidFill>
                            <a:srgbClr val="0556F3"/>
                          </a:solidFill>
                          <a:effectLst/>
                          <a:hlinkClick r:id="rId2"/>
                        </a:rPr>
                        <a:t>size()</a:t>
                      </a:r>
                      <a:endParaRPr lang="en-US" sz="2800" dirty="0">
                        <a:effectLst/>
                      </a:endParaRPr>
                    </a:p>
                  </a:txBody>
                  <a:tcPr marL="198978" marR="198978" marT="99489" marB="99489" anchor="ctr"/>
                </a:tc>
                <a:tc>
                  <a:txBody>
                    <a:bodyPr/>
                    <a:lstStyle/>
                    <a:p>
                      <a:r>
                        <a:rPr lang="en-US" sz="2800" dirty="0">
                          <a:effectLst/>
                        </a:rPr>
                        <a:t>Returns the length of the </a:t>
                      </a:r>
                      <a:r>
                        <a:rPr lang="en-US" sz="2800" err="1">
                          <a:effectLst/>
                        </a:rPr>
                        <a:t>arraylist</a:t>
                      </a:r>
                      <a:r>
                        <a:rPr lang="en-US" sz="2800" dirty="0">
                          <a:effectLst/>
                        </a:rPr>
                        <a:t>.</a:t>
                      </a:r>
                    </a:p>
                  </a:txBody>
                  <a:tcPr marL="198978" marR="198978" marT="99489" marB="99489" anchor="ctr"/>
                </a:tc>
                <a:extLst>
                  <a:ext uri="{0D108BD9-81ED-4DB2-BD59-A6C34878D82A}">
                    <a16:rowId xmlns:a16="http://schemas.microsoft.com/office/drawing/2014/main" val="1416136696"/>
                  </a:ext>
                </a:extLst>
              </a:tr>
              <a:tr h="518637">
                <a:tc>
                  <a:txBody>
                    <a:bodyPr/>
                    <a:lstStyle/>
                    <a:p>
                      <a:r>
                        <a:rPr lang="en-US" sz="2800" u="none" strike="noStrike" dirty="0">
                          <a:solidFill>
                            <a:srgbClr val="0556F3"/>
                          </a:solidFill>
                          <a:effectLst/>
                          <a:hlinkClick r:id="rId3"/>
                        </a:rPr>
                        <a:t>sort()</a:t>
                      </a:r>
                      <a:endParaRPr lang="en-US" sz="2800" dirty="0">
                        <a:effectLst/>
                      </a:endParaRPr>
                    </a:p>
                  </a:txBody>
                  <a:tcPr marL="198978" marR="198978" marT="99489" marB="99489" anchor="ctr"/>
                </a:tc>
                <a:tc>
                  <a:txBody>
                    <a:bodyPr/>
                    <a:lstStyle/>
                    <a:p>
                      <a:r>
                        <a:rPr lang="en-US" sz="2800" dirty="0">
                          <a:effectLst/>
                        </a:rPr>
                        <a:t>Sort the </a:t>
                      </a:r>
                      <a:r>
                        <a:rPr lang="en-US" sz="2800" err="1">
                          <a:effectLst/>
                        </a:rPr>
                        <a:t>arraylist</a:t>
                      </a:r>
                      <a:r>
                        <a:rPr lang="en-US" sz="2800" dirty="0">
                          <a:effectLst/>
                        </a:rPr>
                        <a:t> elements.</a:t>
                      </a:r>
                    </a:p>
                  </a:txBody>
                  <a:tcPr marL="198978" marR="198978" marT="99489" marB="99489" anchor="ctr"/>
                </a:tc>
                <a:extLst>
                  <a:ext uri="{0D108BD9-81ED-4DB2-BD59-A6C34878D82A}">
                    <a16:rowId xmlns:a16="http://schemas.microsoft.com/office/drawing/2014/main" val="2232057811"/>
                  </a:ext>
                </a:extLst>
              </a:tr>
              <a:tr h="791604">
                <a:tc>
                  <a:txBody>
                    <a:bodyPr/>
                    <a:lstStyle/>
                    <a:p>
                      <a:r>
                        <a:rPr lang="en-US" sz="2800" u="none" strike="noStrike" dirty="0">
                          <a:solidFill>
                            <a:srgbClr val="0556F3"/>
                          </a:solidFill>
                          <a:effectLst/>
                          <a:hlinkClick r:id="rId4"/>
                        </a:rPr>
                        <a:t>clone()</a:t>
                      </a:r>
                      <a:endParaRPr lang="en-US" sz="2800" dirty="0">
                        <a:effectLst/>
                      </a:endParaRPr>
                    </a:p>
                  </a:txBody>
                  <a:tcPr marL="198978" marR="198978" marT="99489" marB="99489" anchor="ctr"/>
                </a:tc>
                <a:tc>
                  <a:txBody>
                    <a:bodyPr/>
                    <a:lstStyle/>
                    <a:p>
                      <a:r>
                        <a:rPr lang="en-US" sz="2800" dirty="0">
                          <a:effectLst/>
                        </a:rPr>
                        <a:t>Creates a new </a:t>
                      </a:r>
                      <a:r>
                        <a:rPr lang="en-US" sz="2800" err="1">
                          <a:effectLst/>
                        </a:rPr>
                        <a:t>arraylist</a:t>
                      </a:r>
                      <a:r>
                        <a:rPr lang="en-US" sz="2800" dirty="0">
                          <a:effectLst/>
                        </a:rPr>
                        <a:t> with the same element, size, and capacity.</a:t>
                      </a:r>
                    </a:p>
                  </a:txBody>
                  <a:tcPr marL="198978" marR="198978" marT="99489" marB="99489" anchor="ctr"/>
                </a:tc>
                <a:extLst>
                  <a:ext uri="{0D108BD9-81ED-4DB2-BD59-A6C34878D82A}">
                    <a16:rowId xmlns:a16="http://schemas.microsoft.com/office/drawing/2014/main" val="2138456860"/>
                  </a:ext>
                </a:extLst>
              </a:tr>
              <a:tr h="1050923">
                <a:tc>
                  <a:txBody>
                    <a:bodyPr/>
                    <a:lstStyle/>
                    <a:p>
                      <a:r>
                        <a:rPr lang="en-US" sz="2800" u="none" strike="noStrike" dirty="0">
                          <a:solidFill>
                            <a:srgbClr val="0556F3"/>
                          </a:solidFill>
                          <a:effectLst/>
                          <a:hlinkClick r:id="rId5"/>
                        </a:rPr>
                        <a:t>contains()</a:t>
                      </a:r>
                      <a:endParaRPr lang="en-US" sz="2800" dirty="0">
                        <a:effectLst/>
                      </a:endParaRPr>
                    </a:p>
                  </a:txBody>
                  <a:tcPr marL="198978" marR="198978" marT="99489" marB="99489" anchor="ctr"/>
                </a:tc>
                <a:tc>
                  <a:txBody>
                    <a:bodyPr/>
                    <a:lstStyle/>
                    <a:p>
                      <a:r>
                        <a:rPr lang="en-US" sz="2800" dirty="0">
                          <a:effectLst/>
                        </a:rPr>
                        <a:t>Searches the </a:t>
                      </a:r>
                      <a:r>
                        <a:rPr lang="en-US" sz="2800" err="1">
                          <a:effectLst/>
                        </a:rPr>
                        <a:t>arraylist</a:t>
                      </a:r>
                      <a:r>
                        <a:rPr lang="en-US" sz="2800" dirty="0">
                          <a:effectLst/>
                        </a:rPr>
                        <a:t> for the specified element and returns a </a:t>
                      </a:r>
                      <a:r>
                        <a:rPr lang="en-US" sz="2800" err="1">
                          <a:effectLst/>
                        </a:rPr>
                        <a:t>boolean</a:t>
                      </a:r>
                      <a:r>
                        <a:rPr lang="en-US" sz="2800" dirty="0">
                          <a:effectLst/>
                        </a:rPr>
                        <a:t> result.</a:t>
                      </a:r>
                    </a:p>
                  </a:txBody>
                  <a:tcPr marL="198978" marR="198978" marT="99489" marB="99489" anchor="ctr"/>
                </a:tc>
                <a:extLst>
                  <a:ext uri="{0D108BD9-81ED-4DB2-BD59-A6C34878D82A}">
                    <a16:rowId xmlns:a16="http://schemas.microsoft.com/office/drawing/2014/main" val="4059292527"/>
                  </a:ext>
                </a:extLst>
              </a:tr>
              <a:tr h="791604">
                <a:tc>
                  <a:txBody>
                    <a:bodyPr/>
                    <a:lstStyle/>
                    <a:p>
                      <a:r>
                        <a:rPr lang="en-US" sz="2800" u="none" strike="noStrike" dirty="0">
                          <a:solidFill>
                            <a:srgbClr val="0556F3"/>
                          </a:solidFill>
                          <a:effectLst/>
                          <a:hlinkClick r:id="rId6"/>
                        </a:rPr>
                        <a:t>ensureCapacity()</a:t>
                      </a:r>
                      <a:endParaRPr lang="en-US" sz="2800" dirty="0">
                        <a:effectLst/>
                      </a:endParaRPr>
                    </a:p>
                  </a:txBody>
                  <a:tcPr marL="198978" marR="198978" marT="99489" marB="99489" anchor="ctr"/>
                </a:tc>
                <a:tc>
                  <a:txBody>
                    <a:bodyPr/>
                    <a:lstStyle/>
                    <a:p>
                      <a:r>
                        <a:rPr lang="en-US" sz="2800" dirty="0">
                          <a:effectLst/>
                        </a:rPr>
                        <a:t>Specifies the total element the </a:t>
                      </a:r>
                      <a:r>
                        <a:rPr lang="en-US" sz="2800" err="1">
                          <a:effectLst/>
                        </a:rPr>
                        <a:t>arraylist</a:t>
                      </a:r>
                      <a:r>
                        <a:rPr lang="en-US" sz="2800" dirty="0">
                          <a:effectLst/>
                        </a:rPr>
                        <a:t> can contain.</a:t>
                      </a:r>
                    </a:p>
                  </a:txBody>
                  <a:tcPr marL="198978" marR="198978" marT="99489" marB="99489" anchor="ctr"/>
                </a:tc>
                <a:extLst>
                  <a:ext uri="{0D108BD9-81ED-4DB2-BD59-A6C34878D82A}">
                    <a16:rowId xmlns:a16="http://schemas.microsoft.com/office/drawing/2014/main" val="3793230527"/>
                  </a:ext>
                </a:extLst>
              </a:tr>
              <a:tr h="518637">
                <a:tc>
                  <a:txBody>
                    <a:bodyPr/>
                    <a:lstStyle/>
                    <a:p>
                      <a:r>
                        <a:rPr lang="en-US" sz="2800" u="none" strike="noStrike" dirty="0">
                          <a:solidFill>
                            <a:srgbClr val="0556F3"/>
                          </a:solidFill>
                          <a:effectLst/>
                          <a:hlinkClick r:id="rId7"/>
                        </a:rPr>
                        <a:t>isEmpty()</a:t>
                      </a:r>
                      <a:endParaRPr lang="en-US" sz="2800" dirty="0">
                        <a:effectLst/>
                      </a:endParaRPr>
                    </a:p>
                  </a:txBody>
                  <a:tcPr marL="198978" marR="198978" marT="99489" marB="99489" anchor="ctr"/>
                </a:tc>
                <a:tc>
                  <a:txBody>
                    <a:bodyPr/>
                    <a:lstStyle/>
                    <a:p>
                      <a:r>
                        <a:rPr lang="en-US" sz="2800" dirty="0">
                          <a:effectLst/>
                        </a:rPr>
                        <a:t>Checks if the </a:t>
                      </a:r>
                      <a:r>
                        <a:rPr lang="en-US" sz="2800" err="1">
                          <a:effectLst/>
                        </a:rPr>
                        <a:t>arraylist</a:t>
                      </a:r>
                      <a:r>
                        <a:rPr lang="en-US" sz="2800" dirty="0">
                          <a:effectLst/>
                        </a:rPr>
                        <a:t> is empty.</a:t>
                      </a:r>
                    </a:p>
                  </a:txBody>
                  <a:tcPr marL="198978" marR="198978" marT="99489" marB="99489" anchor="ctr"/>
                </a:tc>
                <a:extLst>
                  <a:ext uri="{0D108BD9-81ED-4DB2-BD59-A6C34878D82A}">
                    <a16:rowId xmlns:a16="http://schemas.microsoft.com/office/drawing/2014/main" val="3069427287"/>
                  </a:ext>
                </a:extLst>
              </a:tr>
              <a:tr h="1050923">
                <a:tc>
                  <a:txBody>
                    <a:bodyPr/>
                    <a:lstStyle/>
                    <a:p>
                      <a:r>
                        <a:rPr lang="en-US" sz="2800" u="none" strike="noStrike" dirty="0">
                          <a:solidFill>
                            <a:srgbClr val="0556F3"/>
                          </a:solidFill>
                          <a:effectLst/>
                          <a:hlinkClick r:id="rId8"/>
                        </a:rPr>
                        <a:t>indexOf()</a:t>
                      </a:r>
                      <a:endParaRPr lang="en-US" sz="2800" dirty="0">
                        <a:effectLst/>
                      </a:endParaRPr>
                    </a:p>
                  </a:txBody>
                  <a:tcPr marL="198978" marR="198978" marT="99489" marB="99489" anchor="ctr"/>
                </a:tc>
                <a:tc>
                  <a:txBody>
                    <a:bodyPr/>
                    <a:lstStyle/>
                    <a:p>
                      <a:r>
                        <a:rPr lang="en-US" sz="2800" dirty="0">
                          <a:effectLst/>
                        </a:rPr>
                        <a:t>Searches a specified element in an </a:t>
                      </a:r>
                      <a:r>
                        <a:rPr lang="en-US" sz="2800" err="1">
                          <a:effectLst/>
                        </a:rPr>
                        <a:t>arraylist</a:t>
                      </a:r>
                      <a:r>
                        <a:rPr lang="en-US" sz="2800" dirty="0">
                          <a:effectLst/>
                        </a:rPr>
                        <a:t> and returns the index of the element.</a:t>
                      </a:r>
                    </a:p>
                  </a:txBody>
                  <a:tcPr marL="198978" marR="198978" marT="99489" marB="99489" anchor="ctr"/>
                </a:tc>
                <a:extLst>
                  <a:ext uri="{0D108BD9-81ED-4DB2-BD59-A6C34878D82A}">
                    <a16:rowId xmlns:a16="http://schemas.microsoft.com/office/drawing/2014/main" val="2512955303"/>
                  </a:ext>
                </a:extLst>
              </a:tr>
            </a:tbl>
          </a:graphicData>
        </a:graphic>
      </p:graphicFrame>
    </p:spTree>
    <p:extLst>
      <p:ext uri="{BB962C8B-B14F-4D97-AF65-F5344CB8AC3E}">
        <p14:creationId xmlns:p14="http://schemas.microsoft.com/office/powerpoint/2010/main" val="44422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9145-7AC1-323B-DFC2-596F0B8E2956}"/>
              </a:ext>
            </a:extLst>
          </p:cNvPr>
          <p:cNvSpPr>
            <a:spLocks noGrp="1"/>
          </p:cNvSpPr>
          <p:nvPr>
            <p:ph type="title"/>
          </p:nvPr>
        </p:nvSpPr>
        <p:spPr/>
        <p:txBody>
          <a:bodyPr/>
          <a:lstStyle/>
          <a:p>
            <a:r>
              <a:rPr lang="en-US" dirty="0"/>
              <a:t>LinkedList</a:t>
            </a:r>
          </a:p>
        </p:txBody>
      </p:sp>
      <p:sp>
        <p:nvSpPr>
          <p:cNvPr id="3" name="Content Placeholder 2">
            <a:extLst>
              <a:ext uri="{FF2B5EF4-FFF2-40B4-BE49-F238E27FC236}">
                <a16:creationId xmlns:a16="http://schemas.microsoft.com/office/drawing/2014/main" id="{2A1C7A05-34B0-0F13-12C3-261EB00CE177}"/>
              </a:ext>
            </a:extLst>
          </p:cNvPr>
          <p:cNvSpPr>
            <a:spLocks noGrp="1"/>
          </p:cNvSpPr>
          <p:nvPr>
            <p:ph idx="1"/>
          </p:nvPr>
        </p:nvSpPr>
        <p:spPr/>
        <p:txBody>
          <a:bodyPr vert="horz" lIns="91440" tIns="45720" rIns="91440" bIns="45720" rtlCol="0" anchor="t">
            <a:normAutofit/>
          </a:bodyPr>
          <a:lstStyle/>
          <a:p>
            <a:pPr marL="0" indent="0" algn="just">
              <a:buNone/>
            </a:pPr>
            <a:r>
              <a:rPr lang="en-US" sz="4000" dirty="0">
                <a:latin typeface="Times New Roman"/>
                <a:cs typeface="Times New Roman"/>
              </a:rPr>
              <a:t>The </a:t>
            </a:r>
            <a:r>
              <a:rPr lang="en-US" sz="4400" b="1" dirty="0">
                <a:latin typeface="Times New Roman"/>
                <a:cs typeface="Times New Roman"/>
              </a:rPr>
              <a:t>LinkedList</a:t>
            </a:r>
            <a:r>
              <a:rPr lang="en-US" sz="4000" b="1" dirty="0">
                <a:latin typeface="Times New Roman"/>
                <a:cs typeface="Times New Roman"/>
              </a:rPr>
              <a:t> </a:t>
            </a:r>
            <a:r>
              <a:rPr lang="en-US" sz="4000" dirty="0">
                <a:latin typeface="Times New Roman"/>
                <a:cs typeface="Times New Roman"/>
              </a:rPr>
              <a:t>class in Java is an implementation of the List interface and the Deque interface (double-ended queue).</a:t>
            </a:r>
            <a:endParaRPr lang="en-US"/>
          </a:p>
          <a:p>
            <a:pPr marL="0" indent="0" algn="just">
              <a:buNone/>
            </a:pPr>
            <a:r>
              <a:rPr lang="en-US" sz="4000" dirty="0">
                <a:latin typeface="Times New Roman"/>
                <a:cs typeface="Times New Roman"/>
              </a:rPr>
              <a:t>It provides a doubly-linked list data structure, which allows for efficient insertion and removal of elements at both ends of the list.</a:t>
            </a:r>
            <a:endParaRPr lang="en-US"/>
          </a:p>
          <a:p>
            <a:pPr marL="0" indent="0" algn="just">
              <a:buNone/>
            </a:pPr>
            <a:endParaRPr lang="en-US" sz="4000" dirty="0">
              <a:latin typeface="Times New Roman"/>
              <a:cs typeface="Times New Roman"/>
            </a:endParaRPr>
          </a:p>
          <a:p>
            <a:pPr marL="0" indent="0" algn="just">
              <a:buNone/>
            </a:pPr>
            <a:endParaRPr lang="en-US" sz="4000" dirty="0"/>
          </a:p>
        </p:txBody>
      </p:sp>
    </p:spTree>
    <p:extLst>
      <p:ext uri="{BB962C8B-B14F-4D97-AF65-F5344CB8AC3E}">
        <p14:creationId xmlns:p14="http://schemas.microsoft.com/office/powerpoint/2010/main" val="3195062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9145-7AC1-323B-DFC2-596F0B8E2956}"/>
              </a:ext>
            </a:extLst>
          </p:cNvPr>
          <p:cNvSpPr>
            <a:spLocks noGrp="1"/>
          </p:cNvSpPr>
          <p:nvPr>
            <p:ph type="title"/>
          </p:nvPr>
        </p:nvSpPr>
        <p:spPr/>
        <p:txBody>
          <a:bodyPr/>
          <a:lstStyle/>
          <a:p>
            <a:r>
              <a:rPr lang="en-US" dirty="0"/>
              <a:t>LinkedList</a:t>
            </a:r>
          </a:p>
        </p:txBody>
      </p:sp>
      <p:sp>
        <p:nvSpPr>
          <p:cNvPr id="3" name="Content Placeholder 2">
            <a:extLst>
              <a:ext uri="{FF2B5EF4-FFF2-40B4-BE49-F238E27FC236}">
                <a16:creationId xmlns:a16="http://schemas.microsoft.com/office/drawing/2014/main" id="{2A1C7A05-34B0-0F13-12C3-261EB00CE177}"/>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sz="2800" dirty="0">
                <a:latin typeface="Times New Roman"/>
                <a:cs typeface="Times New Roman"/>
              </a:rPr>
              <a:t>The main advantages of using a LinkedList over an </a:t>
            </a:r>
            <a:r>
              <a:rPr lang="en-US" sz="2800" dirty="0" err="1">
                <a:latin typeface="Times New Roman"/>
                <a:cs typeface="Times New Roman"/>
              </a:rPr>
              <a:t>ArrayList</a:t>
            </a:r>
            <a:r>
              <a:rPr lang="en-US" sz="2800" dirty="0">
                <a:latin typeface="Times New Roman"/>
                <a:cs typeface="Times New Roman"/>
              </a:rPr>
              <a:t> are:</a:t>
            </a:r>
          </a:p>
          <a:p>
            <a:pPr marL="0" indent="0" algn="just">
              <a:buNone/>
            </a:pPr>
            <a:r>
              <a:rPr lang="en-US" sz="2800" b="1" dirty="0">
                <a:latin typeface="Times New Roman"/>
                <a:cs typeface="Times New Roman"/>
              </a:rPr>
              <a:t>Efficient Insertion and Removal:</a:t>
            </a:r>
            <a:r>
              <a:rPr lang="en-US" sz="2800" dirty="0">
                <a:latin typeface="Times New Roman"/>
                <a:cs typeface="Times New Roman"/>
              </a:rPr>
              <a:t> Inserting and removing elements at the beginning or end of a LinkedList is highly efficient with a time complexity of O(1). This is because it only requires updating the references of the neighboring nodes.</a:t>
            </a:r>
          </a:p>
          <a:p>
            <a:pPr marL="0" indent="0" algn="just">
              <a:buNone/>
            </a:pPr>
            <a:r>
              <a:rPr lang="en-US" sz="2800" b="1" dirty="0">
                <a:latin typeface="Times New Roman"/>
                <a:cs typeface="Times New Roman"/>
              </a:rPr>
              <a:t>Dynamic Size: </a:t>
            </a:r>
            <a:r>
              <a:rPr lang="en-US" sz="2800" dirty="0">
                <a:latin typeface="Times New Roman"/>
                <a:cs typeface="Times New Roman"/>
              </a:rPr>
              <a:t>Unlike arrays, LinkedList does not have a fixed size, and it can grow or shrink dynamically as elements are added or removed.</a:t>
            </a:r>
          </a:p>
          <a:p>
            <a:pPr marL="0" indent="0" algn="just">
              <a:buNone/>
            </a:pPr>
            <a:r>
              <a:rPr lang="en-US" sz="2800" b="1" dirty="0">
                <a:latin typeface="Times New Roman"/>
                <a:cs typeface="Times New Roman"/>
              </a:rPr>
              <a:t>No Shift Required:</a:t>
            </a:r>
            <a:r>
              <a:rPr lang="en-US" sz="2800" dirty="0">
                <a:latin typeface="Times New Roman"/>
                <a:cs typeface="Times New Roman"/>
              </a:rPr>
              <a:t> When inserting or removing elements in the middle of a LinkedList, there is no need to shift the remaining elements, as they are simply linked through their references.</a:t>
            </a:r>
          </a:p>
          <a:p>
            <a:pPr marL="0" indent="0" algn="just">
              <a:buNone/>
            </a:pPr>
            <a:endParaRPr lang="en-US" sz="2800" dirty="0"/>
          </a:p>
        </p:txBody>
      </p:sp>
    </p:spTree>
    <p:extLst>
      <p:ext uri="{BB962C8B-B14F-4D97-AF65-F5344CB8AC3E}">
        <p14:creationId xmlns:p14="http://schemas.microsoft.com/office/powerpoint/2010/main" val="2897629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9145-7AC1-323B-DFC2-596F0B8E2956}"/>
              </a:ext>
            </a:extLst>
          </p:cNvPr>
          <p:cNvSpPr>
            <a:spLocks noGrp="1"/>
          </p:cNvSpPr>
          <p:nvPr>
            <p:ph type="title"/>
          </p:nvPr>
        </p:nvSpPr>
        <p:spPr/>
        <p:txBody>
          <a:bodyPr/>
          <a:lstStyle/>
          <a:p>
            <a:r>
              <a:rPr lang="en-US" dirty="0"/>
              <a:t>LinkedList</a:t>
            </a:r>
          </a:p>
        </p:txBody>
      </p:sp>
      <p:sp>
        <p:nvSpPr>
          <p:cNvPr id="3" name="Content Placeholder 2">
            <a:extLst>
              <a:ext uri="{FF2B5EF4-FFF2-40B4-BE49-F238E27FC236}">
                <a16:creationId xmlns:a16="http://schemas.microsoft.com/office/drawing/2014/main" id="{2A1C7A05-34B0-0F13-12C3-261EB00CE177}"/>
              </a:ext>
            </a:extLst>
          </p:cNvPr>
          <p:cNvSpPr>
            <a:spLocks noGrp="1"/>
          </p:cNvSpPr>
          <p:nvPr>
            <p:ph idx="1"/>
          </p:nvPr>
        </p:nvSpPr>
        <p:spPr/>
        <p:txBody>
          <a:bodyPr vert="horz" lIns="91440" tIns="45720" rIns="91440" bIns="45720" rtlCol="0" anchor="t">
            <a:normAutofit/>
          </a:bodyPr>
          <a:lstStyle/>
          <a:p>
            <a:pPr marL="0" indent="0" algn="just">
              <a:buNone/>
            </a:pPr>
            <a:r>
              <a:rPr lang="en-US" sz="3200" b="1" dirty="0">
                <a:latin typeface="Times New Roman"/>
                <a:cs typeface="Times New Roman"/>
              </a:rPr>
              <a:t>However, LinkedList has a few drawbacks compared to </a:t>
            </a:r>
            <a:r>
              <a:rPr lang="en-US" sz="3200" b="1" dirty="0" err="1">
                <a:latin typeface="Times New Roman"/>
                <a:cs typeface="Times New Roman"/>
              </a:rPr>
              <a:t>ArrayList</a:t>
            </a:r>
            <a:r>
              <a:rPr lang="en-US" sz="3200" b="1" dirty="0">
                <a:latin typeface="Times New Roman"/>
                <a:cs typeface="Times New Roman"/>
              </a:rPr>
              <a:t>:</a:t>
            </a:r>
            <a:endParaRPr lang="en-US" sz="2800" b="1" dirty="0"/>
          </a:p>
          <a:p>
            <a:pPr marL="0" indent="0" algn="just">
              <a:buNone/>
            </a:pPr>
            <a:r>
              <a:rPr lang="en-US" sz="3200" b="1" dirty="0">
                <a:latin typeface="Times New Roman"/>
                <a:cs typeface="Times New Roman"/>
              </a:rPr>
              <a:t>Random Access:</a:t>
            </a:r>
            <a:r>
              <a:rPr lang="en-US" sz="3200" dirty="0">
                <a:latin typeface="Times New Roman"/>
                <a:cs typeface="Times New Roman"/>
              </a:rPr>
              <a:t> Accessing elements by index in a LinkedList is relatively slow, with a time complexity of O(n), as it requires traversing the list from the beginning or end.</a:t>
            </a:r>
            <a:endParaRPr lang="en-US" sz="2800" dirty="0"/>
          </a:p>
          <a:p>
            <a:pPr marL="0" indent="0" algn="just">
              <a:buNone/>
            </a:pPr>
            <a:r>
              <a:rPr lang="en-US" sz="3200" b="1" dirty="0">
                <a:latin typeface="Times New Roman"/>
                <a:cs typeface="Times New Roman"/>
              </a:rPr>
              <a:t>Memory Overhead:</a:t>
            </a:r>
            <a:r>
              <a:rPr lang="en-US" sz="3200" dirty="0">
                <a:latin typeface="Times New Roman"/>
                <a:cs typeface="Times New Roman"/>
              </a:rPr>
              <a:t> Each node in a LinkedList requires additional memory to store the references to the next and previous nodes, resulting in higher memory overhead compared to an </a:t>
            </a:r>
            <a:r>
              <a:rPr lang="en-US" sz="3200" dirty="0" err="1">
                <a:latin typeface="Times New Roman"/>
                <a:cs typeface="Times New Roman"/>
              </a:rPr>
              <a:t>ArrayList</a:t>
            </a:r>
            <a:r>
              <a:rPr lang="en-US" sz="3200" dirty="0">
                <a:latin typeface="Times New Roman"/>
                <a:cs typeface="Times New Roman"/>
              </a:rPr>
              <a:t>.</a:t>
            </a:r>
            <a:endParaRPr lang="en-US" sz="2800" dirty="0" err="1"/>
          </a:p>
          <a:p>
            <a:pPr marL="0" indent="0" algn="just">
              <a:buNone/>
            </a:pPr>
            <a:endParaRPr lang="en-US" sz="3200" dirty="0">
              <a:latin typeface="Times New Roman"/>
              <a:cs typeface="Times New Roman"/>
            </a:endParaRPr>
          </a:p>
          <a:p>
            <a:pPr marL="0" indent="0" algn="just">
              <a:buNone/>
            </a:pPr>
            <a:endParaRPr lang="en-US" sz="3200" dirty="0"/>
          </a:p>
        </p:txBody>
      </p:sp>
    </p:spTree>
    <p:extLst>
      <p:ext uri="{BB962C8B-B14F-4D97-AF65-F5344CB8AC3E}">
        <p14:creationId xmlns:p14="http://schemas.microsoft.com/office/powerpoint/2010/main" val="76479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0D813-5B47-4051-A121-97E7103C9272}"/>
              </a:ext>
            </a:extLst>
          </p:cNvPr>
          <p:cNvSpPr>
            <a:spLocks noGrp="1"/>
          </p:cNvSpPr>
          <p:nvPr>
            <p:ph idx="1"/>
          </p:nvPr>
        </p:nvSpPr>
        <p:spPr>
          <a:xfrm>
            <a:off x="457200" y="1604359"/>
            <a:ext cx="10515600" cy="4891477"/>
          </a:xfrm>
        </p:spPr>
        <p:txBody>
          <a:bodyPr vert="horz" lIns="91440" tIns="45720" rIns="91440" bIns="45720" rtlCol="0" anchor="t">
            <a:normAutofit fontScale="85000" lnSpcReduction="20000"/>
          </a:bodyPr>
          <a:lstStyle/>
          <a:p>
            <a:pPr marL="0" indent="0">
              <a:buNone/>
            </a:pPr>
            <a:r>
              <a:rPr lang="en-IN" sz="3300" dirty="0"/>
              <a:t>import </a:t>
            </a:r>
            <a:r>
              <a:rPr lang="en-IN" sz="3300" dirty="0" err="1"/>
              <a:t>java.util.LinkedList</a:t>
            </a:r>
            <a:r>
              <a:rPr lang="en-IN" sz="3300" dirty="0"/>
              <a:t>;</a:t>
            </a:r>
          </a:p>
          <a:p>
            <a:pPr marL="0" indent="0">
              <a:buNone/>
            </a:pPr>
            <a:r>
              <a:rPr lang="en-IN" sz="3300" dirty="0"/>
              <a:t>public class </a:t>
            </a:r>
            <a:r>
              <a:rPr lang="en-IN" sz="3300" dirty="0" err="1"/>
              <a:t>LinkedListExample</a:t>
            </a:r>
            <a:r>
              <a:rPr lang="en-IN" sz="3300" dirty="0"/>
              <a:t> {</a:t>
            </a:r>
          </a:p>
          <a:p>
            <a:pPr marL="0" indent="0">
              <a:buNone/>
            </a:pPr>
            <a:r>
              <a:rPr lang="en-IN" sz="3300" dirty="0"/>
              <a:t>    public static void main(String[] </a:t>
            </a:r>
            <a:r>
              <a:rPr lang="en-IN" sz="3300" dirty="0" err="1"/>
              <a:t>args</a:t>
            </a:r>
            <a:r>
              <a:rPr lang="en-IN" sz="3300" dirty="0"/>
              <a:t>) {</a:t>
            </a:r>
          </a:p>
          <a:p>
            <a:pPr marL="0" indent="0">
              <a:buNone/>
            </a:pPr>
            <a:r>
              <a:rPr lang="en-IN" sz="3300" dirty="0"/>
              <a:t>        LinkedList&lt;String&gt; </a:t>
            </a:r>
            <a:r>
              <a:rPr lang="en-IN" sz="3300" dirty="0" err="1"/>
              <a:t>linkedList</a:t>
            </a:r>
            <a:r>
              <a:rPr lang="en-IN" sz="3300" dirty="0"/>
              <a:t> = new LinkedList&lt;&gt;();</a:t>
            </a:r>
          </a:p>
          <a:p>
            <a:pPr marL="0" indent="0">
              <a:buNone/>
            </a:pPr>
            <a:r>
              <a:rPr lang="en-IN" sz="3300" dirty="0">
                <a:latin typeface="Times New Roman"/>
                <a:cs typeface="Times New Roman"/>
              </a:rPr>
              <a:t> </a:t>
            </a:r>
            <a:r>
              <a:rPr lang="en-IN" sz="3300" b="1" dirty="0">
                <a:latin typeface="Times New Roman"/>
                <a:cs typeface="Times New Roman"/>
              </a:rPr>
              <a:t>      </a:t>
            </a:r>
            <a:r>
              <a:rPr lang="en-IN" sz="3300" b="1" dirty="0">
                <a:highlight>
                  <a:srgbClr val="FFFF00"/>
                </a:highlight>
                <a:latin typeface="Times New Roman"/>
                <a:cs typeface="Times New Roman"/>
              </a:rPr>
              <a:t> // Adding elements to the LinkedList</a:t>
            </a:r>
          </a:p>
          <a:p>
            <a:pPr marL="0" indent="0">
              <a:buNone/>
            </a:pPr>
            <a:r>
              <a:rPr lang="en-IN" sz="3300" dirty="0"/>
              <a:t>        </a:t>
            </a:r>
            <a:r>
              <a:rPr lang="en-IN" sz="3300" dirty="0" err="1"/>
              <a:t>linkedList.add</a:t>
            </a:r>
            <a:r>
              <a:rPr lang="en-IN" sz="3300" dirty="0"/>
              <a:t>("Java");</a:t>
            </a:r>
          </a:p>
          <a:p>
            <a:pPr marL="0" indent="0">
              <a:buNone/>
            </a:pPr>
            <a:r>
              <a:rPr lang="en-IN" sz="3300" dirty="0"/>
              <a:t>        </a:t>
            </a:r>
            <a:r>
              <a:rPr lang="en-IN" sz="3300" dirty="0" err="1"/>
              <a:t>linkedList.add</a:t>
            </a:r>
            <a:r>
              <a:rPr lang="en-IN" sz="3300" dirty="0"/>
              <a:t>("Python");</a:t>
            </a:r>
          </a:p>
          <a:p>
            <a:pPr marL="0" indent="0">
              <a:buNone/>
            </a:pPr>
            <a:r>
              <a:rPr lang="en-IN" sz="3300" dirty="0"/>
              <a:t>        </a:t>
            </a:r>
            <a:r>
              <a:rPr lang="en-IN" sz="3300" dirty="0" err="1"/>
              <a:t>linkedList.add</a:t>
            </a:r>
            <a:r>
              <a:rPr lang="en-IN" sz="3300" dirty="0"/>
              <a:t>("C++");</a:t>
            </a:r>
          </a:p>
          <a:p>
            <a:pPr marL="0" indent="0">
              <a:buNone/>
            </a:pPr>
            <a:r>
              <a:rPr lang="en-IN" sz="3300" dirty="0">
                <a:latin typeface="Times New Roman"/>
                <a:cs typeface="Times New Roman"/>
              </a:rPr>
              <a:t>        </a:t>
            </a:r>
            <a:r>
              <a:rPr lang="en-IN" sz="3300" dirty="0">
                <a:highlight>
                  <a:srgbClr val="FFFF00"/>
                </a:highlight>
                <a:latin typeface="Times New Roman"/>
                <a:cs typeface="Times New Roman"/>
              </a:rPr>
              <a:t>// Adding an element at the first position</a:t>
            </a:r>
          </a:p>
          <a:p>
            <a:pPr marL="0" indent="0">
              <a:buNone/>
            </a:pPr>
            <a:r>
              <a:rPr lang="en-IN" sz="3300" dirty="0"/>
              <a:t>        </a:t>
            </a:r>
            <a:r>
              <a:rPr lang="en-IN" sz="3300" dirty="0" err="1"/>
              <a:t>linkedList.addFirst</a:t>
            </a:r>
            <a:r>
              <a:rPr lang="en-IN" sz="3300" dirty="0"/>
              <a:t>("C#");</a:t>
            </a:r>
          </a:p>
          <a:p>
            <a:pPr marL="0" indent="0">
              <a:buNone/>
            </a:pPr>
            <a:r>
              <a:rPr lang="en-IN" sz="3300" dirty="0">
                <a:latin typeface="Times New Roman"/>
                <a:cs typeface="Times New Roman"/>
              </a:rPr>
              <a:t>       </a:t>
            </a:r>
            <a:endParaRPr lang="en-IN" sz="3300" dirty="0"/>
          </a:p>
        </p:txBody>
      </p:sp>
      <p:sp>
        <p:nvSpPr>
          <p:cNvPr id="7" name="TextBox 6">
            <a:extLst>
              <a:ext uri="{FF2B5EF4-FFF2-40B4-BE49-F238E27FC236}">
                <a16:creationId xmlns:a16="http://schemas.microsoft.com/office/drawing/2014/main" id="{7740C796-4C3D-4EA3-8003-98E79F26FD9D}"/>
              </a:ext>
            </a:extLst>
          </p:cNvPr>
          <p:cNvSpPr txBox="1"/>
          <p:nvPr/>
        </p:nvSpPr>
        <p:spPr>
          <a:xfrm>
            <a:off x="6094396" y="433137"/>
            <a:ext cx="6097604" cy="369332"/>
          </a:xfrm>
          <a:prstGeom prst="rect">
            <a:avLst/>
          </a:prstGeom>
          <a:noFill/>
        </p:spPr>
        <p:txBody>
          <a:bodyPr wrap="square" lIns="91440" tIns="45720" rIns="91440" bIns="45720" anchor="t">
            <a:spAutoFit/>
          </a:bodyPr>
          <a:lstStyle/>
          <a:p>
            <a:endParaRPr lang="en-US" dirty="0"/>
          </a:p>
        </p:txBody>
      </p:sp>
      <p:sp>
        <p:nvSpPr>
          <p:cNvPr id="2" name="TextBox 1">
            <a:extLst>
              <a:ext uri="{FF2B5EF4-FFF2-40B4-BE49-F238E27FC236}">
                <a16:creationId xmlns:a16="http://schemas.microsoft.com/office/drawing/2014/main" id="{C489907E-26CA-96BB-D805-B3CD500622D5}"/>
              </a:ext>
            </a:extLst>
          </p:cNvPr>
          <p:cNvSpPr txBox="1"/>
          <p:nvPr/>
        </p:nvSpPr>
        <p:spPr>
          <a:xfrm>
            <a:off x="2212622" y="434622"/>
            <a:ext cx="46905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cs typeface="Times New Roman"/>
              </a:rPr>
              <a:t>Example Part:1</a:t>
            </a:r>
            <a:endParaRPr lang="en-US" sz="2800" b="1" dirty="0">
              <a:latin typeface="Times New Roman"/>
              <a:cs typeface="Times New Roman"/>
            </a:endParaRPr>
          </a:p>
        </p:txBody>
      </p:sp>
    </p:spTree>
    <p:extLst>
      <p:ext uri="{BB962C8B-B14F-4D97-AF65-F5344CB8AC3E}">
        <p14:creationId xmlns:p14="http://schemas.microsoft.com/office/powerpoint/2010/main" val="2901666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0D813-5B47-4051-A121-97E7103C9272}"/>
              </a:ext>
            </a:extLst>
          </p:cNvPr>
          <p:cNvSpPr>
            <a:spLocks noGrp="1"/>
          </p:cNvSpPr>
          <p:nvPr>
            <p:ph idx="1"/>
          </p:nvPr>
        </p:nvSpPr>
        <p:spPr>
          <a:xfrm>
            <a:off x="457200" y="1025804"/>
            <a:ext cx="9584267" cy="5470032"/>
          </a:xfrm>
        </p:spPr>
        <p:txBody>
          <a:bodyPr vert="horz" lIns="91440" tIns="45720" rIns="91440" bIns="45720" rtlCol="0" anchor="t">
            <a:normAutofit fontScale="92500" lnSpcReduction="10000"/>
          </a:bodyPr>
          <a:lstStyle/>
          <a:p>
            <a:pPr marL="0" indent="0">
              <a:buNone/>
            </a:pPr>
            <a:r>
              <a:rPr lang="en-IN" sz="3300" dirty="0">
                <a:highlight>
                  <a:srgbClr val="FFFF00"/>
                </a:highlight>
                <a:latin typeface="Times New Roman"/>
                <a:cs typeface="Times New Roman"/>
              </a:rPr>
              <a:t>// Adding an element at the last position</a:t>
            </a:r>
            <a:endParaRPr lang="en-IN" sz="3300" dirty="0">
              <a:highlight>
                <a:srgbClr val="FFFF00"/>
              </a:highlight>
            </a:endParaRPr>
          </a:p>
          <a:p>
            <a:pPr marL="0" indent="0">
              <a:buNone/>
            </a:pPr>
            <a:r>
              <a:rPr lang="en-IN" sz="3300" dirty="0">
                <a:latin typeface="Times New Roman"/>
                <a:cs typeface="Times New Roman"/>
              </a:rPr>
              <a:t>        </a:t>
            </a:r>
            <a:r>
              <a:rPr lang="en-IN" sz="3300" dirty="0" err="1">
                <a:latin typeface="Times New Roman"/>
                <a:cs typeface="Times New Roman"/>
              </a:rPr>
              <a:t>linkedList.addLast</a:t>
            </a:r>
            <a:r>
              <a:rPr lang="en-IN" sz="3300" dirty="0">
                <a:latin typeface="Times New Roman"/>
                <a:cs typeface="Times New Roman"/>
              </a:rPr>
              <a:t>("Ruby");</a:t>
            </a:r>
            <a:endParaRPr lang="en-IN" sz="3300" dirty="0"/>
          </a:p>
          <a:p>
            <a:pPr marL="0" indent="0">
              <a:buNone/>
            </a:pPr>
            <a:r>
              <a:rPr lang="en-IN" sz="3300" dirty="0">
                <a:latin typeface="Times New Roman"/>
                <a:cs typeface="Times New Roman"/>
              </a:rPr>
              <a:t>        </a:t>
            </a:r>
            <a:r>
              <a:rPr lang="en-IN" sz="3300" dirty="0">
                <a:highlight>
                  <a:srgbClr val="FFFF00"/>
                </a:highlight>
                <a:latin typeface="Times New Roman"/>
                <a:cs typeface="Times New Roman"/>
              </a:rPr>
              <a:t>// Removing an element from the LinkedList</a:t>
            </a:r>
          </a:p>
          <a:p>
            <a:pPr marL="0" indent="0">
              <a:buNone/>
            </a:pPr>
            <a:r>
              <a:rPr lang="en-IN" sz="3300" dirty="0">
                <a:latin typeface="Times New Roman"/>
                <a:cs typeface="Times New Roman"/>
              </a:rPr>
              <a:t>        </a:t>
            </a:r>
            <a:r>
              <a:rPr lang="en-IN" sz="3300" dirty="0" err="1">
                <a:latin typeface="Times New Roman"/>
                <a:cs typeface="Times New Roman"/>
              </a:rPr>
              <a:t>linkedList.remove</a:t>
            </a:r>
            <a:r>
              <a:rPr lang="en-IN" sz="3300" dirty="0">
                <a:latin typeface="Times New Roman"/>
                <a:cs typeface="Times New Roman"/>
              </a:rPr>
              <a:t>("Python");-</a:t>
            </a:r>
            <a:endParaRPr lang="en-IN" sz="3300" dirty="0"/>
          </a:p>
          <a:p>
            <a:pPr marL="0" indent="0">
              <a:buNone/>
            </a:pPr>
            <a:r>
              <a:rPr lang="en-IN" sz="3300" dirty="0">
                <a:latin typeface="Times New Roman"/>
                <a:cs typeface="Times New Roman"/>
              </a:rPr>
              <a:t>     </a:t>
            </a:r>
            <a:r>
              <a:rPr lang="en-IN" sz="3300" dirty="0">
                <a:highlight>
                  <a:srgbClr val="FFFF00"/>
                </a:highlight>
                <a:latin typeface="Times New Roman"/>
                <a:cs typeface="Times New Roman"/>
              </a:rPr>
              <a:t>   // Iterating over the LinkedList</a:t>
            </a:r>
            <a:endParaRPr lang="en-IN" sz="3300">
              <a:highlight>
                <a:srgbClr val="FFFF00"/>
              </a:highlight>
            </a:endParaRPr>
          </a:p>
          <a:p>
            <a:pPr marL="0" indent="0">
              <a:buNone/>
            </a:pPr>
            <a:r>
              <a:rPr lang="en-IN" sz="3300" dirty="0">
                <a:latin typeface="Times New Roman"/>
                <a:cs typeface="Times New Roman"/>
              </a:rPr>
              <a:t>        for (String language : </a:t>
            </a:r>
            <a:r>
              <a:rPr lang="en-IN" sz="3300" err="1">
                <a:latin typeface="Times New Roman"/>
                <a:cs typeface="Times New Roman"/>
              </a:rPr>
              <a:t>linkedList</a:t>
            </a:r>
            <a:r>
              <a:rPr lang="en-IN" sz="3300" dirty="0">
                <a:latin typeface="Times New Roman"/>
                <a:cs typeface="Times New Roman"/>
              </a:rPr>
              <a:t>) {</a:t>
            </a:r>
          </a:p>
          <a:p>
            <a:pPr marL="0" indent="0">
              <a:buNone/>
            </a:pPr>
            <a:r>
              <a:rPr lang="en-IN" sz="3300" dirty="0">
                <a:latin typeface="Times New Roman"/>
                <a:cs typeface="Times New Roman"/>
              </a:rPr>
              <a:t>            </a:t>
            </a:r>
            <a:r>
              <a:rPr lang="en-IN" sz="3300" err="1">
                <a:latin typeface="Times New Roman"/>
                <a:cs typeface="Times New Roman"/>
              </a:rPr>
              <a:t>System.out.println</a:t>
            </a:r>
            <a:r>
              <a:rPr lang="en-IN" sz="3300" dirty="0">
                <a:latin typeface="Times New Roman"/>
                <a:cs typeface="Times New Roman"/>
              </a:rPr>
              <a:t>(language);</a:t>
            </a:r>
          </a:p>
          <a:p>
            <a:pPr marL="0" indent="0">
              <a:buNone/>
            </a:pPr>
            <a:r>
              <a:rPr lang="en-IN" sz="3300" dirty="0">
                <a:latin typeface="Times New Roman"/>
                <a:cs typeface="Times New Roman"/>
              </a:rPr>
              <a:t>        }</a:t>
            </a:r>
          </a:p>
          <a:p>
            <a:pPr marL="0" indent="0">
              <a:buNone/>
            </a:pPr>
            <a:r>
              <a:rPr lang="en-IN" sz="3300" dirty="0">
                <a:latin typeface="Times New Roman"/>
                <a:cs typeface="Times New Roman"/>
              </a:rPr>
              <a:t>    }</a:t>
            </a:r>
          </a:p>
          <a:p>
            <a:pPr marL="0" indent="0">
              <a:buNone/>
            </a:pPr>
            <a:r>
              <a:rPr lang="en-IN" sz="3300" dirty="0">
                <a:latin typeface="Times New Roman"/>
                <a:cs typeface="Times New Roman"/>
              </a:rPr>
              <a:t>}</a:t>
            </a:r>
          </a:p>
        </p:txBody>
      </p:sp>
      <p:sp>
        <p:nvSpPr>
          <p:cNvPr id="4" name="TextBox 3">
            <a:extLst>
              <a:ext uri="{FF2B5EF4-FFF2-40B4-BE49-F238E27FC236}">
                <a16:creationId xmlns:a16="http://schemas.microsoft.com/office/drawing/2014/main" id="{3B76C92F-AB0B-9FB2-9482-7CC06CCC9CA3}"/>
              </a:ext>
            </a:extLst>
          </p:cNvPr>
          <p:cNvSpPr txBox="1"/>
          <p:nvPr/>
        </p:nvSpPr>
        <p:spPr>
          <a:xfrm>
            <a:off x="2156177" y="321733"/>
            <a:ext cx="46905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Times New Roman"/>
                <a:cs typeface="Times New Roman"/>
              </a:rPr>
              <a:t>Example Part:2</a:t>
            </a:r>
            <a:endParaRPr lang="en-US" sz="2800" b="1" dirty="0">
              <a:latin typeface="Times New Roman"/>
              <a:cs typeface="Times New Roman"/>
            </a:endParaRPr>
          </a:p>
        </p:txBody>
      </p:sp>
    </p:spTree>
    <p:extLst>
      <p:ext uri="{BB962C8B-B14F-4D97-AF65-F5344CB8AC3E}">
        <p14:creationId xmlns:p14="http://schemas.microsoft.com/office/powerpoint/2010/main" val="841059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0E9A-CB2B-081C-D0EF-B2159E2D367B}"/>
              </a:ext>
            </a:extLst>
          </p:cNvPr>
          <p:cNvSpPr>
            <a:spLocks noGrp="1"/>
          </p:cNvSpPr>
          <p:nvPr>
            <p:ph type="title"/>
          </p:nvPr>
        </p:nvSpPr>
        <p:spPr>
          <a:xfrm>
            <a:off x="481013" y="327026"/>
            <a:ext cx="3290887" cy="2287588"/>
          </a:xfrm>
        </p:spPr>
        <p:txBody>
          <a:bodyPr anchor="ctr">
            <a:normAutofit/>
          </a:bodyPr>
          <a:lstStyle/>
          <a:p>
            <a:br>
              <a:rPr lang="en-US" sz="3600">
                <a:latin typeface="Times New Roman"/>
                <a:cs typeface="Times New Roman"/>
              </a:rPr>
            </a:br>
            <a:r>
              <a:rPr lang="en-US" sz="3600">
                <a:latin typeface="Times New Roman"/>
                <a:cs typeface="Times New Roman"/>
              </a:rPr>
              <a:t>Working of a Java LinkedList</a:t>
            </a:r>
            <a:endParaRPr lang="en-US" sz="3600"/>
          </a:p>
          <a:p>
            <a:endParaRPr lang="en-US" sz="3600"/>
          </a:p>
        </p:txBody>
      </p:sp>
      <p:sp>
        <p:nvSpPr>
          <p:cNvPr id="3" name="Content Placeholder 2">
            <a:extLst>
              <a:ext uri="{FF2B5EF4-FFF2-40B4-BE49-F238E27FC236}">
                <a16:creationId xmlns:a16="http://schemas.microsoft.com/office/drawing/2014/main" id="{4C84A223-2132-F7CF-4395-6DCF146F8412}"/>
              </a:ext>
            </a:extLst>
          </p:cNvPr>
          <p:cNvSpPr>
            <a:spLocks noGrp="1"/>
          </p:cNvSpPr>
          <p:nvPr>
            <p:ph idx="1"/>
          </p:nvPr>
        </p:nvSpPr>
        <p:spPr>
          <a:xfrm>
            <a:off x="4223982" y="327026"/>
            <a:ext cx="7485413" cy="2287587"/>
          </a:xfrm>
        </p:spPr>
        <p:txBody>
          <a:bodyPr vert="horz" lIns="91440" tIns="45720" rIns="91440" bIns="45720" rtlCol="0" anchor="ctr">
            <a:normAutofit/>
          </a:bodyPr>
          <a:lstStyle/>
          <a:p>
            <a:pPr marL="0" indent="0">
              <a:buNone/>
            </a:pPr>
            <a:r>
              <a:rPr lang="en-US" sz="1800">
                <a:latin typeface="Times New Roman"/>
                <a:cs typeface="Times New Roman"/>
              </a:rPr>
              <a:t>Elements in linked lists are not stored in sequence. Instead, they are scattered and connected through links (Prev and Next).</a:t>
            </a:r>
            <a:endParaRPr lang="en-US" sz="1800"/>
          </a:p>
          <a:p>
            <a:pPr marL="0" indent="0">
              <a:buNone/>
            </a:pPr>
            <a:br>
              <a:rPr lang="en-US" sz="1800"/>
            </a:br>
            <a:endParaRPr lang="en-US" sz="1800"/>
          </a:p>
        </p:txBody>
      </p:sp>
      <p:pic>
        <p:nvPicPr>
          <p:cNvPr id="5" name="Picture 4" descr="3 linkedlist nodes each connecting to one another using pointers">
            <a:extLst>
              <a:ext uri="{FF2B5EF4-FFF2-40B4-BE49-F238E27FC236}">
                <a16:creationId xmlns:a16="http://schemas.microsoft.com/office/drawing/2014/main" id="{2820E241-C335-61E4-0E93-C43966837E46}"/>
              </a:ext>
            </a:extLst>
          </p:cNvPr>
          <p:cNvPicPr>
            <a:picLocks noChangeAspect="1"/>
          </p:cNvPicPr>
          <p:nvPr/>
        </p:nvPicPr>
        <p:blipFill rotWithShape="1">
          <a:blip r:embed="rId2"/>
          <a:srcRect t="2939" b="3872"/>
          <a:stretch/>
        </p:blipFill>
        <p:spPr>
          <a:xfrm>
            <a:off x="-9168" y="2311595"/>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140859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B3F72-66A2-11AF-F1E1-EF6B0D097C95}"/>
              </a:ext>
            </a:extLst>
          </p:cNvPr>
          <p:cNvSpPr>
            <a:spLocks noGrp="1"/>
          </p:cNvSpPr>
          <p:nvPr>
            <p:ph type="title"/>
          </p:nvPr>
        </p:nvSpPr>
        <p:spPr/>
        <p:txBody>
          <a:bodyPr>
            <a:normAutofit/>
          </a:bodyPr>
          <a:lstStyle/>
          <a:p>
            <a:r>
              <a:rPr lang="en-US" sz="4400" dirty="0">
                <a:ea typeface="erdana"/>
              </a:rPr>
              <a:t>What is Collection in Java</a:t>
            </a:r>
            <a:endParaRPr lang="en-US" sz="4400" dirty="0"/>
          </a:p>
        </p:txBody>
      </p:sp>
      <p:sp>
        <p:nvSpPr>
          <p:cNvPr id="3" name="Content Placeholder 2">
            <a:extLst>
              <a:ext uri="{FF2B5EF4-FFF2-40B4-BE49-F238E27FC236}">
                <a16:creationId xmlns:a16="http://schemas.microsoft.com/office/drawing/2014/main" id="{7514B52C-CCB4-9EA3-EACF-2D004C7187C7}"/>
              </a:ext>
            </a:extLst>
          </p:cNvPr>
          <p:cNvSpPr>
            <a:spLocks noGrp="1"/>
          </p:cNvSpPr>
          <p:nvPr>
            <p:ph idx="1"/>
          </p:nvPr>
        </p:nvSpPr>
        <p:spPr/>
        <p:txBody>
          <a:bodyPr vert="horz" lIns="91440" tIns="45720" rIns="91440" bIns="45720" rtlCol="0" anchor="t">
            <a:normAutofit/>
          </a:bodyPr>
          <a:lstStyle/>
          <a:p>
            <a:pPr marL="0" indent="0" algn="just">
              <a:buNone/>
            </a:pPr>
            <a:r>
              <a:rPr lang="en-US" sz="2800" dirty="0">
                <a:solidFill>
                  <a:srgbClr val="29261B"/>
                </a:solidFill>
                <a:ea typeface="+mn-lt"/>
                <a:cs typeface="+mn-lt"/>
              </a:rPr>
              <a:t>A Collection represents a single unit of objects, i.e., a group.</a:t>
            </a:r>
          </a:p>
          <a:p>
            <a:pPr marL="0" indent="0" algn="just">
              <a:buNone/>
            </a:pPr>
            <a:r>
              <a:rPr lang="en-US" sz="2800" dirty="0">
                <a:solidFill>
                  <a:srgbClr val="29261B"/>
                </a:solidFill>
                <a:ea typeface="+mn-lt"/>
                <a:cs typeface="+mn-lt"/>
              </a:rPr>
              <a:t>In Java, </a:t>
            </a:r>
            <a:r>
              <a:rPr lang="en-US" sz="2800" dirty="0">
                <a:solidFill>
                  <a:schemeClr val="accent2">
                    <a:lumMod val="60000"/>
                    <a:lumOff val="40000"/>
                  </a:schemeClr>
                </a:solidFill>
                <a:ea typeface="+mn-lt"/>
                <a:cs typeface="+mn-lt"/>
              </a:rPr>
              <a:t>A Collection is a fundamental concept and a root interface in the Java Collections Framework (JCF). </a:t>
            </a:r>
            <a:r>
              <a:rPr lang="en-US" sz="2800" dirty="0">
                <a:solidFill>
                  <a:srgbClr val="FF0000"/>
                </a:solidFill>
                <a:ea typeface="+mn-lt"/>
                <a:cs typeface="+mn-lt"/>
              </a:rPr>
              <a:t>It represents a group of objects (known as elements) in a single unit including Interfaces and its implementations, i.e., classes and Algorithm.</a:t>
            </a:r>
            <a:endParaRPr lang="en-US" sz="2800" dirty="0">
              <a:solidFill>
                <a:srgbClr val="FF0000"/>
              </a:solidFill>
            </a:endParaRPr>
          </a:p>
          <a:p>
            <a:pPr marL="0" indent="0" algn="just">
              <a:buNone/>
            </a:pPr>
            <a:r>
              <a:rPr lang="en-US" sz="2800" dirty="0">
                <a:solidFill>
                  <a:srgbClr val="92D050"/>
                </a:solidFill>
                <a:ea typeface="+mn-lt"/>
                <a:cs typeface="+mn-lt"/>
              </a:rPr>
              <a:t>The Collection interface is part of the </a:t>
            </a:r>
            <a:r>
              <a:rPr lang="en-US" sz="2800" dirty="0" err="1">
                <a:solidFill>
                  <a:srgbClr val="92D050"/>
                </a:solidFill>
                <a:highlight>
                  <a:srgbClr val="FFFF00"/>
                </a:highlight>
                <a:ea typeface="+mn-lt"/>
                <a:cs typeface="+mn-lt"/>
              </a:rPr>
              <a:t>java.util</a:t>
            </a:r>
            <a:r>
              <a:rPr lang="en-US" sz="2800" dirty="0">
                <a:solidFill>
                  <a:srgbClr val="92D050"/>
                </a:solidFill>
                <a:highlight>
                  <a:srgbClr val="FFFF00"/>
                </a:highlight>
                <a:ea typeface="+mn-lt"/>
                <a:cs typeface="+mn-lt"/>
              </a:rPr>
              <a:t> package </a:t>
            </a:r>
            <a:r>
              <a:rPr lang="en-US" sz="2800" dirty="0">
                <a:solidFill>
                  <a:srgbClr val="92D050"/>
                </a:solidFill>
                <a:ea typeface="+mn-lt"/>
                <a:cs typeface="+mn-lt"/>
              </a:rPr>
              <a:t>and serves as the foundation for various data structures and algorithms that operate on collections of objects.</a:t>
            </a:r>
            <a:endParaRPr lang="en-US" sz="2800" dirty="0">
              <a:solidFill>
                <a:srgbClr val="92D050"/>
              </a:solidFill>
            </a:endParaRPr>
          </a:p>
          <a:p>
            <a:pPr marL="0" indent="0" algn="just">
              <a:buNone/>
            </a:pPr>
            <a:br>
              <a:rPr lang="en-US" sz="2800" dirty="0"/>
            </a:br>
            <a:endParaRPr lang="en-US" sz="2800" dirty="0"/>
          </a:p>
        </p:txBody>
      </p:sp>
    </p:spTree>
    <p:extLst>
      <p:ext uri="{BB962C8B-B14F-4D97-AF65-F5344CB8AC3E}">
        <p14:creationId xmlns:p14="http://schemas.microsoft.com/office/powerpoint/2010/main" val="3040841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C3D2-048D-1AE0-34E0-F1BC060BE384}"/>
              </a:ext>
            </a:extLst>
          </p:cNvPr>
          <p:cNvSpPr>
            <a:spLocks noGrp="1"/>
          </p:cNvSpPr>
          <p:nvPr>
            <p:ph type="title"/>
          </p:nvPr>
        </p:nvSpPr>
        <p:spPr/>
        <p:txBody>
          <a:bodyPr/>
          <a:lstStyle/>
          <a:p>
            <a:r>
              <a:rPr lang="en-US" dirty="0">
                <a:latin typeface="Times New Roman"/>
                <a:cs typeface="Times New Roman"/>
              </a:rPr>
              <a:t>Methods of Java LinkedList</a:t>
            </a:r>
          </a:p>
        </p:txBody>
      </p:sp>
      <p:sp>
        <p:nvSpPr>
          <p:cNvPr id="3" name="Content Placeholder 2">
            <a:extLst>
              <a:ext uri="{FF2B5EF4-FFF2-40B4-BE49-F238E27FC236}">
                <a16:creationId xmlns:a16="http://schemas.microsoft.com/office/drawing/2014/main" id="{B70AA54D-978D-2540-2105-BBFA2A559CB5}"/>
              </a:ext>
            </a:extLst>
          </p:cNvPr>
          <p:cNvSpPr>
            <a:spLocks noGrp="1"/>
          </p:cNvSpPr>
          <p:nvPr>
            <p:ph idx="1"/>
          </p:nvPr>
        </p:nvSpPr>
        <p:spPr/>
        <p:txBody>
          <a:bodyPr vert="horz" lIns="91440" tIns="45720" rIns="91440" bIns="45720" rtlCol="0" anchor="t">
            <a:normAutofit/>
          </a:bodyPr>
          <a:lstStyle/>
          <a:p>
            <a:pPr marL="0" indent="0">
              <a:buNone/>
            </a:pPr>
            <a:r>
              <a:rPr lang="en-US" sz="2800" dirty="0">
                <a:latin typeface="Times New Roman"/>
                <a:cs typeface="Times New Roman"/>
              </a:rPr>
              <a:t>LinkedList provides various methods that allow us to perform different operations in linked lists. We will look at four commonly used LinkedList Operators in this tutorial:</a:t>
            </a:r>
            <a:endParaRPr lang="en-US" sz="2800"/>
          </a:p>
          <a:p>
            <a:r>
              <a:rPr lang="en-US" sz="2800" dirty="0">
                <a:latin typeface="Times New Roman"/>
                <a:cs typeface="Times New Roman"/>
              </a:rPr>
              <a:t>Add elements</a:t>
            </a:r>
            <a:endParaRPr lang="en-US" sz="2800" dirty="0"/>
          </a:p>
          <a:p>
            <a:r>
              <a:rPr lang="en-US" sz="2800" dirty="0">
                <a:latin typeface="Times New Roman"/>
                <a:cs typeface="Times New Roman"/>
              </a:rPr>
              <a:t>Access elements</a:t>
            </a:r>
            <a:endParaRPr lang="en-US" sz="2800" dirty="0"/>
          </a:p>
          <a:p>
            <a:r>
              <a:rPr lang="en-US" sz="2800" dirty="0">
                <a:latin typeface="Times New Roman"/>
                <a:cs typeface="Times New Roman"/>
              </a:rPr>
              <a:t>Change elements</a:t>
            </a:r>
            <a:endParaRPr lang="en-US" sz="2800" dirty="0"/>
          </a:p>
          <a:p>
            <a:r>
              <a:rPr lang="en-US" sz="2800" dirty="0">
                <a:latin typeface="Times New Roman"/>
                <a:cs typeface="Times New Roman"/>
              </a:rPr>
              <a:t>Remove elements</a:t>
            </a:r>
            <a:endParaRPr lang="en-US" sz="2800" dirty="0"/>
          </a:p>
          <a:p>
            <a:endParaRPr lang="en-US" dirty="0"/>
          </a:p>
        </p:txBody>
      </p:sp>
    </p:spTree>
    <p:extLst>
      <p:ext uri="{BB962C8B-B14F-4D97-AF65-F5344CB8AC3E}">
        <p14:creationId xmlns:p14="http://schemas.microsoft.com/office/powerpoint/2010/main" val="4227831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6F02-F92B-AD2F-CB19-8F8CFEB37173}"/>
              </a:ext>
            </a:extLst>
          </p:cNvPr>
          <p:cNvSpPr>
            <a:spLocks noGrp="1"/>
          </p:cNvSpPr>
          <p:nvPr>
            <p:ph type="title"/>
          </p:nvPr>
        </p:nvSpPr>
        <p:spPr>
          <a:xfrm>
            <a:off x="838200" y="365125"/>
            <a:ext cx="10868377" cy="1325563"/>
          </a:xfrm>
        </p:spPr>
        <p:txBody>
          <a:bodyPr/>
          <a:lstStyle/>
          <a:p>
            <a:br>
              <a:rPr lang="en-US" dirty="0">
                <a:latin typeface="Times New Roman"/>
                <a:cs typeface="Times New Roman"/>
              </a:rPr>
            </a:br>
            <a:r>
              <a:rPr lang="en-US" dirty="0">
                <a:latin typeface="Times New Roman"/>
                <a:cs typeface="Times New Roman"/>
              </a:rPr>
              <a:t>Example  Change Elements of a LinkedList</a:t>
            </a:r>
            <a:endParaRPr lang="en-US" dirty="0"/>
          </a:p>
          <a:p>
            <a:endParaRPr lang="en-US" dirty="0"/>
          </a:p>
        </p:txBody>
      </p:sp>
      <p:sp>
        <p:nvSpPr>
          <p:cNvPr id="3" name="Content Placeholder 2">
            <a:extLst>
              <a:ext uri="{FF2B5EF4-FFF2-40B4-BE49-F238E27FC236}">
                <a16:creationId xmlns:a16="http://schemas.microsoft.com/office/drawing/2014/main" id="{CAD4A271-9BA6-C632-3577-9E74B8CD94CC}"/>
              </a:ext>
            </a:extLst>
          </p:cNvPr>
          <p:cNvSpPr>
            <a:spLocks noGrp="1"/>
          </p:cNvSpPr>
          <p:nvPr>
            <p:ph idx="1"/>
          </p:nvPr>
        </p:nvSpPr>
        <p:spPr>
          <a:xfrm>
            <a:off x="838200" y="1684514"/>
            <a:ext cx="10515600" cy="4788782"/>
          </a:xfrm>
        </p:spPr>
        <p:txBody>
          <a:bodyPr vert="horz" lIns="91440" tIns="45720" rIns="91440" bIns="45720" rtlCol="0" anchor="t">
            <a:normAutofit fontScale="85000" lnSpcReduction="20000"/>
          </a:bodyPr>
          <a:lstStyle/>
          <a:p>
            <a:pPr marL="0" indent="0">
              <a:buNone/>
            </a:pPr>
            <a:r>
              <a:rPr lang="en-US" dirty="0">
                <a:latin typeface="Times New Roman"/>
                <a:cs typeface="Times New Roman"/>
              </a:rPr>
              <a:t>import </a:t>
            </a:r>
            <a:r>
              <a:rPr lang="en-US" dirty="0" err="1">
                <a:latin typeface="Times New Roman"/>
                <a:cs typeface="Times New Roman"/>
              </a:rPr>
              <a:t>java.util.LinkedList</a:t>
            </a:r>
            <a:r>
              <a:rPr lang="en-US" dirty="0">
                <a:latin typeface="Times New Roman"/>
                <a:cs typeface="Times New Roman"/>
              </a:rPr>
              <a:t>;</a:t>
            </a:r>
            <a:endParaRPr lang="en-US"/>
          </a:p>
          <a:p>
            <a:pPr marL="0" indent="0">
              <a:buNone/>
            </a:pPr>
            <a:r>
              <a:rPr lang="en-US" dirty="0">
                <a:latin typeface="Times New Roman"/>
                <a:cs typeface="Times New Roman"/>
              </a:rPr>
              <a:t>class Main {</a:t>
            </a:r>
          </a:p>
          <a:p>
            <a:pPr marL="0" indent="0">
              <a:buNone/>
            </a:pPr>
            <a:r>
              <a:rPr lang="en-US" dirty="0">
                <a:latin typeface="Times New Roman"/>
                <a:cs typeface="Times New Roman"/>
              </a:rPr>
              <a:t>  public static void main(String[] </a:t>
            </a:r>
            <a:r>
              <a:rPr lang="en-US" dirty="0" err="1">
                <a:latin typeface="Times New Roman"/>
                <a:cs typeface="Times New Roman"/>
              </a:rPr>
              <a:t>args</a:t>
            </a:r>
            <a:r>
              <a:rPr lang="en-US" dirty="0">
                <a:latin typeface="Times New Roman"/>
                <a:cs typeface="Times New Roman"/>
              </a:rPr>
              <a:t>) {</a:t>
            </a:r>
          </a:p>
          <a:p>
            <a:pPr marL="0" indent="0">
              <a:buNone/>
            </a:pPr>
            <a:r>
              <a:rPr lang="en-US" dirty="0">
                <a:latin typeface="Times New Roman"/>
                <a:cs typeface="Times New Roman"/>
              </a:rPr>
              <a:t>    LinkedList&lt;String&gt; languages = new LinkedList&lt;&gt;();</a:t>
            </a:r>
          </a:p>
          <a:p>
            <a:pPr marL="0" indent="0">
              <a:buNone/>
            </a:pPr>
            <a:r>
              <a:rPr lang="en-US" dirty="0">
                <a:highlight>
                  <a:srgbClr val="FFFF00"/>
                </a:highlight>
                <a:latin typeface="Times New Roman"/>
                <a:cs typeface="Times New Roman"/>
              </a:rPr>
              <a:t>    // add elements in the linked list</a:t>
            </a:r>
          </a:p>
          <a:p>
            <a:pPr marL="0" indent="0">
              <a:buNone/>
            </a:pPr>
            <a:r>
              <a:rPr lang="en-US" dirty="0">
                <a:latin typeface="Times New Roman"/>
                <a:cs typeface="Times New Roman"/>
              </a:rPr>
              <a:t>    </a:t>
            </a:r>
            <a:r>
              <a:rPr lang="en-US" dirty="0" err="1">
                <a:latin typeface="Times New Roman"/>
                <a:cs typeface="Times New Roman"/>
              </a:rPr>
              <a:t>languages.add</a:t>
            </a:r>
            <a:r>
              <a:rPr lang="en-US" dirty="0">
                <a:latin typeface="Times New Roman"/>
                <a:cs typeface="Times New Roman"/>
              </a:rPr>
              <a:t>("Java");</a:t>
            </a:r>
          </a:p>
          <a:p>
            <a:pPr marL="0" indent="0">
              <a:buNone/>
            </a:pPr>
            <a:r>
              <a:rPr lang="en-US" dirty="0">
                <a:latin typeface="Times New Roman"/>
                <a:cs typeface="Times New Roman"/>
              </a:rPr>
              <a:t>    </a:t>
            </a:r>
            <a:r>
              <a:rPr lang="en-US" dirty="0" err="1">
                <a:latin typeface="Times New Roman"/>
                <a:cs typeface="Times New Roman"/>
              </a:rPr>
              <a:t>languages.add</a:t>
            </a:r>
            <a:r>
              <a:rPr lang="en-US" dirty="0">
                <a:latin typeface="Times New Roman"/>
                <a:cs typeface="Times New Roman"/>
              </a:rPr>
              <a:t>("Python");</a:t>
            </a:r>
          </a:p>
          <a:p>
            <a:pPr marL="0" indent="0">
              <a:buNone/>
            </a:pPr>
            <a:r>
              <a:rPr lang="en-US" dirty="0">
                <a:latin typeface="Times New Roman"/>
                <a:cs typeface="Times New Roman"/>
              </a:rPr>
              <a:t>    </a:t>
            </a:r>
            <a:r>
              <a:rPr lang="en-US" dirty="0" err="1">
                <a:latin typeface="Times New Roman"/>
                <a:cs typeface="Times New Roman"/>
              </a:rPr>
              <a:t>languages.add</a:t>
            </a:r>
            <a:r>
              <a:rPr lang="en-US" dirty="0">
                <a:latin typeface="Times New Roman"/>
                <a:cs typeface="Times New Roman"/>
              </a:rPr>
              <a:t>("JavaScript");</a:t>
            </a:r>
          </a:p>
          <a:p>
            <a:pPr marL="0" indent="0">
              <a:buNone/>
            </a:pPr>
            <a:r>
              <a:rPr lang="en-US" dirty="0">
                <a:latin typeface="Times New Roman"/>
                <a:cs typeface="Times New Roman"/>
              </a:rPr>
              <a:t>    </a:t>
            </a:r>
            <a:r>
              <a:rPr lang="en-US" dirty="0" err="1">
                <a:latin typeface="Times New Roman"/>
                <a:cs typeface="Times New Roman"/>
              </a:rPr>
              <a:t>languages.add</a:t>
            </a:r>
            <a:r>
              <a:rPr lang="en-US" dirty="0">
                <a:latin typeface="Times New Roman"/>
                <a:cs typeface="Times New Roman"/>
              </a:rPr>
              <a:t>("Java");</a:t>
            </a:r>
          </a:p>
          <a:p>
            <a:pPr marL="0" indent="0">
              <a:buNone/>
            </a:pPr>
            <a:r>
              <a:rPr lang="en-US" dirty="0">
                <a:latin typeface="Times New Roman"/>
                <a:cs typeface="Times New Roman"/>
              </a:rPr>
              <a:t>    </a:t>
            </a:r>
            <a:r>
              <a:rPr lang="en-US" dirty="0" err="1">
                <a:latin typeface="Times New Roman"/>
                <a:cs typeface="Times New Roman"/>
              </a:rPr>
              <a:t>System.out.println</a:t>
            </a:r>
            <a:r>
              <a:rPr lang="en-US" dirty="0">
                <a:latin typeface="Times New Roman"/>
                <a:cs typeface="Times New Roman"/>
              </a:rPr>
              <a:t>("LinkedList: " + languages);</a:t>
            </a:r>
          </a:p>
          <a:p>
            <a:pPr marL="0" indent="0">
              <a:buNone/>
            </a:pPr>
            <a:r>
              <a:rPr lang="en-US" dirty="0">
                <a:latin typeface="Times New Roman"/>
                <a:cs typeface="Times New Roman"/>
              </a:rPr>
              <a:t> </a:t>
            </a:r>
            <a:r>
              <a:rPr lang="en-US" dirty="0">
                <a:highlight>
                  <a:srgbClr val="FFFF00"/>
                </a:highlight>
                <a:latin typeface="Times New Roman"/>
                <a:cs typeface="Times New Roman"/>
              </a:rPr>
              <a:t>   // change elements at index 3</a:t>
            </a:r>
          </a:p>
          <a:p>
            <a:pPr marL="0" indent="0">
              <a:buNone/>
            </a:pPr>
            <a:r>
              <a:rPr lang="en-US" dirty="0">
                <a:latin typeface="Times New Roman"/>
                <a:cs typeface="Times New Roman"/>
              </a:rPr>
              <a:t>    </a:t>
            </a:r>
            <a:r>
              <a:rPr lang="en-US" dirty="0" err="1">
                <a:latin typeface="Times New Roman"/>
                <a:cs typeface="Times New Roman"/>
              </a:rPr>
              <a:t>languages.set</a:t>
            </a:r>
            <a:r>
              <a:rPr lang="en-US" dirty="0">
                <a:latin typeface="Times New Roman"/>
                <a:cs typeface="Times New Roman"/>
              </a:rPr>
              <a:t>(3, "Kotlin");</a:t>
            </a:r>
          </a:p>
          <a:p>
            <a:pPr marL="0" indent="0">
              <a:buNone/>
            </a:pPr>
            <a:r>
              <a:rPr lang="en-US" dirty="0">
                <a:latin typeface="Times New Roman"/>
                <a:cs typeface="Times New Roman"/>
              </a:rPr>
              <a:t>    </a:t>
            </a:r>
            <a:r>
              <a:rPr lang="en-US" dirty="0" err="1">
                <a:latin typeface="Times New Roman"/>
                <a:cs typeface="Times New Roman"/>
              </a:rPr>
              <a:t>System.out.println</a:t>
            </a:r>
            <a:r>
              <a:rPr lang="en-US" dirty="0">
                <a:latin typeface="Times New Roman"/>
                <a:cs typeface="Times New Roman"/>
              </a:rPr>
              <a:t>("Updated LinkedList: " + languages);</a:t>
            </a:r>
          </a:p>
          <a:p>
            <a:pPr marL="0" indent="0">
              <a:buNone/>
            </a:pPr>
            <a:r>
              <a:rPr lang="en-US" dirty="0">
                <a:latin typeface="Times New Roman"/>
                <a:cs typeface="Times New Roman"/>
              </a:rPr>
              <a:t>  }</a:t>
            </a:r>
          </a:p>
          <a:p>
            <a:pPr marL="0" indent="0">
              <a:buNone/>
            </a:pPr>
            <a:r>
              <a:rPr lang="en-US" dirty="0">
                <a:latin typeface="Times New Roman"/>
                <a:cs typeface="Times New Roman"/>
              </a:rPr>
              <a:t>}</a:t>
            </a:r>
          </a:p>
        </p:txBody>
      </p:sp>
      <p:sp>
        <p:nvSpPr>
          <p:cNvPr id="4" name="TextBox 3">
            <a:extLst>
              <a:ext uri="{FF2B5EF4-FFF2-40B4-BE49-F238E27FC236}">
                <a16:creationId xmlns:a16="http://schemas.microsoft.com/office/drawing/2014/main" id="{73335153-29D3-BD5D-6F78-3D38A569B344}"/>
              </a:ext>
            </a:extLst>
          </p:cNvPr>
          <p:cNvSpPr txBox="1"/>
          <p:nvPr/>
        </p:nvSpPr>
        <p:spPr>
          <a:xfrm>
            <a:off x="7326702" y="1690777"/>
            <a:ext cx="405153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600" dirty="0">
                <a:latin typeface="euclid_circular_a"/>
              </a:rPr>
              <a:t>The </a:t>
            </a:r>
            <a:r>
              <a:rPr lang="en-US" sz="4400" dirty="0"/>
              <a:t>set</a:t>
            </a:r>
            <a:r>
              <a:rPr lang="en-US" sz="3600" dirty="0"/>
              <a:t>()</a:t>
            </a:r>
            <a:r>
              <a:rPr lang="en-US" sz="3600" dirty="0">
                <a:latin typeface="euclid_circular_a"/>
              </a:rPr>
              <a:t> method of </a:t>
            </a:r>
            <a:r>
              <a:rPr lang="en-US" sz="3600" dirty="0"/>
              <a:t>LinkedList</a:t>
            </a:r>
            <a:r>
              <a:rPr lang="en-US" sz="3600" dirty="0">
                <a:latin typeface="euclid_circular_a"/>
              </a:rPr>
              <a:t> class is used to change elements of the LinkedList. For example.</a:t>
            </a:r>
            <a:endParaRPr lang="en-US" sz="2800" dirty="0"/>
          </a:p>
        </p:txBody>
      </p:sp>
    </p:spTree>
    <p:extLst>
      <p:ext uri="{BB962C8B-B14F-4D97-AF65-F5344CB8AC3E}">
        <p14:creationId xmlns:p14="http://schemas.microsoft.com/office/powerpoint/2010/main" val="3051340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BF41-2647-4497-8615-F774E04F26E7}"/>
              </a:ext>
            </a:extLst>
          </p:cNvPr>
          <p:cNvSpPr>
            <a:spLocks noGrp="1"/>
          </p:cNvSpPr>
          <p:nvPr>
            <p:ph type="title"/>
          </p:nvPr>
        </p:nvSpPr>
        <p:spPr>
          <a:xfrm>
            <a:off x="838200" y="652672"/>
            <a:ext cx="10515600" cy="1325563"/>
          </a:xfrm>
        </p:spPr>
        <p:txBody>
          <a:bodyPr>
            <a:normAutofit fontScale="90000"/>
          </a:bodyPr>
          <a:lstStyle/>
          <a:p>
            <a:br>
              <a:rPr lang="en-US" sz="1800" dirty="0">
                <a:solidFill>
                  <a:srgbClr val="25265E"/>
                </a:solidFill>
                <a:latin typeface="Times New Roman"/>
                <a:cs typeface="Times New Roman"/>
              </a:rPr>
            </a:br>
            <a:br>
              <a:rPr lang="en-US" sz="1800" dirty="0">
                <a:latin typeface="Times New Roman"/>
                <a:cs typeface="Times New Roman"/>
              </a:rPr>
            </a:br>
            <a:r>
              <a:rPr lang="en-US" sz="4800" dirty="0">
                <a:latin typeface="Times New Roman"/>
                <a:cs typeface="Times New Roman"/>
              </a:rPr>
              <a:t>Example: Remove element from a LinkedList</a:t>
            </a:r>
          </a:p>
          <a:p>
            <a:endParaRPr lang="en-US" sz="1800" dirty="0">
              <a:latin typeface="Times New Roman"/>
              <a:cs typeface="Times New Roman"/>
            </a:endParaRPr>
          </a:p>
          <a:p>
            <a:endParaRPr lang="en-US" dirty="0"/>
          </a:p>
        </p:txBody>
      </p:sp>
      <p:sp>
        <p:nvSpPr>
          <p:cNvPr id="3" name="Content Placeholder 2">
            <a:extLst>
              <a:ext uri="{FF2B5EF4-FFF2-40B4-BE49-F238E27FC236}">
                <a16:creationId xmlns:a16="http://schemas.microsoft.com/office/drawing/2014/main" id="{41A50625-9E3F-595D-5287-4BCE5AFB2A86}"/>
              </a:ext>
            </a:extLst>
          </p:cNvPr>
          <p:cNvSpPr>
            <a:spLocks noGrp="1"/>
          </p:cNvSpPr>
          <p:nvPr>
            <p:ph idx="1"/>
          </p:nvPr>
        </p:nvSpPr>
        <p:spPr/>
        <p:txBody>
          <a:bodyPr vert="horz" lIns="91440" tIns="45720" rIns="91440" bIns="45720" rtlCol="0" anchor="t">
            <a:noAutofit/>
          </a:bodyPr>
          <a:lstStyle/>
          <a:p>
            <a:pPr marL="0" indent="0">
              <a:buNone/>
            </a:pPr>
            <a:r>
              <a:rPr lang="en-US" sz="1800" dirty="0">
                <a:solidFill>
                  <a:srgbClr val="000000"/>
                </a:solidFill>
                <a:latin typeface="Consolas"/>
                <a:cs typeface="Times New Roman"/>
              </a:rPr>
              <a:t>import </a:t>
            </a:r>
            <a:r>
              <a:rPr lang="en-US" sz="1800" dirty="0" err="1">
                <a:solidFill>
                  <a:srgbClr val="000000"/>
                </a:solidFill>
                <a:latin typeface="Consolas"/>
                <a:cs typeface="Times New Roman"/>
              </a:rPr>
              <a:t>java.util.LinkedList</a:t>
            </a:r>
            <a:r>
              <a:rPr lang="en-US" sz="1800" dirty="0">
                <a:solidFill>
                  <a:srgbClr val="000000"/>
                </a:solidFill>
                <a:latin typeface="Consolas"/>
                <a:cs typeface="Times New Roman"/>
              </a:rPr>
              <a:t>;
class Main {
  public static void main(String[] </a:t>
            </a:r>
            <a:r>
              <a:rPr lang="en-US" sz="1800" dirty="0" err="1">
                <a:solidFill>
                  <a:srgbClr val="000000"/>
                </a:solidFill>
                <a:latin typeface="Consolas"/>
                <a:cs typeface="Times New Roman"/>
              </a:rPr>
              <a:t>args</a:t>
            </a:r>
            <a:r>
              <a:rPr lang="en-US" sz="1800" dirty="0">
                <a:solidFill>
                  <a:srgbClr val="000000"/>
                </a:solidFill>
                <a:latin typeface="Consolas"/>
                <a:cs typeface="Times New Roman"/>
              </a:rPr>
              <a:t>) {
    LinkedList&lt;String&gt; languages = new LinkedList&lt;&gt;();
   </a:t>
            </a:r>
            <a:r>
              <a:rPr lang="en-US" sz="1800" dirty="0">
                <a:solidFill>
                  <a:srgbClr val="000000"/>
                </a:solidFill>
                <a:highlight>
                  <a:srgbClr val="FFFF00"/>
                </a:highlight>
                <a:latin typeface="Consolas"/>
                <a:cs typeface="Times New Roman"/>
              </a:rPr>
              <a:t> // add elements in LinkedList</a:t>
            </a:r>
            <a:r>
              <a:rPr lang="en-US" sz="1800" dirty="0">
                <a:solidFill>
                  <a:srgbClr val="000000"/>
                </a:solidFill>
                <a:latin typeface="Consolas"/>
                <a:cs typeface="Times New Roman"/>
              </a:rPr>
              <a:t>
    </a:t>
            </a:r>
            <a:r>
              <a:rPr lang="en-US" sz="1800" dirty="0" err="1">
                <a:solidFill>
                  <a:srgbClr val="000000"/>
                </a:solidFill>
                <a:latin typeface="Consolas"/>
                <a:cs typeface="Times New Roman"/>
              </a:rPr>
              <a:t>languages.add</a:t>
            </a:r>
            <a:r>
              <a:rPr lang="en-US" sz="1800" dirty="0">
                <a:solidFill>
                  <a:srgbClr val="000000"/>
                </a:solidFill>
                <a:latin typeface="Consolas"/>
                <a:cs typeface="Times New Roman"/>
              </a:rPr>
              <a:t>("Java");
    </a:t>
            </a:r>
            <a:r>
              <a:rPr lang="en-US" sz="1800" dirty="0" err="1">
                <a:solidFill>
                  <a:srgbClr val="000000"/>
                </a:solidFill>
                <a:latin typeface="Consolas"/>
                <a:cs typeface="Times New Roman"/>
              </a:rPr>
              <a:t>languages.add</a:t>
            </a:r>
            <a:r>
              <a:rPr lang="en-US" sz="1800" dirty="0">
                <a:solidFill>
                  <a:srgbClr val="000000"/>
                </a:solidFill>
                <a:latin typeface="Consolas"/>
                <a:cs typeface="Times New Roman"/>
              </a:rPr>
              <a:t>("Python");
    </a:t>
            </a:r>
            <a:r>
              <a:rPr lang="en-US" sz="1800" dirty="0" err="1">
                <a:solidFill>
                  <a:srgbClr val="000000"/>
                </a:solidFill>
                <a:latin typeface="Consolas"/>
                <a:cs typeface="Times New Roman"/>
              </a:rPr>
              <a:t>languages.add</a:t>
            </a:r>
            <a:r>
              <a:rPr lang="en-US" sz="1800" dirty="0">
                <a:solidFill>
                  <a:srgbClr val="000000"/>
                </a:solidFill>
                <a:latin typeface="Consolas"/>
                <a:cs typeface="Times New Roman"/>
              </a:rPr>
              <a:t>("JavaScript");
    </a:t>
            </a:r>
            <a:r>
              <a:rPr lang="en-US" sz="1800" dirty="0" err="1">
                <a:solidFill>
                  <a:srgbClr val="000000"/>
                </a:solidFill>
                <a:latin typeface="Consolas"/>
                <a:cs typeface="Times New Roman"/>
              </a:rPr>
              <a:t>languages.add</a:t>
            </a:r>
            <a:r>
              <a:rPr lang="en-US" sz="1800" dirty="0">
                <a:solidFill>
                  <a:srgbClr val="000000"/>
                </a:solidFill>
                <a:latin typeface="Consolas"/>
                <a:cs typeface="Times New Roman"/>
              </a:rPr>
              <a:t>("Kotlin");
    </a:t>
            </a:r>
            <a:r>
              <a:rPr lang="en-US" sz="1800" dirty="0" err="1">
                <a:solidFill>
                  <a:srgbClr val="000000"/>
                </a:solidFill>
                <a:latin typeface="Consolas"/>
                <a:cs typeface="Times New Roman"/>
              </a:rPr>
              <a:t>System.out.println</a:t>
            </a:r>
            <a:r>
              <a:rPr lang="en-US" sz="1800" dirty="0">
                <a:solidFill>
                  <a:srgbClr val="000000"/>
                </a:solidFill>
                <a:latin typeface="Consolas"/>
                <a:cs typeface="Times New Roman"/>
              </a:rPr>
              <a:t>("LinkedList: " + languages);
    </a:t>
            </a:r>
            <a:r>
              <a:rPr lang="en-US" sz="1800" dirty="0">
                <a:solidFill>
                  <a:srgbClr val="000000"/>
                </a:solidFill>
                <a:highlight>
                  <a:srgbClr val="FFFF00"/>
                </a:highlight>
                <a:latin typeface="Consolas"/>
                <a:cs typeface="Times New Roman"/>
              </a:rPr>
              <a:t>// remove elements from index 1</a:t>
            </a:r>
            <a:r>
              <a:rPr lang="en-US" sz="1800" dirty="0">
                <a:solidFill>
                  <a:srgbClr val="000000"/>
                </a:solidFill>
                <a:latin typeface="Consolas"/>
                <a:cs typeface="Times New Roman"/>
              </a:rPr>
              <a:t>
    String str = </a:t>
            </a:r>
            <a:r>
              <a:rPr lang="en-US" sz="1800" dirty="0" err="1">
                <a:solidFill>
                  <a:srgbClr val="000000"/>
                </a:solidFill>
                <a:latin typeface="Consolas"/>
                <a:cs typeface="Times New Roman"/>
              </a:rPr>
              <a:t>languages.remove</a:t>
            </a:r>
            <a:r>
              <a:rPr lang="en-US" sz="1800" dirty="0">
                <a:solidFill>
                  <a:srgbClr val="000000"/>
                </a:solidFill>
                <a:latin typeface="Consolas"/>
                <a:cs typeface="Times New Roman"/>
              </a:rPr>
              <a:t>(1);
    </a:t>
            </a:r>
            <a:r>
              <a:rPr lang="en-US" sz="1800" dirty="0" err="1">
                <a:solidFill>
                  <a:srgbClr val="000000"/>
                </a:solidFill>
                <a:latin typeface="Consolas"/>
                <a:cs typeface="Times New Roman"/>
              </a:rPr>
              <a:t>System.out.println</a:t>
            </a:r>
            <a:r>
              <a:rPr lang="en-US" sz="1800" dirty="0">
                <a:solidFill>
                  <a:srgbClr val="000000"/>
                </a:solidFill>
                <a:latin typeface="Consolas"/>
                <a:cs typeface="Times New Roman"/>
              </a:rPr>
              <a:t>("Removed Element: " + str);
    </a:t>
            </a:r>
            <a:r>
              <a:rPr lang="en-US" sz="1800" dirty="0" err="1">
                <a:solidFill>
                  <a:srgbClr val="000000"/>
                </a:solidFill>
                <a:latin typeface="Consolas"/>
                <a:cs typeface="Times New Roman"/>
              </a:rPr>
              <a:t>System.out.println</a:t>
            </a:r>
            <a:r>
              <a:rPr lang="en-US" sz="1800" dirty="0">
                <a:solidFill>
                  <a:srgbClr val="000000"/>
                </a:solidFill>
                <a:latin typeface="Consolas"/>
                <a:cs typeface="Times New Roman"/>
              </a:rPr>
              <a:t>("Updated LinkedList: " + languages);
  }
}</a:t>
            </a:r>
            <a:endParaRPr lang="en-US" sz="1800" dirty="0">
              <a:solidFill>
                <a:srgbClr val="000000"/>
              </a:solidFill>
              <a:cs typeface="Times New Roman"/>
            </a:endParaRPr>
          </a:p>
        </p:txBody>
      </p:sp>
    </p:spTree>
    <p:extLst>
      <p:ext uri="{BB962C8B-B14F-4D97-AF65-F5344CB8AC3E}">
        <p14:creationId xmlns:p14="http://schemas.microsoft.com/office/powerpoint/2010/main" val="3414632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DCAC-7730-12BE-6377-D00AC643E838}"/>
              </a:ext>
            </a:extLst>
          </p:cNvPr>
          <p:cNvSpPr>
            <a:spLocks noGrp="1"/>
          </p:cNvSpPr>
          <p:nvPr>
            <p:ph type="title"/>
          </p:nvPr>
        </p:nvSpPr>
        <p:spPr/>
        <p:txBody>
          <a:bodyPr/>
          <a:lstStyle/>
          <a:p>
            <a:br>
              <a:rPr lang="en-US" dirty="0">
                <a:latin typeface="Times New Roman"/>
                <a:cs typeface="Times New Roman"/>
              </a:rPr>
            </a:br>
            <a:r>
              <a:rPr lang="en-US" dirty="0">
                <a:latin typeface="Times New Roman"/>
                <a:cs typeface="Times New Roman"/>
              </a:rPr>
              <a:t>Other Methods</a:t>
            </a:r>
          </a:p>
          <a:p>
            <a:endParaRPr lang="en-US" dirty="0"/>
          </a:p>
        </p:txBody>
      </p:sp>
      <p:graphicFrame>
        <p:nvGraphicFramePr>
          <p:cNvPr id="5" name="Content Placeholder 4">
            <a:extLst>
              <a:ext uri="{FF2B5EF4-FFF2-40B4-BE49-F238E27FC236}">
                <a16:creationId xmlns:a16="http://schemas.microsoft.com/office/drawing/2014/main" id="{0A647BD9-C95A-38FA-B9AF-5E58A4CFBF87}"/>
              </a:ext>
            </a:extLst>
          </p:cNvPr>
          <p:cNvGraphicFramePr>
            <a:graphicFrameLocks noGrp="1"/>
          </p:cNvGraphicFramePr>
          <p:nvPr>
            <p:ph idx="1"/>
            <p:extLst>
              <p:ext uri="{D42A27DB-BD31-4B8C-83A1-F6EECF244321}">
                <p14:modId xmlns:p14="http://schemas.microsoft.com/office/powerpoint/2010/main" val="4263824400"/>
              </p:ext>
            </p:extLst>
          </p:nvPr>
        </p:nvGraphicFramePr>
        <p:xfrm>
          <a:off x="852311" y="1458736"/>
          <a:ext cx="10515598" cy="4785360"/>
        </p:xfrm>
        <a:graphic>
          <a:graphicData uri="http://schemas.openxmlformats.org/drawingml/2006/table">
            <a:tbl>
              <a:tblPr bandRow="1">
                <a:tableStyleId>{5C22544A-7EE6-4342-B048-85BDC9FD1C3A}</a:tableStyleId>
              </a:tblPr>
              <a:tblGrid>
                <a:gridCol w="2656936">
                  <a:extLst>
                    <a:ext uri="{9D8B030D-6E8A-4147-A177-3AD203B41FA5}">
                      <a16:colId xmlns:a16="http://schemas.microsoft.com/office/drawing/2014/main" val="3637097935"/>
                    </a:ext>
                  </a:extLst>
                </a:gridCol>
                <a:gridCol w="7858662">
                  <a:extLst>
                    <a:ext uri="{9D8B030D-6E8A-4147-A177-3AD203B41FA5}">
                      <a16:colId xmlns:a16="http://schemas.microsoft.com/office/drawing/2014/main" val="977380362"/>
                    </a:ext>
                  </a:extLst>
                </a:gridCol>
              </a:tblGrid>
              <a:tr h="0">
                <a:tc>
                  <a:txBody>
                    <a:bodyPr/>
                    <a:lstStyle/>
                    <a:p>
                      <a:pPr algn="l"/>
                      <a:r>
                        <a:rPr lang="en-US" sz="2800" b="0" dirty="0">
                          <a:effectLst/>
                          <a:latin typeface="Times New Roman"/>
                        </a:rPr>
                        <a:t>Methods</a:t>
                      </a:r>
                    </a:p>
                  </a:txBody>
                  <a:tcPr marL="228600" marR="228600" marT="114300" marB="114300" anchor="ctr">
                    <a:lnL>
                      <a:noFill/>
                    </a:lnL>
                    <a:lnR>
                      <a:noFill/>
                    </a:lnR>
                    <a:lnT>
                      <a:noFill/>
                    </a:lnT>
                    <a:lnB>
                      <a:noFill/>
                    </a:lnB>
                    <a:solidFill>
                      <a:srgbClr val="F8FAFF"/>
                    </a:solidFill>
                  </a:tcPr>
                </a:tc>
                <a:tc>
                  <a:txBody>
                    <a:bodyPr/>
                    <a:lstStyle/>
                    <a:p>
                      <a:pPr algn="l"/>
                      <a:r>
                        <a:rPr lang="en-US" sz="2800" b="0" dirty="0">
                          <a:effectLst/>
                          <a:latin typeface="Times New Roman"/>
                        </a:rPr>
                        <a:t>Description</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753469051"/>
                  </a:ext>
                </a:extLst>
              </a:tr>
              <a:tr h="0">
                <a:tc>
                  <a:txBody>
                    <a:bodyPr/>
                    <a:lstStyle/>
                    <a:p>
                      <a:r>
                        <a:rPr lang="en-US" sz="2800" dirty="0">
                          <a:effectLst/>
                          <a:latin typeface="Times New Roman"/>
                        </a:rPr>
                        <a:t>contains()</a:t>
                      </a:r>
                    </a:p>
                  </a:txBody>
                  <a:tcPr marL="228600" marR="228600" marT="114300" marB="114300" anchor="ctr">
                    <a:lnL>
                      <a:noFill/>
                    </a:lnL>
                    <a:lnR>
                      <a:noFill/>
                    </a:lnR>
                    <a:lnT>
                      <a:noFill/>
                    </a:lnT>
                    <a:lnB>
                      <a:noFill/>
                    </a:lnB>
                    <a:solidFill>
                      <a:srgbClr val="F8FAFF"/>
                    </a:solidFill>
                  </a:tcPr>
                </a:tc>
                <a:tc>
                  <a:txBody>
                    <a:bodyPr/>
                    <a:lstStyle/>
                    <a:p>
                      <a:r>
                        <a:rPr lang="en-US" sz="2800" dirty="0">
                          <a:effectLst/>
                          <a:latin typeface="Times New Roman"/>
                        </a:rPr>
                        <a:t>checks if the LinkedList contains the element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80038902"/>
                  </a:ext>
                </a:extLst>
              </a:tr>
              <a:tr h="0">
                <a:tc>
                  <a:txBody>
                    <a:bodyPr/>
                    <a:lstStyle/>
                    <a:p>
                      <a:r>
                        <a:rPr lang="en-US" sz="2800" err="1">
                          <a:effectLst/>
                          <a:latin typeface="Times New Roman"/>
                        </a:rPr>
                        <a:t>indexOf</a:t>
                      </a:r>
                      <a:r>
                        <a:rPr lang="en-US" sz="2800" dirty="0">
                          <a:effectLst/>
                          <a:latin typeface="Times New Roman"/>
                        </a:rPr>
                        <a:t>()</a:t>
                      </a:r>
                    </a:p>
                  </a:txBody>
                  <a:tcPr marL="228600" marR="228600" marT="114300" marB="114300" anchor="ctr">
                    <a:lnL>
                      <a:noFill/>
                    </a:lnL>
                    <a:lnR>
                      <a:noFill/>
                    </a:lnR>
                    <a:lnT>
                      <a:noFill/>
                    </a:lnT>
                    <a:lnB>
                      <a:noFill/>
                    </a:lnB>
                    <a:solidFill>
                      <a:srgbClr val="F8FAFF"/>
                    </a:solidFill>
                  </a:tcPr>
                </a:tc>
                <a:tc>
                  <a:txBody>
                    <a:bodyPr/>
                    <a:lstStyle/>
                    <a:p>
                      <a:r>
                        <a:rPr lang="en-US" sz="2800" dirty="0">
                          <a:effectLst/>
                          <a:latin typeface="Times New Roman"/>
                        </a:rPr>
                        <a:t>returns the index of the first occurrence of the element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762083092"/>
                  </a:ext>
                </a:extLst>
              </a:tr>
              <a:tr h="0">
                <a:tc>
                  <a:txBody>
                    <a:bodyPr/>
                    <a:lstStyle/>
                    <a:p>
                      <a:r>
                        <a:rPr lang="en-US" sz="2800" dirty="0" err="1">
                          <a:effectLst/>
                          <a:latin typeface="Times New Roman"/>
                        </a:rPr>
                        <a:t>lastIndexOf</a:t>
                      </a:r>
                      <a:r>
                        <a:rPr lang="en-US" sz="2800" dirty="0">
                          <a:effectLst/>
                          <a:latin typeface="Times New Roman"/>
                        </a:rPr>
                        <a:t>()</a:t>
                      </a:r>
                    </a:p>
                  </a:txBody>
                  <a:tcPr marL="228600" marR="228600" marT="114300" marB="114300" anchor="ctr">
                    <a:lnL>
                      <a:noFill/>
                    </a:lnL>
                    <a:lnR>
                      <a:noFill/>
                    </a:lnR>
                    <a:lnT>
                      <a:noFill/>
                    </a:lnT>
                    <a:lnB>
                      <a:noFill/>
                    </a:lnB>
                    <a:solidFill>
                      <a:schemeClr val="bg1"/>
                    </a:solidFill>
                  </a:tcPr>
                </a:tc>
                <a:tc>
                  <a:txBody>
                    <a:bodyPr/>
                    <a:lstStyle/>
                    <a:p>
                      <a:r>
                        <a:rPr lang="en-US" sz="2800" dirty="0">
                          <a:effectLst/>
                          <a:latin typeface="Times New Roman"/>
                        </a:rPr>
                        <a:t>returns the index of the last occurrence of the element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2236906865"/>
                  </a:ext>
                </a:extLst>
              </a:tr>
              <a:tr h="0">
                <a:tc>
                  <a:txBody>
                    <a:bodyPr/>
                    <a:lstStyle/>
                    <a:p>
                      <a:r>
                        <a:rPr lang="en-US" sz="2800" dirty="0">
                          <a:effectLst/>
                          <a:latin typeface="Times New Roman"/>
                        </a:rPr>
                        <a:t>clear()</a:t>
                      </a:r>
                    </a:p>
                  </a:txBody>
                  <a:tcPr marL="228600" marR="228600" marT="114300" marB="114300" anchor="ctr">
                    <a:lnL>
                      <a:noFill/>
                    </a:lnL>
                    <a:lnR>
                      <a:noFill/>
                    </a:lnR>
                    <a:lnT>
                      <a:noFill/>
                    </a:lnT>
                    <a:lnB>
                      <a:noFill/>
                    </a:lnB>
                    <a:solidFill>
                      <a:srgbClr val="F8FAFF"/>
                    </a:solidFill>
                  </a:tcPr>
                </a:tc>
                <a:tc>
                  <a:txBody>
                    <a:bodyPr/>
                    <a:lstStyle/>
                    <a:p>
                      <a:r>
                        <a:rPr lang="en-US" sz="2800" dirty="0">
                          <a:effectLst/>
                          <a:latin typeface="Times New Roman"/>
                        </a:rPr>
                        <a:t>removes all the elements of the LinkedList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540905692"/>
                  </a:ext>
                </a:extLst>
              </a:tr>
              <a:tr h="0">
                <a:tc>
                  <a:txBody>
                    <a:bodyPr/>
                    <a:lstStyle/>
                    <a:p>
                      <a:r>
                        <a:rPr lang="en-US" sz="2800" dirty="0">
                          <a:effectLst/>
                          <a:latin typeface="Times New Roman"/>
                        </a:rPr>
                        <a:t>iterator()</a:t>
                      </a:r>
                    </a:p>
                  </a:txBody>
                  <a:tcPr marL="228600" marR="228600" marT="114300" marB="114300" anchor="ctr">
                    <a:lnL>
                      <a:noFill/>
                    </a:lnL>
                    <a:lnR>
                      <a:noFill/>
                    </a:lnR>
                    <a:lnT>
                      <a:noFill/>
                    </a:lnT>
                    <a:lnB>
                      <a:noFill/>
                    </a:lnB>
                    <a:solidFill>
                      <a:srgbClr val="F8FAFF"/>
                    </a:solidFill>
                  </a:tcPr>
                </a:tc>
                <a:tc>
                  <a:txBody>
                    <a:bodyPr/>
                    <a:lstStyle/>
                    <a:p>
                      <a:r>
                        <a:rPr lang="en-US" sz="2800" dirty="0">
                          <a:effectLst/>
                          <a:latin typeface="Times New Roman"/>
                        </a:rPr>
                        <a:t>returns an iterator to iterate over LinkedList</a:t>
                      </a:r>
                    </a:p>
                  </a:txBody>
                  <a:tcPr marL="228600" marR="228600" marT="114300" marB="114300" anchor="ctr">
                    <a:lnL>
                      <a:noFill/>
                    </a:lnL>
                    <a:lnR>
                      <a:noFill/>
                    </a:lnR>
                    <a:lnT>
                      <a:noFill/>
                    </a:lnT>
                    <a:lnB>
                      <a:noFill/>
                    </a:lnB>
                    <a:solidFill>
                      <a:srgbClr val="F8FAFF"/>
                    </a:solidFill>
                  </a:tcPr>
                </a:tc>
                <a:extLst>
                  <a:ext uri="{0D108BD9-81ED-4DB2-BD59-A6C34878D82A}">
                    <a16:rowId xmlns:a16="http://schemas.microsoft.com/office/drawing/2014/main" val="3404385344"/>
                  </a:ext>
                </a:extLst>
              </a:tr>
            </a:tbl>
          </a:graphicData>
        </a:graphic>
      </p:graphicFrame>
    </p:spTree>
    <p:extLst>
      <p:ext uri="{BB962C8B-B14F-4D97-AF65-F5344CB8AC3E}">
        <p14:creationId xmlns:p14="http://schemas.microsoft.com/office/powerpoint/2010/main" val="1613677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5596-B0A5-4700-8DA4-3653A3B51C4A}"/>
              </a:ext>
            </a:extLst>
          </p:cNvPr>
          <p:cNvSpPr>
            <a:spLocks noGrp="1"/>
          </p:cNvSpPr>
          <p:nvPr>
            <p:ph type="title"/>
          </p:nvPr>
        </p:nvSpPr>
        <p:spPr/>
        <p:txBody>
          <a:bodyPr/>
          <a:lstStyle/>
          <a:p>
            <a:r>
              <a:rPr lang="en-IN" dirty="0"/>
              <a:t>Vector</a:t>
            </a:r>
          </a:p>
        </p:txBody>
      </p:sp>
      <p:sp>
        <p:nvSpPr>
          <p:cNvPr id="3" name="Content Placeholder 2">
            <a:extLst>
              <a:ext uri="{FF2B5EF4-FFF2-40B4-BE49-F238E27FC236}">
                <a16:creationId xmlns:a16="http://schemas.microsoft.com/office/drawing/2014/main" id="{31086238-4195-4878-B06F-4BE0D10707A5}"/>
              </a:ext>
            </a:extLst>
          </p:cNvPr>
          <p:cNvSpPr>
            <a:spLocks noGrp="1"/>
          </p:cNvSpPr>
          <p:nvPr>
            <p:ph idx="1"/>
          </p:nvPr>
        </p:nvSpPr>
        <p:spPr/>
        <p:txBody>
          <a:bodyPr vert="horz" lIns="91440" tIns="45720" rIns="91440" bIns="45720" rtlCol="0" anchor="t">
            <a:normAutofit/>
          </a:bodyPr>
          <a:lstStyle/>
          <a:p>
            <a:pPr marL="0" indent="0" algn="just">
              <a:buNone/>
            </a:pPr>
            <a:r>
              <a:rPr lang="en-US" sz="3600" dirty="0"/>
              <a:t>Vector is a class that implements a dynamic array. It is similar to </a:t>
            </a:r>
            <a:r>
              <a:rPr lang="en-US" sz="3600" dirty="0" err="1"/>
              <a:t>ArrayList</a:t>
            </a:r>
            <a:r>
              <a:rPr lang="en-US" sz="3600" dirty="0"/>
              <a:t>, but it is synchronized, making it thread-safe. However, this synchronization can impact performance, so </a:t>
            </a:r>
            <a:r>
              <a:rPr lang="en-US" sz="3600" dirty="0" err="1"/>
              <a:t>ArrayList</a:t>
            </a:r>
            <a:r>
              <a:rPr lang="en-US" sz="3600" dirty="0"/>
              <a:t> is generally preferred unless synchronization is required.</a:t>
            </a:r>
            <a:endParaRPr lang="en-IN" sz="3600" dirty="0"/>
          </a:p>
        </p:txBody>
      </p:sp>
    </p:spTree>
    <p:extLst>
      <p:ext uri="{BB962C8B-B14F-4D97-AF65-F5344CB8AC3E}">
        <p14:creationId xmlns:p14="http://schemas.microsoft.com/office/powerpoint/2010/main" val="603596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32">
            <a:extLst>
              <a:ext uri="{FF2B5EF4-FFF2-40B4-BE49-F238E27FC236}">
                <a16:creationId xmlns:a16="http://schemas.microsoft.com/office/drawing/2014/main" id="{F39D3665-2010-3DF5-4C63-949812773706}"/>
              </a:ext>
            </a:extLst>
          </p:cNvPr>
          <p:cNvGraphicFramePr>
            <a:graphicFrameLocks noGrp="1"/>
          </p:cNvGraphicFramePr>
          <p:nvPr>
            <p:ph idx="1"/>
            <p:extLst>
              <p:ext uri="{D42A27DB-BD31-4B8C-83A1-F6EECF244321}">
                <p14:modId xmlns:p14="http://schemas.microsoft.com/office/powerpoint/2010/main" val="890845756"/>
              </p:ext>
            </p:extLst>
          </p:nvPr>
        </p:nvGraphicFramePr>
        <p:xfrm>
          <a:off x="834153" y="763864"/>
          <a:ext cx="10515600" cy="6050132"/>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1800614104"/>
                    </a:ext>
                  </a:extLst>
                </a:gridCol>
                <a:gridCol w="3505200">
                  <a:extLst>
                    <a:ext uri="{9D8B030D-6E8A-4147-A177-3AD203B41FA5}">
                      <a16:colId xmlns:a16="http://schemas.microsoft.com/office/drawing/2014/main" val="448137062"/>
                    </a:ext>
                  </a:extLst>
                </a:gridCol>
                <a:gridCol w="3505200">
                  <a:extLst>
                    <a:ext uri="{9D8B030D-6E8A-4147-A177-3AD203B41FA5}">
                      <a16:colId xmlns:a16="http://schemas.microsoft.com/office/drawing/2014/main" val="4033880984"/>
                    </a:ext>
                  </a:extLst>
                </a:gridCol>
              </a:tblGrid>
              <a:tr h="1203812">
                <a:tc>
                  <a:txBody>
                    <a:bodyPr/>
                    <a:lstStyle/>
                    <a:p>
                      <a:r>
                        <a:rPr lang="en-US" sz="2400" dirty="0">
                          <a:latin typeface="Times New Roman"/>
                        </a:rPr>
                        <a:t>Feature</a:t>
                      </a:r>
                    </a:p>
                  </a:txBody>
                  <a:tcPr anchor="ctr">
                    <a:lnL>
                      <a:noFill/>
                    </a:lnL>
                    <a:lnR>
                      <a:noFill/>
                    </a:lnR>
                    <a:lnT>
                      <a:noFill/>
                    </a:lnT>
                    <a:lnB>
                      <a:noFill/>
                    </a:lnB>
                    <a:noFill/>
                  </a:tcPr>
                </a:tc>
                <a:tc>
                  <a:txBody>
                    <a:bodyPr/>
                    <a:lstStyle/>
                    <a:p>
                      <a:r>
                        <a:rPr lang="en-US" sz="2400" err="1">
                          <a:latin typeface="Times New Roman"/>
                        </a:rPr>
                        <a:t>ArrayList</a:t>
                      </a:r>
                      <a:endParaRPr lang="en-US" sz="2400" dirty="0" err="1">
                        <a:latin typeface="Times New Roman"/>
                      </a:endParaRPr>
                    </a:p>
                  </a:txBody>
                  <a:tcPr anchor="ctr">
                    <a:lnL>
                      <a:noFill/>
                    </a:lnL>
                    <a:lnR>
                      <a:noFill/>
                    </a:lnR>
                    <a:lnT>
                      <a:noFill/>
                    </a:lnT>
                    <a:lnB>
                      <a:noFill/>
                    </a:lnB>
                    <a:noFill/>
                  </a:tcPr>
                </a:tc>
                <a:tc>
                  <a:txBody>
                    <a:bodyPr/>
                    <a:lstStyle/>
                    <a:p>
                      <a:r>
                        <a:rPr lang="en-US" sz="2400" dirty="0">
                          <a:latin typeface="Times New Roman"/>
                        </a:rPr>
                        <a:t>Vector</a:t>
                      </a:r>
                    </a:p>
                  </a:txBody>
                  <a:tcPr anchor="ctr">
                    <a:lnL>
                      <a:noFill/>
                    </a:lnL>
                    <a:lnR>
                      <a:noFill/>
                    </a:lnR>
                    <a:lnT>
                      <a:noFill/>
                    </a:lnT>
                    <a:lnB>
                      <a:noFill/>
                    </a:lnB>
                    <a:noFill/>
                  </a:tcPr>
                </a:tc>
                <a:extLst>
                  <a:ext uri="{0D108BD9-81ED-4DB2-BD59-A6C34878D82A}">
                    <a16:rowId xmlns:a16="http://schemas.microsoft.com/office/drawing/2014/main" val="4046447576"/>
                  </a:ext>
                </a:extLst>
              </a:tr>
              <a:tr h="612850">
                <a:tc>
                  <a:txBody>
                    <a:bodyPr/>
                    <a:lstStyle/>
                    <a:p>
                      <a:r>
                        <a:rPr lang="en-US" sz="2400" b="1" dirty="0">
                          <a:latin typeface="Times New Roman"/>
                        </a:rPr>
                        <a:t>Synchronization</a:t>
                      </a:r>
                      <a:endParaRPr lang="en-US" sz="2400" dirty="0">
                        <a:latin typeface="Times New Roman"/>
                      </a:endParaRPr>
                    </a:p>
                  </a:txBody>
                  <a:tcPr anchor="ctr">
                    <a:lnL>
                      <a:noFill/>
                    </a:lnL>
                    <a:lnR>
                      <a:noFill/>
                    </a:lnR>
                    <a:lnT>
                      <a:noFill/>
                    </a:lnT>
                    <a:lnB>
                      <a:noFill/>
                    </a:lnB>
                    <a:noFill/>
                  </a:tcPr>
                </a:tc>
                <a:tc>
                  <a:txBody>
                    <a:bodyPr/>
                    <a:lstStyle/>
                    <a:p>
                      <a:r>
                        <a:rPr lang="en-US" sz="2400" dirty="0">
                          <a:latin typeface="Times New Roman"/>
                        </a:rPr>
                        <a:t>Not synchronized; not thread-safe</a:t>
                      </a:r>
                    </a:p>
                  </a:txBody>
                  <a:tcPr anchor="ctr">
                    <a:lnL>
                      <a:noFill/>
                    </a:lnL>
                    <a:lnR>
                      <a:noFill/>
                    </a:lnR>
                    <a:lnT>
                      <a:noFill/>
                    </a:lnT>
                    <a:lnB>
                      <a:noFill/>
                    </a:lnB>
                    <a:noFill/>
                  </a:tcPr>
                </a:tc>
                <a:tc>
                  <a:txBody>
                    <a:bodyPr/>
                    <a:lstStyle/>
                    <a:p>
                      <a:r>
                        <a:rPr lang="en-US" sz="2400" dirty="0">
                          <a:latin typeface="Times New Roman"/>
                        </a:rPr>
                        <a:t>Synchronized; thread-safe</a:t>
                      </a:r>
                    </a:p>
                  </a:txBody>
                  <a:tcPr anchor="ctr">
                    <a:lnL>
                      <a:noFill/>
                    </a:lnL>
                    <a:lnR>
                      <a:noFill/>
                    </a:lnR>
                    <a:lnT>
                      <a:noFill/>
                    </a:lnT>
                    <a:lnB>
                      <a:noFill/>
                    </a:lnB>
                    <a:noFill/>
                  </a:tcPr>
                </a:tc>
                <a:extLst>
                  <a:ext uri="{0D108BD9-81ED-4DB2-BD59-A6C34878D82A}">
                    <a16:rowId xmlns:a16="http://schemas.microsoft.com/office/drawing/2014/main" val="340969838"/>
                  </a:ext>
                </a:extLst>
              </a:tr>
              <a:tr h="612850">
                <a:tc>
                  <a:txBody>
                    <a:bodyPr/>
                    <a:lstStyle/>
                    <a:p>
                      <a:r>
                        <a:rPr lang="en-US" sz="2400" b="1" dirty="0">
                          <a:latin typeface="Times New Roman"/>
                        </a:rPr>
                        <a:t>Performance</a:t>
                      </a:r>
                      <a:endParaRPr lang="en-US" sz="2400" dirty="0">
                        <a:latin typeface="Times New Roman"/>
                      </a:endParaRPr>
                    </a:p>
                  </a:txBody>
                  <a:tcPr anchor="ctr">
                    <a:lnL>
                      <a:noFill/>
                    </a:lnL>
                    <a:lnR>
                      <a:noFill/>
                    </a:lnR>
                    <a:lnT>
                      <a:noFill/>
                    </a:lnT>
                    <a:lnB>
                      <a:noFill/>
                    </a:lnB>
                    <a:noFill/>
                  </a:tcPr>
                </a:tc>
                <a:tc>
                  <a:txBody>
                    <a:bodyPr/>
                    <a:lstStyle/>
                    <a:p>
                      <a:r>
                        <a:rPr lang="en-US" sz="2400" dirty="0">
                          <a:latin typeface="Times New Roman"/>
                        </a:rPr>
                        <a:t>Faster due to lack of synchronization overhead</a:t>
                      </a:r>
                    </a:p>
                  </a:txBody>
                  <a:tcPr anchor="ctr">
                    <a:lnL>
                      <a:noFill/>
                    </a:lnL>
                    <a:lnR>
                      <a:noFill/>
                    </a:lnR>
                    <a:lnT>
                      <a:noFill/>
                    </a:lnT>
                    <a:lnB>
                      <a:noFill/>
                    </a:lnB>
                    <a:noFill/>
                  </a:tcPr>
                </a:tc>
                <a:tc>
                  <a:txBody>
                    <a:bodyPr/>
                    <a:lstStyle/>
                    <a:p>
                      <a:r>
                        <a:rPr lang="en-US" sz="2400" dirty="0">
                          <a:latin typeface="Times New Roman"/>
                        </a:rPr>
                        <a:t>Slower due to synchronization overhead</a:t>
                      </a:r>
                    </a:p>
                  </a:txBody>
                  <a:tcPr anchor="ctr">
                    <a:lnL>
                      <a:noFill/>
                    </a:lnL>
                    <a:lnR>
                      <a:noFill/>
                    </a:lnR>
                    <a:lnT>
                      <a:noFill/>
                    </a:lnT>
                    <a:lnB>
                      <a:noFill/>
                    </a:lnB>
                    <a:noFill/>
                  </a:tcPr>
                </a:tc>
                <a:extLst>
                  <a:ext uri="{0D108BD9-81ED-4DB2-BD59-A6C34878D82A}">
                    <a16:rowId xmlns:a16="http://schemas.microsoft.com/office/drawing/2014/main" val="4274209803"/>
                  </a:ext>
                </a:extLst>
              </a:tr>
              <a:tr h="612850">
                <a:tc>
                  <a:txBody>
                    <a:bodyPr/>
                    <a:lstStyle/>
                    <a:p>
                      <a:r>
                        <a:rPr lang="en-US" sz="2400" b="1" dirty="0">
                          <a:latin typeface="Times New Roman"/>
                        </a:rPr>
                        <a:t>Growth Policy</a:t>
                      </a:r>
                      <a:endParaRPr lang="en-US" sz="2400" dirty="0">
                        <a:latin typeface="Times New Roman"/>
                      </a:endParaRPr>
                    </a:p>
                  </a:txBody>
                  <a:tcPr anchor="ctr">
                    <a:lnL>
                      <a:noFill/>
                    </a:lnL>
                    <a:lnR>
                      <a:noFill/>
                    </a:lnR>
                    <a:lnT>
                      <a:noFill/>
                    </a:lnT>
                    <a:lnB>
                      <a:noFill/>
                    </a:lnB>
                    <a:noFill/>
                  </a:tcPr>
                </a:tc>
                <a:tc>
                  <a:txBody>
                    <a:bodyPr/>
                    <a:lstStyle/>
                    <a:p>
                      <a:r>
                        <a:rPr lang="en-US" sz="2400" dirty="0">
                          <a:latin typeface="Times New Roman"/>
                        </a:rPr>
                        <a:t>Increases capacity by 50% when full</a:t>
                      </a:r>
                    </a:p>
                  </a:txBody>
                  <a:tcPr anchor="ctr">
                    <a:lnL>
                      <a:noFill/>
                    </a:lnL>
                    <a:lnR>
                      <a:noFill/>
                    </a:lnR>
                    <a:lnT>
                      <a:noFill/>
                    </a:lnT>
                    <a:lnB>
                      <a:noFill/>
                    </a:lnB>
                    <a:noFill/>
                  </a:tcPr>
                </a:tc>
                <a:tc>
                  <a:txBody>
                    <a:bodyPr/>
                    <a:lstStyle/>
                    <a:p>
                      <a:r>
                        <a:rPr lang="en-US" sz="2400" dirty="0">
                          <a:latin typeface="Times New Roman"/>
                        </a:rPr>
                        <a:t>Doubles its size when full</a:t>
                      </a:r>
                    </a:p>
                  </a:txBody>
                  <a:tcPr anchor="ctr">
                    <a:lnL>
                      <a:noFill/>
                    </a:lnL>
                    <a:lnR>
                      <a:noFill/>
                    </a:lnR>
                    <a:lnT>
                      <a:noFill/>
                    </a:lnT>
                    <a:lnB>
                      <a:noFill/>
                    </a:lnB>
                    <a:noFill/>
                  </a:tcPr>
                </a:tc>
                <a:extLst>
                  <a:ext uri="{0D108BD9-81ED-4DB2-BD59-A6C34878D82A}">
                    <a16:rowId xmlns:a16="http://schemas.microsoft.com/office/drawing/2014/main" val="2335919344"/>
                  </a:ext>
                </a:extLst>
              </a:tr>
              <a:tr h="612850">
                <a:tc>
                  <a:txBody>
                    <a:bodyPr/>
                    <a:lstStyle/>
                    <a:p>
                      <a:r>
                        <a:rPr lang="en-US" sz="2400" b="1" dirty="0">
                          <a:latin typeface="Times New Roman"/>
                        </a:rPr>
                        <a:t>Legacy Status</a:t>
                      </a:r>
                      <a:endParaRPr lang="en-US" sz="2400" dirty="0">
                        <a:latin typeface="Times New Roman"/>
                      </a:endParaRPr>
                    </a:p>
                  </a:txBody>
                  <a:tcPr anchor="ctr">
                    <a:lnL>
                      <a:noFill/>
                    </a:lnL>
                    <a:lnR>
                      <a:noFill/>
                    </a:lnR>
                    <a:lnT>
                      <a:noFill/>
                    </a:lnT>
                    <a:lnB>
                      <a:noFill/>
                    </a:lnB>
                    <a:noFill/>
                  </a:tcPr>
                </a:tc>
                <a:tc>
                  <a:txBody>
                    <a:bodyPr/>
                    <a:lstStyle/>
                    <a:p>
                      <a:r>
                        <a:rPr lang="en-US" sz="2400" dirty="0">
                          <a:latin typeface="Times New Roman"/>
                        </a:rPr>
                        <a:t>Part of the Java Collections Framework (JCF)</a:t>
                      </a:r>
                    </a:p>
                  </a:txBody>
                  <a:tcPr anchor="ctr">
                    <a:lnL>
                      <a:noFill/>
                    </a:lnL>
                    <a:lnR>
                      <a:noFill/>
                    </a:lnR>
                    <a:lnT>
                      <a:noFill/>
                    </a:lnT>
                    <a:lnB>
                      <a:noFill/>
                    </a:lnB>
                    <a:noFill/>
                  </a:tcPr>
                </a:tc>
                <a:tc>
                  <a:txBody>
                    <a:bodyPr/>
                    <a:lstStyle/>
                    <a:p>
                      <a:r>
                        <a:rPr lang="en-US" sz="2400" dirty="0">
                          <a:latin typeface="Times New Roman"/>
                        </a:rPr>
                        <a:t>Considered a legacy class in Java</a:t>
                      </a:r>
                    </a:p>
                  </a:txBody>
                  <a:tcPr anchor="ctr">
                    <a:lnL>
                      <a:noFill/>
                    </a:lnL>
                    <a:lnR>
                      <a:noFill/>
                    </a:lnR>
                    <a:lnT>
                      <a:noFill/>
                    </a:lnT>
                    <a:lnB>
                      <a:noFill/>
                    </a:lnB>
                    <a:noFill/>
                  </a:tcPr>
                </a:tc>
                <a:extLst>
                  <a:ext uri="{0D108BD9-81ED-4DB2-BD59-A6C34878D82A}">
                    <a16:rowId xmlns:a16="http://schemas.microsoft.com/office/drawing/2014/main" val="2161693471"/>
                  </a:ext>
                </a:extLst>
              </a:tr>
              <a:tr h="875500">
                <a:tc>
                  <a:txBody>
                    <a:bodyPr/>
                    <a:lstStyle/>
                    <a:p>
                      <a:r>
                        <a:rPr lang="en-US" sz="2400" b="1" dirty="0">
                          <a:latin typeface="Times New Roman"/>
                        </a:rPr>
                        <a:t>Usage Recommendation</a:t>
                      </a:r>
                      <a:endParaRPr lang="en-US" sz="2400" dirty="0">
                        <a:latin typeface="Times New Roman"/>
                      </a:endParaRPr>
                    </a:p>
                  </a:txBody>
                  <a:tcPr anchor="ctr">
                    <a:lnL>
                      <a:noFill/>
                    </a:lnL>
                    <a:lnR>
                      <a:noFill/>
                    </a:lnR>
                    <a:lnT>
                      <a:noFill/>
                    </a:lnT>
                    <a:lnB>
                      <a:noFill/>
                    </a:lnB>
                    <a:noFill/>
                  </a:tcPr>
                </a:tc>
                <a:tc>
                  <a:txBody>
                    <a:bodyPr/>
                    <a:lstStyle/>
                    <a:p>
                      <a:r>
                        <a:rPr lang="en-US" sz="2400" dirty="0">
                          <a:latin typeface="Times New Roman"/>
                        </a:rPr>
                        <a:t>Preferred for single-threaded or low-concurrency applications</a:t>
                      </a:r>
                    </a:p>
                  </a:txBody>
                  <a:tcPr anchor="ctr">
                    <a:lnL>
                      <a:noFill/>
                    </a:lnL>
                    <a:lnR>
                      <a:noFill/>
                    </a:lnR>
                    <a:lnT>
                      <a:noFill/>
                    </a:lnT>
                    <a:lnB>
                      <a:noFill/>
                    </a:lnB>
                    <a:noFill/>
                  </a:tcPr>
                </a:tc>
                <a:tc>
                  <a:txBody>
                    <a:bodyPr/>
                    <a:lstStyle/>
                    <a:p>
                      <a:r>
                        <a:rPr lang="en-US" sz="2400" dirty="0">
                          <a:latin typeface="Times New Roman"/>
                        </a:rPr>
                        <a:t>Use in multi-threaded applications where thread safety is required</a:t>
                      </a:r>
                    </a:p>
                  </a:txBody>
                  <a:tcPr anchor="ctr">
                    <a:lnL>
                      <a:noFill/>
                    </a:lnL>
                    <a:lnR>
                      <a:noFill/>
                    </a:lnR>
                    <a:lnT>
                      <a:noFill/>
                    </a:lnT>
                    <a:lnB>
                      <a:noFill/>
                    </a:lnB>
                    <a:noFill/>
                  </a:tcPr>
                </a:tc>
                <a:extLst>
                  <a:ext uri="{0D108BD9-81ED-4DB2-BD59-A6C34878D82A}">
                    <a16:rowId xmlns:a16="http://schemas.microsoft.com/office/drawing/2014/main" val="3443736635"/>
                  </a:ext>
                </a:extLst>
              </a:tr>
            </a:tbl>
          </a:graphicData>
        </a:graphic>
      </p:graphicFrame>
    </p:spTree>
    <p:extLst>
      <p:ext uri="{BB962C8B-B14F-4D97-AF65-F5344CB8AC3E}">
        <p14:creationId xmlns:p14="http://schemas.microsoft.com/office/powerpoint/2010/main" val="5404395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6483760-00C9-4318-C206-2BE21F2075B9}"/>
              </a:ext>
            </a:extLst>
          </p:cNvPr>
          <p:cNvGraphicFramePr>
            <a:graphicFrameLocks noGrp="1"/>
          </p:cNvGraphicFramePr>
          <p:nvPr>
            <p:ph idx="1"/>
            <p:extLst>
              <p:ext uri="{D42A27DB-BD31-4B8C-83A1-F6EECF244321}">
                <p14:modId xmlns:p14="http://schemas.microsoft.com/office/powerpoint/2010/main" val="3940153800"/>
              </p:ext>
            </p:extLst>
          </p:nvPr>
        </p:nvGraphicFramePr>
        <p:xfrm>
          <a:off x="649111" y="380999"/>
          <a:ext cx="10515600" cy="6316811"/>
        </p:xfrm>
        <a:graphic>
          <a:graphicData uri="http://schemas.openxmlformats.org/drawingml/2006/table">
            <a:tbl>
              <a:tblPr bandRow="1">
                <a:tableStyleId>{5C22544A-7EE6-4342-B048-85BDC9FD1C3A}</a:tableStyleId>
              </a:tblPr>
              <a:tblGrid>
                <a:gridCol w="3505200">
                  <a:extLst>
                    <a:ext uri="{9D8B030D-6E8A-4147-A177-3AD203B41FA5}">
                      <a16:colId xmlns:a16="http://schemas.microsoft.com/office/drawing/2014/main" val="23935477"/>
                    </a:ext>
                  </a:extLst>
                </a:gridCol>
                <a:gridCol w="3505200">
                  <a:extLst>
                    <a:ext uri="{9D8B030D-6E8A-4147-A177-3AD203B41FA5}">
                      <a16:colId xmlns:a16="http://schemas.microsoft.com/office/drawing/2014/main" val="893719705"/>
                    </a:ext>
                  </a:extLst>
                </a:gridCol>
                <a:gridCol w="3505200">
                  <a:extLst>
                    <a:ext uri="{9D8B030D-6E8A-4147-A177-3AD203B41FA5}">
                      <a16:colId xmlns:a16="http://schemas.microsoft.com/office/drawing/2014/main" val="2635632257"/>
                    </a:ext>
                  </a:extLst>
                </a:gridCol>
              </a:tblGrid>
              <a:tr h="1091241">
                <a:tc>
                  <a:txBody>
                    <a:bodyPr/>
                    <a:lstStyle/>
                    <a:p>
                      <a:pPr rtl="0" fontAlgn="base"/>
                      <a:r>
                        <a:rPr lang="en-US" sz="2000" b="1" dirty="0">
                          <a:effectLst/>
                          <a:latin typeface="Aptos"/>
                        </a:rPr>
                        <a:t>Iterator</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Fail-fast (throws </a:t>
                      </a:r>
                      <a:r>
                        <a:rPr lang="en-US" sz="2000" dirty="0" err="1">
                          <a:effectLst/>
                          <a:latin typeface="Aptos"/>
                        </a:rPr>
                        <a:t>ConcurrentModificationException</a:t>
                      </a:r>
                      <a:r>
                        <a:rPr lang="en-US" sz="2000" dirty="0">
                          <a:effectLst/>
                          <a:latin typeface="Aptos"/>
                        </a:rPr>
                        <a:t> if modified while iterating)</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Fail-fast (throws </a:t>
                      </a:r>
                      <a:r>
                        <a:rPr lang="en-US" sz="2000" dirty="0" err="1">
                          <a:effectLst/>
                          <a:latin typeface="Aptos"/>
                        </a:rPr>
                        <a:t>ConcurrentModificationException</a:t>
                      </a:r>
                      <a:r>
                        <a:rPr lang="en-US" sz="2000" dirty="0">
                          <a:effectLst/>
                          <a:latin typeface="Aptos"/>
                        </a:rPr>
                        <a:t> if modified while iterating)</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655350"/>
                  </a:ext>
                </a:extLst>
              </a:tr>
              <a:tr h="379562">
                <a:tc>
                  <a:txBody>
                    <a:bodyPr/>
                    <a:lstStyle/>
                    <a:p>
                      <a:pPr rtl="0" fontAlgn="base"/>
                      <a:r>
                        <a:rPr lang="en-US" sz="2000" b="1" dirty="0">
                          <a:effectLst/>
                          <a:latin typeface="Aptos"/>
                        </a:rPr>
                        <a:t>Initial Capacity</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Can be specified; default is 10</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Can be specified; default is 10</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185663"/>
                  </a:ext>
                </a:extLst>
              </a:tr>
              <a:tr h="664226">
                <a:tc>
                  <a:txBody>
                    <a:bodyPr/>
                    <a:lstStyle/>
                    <a:p>
                      <a:pPr rtl="0" fontAlgn="base"/>
                      <a:r>
                        <a:rPr lang="en-US" sz="2000" b="1" dirty="0">
                          <a:effectLst/>
                          <a:latin typeface="Aptos"/>
                        </a:rPr>
                        <a:t>Capacity Increment</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Can be adjusted manually</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Can be specified; doubles if not specified</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6233883"/>
                  </a:ext>
                </a:extLst>
              </a:tr>
              <a:tr h="664226">
                <a:tc>
                  <a:txBody>
                    <a:bodyPr/>
                    <a:lstStyle/>
                    <a:p>
                      <a:pPr rtl="0" fontAlgn="base"/>
                      <a:r>
                        <a:rPr lang="en-US" sz="2000" b="1" dirty="0">
                          <a:effectLst/>
                          <a:latin typeface="Aptos"/>
                        </a:rPr>
                        <a:t>Enumeration</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Not available</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Supports both Enumeration and Iterator</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373630"/>
                  </a:ext>
                </a:extLst>
              </a:tr>
              <a:tr h="948900">
                <a:tc>
                  <a:txBody>
                    <a:bodyPr/>
                    <a:lstStyle/>
                    <a:p>
                      <a:pPr rtl="0" fontAlgn="base"/>
                      <a:r>
                        <a:rPr lang="en-US" sz="2000" b="1" dirty="0">
                          <a:effectLst/>
                          <a:latin typeface="Aptos"/>
                        </a:rPr>
                        <a:t>Vector-specific Methods</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No specific methods; uses List methods</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Contains legacy methods such as </a:t>
                      </a:r>
                      <a:r>
                        <a:rPr lang="en-US" sz="2000" dirty="0" err="1">
                          <a:effectLst/>
                          <a:latin typeface="Aptos"/>
                        </a:rPr>
                        <a:t>addElement</a:t>
                      </a:r>
                      <a:r>
                        <a:rPr lang="en-US" sz="2000" dirty="0">
                          <a:effectLst/>
                          <a:latin typeface="Aptos"/>
                        </a:rPr>
                        <a:t>, </a:t>
                      </a:r>
                      <a:r>
                        <a:rPr lang="en-US" sz="2000" dirty="0" err="1">
                          <a:effectLst/>
                          <a:latin typeface="Aptos"/>
                        </a:rPr>
                        <a:t>removeElement</a:t>
                      </a:r>
                      <a:r>
                        <a:rPr lang="en-US" sz="2000" dirty="0">
                          <a:effectLst/>
                          <a:latin typeface="Aptos"/>
                        </a:rPr>
                        <a:t>, elements</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750961"/>
                  </a:ext>
                </a:extLst>
              </a:tr>
              <a:tr h="948900">
                <a:tc>
                  <a:txBody>
                    <a:bodyPr/>
                    <a:lstStyle/>
                    <a:p>
                      <a:pPr rtl="0" fontAlgn="base"/>
                      <a:r>
                        <a:rPr lang="en-US" sz="2000" b="1" dirty="0">
                          <a:effectLst/>
                          <a:latin typeface="Aptos"/>
                        </a:rPr>
                        <a:t>Legacy Methods</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No legacy methods; adheres to the List interface</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Contains methods from earlier versions of Java (before Collections Framework)</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748031"/>
                  </a:ext>
                </a:extLst>
              </a:tr>
              <a:tr h="664226">
                <a:tc>
                  <a:txBody>
                    <a:bodyPr/>
                    <a:lstStyle/>
                    <a:p>
                      <a:pPr rtl="0" fontAlgn="base"/>
                      <a:r>
                        <a:rPr lang="en-US" sz="2000" b="1" dirty="0">
                          <a:effectLst/>
                          <a:latin typeface="Aptos"/>
                        </a:rPr>
                        <a:t>Thread Safety Implementation</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External synchronization needed if thread safety is required</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Built-in synchronization; all methods are synchronized</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4082331"/>
                  </a:ext>
                </a:extLst>
              </a:tr>
              <a:tr h="664226">
                <a:tc>
                  <a:txBody>
                    <a:bodyPr/>
                    <a:lstStyle/>
                    <a:p>
                      <a:pPr rtl="0" fontAlgn="base"/>
                      <a:r>
                        <a:rPr lang="en-US" sz="2000" b="1" dirty="0">
                          <a:effectLst/>
                          <a:latin typeface="Aptos"/>
                        </a:rPr>
                        <a:t>API Consistency</a:t>
                      </a:r>
                      <a:endParaRPr lang="en-US" sz="2000" dirty="0">
                        <a:effectLst/>
                        <a:latin typeface="Aptos"/>
                      </a:endParaRP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More consistent with other Java Collections classes</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2000" dirty="0">
                          <a:effectLst/>
                          <a:latin typeface="Aptos"/>
                        </a:rPr>
                        <a:t>Less consistent due to legacy methods and API</a:t>
                      </a:r>
                    </a:p>
                  </a:txBody>
                  <a:tcPr marL="36709" marR="36709" marT="18355" marB="183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4535555"/>
                  </a:ext>
                </a:extLst>
              </a:tr>
            </a:tbl>
          </a:graphicData>
        </a:graphic>
      </p:graphicFrame>
    </p:spTree>
    <p:extLst>
      <p:ext uri="{BB962C8B-B14F-4D97-AF65-F5344CB8AC3E}">
        <p14:creationId xmlns:p14="http://schemas.microsoft.com/office/powerpoint/2010/main" val="1059739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A644-3EC2-59BC-AABC-AF2F00E46440}"/>
              </a:ext>
            </a:extLst>
          </p:cNvPr>
          <p:cNvSpPr>
            <a:spLocks noGrp="1"/>
          </p:cNvSpPr>
          <p:nvPr>
            <p:ph type="title"/>
          </p:nvPr>
        </p:nvSpPr>
        <p:spPr/>
        <p:txBody>
          <a:bodyPr/>
          <a:lstStyle/>
          <a:p>
            <a:r>
              <a:rPr lang="en-US" b="0" dirty="0"/>
              <a:t>Methods:</a:t>
            </a:r>
            <a:endParaRPr lang="en-US" dirty="0"/>
          </a:p>
        </p:txBody>
      </p:sp>
      <p:sp>
        <p:nvSpPr>
          <p:cNvPr id="3" name="Content Placeholder 2">
            <a:extLst>
              <a:ext uri="{FF2B5EF4-FFF2-40B4-BE49-F238E27FC236}">
                <a16:creationId xmlns:a16="http://schemas.microsoft.com/office/drawing/2014/main" id="{DC09C30C-C3E7-A5A2-7050-D232C2062E40}"/>
              </a:ext>
            </a:extLst>
          </p:cNvPr>
          <p:cNvSpPr>
            <a:spLocks noGrp="1"/>
          </p:cNvSpPr>
          <p:nvPr>
            <p:ph idx="1"/>
          </p:nvPr>
        </p:nvSpPr>
        <p:spPr>
          <a:xfrm>
            <a:off x="838200" y="1523701"/>
            <a:ext cx="10515600" cy="4955186"/>
          </a:xfrm>
        </p:spPr>
        <p:txBody>
          <a:bodyPr vert="horz" lIns="91440" tIns="45720" rIns="91440" bIns="45720" rtlCol="0" anchor="t">
            <a:normAutofit/>
          </a:bodyPr>
          <a:lstStyle/>
          <a:p>
            <a:pPr algn="just"/>
            <a:r>
              <a:rPr lang="en-US" sz="2400" b="1" dirty="0">
                <a:latin typeface="Consolas"/>
                <a:cs typeface="Times New Roman"/>
              </a:rPr>
              <a:t>add(E element)</a:t>
            </a:r>
            <a:r>
              <a:rPr lang="en-US" sz="2400" b="1" dirty="0">
                <a:latin typeface="Times New Roman"/>
                <a:cs typeface="Times New Roman"/>
              </a:rPr>
              <a:t>:</a:t>
            </a:r>
            <a:r>
              <a:rPr lang="en-US" sz="2400" dirty="0">
                <a:latin typeface="Times New Roman"/>
                <a:cs typeface="Times New Roman"/>
              </a:rPr>
              <a:t> Adds an element to the end of the vector.</a:t>
            </a:r>
          </a:p>
          <a:p>
            <a:pPr algn="just"/>
            <a:r>
              <a:rPr lang="en-US" sz="2400" b="1" dirty="0">
                <a:latin typeface="Consolas"/>
                <a:cs typeface="Times New Roman"/>
              </a:rPr>
              <a:t>add(int index, E element)</a:t>
            </a:r>
            <a:r>
              <a:rPr lang="en-US" sz="2400" b="1" dirty="0">
                <a:latin typeface="Times New Roman"/>
                <a:cs typeface="Times New Roman"/>
              </a:rPr>
              <a:t>: </a:t>
            </a:r>
            <a:r>
              <a:rPr lang="en-US" sz="2400" dirty="0">
                <a:latin typeface="Times New Roman"/>
                <a:cs typeface="Times New Roman"/>
              </a:rPr>
              <a:t>Inserts an element at the specified index.</a:t>
            </a:r>
          </a:p>
          <a:p>
            <a:pPr algn="just"/>
            <a:r>
              <a:rPr lang="en-US" sz="2400" b="1" dirty="0">
                <a:latin typeface="Consolas"/>
                <a:cs typeface="Times New Roman"/>
              </a:rPr>
              <a:t>remove(int index)</a:t>
            </a:r>
            <a:r>
              <a:rPr lang="en-US" sz="2400" b="1" dirty="0">
                <a:latin typeface="Times New Roman"/>
                <a:cs typeface="Times New Roman"/>
              </a:rPr>
              <a:t>:</a:t>
            </a:r>
            <a:r>
              <a:rPr lang="en-US" sz="2400" dirty="0">
                <a:latin typeface="Times New Roman"/>
                <a:cs typeface="Times New Roman"/>
              </a:rPr>
              <a:t> Removes the element at the specified index.</a:t>
            </a:r>
          </a:p>
          <a:p>
            <a:pPr algn="just"/>
            <a:r>
              <a:rPr lang="en-US" sz="2400" b="1" dirty="0">
                <a:latin typeface="Consolas"/>
                <a:cs typeface="Times New Roman"/>
              </a:rPr>
              <a:t>get(int index)</a:t>
            </a:r>
            <a:r>
              <a:rPr lang="en-US" sz="2400" dirty="0">
                <a:latin typeface="Times New Roman"/>
                <a:cs typeface="Times New Roman"/>
              </a:rPr>
              <a:t>: Returns the element at the specified index.</a:t>
            </a:r>
          </a:p>
          <a:p>
            <a:pPr algn="just"/>
            <a:r>
              <a:rPr lang="en-US" sz="2400" b="1" dirty="0">
                <a:latin typeface="Consolas"/>
                <a:cs typeface="Times New Roman"/>
              </a:rPr>
              <a:t>size()</a:t>
            </a:r>
            <a:r>
              <a:rPr lang="en-US" sz="2400" b="1" dirty="0">
                <a:latin typeface="Times New Roman"/>
                <a:cs typeface="Times New Roman"/>
              </a:rPr>
              <a:t>:</a:t>
            </a:r>
            <a:r>
              <a:rPr lang="en-US" sz="2400" dirty="0">
                <a:latin typeface="Times New Roman"/>
                <a:cs typeface="Times New Roman"/>
              </a:rPr>
              <a:t> Returns the number of elements in the vector.</a:t>
            </a:r>
          </a:p>
          <a:p>
            <a:pPr algn="just"/>
            <a:r>
              <a:rPr lang="en-US" sz="2400" b="1" dirty="0">
                <a:latin typeface="Consolas"/>
                <a:cs typeface="Times New Roman"/>
              </a:rPr>
              <a:t>capacity()</a:t>
            </a:r>
            <a:r>
              <a:rPr lang="en-US" sz="2400" b="1" dirty="0">
                <a:latin typeface="Times New Roman"/>
                <a:cs typeface="Times New Roman"/>
              </a:rPr>
              <a:t>:</a:t>
            </a:r>
            <a:r>
              <a:rPr lang="en-US" sz="2400" dirty="0">
                <a:latin typeface="Times New Roman"/>
                <a:cs typeface="Times New Roman"/>
              </a:rPr>
              <a:t> Returns the current capacity of the vector.</a:t>
            </a:r>
          </a:p>
          <a:p>
            <a:pPr algn="just"/>
            <a:r>
              <a:rPr lang="en-US" sz="2400" b="1" dirty="0">
                <a:latin typeface="Consolas"/>
                <a:cs typeface="Times New Roman"/>
              </a:rPr>
              <a:t>elements()</a:t>
            </a:r>
            <a:r>
              <a:rPr lang="en-US" sz="2400" b="1" dirty="0">
                <a:latin typeface="Times New Roman"/>
                <a:cs typeface="Times New Roman"/>
              </a:rPr>
              <a:t>:</a:t>
            </a:r>
            <a:r>
              <a:rPr lang="en-US" sz="2400" dirty="0">
                <a:latin typeface="Times New Roman"/>
                <a:cs typeface="Times New Roman"/>
              </a:rPr>
              <a:t> Returns an enumeration of the components of the vector.</a:t>
            </a:r>
          </a:p>
          <a:p>
            <a:pPr algn="just"/>
            <a:r>
              <a:rPr lang="en-US" sz="2400" b="1" err="1">
                <a:latin typeface="Consolas"/>
                <a:cs typeface="Times New Roman"/>
              </a:rPr>
              <a:t>firstElement</a:t>
            </a:r>
            <a:r>
              <a:rPr lang="en-US" sz="2400" b="1" dirty="0">
                <a:latin typeface="Consolas"/>
                <a:cs typeface="Times New Roman"/>
              </a:rPr>
              <a:t>()</a:t>
            </a:r>
            <a:r>
              <a:rPr lang="en-US" sz="2400" b="1" dirty="0">
                <a:latin typeface="Times New Roman"/>
                <a:cs typeface="Times New Roman"/>
              </a:rPr>
              <a:t>: </a:t>
            </a:r>
            <a:r>
              <a:rPr lang="en-US" sz="2400" dirty="0">
                <a:latin typeface="Times New Roman"/>
                <a:cs typeface="Times New Roman"/>
              </a:rPr>
              <a:t>Returns the first component of the vector.</a:t>
            </a:r>
          </a:p>
          <a:p>
            <a:pPr algn="just"/>
            <a:r>
              <a:rPr lang="en-US" sz="2400" b="1" err="1">
                <a:latin typeface="Consolas"/>
                <a:cs typeface="Times New Roman"/>
              </a:rPr>
              <a:t>lastElement</a:t>
            </a:r>
            <a:r>
              <a:rPr lang="en-US" sz="2400" b="1" dirty="0">
                <a:latin typeface="Consolas"/>
                <a:cs typeface="Times New Roman"/>
              </a:rPr>
              <a:t>()</a:t>
            </a:r>
            <a:r>
              <a:rPr lang="en-US" sz="2400" b="1" dirty="0">
                <a:latin typeface="Times New Roman"/>
                <a:cs typeface="Times New Roman"/>
              </a:rPr>
              <a:t>:</a:t>
            </a:r>
            <a:r>
              <a:rPr lang="en-US" sz="2400" dirty="0">
                <a:latin typeface="Times New Roman"/>
                <a:cs typeface="Times New Roman"/>
              </a:rPr>
              <a:t> Returns the last component of the vector.</a:t>
            </a:r>
          </a:p>
          <a:p>
            <a:pPr algn="just"/>
            <a:r>
              <a:rPr lang="en-US" sz="2400" b="1" dirty="0" err="1">
                <a:latin typeface="Consolas"/>
                <a:cs typeface="Times New Roman"/>
              </a:rPr>
              <a:t>setSize</a:t>
            </a:r>
            <a:r>
              <a:rPr lang="en-US" sz="2400" b="1" dirty="0">
                <a:latin typeface="Consolas"/>
                <a:cs typeface="Times New Roman"/>
              </a:rPr>
              <a:t>(int </a:t>
            </a:r>
            <a:r>
              <a:rPr lang="en-US" sz="2400" b="1" dirty="0" err="1">
                <a:latin typeface="Consolas"/>
                <a:cs typeface="Times New Roman"/>
              </a:rPr>
              <a:t>newSize</a:t>
            </a:r>
            <a:r>
              <a:rPr lang="en-US" sz="2400" b="1" dirty="0">
                <a:latin typeface="Consolas"/>
                <a:cs typeface="Times New Roman"/>
              </a:rPr>
              <a:t>)</a:t>
            </a:r>
            <a:r>
              <a:rPr lang="en-US" sz="2400" b="1" dirty="0">
                <a:latin typeface="Times New Roman"/>
                <a:cs typeface="Times New Roman"/>
              </a:rPr>
              <a:t>: </a:t>
            </a:r>
            <a:r>
              <a:rPr lang="en-US" sz="2400" dirty="0">
                <a:latin typeface="Times New Roman"/>
                <a:cs typeface="Times New Roman"/>
              </a:rPr>
              <a:t>Sets the size of the vector.</a:t>
            </a:r>
          </a:p>
        </p:txBody>
      </p:sp>
    </p:spTree>
    <p:extLst>
      <p:ext uri="{BB962C8B-B14F-4D97-AF65-F5344CB8AC3E}">
        <p14:creationId xmlns:p14="http://schemas.microsoft.com/office/powerpoint/2010/main" val="346940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E6C22-3D57-45E5-BF59-7C090F9CA007}"/>
              </a:ext>
            </a:extLst>
          </p:cNvPr>
          <p:cNvSpPr>
            <a:spLocks noGrp="1"/>
          </p:cNvSpPr>
          <p:nvPr>
            <p:ph idx="1"/>
          </p:nvPr>
        </p:nvSpPr>
        <p:spPr>
          <a:xfrm>
            <a:off x="348292" y="1453519"/>
            <a:ext cx="5349276" cy="4794925"/>
          </a:xfrm>
          <a:solidFill>
            <a:schemeClr val="tx2">
              <a:lumMod val="10000"/>
              <a:lumOff val="90000"/>
            </a:schemeClr>
          </a:solidFill>
        </p:spPr>
        <p:txBody>
          <a:bodyPr vert="horz" lIns="91440" tIns="45720" rIns="91440" bIns="45720" rtlCol="0" anchor="t">
            <a:normAutofit/>
          </a:bodyPr>
          <a:lstStyle/>
          <a:p>
            <a:pPr marL="0" indent="0">
              <a:buNone/>
            </a:pPr>
            <a:r>
              <a:rPr lang="en-IN" sz="2400" b="1" dirty="0"/>
              <a:t>import </a:t>
            </a:r>
            <a:r>
              <a:rPr lang="en-IN" sz="2400" b="1" dirty="0" err="1"/>
              <a:t>java.util.Vector</a:t>
            </a:r>
            <a:r>
              <a:rPr lang="en-IN" sz="2400" b="1" dirty="0"/>
              <a:t>;</a:t>
            </a:r>
          </a:p>
          <a:p>
            <a:pPr marL="0" indent="0">
              <a:buNone/>
            </a:pPr>
            <a:r>
              <a:rPr lang="en-IN" sz="2400" b="1" dirty="0"/>
              <a:t>public class </a:t>
            </a:r>
            <a:r>
              <a:rPr lang="en-IN" sz="2400" b="1" dirty="0" err="1"/>
              <a:t>VectorExample</a:t>
            </a:r>
            <a:r>
              <a:rPr lang="en-IN" sz="2400" b="1" dirty="0"/>
              <a:t> {</a:t>
            </a:r>
          </a:p>
          <a:p>
            <a:pPr marL="0" indent="0">
              <a:buNone/>
            </a:pPr>
            <a:r>
              <a:rPr lang="en-IN" sz="2400" b="1" dirty="0"/>
              <a:t>    public static void main(String[] </a:t>
            </a:r>
            <a:r>
              <a:rPr lang="en-IN" sz="2400" b="1" dirty="0" err="1"/>
              <a:t>args</a:t>
            </a:r>
            <a:r>
              <a:rPr lang="en-IN" sz="2400" b="1" dirty="0"/>
              <a:t>) {</a:t>
            </a:r>
          </a:p>
          <a:p>
            <a:pPr marL="0" indent="0">
              <a:buNone/>
            </a:pPr>
            <a:r>
              <a:rPr lang="en-IN" sz="2400" b="1" dirty="0"/>
              <a:t>        Vector&lt;Integer&gt; vector = new Vector&lt;&gt;();</a:t>
            </a:r>
          </a:p>
          <a:p>
            <a:pPr marL="0" indent="0">
              <a:buNone/>
            </a:pPr>
            <a:r>
              <a:rPr lang="en-IN" sz="2400" b="1" dirty="0"/>
              <a:t>        // Adding elements to the Vector</a:t>
            </a:r>
          </a:p>
          <a:p>
            <a:pPr marL="0" indent="0">
              <a:buNone/>
            </a:pPr>
            <a:r>
              <a:rPr lang="en-IN" sz="2400" b="1" dirty="0"/>
              <a:t>        </a:t>
            </a:r>
            <a:r>
              <a:rPr lang="en-IN" sz="2400" b="1" dirty="0" err="1"/>
              <a:t>vector.add</a:t>
            </a:r>
            <a:r>
              <a:rPr lang="en-IN" sz="2400" b="1" dirty="0"/>
              <a:t>(10);</a:t>
            </a:r>
          </a:p>
          <a:p>
            <a:pPr marL="0" indent="0">
              <a:buNone/>
            </a:pPr>
            <a:r>
              <a:rPr lang="en-IN" sz="2400" b="1" dirty="0"/>
              <a:t>        </a:t>
            </a:r>
            <a:r>
              <a:rPr lang="en-IN" sz="2400" b="1" dirty="0" err="1"/>
              <a:t>vector.add</a:t>
            </a:r>
            <a:r>
              <a:rPr lang="en-IN" sz="2400" b="1" dirty="0"/>
              <a:t>(20);</a:t>
            </a:r>
          </a:p>
          <a:p>
            <a:pPr marL="0" indent="0">
              <a:buNone/>
            </a:pPr>
            <a:r>
              <a:rPr lang="en-IN" sz="2400" b="1" dirty="0"/>
              <a:t>        </a:t>
            </a:r>
            <a:r>
              <a:rPr lang="en-IN" sz="2400" b="1" dirty="0" err="1"/>
              <a:t>vector.add</a:t>
            </a:r>
            <a:r>
              <a:rPr lang="en-IN" sz="2400" b="1" dirty="0"/>
              <a:t>(30);</a:t>
            </a:r>
          </a:p>
          <a:p>
            <a:pPr marL="0" indent="0">
              <a:buNone/>
            </a:pPr>
            <a:r>
              <a:rPr lang="en-IN" sz="2400" b="1" dirty="0">
                <a:latin typeface="Times New Roman"/>
                <a:cs typeface="Times New Roman"/>
              </a:rPr>
              <a:t>        </a:t>
            </a:r>
            <a:endParaRPr lang="en-IN" sz="2400" b="1"/>
          </a:p>
        </p:txBody>
      </p:sp>
      <p:sp>
        <p:nvSpPr>
          <p:cNvPr id="6" name="TextBox 5">
            <a:extLst>
              <a:ext uri="{FF2B5EF4-FFF2-40B4-BE49-F238E27FC236}">
                <a16:creationId xmlns:a16="http://schemas.microsoft.com/office/drawing/2014/main" id="{AC8437CE-DA1B-4644-B5A0-6EC73562FF0C}"/>
              </a:ext>
            </a:extLst>
          </p:cNvPr>
          <p:cNvSpPr txBox="1"/>
          <p:nvPr/>
        </p:nvSpPr>
        <p:spPr>
          <a:xfrm>
            <a:off x="2265402" y="60096"/>
            <a:ext cx="9749453" cy="1384995"/>
          </a:xfrm>
          <a:prstGeom prst="rect">
            <a:avLst/>
          </a:prstGeom>
          <a:noFill/>
        </p:spPr>
        <p:txBody>
          <a:bodyPr wrap="square" lIns="91440" tIns="45720" rIns="91440" bIns="45720" anchor="t">
            <a:spAutoFit/>
          </a:bodyPr>
          <a:lstStyle/>
          <a:p>
            <a:r>
              <a:rPr lang="en-US" sz="2800" dirty="0">
                <a:latin typeface="Times New Roman"/>
                <a:cs typeface="Times New Roman"/>
              </a:rPr>
              <a:t>In this example, we create a Vector of integers, add elements to it, access an element using its index, remove an element, and iterate over the vector.</a:t>
            </a:r>
            <a:endParaRPr lang="en-IN" sz="2800" dirty="0">
              <a:latin typeface="Times New Roman"/>
              <a:cs typeface="Times New Roman"/>
            </a:endParaRPr>
          </a:p>
        </p:txBody>
      </p:sp>
      <p:sp>
        <p:nvSpPr>
          <p:cNvPr id="2" name="TextBox 1">
            <a:extLst>
              <a:ext uri="{FF2B5EF4-FFF2-40B4-BE49-F238E27FC236}">
                <a16:creationId xmlns:a16="http://schemas.microsoft.com/office/drawing/2014/main" id="{9AE1536A-5737-91EE-3439-AC48F233015D}"/>
              </a:ext>
            </a:extLst>
          </p:cNvPr>
          <p:cNvSpPr txBox="1"/>
          <p:nvPr/>
        </p:nvSpPr>
        <p:spPr>
          <a:xfrm>
            <a:off x="6320287" y="1460740"/>
            <a:ext cx="5704935" cy="4585871"/>
          </a:xfrm>
          <a:prstGeom prst="rect">
            <a:avLst/>
          </a:prstGeom>
          <a:solidFill>
            <a:schemeClr val="tx2">
              <a:lumMod val="10000"/>
              <a:lumOff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1" dirty="0">
                <a:latin typeface="Times New Roman"/>
                <a:cs typeface="Segoe UI"/>
              </a:rPr>
              <a:t>   // </a:t>
            </a:r>
            <a:r>
              <a:rPr lang="en-IN" sz="2800" b="1" dirty="0">
                <a:latin typeface="Times New Roman"/>
                <a:cs typeface="Segoe UI"/>
              </a:rPr>
              <a:t>Accessing</a:t>
            </a:r>
            <a:r>
              <a:rPr lang="en-IN" sz="2400" b="1" dirty="0">
                <a:latin typeface="Times New Roman"/>
                <a:cs typeface="Segoe UI"/>
              </a:rPr>
              <a:t> elements using index</a:t>
            </a:r>
            <a:r>
              <a:rPr lang="en-US" sz="2400" dirty="0">
                <a:latin typeface="Times New Roman"/>
                <a:cs typeface="Segoe UI"/>
              </a:rPr>
              <a:t>​</a:t>
            </a:r>
          </a:p>
          <a:p>
            <a:r>
              <a:rPr lang="en-IN" sz="2400" b="1" dirty="0">
                <a:latin typeface="Times New Roman"/>
                <a:cs typeface="Segoe UI"/>
              </a:rPr>
              <a:t>        int element = </a:t>
            </a:r>
            <a:r>
              <a:rPr lang="en-IN" sz="2400" b="1" err="1">
                <a:latin typeface="Times New Roman"/>
                <a:cs typeface="Segoe UI"/>
              </a:rPr>
              <a:t>vector.get</a:t>
            </a:r>
            <a:r>
              <a:rPr lang="en-IN" sz="2400" b="1" dirty="0">
                <a:latin typeface="Times New Roman"/>
                <a:cs typeface="Segoe UI"/>
              </a:rPr>
              <a:t>(1);</a:t>
            </a:r>
            <a:r>
              <a:rPr lang="en-US" sz="2400" dirty="0">
                <a:latin typeface="Times New Roman"/>
                <a:cs typeface="Segoe UI"/>
              </a:rPr>
              <a:t>​</a:t>
            </a:r>
          </a:p>
          <a:p>
            <a:r>
              <a:rPr lang="en-IN" sz="2400" b="1" dirty="0">
                <a:latin typeface="Times New Roman"/>
                <a:cs typeface="Segoe UI"/>
              </a:rPr>
              <a:t>        </a:t>
            </a:r>
            <a:r>
              <a:rPr lang="en-IN" sz="2400" b="1" err="1">
                <a:latin typeface="Times New Roman"/>
                <a:cs typeface="Segoe UI"/>
              </a:rPr>
              <a:t>System.out.println</a:t>
            </a:r>
            <a:r>
              <a:rPr lang="en-IN" sz="2400" b="1" dirty="0">
                <a:latin typeface="Times New Roman"/>
                <a:cs typeface="Segoe UI"/>
              </a:rPr>
              <a:t>("Element at index 1: " + element);</a:t>
            </a:r>
            <a:r>
              <a:rPr lang="en-US" sz="2400" dirty="0">
                <a:latin typeface="Times New Roman"/>
                <a:cs typeface="Segoe UI"/>
              </a:rPr>
              <a:t>​</a:t>
            </a:r>
          </a:p>
          <a:p>
            <a:r>
              <a:rPr lang="en-IN" sz="2400" b="1" dirty="0">
                <a:latin typeface="Times New Roman"/>
                <a:cs typeface="Segoe UI"/>
              </a:rPr>
              <a:t>        // Removing an element</a:t>
            </a:r>
            <a:r>
              <a:rPr lang="en-US" sz="2400" dirty="0">
                <a:latin typeface="Times New Roman"/>
                <a:cs typeface="Segoe UI"/>
              </a:rPr>
              <a:t>​</a:t>
            </a:r>
          </a:p>
          <a:p>
            <a:r>
              <a:rPr lang="en-IN" sz="2400" b="1" dirty="0">
                <a:latin typeface="Times New Roman"/>
                <a:cs typeface="Segoe UI"/>
              </a:rPr>
              <a:t>        </a:t>
            </a:r>
            <a:r>
              <a:rPr lang="en-IN" sz="2400" b="1" err="1">
                <a:latin typeface="Times New Roman"/>
                <a:cs typeface="Segoe UI"/>
              </a:rPr>
              <a:t>vector.remove</a:t>
            </a:r>
            <a:r>
              <a:rPr lang="en-IN" sz="2400" b="1" dirty="0">
                <a:latin typeface="Times New Roman"/>
                <a:cs typeface="Segoe UI"/>
              </a:rPr>
              <a:t>(0);</a:t>
            </a:r>
            <a:r>
              <a:rPr lang="en-US" sz="2400" dirty="0">
                <a:latin typeface="Times New Roman"/>
                <a:cs typeface="Segoe UI"/>
              </a:rPr>
              <a:t>​</a:t>
            </a:r>
          </a:p>
          <a:p>
            <a:r>
              <a:rPr lang="en-IN" sz="2400" b="1" dirty="0">
                <a:latin typeface="Times New Roman"/>
                <a:cs typeface="Segoe UI"/>
              </a:rPr>
              <a:t>        // Iterating over the Vector</a:t>
            </a:r>
            <a:r>
              <a:rPr lang="en-US" sz="2400" dirty="0">
                <a:latin typeface="Times New Roman"/>
                <a:cs typeface="Segoe UI"/>
              </a:rPr>
              <a:t>​</a:t>
            </a:r>
          </a:p>
          <a:p>
            <a:r>
              <a:rPr lang="en-IN" sz="2400" b="1" dirty="0">
                <a:latin typeface="Times New Roman"/>
                <a:cs typeface="Segoe UI"/>
              </a:rPr>
              <a:t>        for (Integer </a:t>
            </a:r>
            <a:r>
              <a:rPr lang="en-IN" sz="2400" b="1" err="1">
                <a:latin typeface="Times New Roman"/>
                <a:cs typeface="Segoe UI"/>
              </a:rPr>
              <a:t>num</a:t>
            </a:r>
            <a:r>
              <a:rPr lang="en-IN" sz="2400" b="1" dirty="0">
                <a:latin typeface="Times New Roman"/>
                <a:cs typeface="Segoe UI"/>
              </a:rPr>
              <a:t> : vector) {</a:t>
            </a:r>
            <a:r>
              <a:rPr lang="en-US" sz="2400" dirty="0">
                <a:latin typeface="Times New Roman"/>
                <a:cs typeface="Segoe UI"/>
              </a:rPr>
              <a:t>​</a:t>
            </a:r>
          </a:p>
          <a:p>
            <a:r>
              <a:rPr lang="en-IN" sz="2400" b="1" dirty="0">
                <a:latin typeface="Times New Roman"/>
                <a:cs typeface="Segoe UI"/>
              </a:rPr>
              <a:t>            </a:t>
            </a:r>
            <a:r>
              <a:rPr lang="en-IN" sz="2400" b="1" err="1">
                <a:latin typeface="Times New Roman"/>
                <a:cs typeface="Segoe UI"/>
              </a:rPr>
              <a:t>System.out.println</a:t>
            </a:r>
            <a:r>
              <a:rPr lang="en-IN" sz="2400" b="1" dirty="0">
                <a:latin typeface="Times New Roman"/>
                <a:cs typeface="Segoe UI"/>
              </a:rPr>
              <a:t>(</a:t>
            </a:r>
            <a:r>
              <a:rPr lang="en-IN" sz="2400" b="1" err="1">
                <a:latin typeface="Times New Roman"/>
                <a:cs typeface="Segoe UI"/>
              </a:rPr>
              <a:t>num</a:t>
            </a:r>
            <a:r>
              <a:rPr lang="en-IN" sz="2400" b="1" dirty="0">
                <a:latin typeface="Times New Roman"/>
                <a:cs typeface="Segoe UI"/>
              </a:rPr>
              <a:t>);</a:t>
            </a:r>
            <a:r>
              <a:rPr lang="en-US" sz="2400" dirty="0">
                <a:latin typeface="Times New Roman"/>
                <a:cs typeface="Segoe UI"/>
              </a:rPr>
              <a:t>​</a:t>
            </a:r>
          </a:p>
          <a:p>
            <a:r>
              <a:rPr lang="en-IN" sz="2400" b="1" dirty="0">
                <a:latin typeface="Times New Roman"/>
                <a:cs typeface="Segoe UI"/>
              </a:rPr>
              <a:t>        }</a:t>
            </a:r>
            <a:r>
              <a:rPr lang="en-US" sz="2400" dirty="0">
                <a:latin typeface="Times New Roman"/>
                <a:cs typeface="Segoe UI"/>
              </a:rPr>
              <a:t>​</a:t>
            </a:r>
          </a:p>
          <a:p>
            <a:r>
              <a:rPr lang="en-IN" sz="2400" b="1" dirty="0">
                <a:latin typeface="Times New Roman"/>
                <a:cs typeface="Segoe UI"/>
              </a:rPr>
              <a:t>    }</a:t>
            </a:r>
            <a:r>
              <a:rPr lang="en-US" sz="2400" dirty="0">
                <a:latin typeface="Times New Roman"/>
                <a:cs typeface="Segoe UI"/>
              </a:rPr>
              <a:t>​</a:t>
            </a:r>
          </a:p>
          <a:p>
            <a:r>
              <a:rPr lang="en-IN" sz="2400" b="1" dirty="0">
                <a:latin typeface="Times New Roman"/>
                <a:cs typeface="Segoe UI"/>
              </a:rPr>
              <a:t>}</a:t>
            </a:r>
            <a:r>
              <a:rPr lang="en-US" sz="2400" dirty="0">
                <a:latin typeface="Times New Roman"/>
                <a:cs typeface="Segoe UI"/>
              </a:rPr>
              <a:t>​</a:t>
            </a:r>
          </a:p>
        </p:txBody>
      </p:sp>
    </p:spTree>
    <p:extLst>
      <p:ext uri="{BB962C8B-B14F-4D97-AF65-F5344CB8AC3E}">
        <p14:creationId xmlns:p14="http://schemas.microsoft.com/office/powerpoint/2010/main" val="3479398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B72D-F338-43D5-852F-E42292BE4902}"/>
              </a:ext>
            </a:extLst>
          </p:cNvPr>
          <p:cNvSpPr>
            <a:spLocks noGrp="1"/>
          </p:cNvSpPr>
          <p:nvPr>
            <p:ph type="title"/>
          </p:nvPr>
        </p:nvSpPr>
        <p:spPr/>
        <p:txBody>
          <a:bodyPr/>
          <a:lstStyle/>
          <a:p>
            <a:r>
              <a:rPr lang="en-IN" dirty="0"/>
              <a:t>Stack Interface:</a:t>
            </a:r>
          </a:p>
        </p:txBody>
      </p:sp>
      <p:sp>
        <p:nvSpPr>
          <p:cNvPr id="3" name="Content Placeholder 2">
            <a:extLst>
              <a:ext uri="{FF2B5EF4-FFF2-40B4-BE49-F238E27FC236}">
                <a16:creationId xmlns:a16="http://schemas.microsoft.com/office/drawing/2014/main" id="{DB9FD90A-CFDB-44A4-B988-6A7158168586}"/>
              </a:ext>
            </a:extLst>
          </p:cNvPr>
          <p:cNvSpPr>
            <a:spLocks noGrp="1"/>
          </p:cNvSpPr>
          <p:nvPr>
            <p:ph idx="1"/>
          </p:nvPr>
        </p:nvSpPr>
        <p:spPr/>
        <p:txBody>
          <a:bodyPr vert="horz" lIns="91440" tIns="45720" rIns="91440" bIns="45720" rtlCol="0" anchor="t">
            <a:normAutofit/>
          </a:bodyPr>
          <a:lstStyle/>
          <a:p>
            <a:pPr marL="0" indent="0" algn="just">
              <a:buNone/>
            </a:pPr>
            <a:r>
              <a:rPr lang="en-US" dirty="0">
                <a:latin typeface="Times New Roman"/>
                <a:cs typeface="Times New Roman"/>
              </a:rPr>
              <a:t>The Stack interface in Java represents a last-in, first-out (LIFO) stack of </a:t>
            </a:r>
            <a:r>
              <a:rPr lang="en-US" dirty="0" err="1">
                <a:latin typeface="Times New Roman"/>
                <a:cs typeface="Times New Roman"/>
              </a:rPr>
              <a:t>objects.It</a:t>
            </a:r>
            <a:r>
              <a:rPr lang="en-US" dirty="0">
                <a:latin typeface="Times New Roman"/>
                <a:cs typeface="Times New Roman"/>
              </a:rPr>
              <a:t> is based on the basic principle of stack data structure where elements are added to the top of the stack and removed from the top.  It extends the Vector class with five operations that allow a vector to be treated as a stack. The five operations are:</a:t>
            </a:r>
          </a:p>
          <a:p>
            <a:pPr marL="0" indent="0" algn="just">
              <a:buNone/>
            </a:pPr>
            <a:endParaRPr lang="en-US" dirty="0"/>
          </a:p>
          <a:p>
            <a:pPr marL="0" indent="0" algn="just">
              <a:buNone/>
            </a:pPr>
            <a:r>
              <a:rPr lang="en-US" b="1" dirty="0">
                <a:latin typeface="Times New Roman"/>
                <a:cs typeface="Times New Roman"/>
              </a:rPr>
              <a:t>push(E item):</a:t>
            </a:r>
            <a:r>
              <a:rPr lang="en-US" dirty="0">
                <a:latin typeface="Times New Roman"/>
                <a:cs typeface="Times New Roman"/>
              </a:rPr>
              <a:t> Pushes an item onto the top of the stack.</a:t>
            </a:r>
          </a:p>
          <a:p>
            <a:pPr marL="0" indent="0" algn="just">
              <a:buNone/>
            </a:pPr>
            <a:r>
              <a:rPr lang="en-US" b="1" dirty="0">
                <a:latin typeface="Times New Roman"/>
                <a:cs typeface="Times New Roman"/>
              </a:rPr>
              <a:t>pop():</a:t>
            </a:r>
            <a:r>
              <a:rPr lang="en-US" dirty="0">
                <a:latin typeface="Times New Roman"/>
                <a:cs typeface="Times New Roman"/>
              </a:rPr>
              <a:t> Removes the object at the top of the stack and returns that object.</a:t>
            </a:r>
          </a:p>
          <a:p>
            <a:pPr marL="0" indent="0" algn="just">
              <a:buNone/>
            </a:pPr>
            <a:r>
              <a:rPr lang="en-US" b="1" dirty="0">
                <a:latin typeface="Times New Roman"/>
                <a:cs typeface="Times New Roman"/>
              </a:rPr>
              <a:t>peek():</a:t>
            </a:r>
            <a:r>
              <a:rPr lang="en-US" dirty="0">
                <a:latin typeface="Times New Roman"/>
                <a:cs typeface="Times New Roman"/>
              </a:rPr>
              <a:t> Looks at the object at the top of the stack without removing it from the stack.</a:t>
            </a:r>
          </a:p>
          <a:p>
            <a:pPr marL="0" indent="0" algn="just">
              <a:buNone/>
            </a:pPr>
            <a:r>
              <a:rPr lang="en-US" b="1" dirty="0">
                <a:latin typeface="Times New Roman"/>
                <a:cs typeface="Times New Roman"/>
              </a:rPr>
              <a:t>empty(): </a:t>
            </a:r>
            <a:r>
              <a:rPr lang="en-US" dirty="0">
                <a:latin typeface="Times New Roman"/>
                <a:cs typeface="Times New Roman"/>
              </a:rPr>
              <a:t>Tests if the stack is empty.</a:t>
            </a:r>
          </a:p>
          <a:p>
            <a:pPr marL="0" indent="0" algn="just">
              <a:buNone/>
            </a:pPr>
            <a:r>
              <a:rPr lang="en-US" b="1" dirty="0">
                <a:latin typeface="Times New Roman"/>
                <a:cs typeface="Times New Roman"/>
              </a:rPr>
              <a:t>search(Object o):</a:t>
            </a:r>
            <a:r>
              <a:rPr lang="en-US" dirty="0">
                <a:latin typeface="Times New Roman"/>
                <a:cs typeface="Times New Roman"/>
              </a:rPr>
              <a:t> Searches for the specified object in the stack and returns its position relative to the top of the stack (1-based index).</a:t>
            </a:r>
            <a:endParaRPr lang="en-IN" dirty="0">
              <a:latin typeface="Times New Roman"/>
              <a:cs typeface="Times New Roman"/>
            </a:endParaRPr>
          </a:p>
        </p:txBody>
      </p:sp>
    </p:spTree>
    <p:extLst>
      <p:ext uri="{BB962C8B-B14F-4D97-AF65-F5344CB8AC3E}">
        <p14:creationId xmlns:p14="http://schemas.microsoft.com/office/powerpoint/2010/main" val="379713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3C3D-6633-76B6-4823-3AC80C527CFC}"/>
              </a:ext>
            </a:extLst>
          </p:cNvPr>
          <p:cNvSpPr>
            <a:spLocks noGrp="1"/>
          </p:cNvSpPr>
          <p:nvPr>
            <p:ph type="title"/>
          </p:nvPr>
        </p:nvSpPr>
        <p:spPr>
          <a:xfrm>
            <a:off x="838200" y="784225"/>
            <a:ext cx="10515600" cy="1325563"/>
          </a:xfrm>
        </p:spPr>
        <p:txBody>
          <a:bodyPr>
            <a:normAutofit/>
          </a:bodyPr>
          <a:lstStyle/>
          <a:p>
            <a:r>
              <a:rPr lang="en-US" dirty="0">
                <a:latin typeface="Times New Roman"/>
                <a:cs typeface="Times New Roman"/>
              </a:rPr>
              <a:t>Benefits of using JCF</a:t>
            </a:r>
          </a:p>
          <a:p>
            <a:endParaRPr lang="en-US" dirty="0"/>
          </a:p>
        </p:txBody>
      </p:sp>
      <p:sp>
        <p:nvSpPr>
          <p:cNvPr id="3" name="Content Placeholder 2">
            <a:extLst>
              <a:ext uri="{FF2B5EF4-FFF2-40B4-BE49-F238E27FC236}">
                <a16:creationId xmlns:a16="http://schemas.microsoft.com/office/drawing/2014/main" id="{0A9897BA-C02A-264B-D672-C64A701AD864}"/>
              </a:ext>
            </a:extLst>
          </p:cNvPr>
          <p:cNvSpPr>
            <a:spLocks noGrp="1"/>
          </p:cNvSpPr>
          <p:nvPr>
            <p:ph idx="1"/>
          </p:nvPr>
        </p:nvSpPr>
        <p:spPr/>
        <p:txBody>
          <a:bodyPr vert="horz" lIns="91440" tIns="45720" rIns="91440" bIns="45720" rtlCol="0" anchor="t">
            <a:normAutofit/>
          </a:bodyPr>
          <a:lstStyle/>
          <a:p>
            <a:pPr marL="0" indent="0" algn="just">
              <a:lnSpc>
                <a:spcPct val="70000"/>
              </a:lnSpc>
              <a:buNone/>
            </a:pPr>
            <a:r>
              <a:rPr lang="en-US" sz="3200" b="1" dirty="0"/>
              <a:t>Reusability: </a:t>
            </a:r>
            <a:r>
              <a:rPr lang="en-US" sz="3200" dirty="0"/>
              <a:t>Provides reusable data structures and algorithms.</a:t>
            </a:r>
          </a:p>
          <a:p>
            <a:pPr marL="0" indent="0" algn="just">
              <a:lnSpc>
                <a:spcPct val="70000"/>
              </a:lnSpc>
              <a:buNone/>
            </a:pPr>
            <a:r>
              <a:rPr lang="en-US" sz="3200" b="1" dirty="0"/>
              <a:t>Interoperability: </a:t>
            </a:r>
            <a:r>
              <a:rPr lang="en-US" sz="3200" dirty="0"/>
              <a:t>Allows different types of collections to work together seamlessly.</a:t>
            </a:r>
          </a:p>
          <a:p>
            <a:pPr marL="0" indent="0" algn="just">
              <a:lnSpc>
                <a:spcPct val="70000"/>
              </a:lnSpc>
              <a:buNone/>
            </a:pPr>
            <a:r>
              <a:rPr lang="en-US" sz="3200" b="1" dirty="0"/>
              <a:t>Performance: </a:t>
            </a:r>
            <a:r>
              <a:rPr lang="en-US" sz="3200" dirty="0"/>
              <a:t>Offers various implementations optimized for different performance needs.</a:t>
            </a:r>
          </a:p>
          <a:p>
            <a:pPr marL="0" indent="0" algn="just">
              <a:lnSpc>
                <a:spcPct val="70000"/>
              </a:lnSpc>
              <a:buNone/>
            </a:pPr>
            <a:r>
              <a:rPr lang="en-US" sz="3200" b="1" dirty="0"/>
              <a:t>Flexibility: </a:t>
            </a:r>
            <a:r>
              <a:rPr lang="en-US" sz="3200" dirty="0"/>
              <a:t>Supports dynamic resizing and allows collections to grow and shrink as needed.</a:t>
            </a:r>
          </a:p>
          <a:p>
            <a:pPr marL="0" indent="0" algn="just">
              <a:buNone/>
            </a:pPr>
            <a:r>
              <a:rPr lang="en-US" sz="3200" b="1" dirty="0">
                <a:latin typeface="Times New Roman"/>
                <a:cs typeface="Times New Roman"/>
              </a:rPr>
              <a:t>Type Safety: </a:t>
            </a:r>
            <a:r>
              <a:rPr lang="en-US" sz="3200" dirty="0">
                <a:latin typeface="Times New Roman"/>
                <a:cs typeface="Times New Roman"/>
              </a:rPr>
              <a:t>Uses generics to ensure type safety at compile time.</a:t>
            </a:r>
          </a:p>
        </p:txBody>
      </p:sp>
    </p:spTree>
    <p:extLst>
      <p:ext uri="{BB962C8B-B14F-4D97-AF65-F5344CB8AC3E}">
        <p14:creationId xmlns:p14="http://schemas.microsoft.com/office/powerpoint/2010/main" val="710043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B72D-F338-43D5-852F-E42292BE4902}"/>
              </a:ext>
            </a:extLst>
          </p:cNvPr>
          <p:cNvSpPr>
            <a:spLocks noGrp="1"/>
          </p:cNvSpPr>
          <p:nvPr>
            <p:ph type="title"/>
          </p:nvPr>
        </p:nvSpPr>
        <p:spPr/>
        <p:txBody>
          <a:bodyPr/>
          <a:lstStyle/>
          <a:p>
            <a:r>
              <a:rPr lang="en-IN" dirty="0"/>
              <a:t>Stack Interface:</a:t>
            </a:r>
          </a:p>
        </p:txBody>
      </p:sp>
      <p:sp>
        <p:nvSpPr>
          <p:cNvPr id="3" name="Content Placeholder 2">
            <a:extLst>
              <a:ext uri="{FF2B5EF4-FFF2-40B4-BE49-F238E27FC236}">
                <a16:creationId xmlns:a16="http://schemas.microsoft.com/office/drawing/2014/main" id="{DB9FD90A-CFDB-44A4-B988-6A7158168586}"/>
              </a:ext>
            </a:extLst>
          </p:cNvPr>
          <p:cNvSpPr>
            <a:spLocks noGrp="1"/>
          </p:cNvSpPr>
          <p:nvPr>
            <p:ph idx="1"/>
          </p:nvPr>
        </p:nvSpPr>
        <p:spPr/>
        <p:txBody>
          <a:bodyPr vert="horz" lIns="91440" tIns="45720" rIns="91440" bIns="45720" rtlCol="0" anchor="t">
            <a:normAutofit/>
          </a:bodyPr>
          <a:lstStyle/>
          <a:p>
            <a:pPr algn="just">
              <a:buFont typeface="Arial"/>
              <a:buChar char="•"/>
            </a:pPr>
            <a:r>
              <a:rPr lang="en-US" dirty="0">
                <a:latin typeface="Times New Roman"/>
                <a:cs typeface="Times New Roman"/>
              </a:rPr>
              <a:t>Stack is a subclass of Vector and a legacy class in Java that extends </a:t>
            </a:r>
            <a:r>
              <a:rPr lang="en-US" dirty="0">
                <a:latin typeface="Consolas"/>
                <a:cs typeface="Times New Roman"/>
              </a:rPr>
              <a:t>Vector</a:t>
            </a:r>
            <a:endParaRPr lang="en-US" dirty="0"/>
          </a:p>
          <a:p>
            <a:pPr algn="just">
              <a:buFont typeface="Arial"/>
              <a:buChar char="•"/>
            </a:pPr>
            <a:r>
              <a:rPr lang="en-US" dirty="0">
                <a:latin typeface="Times New Roman"/>
                <a:cs typeface="Times New Roman"/>
              </a:rPr>
              <a:t>It implements the List interface.</a:t>
            </a:r>
            <a:endParaRPr lang="en-US" dirty="0"/>
          </a:p>
          <a:p>
            <a:pPr algn="just">
              <a:buFont typeface="Arial"/>
              <a:buChar char="•"/>
            </a:pPr>
            <a:r>
              <a:rPr lang="en-US" dirty="0">
                <a:latin typeface="Times New Roman"/>
                <a:cs typeface="Times New Roman"/>
              </a:rPr>
              <a:t>It is synchronized, making it thread-safe.</a:t>
            </a:r>
          </a:p>
          <a:p>
            <a:pPr algn="just">
              <a:buFont typeface="Arial"/>
              <a:buChar char="•"/>
            </a:pPr>
            <a:r>
              <a:rPr lang="en-US" dirty="0">
                <a:latin typeface="Times New Roman"/>
                <a:cs typeface="Times New Roman"/>
              </a:rPr>
              <a:t>It allows null elements.</a:t>
            </a:r>
          </a:p>
          <a:p>
            <a:pPr algn="just">
              <a:buFont typeface="Arial"/>
              <a:buChar char="•"/>
            </a:pPr>
            <a:r>
              <a:rPr lang="en-US" b="1" dirty="0">
                <a:latin typeface="Times New Roman"/>
                <a:cs typeface="Times New Roman"/>
              </a:rPr>
              <a:t>Limitations:</a:t>
            </a:r>
            <a:endParaRPr lang="en-US" b="1" dirty="0"/>
          </a:p>
          <a:p>
            <a:pPr algn="just">
              <a:buFont typeface="Arial,Sans-Serif"/>
              <a:buChar char="•"/>
            </a:pPr>
            <a:r>
              <a:rPr lang="en-US" dirty="0">
                <a:latin typeface="Times New Roman"/>
                <a:cs typeface="Times New Roman"/>
              </a:rPr>
              <a:t>Stack is a subclass of Vector and a legacy class in Java that extends </a:t>
            </a:r>
            <a:r>
              <a:rPr lang="en-US" dirty="0">
                <a:latin typeface="Consolas"/>
                <a:cs typeface="Times New Roman"/>
              </a:rPr>
              <a:t>Vector</a:t>
            </a:r>
            <a:r>
              <a:rPr lang="en-US" dirty="0">
                <a:latin typeface="Times New Roman"/>
                <a:cs typeface="Times New Roman"/>
              </a:rPr>
              <a:t>. It has been part of Java since version 1.0. This means it inherits all the methods of </a:t>
            </a:r>
            <a:r>
              <a:rPr lang="en-US" dirty="0">
                <a:latin typeface="Consolas"/>
                <a:cs typeface="Times New Roman"/>
              </a:rPr>
              <a:t>Vector</a:t>
            </a:r>
            <a:r>
              <a:rPr lang="en-US" dirty="0">
                <a:latin typeface="Times New Roman"/>
                <a:cs typeface="Times New Roman"/>
              </a:rPr>
              <a:t>, which can be both unnecessary and confusing.</a:t>
            </a:r>
          </a:p>
          <a:p>
            <a:pPr algn="just">
              <a:buFont typeface="Arial"/>
              <a:buChar char="•"/>
            </a:pPr>
            <a:r>
              <a:rPr lang="en-US" dirty="0">
                <a:latin typeface="Times New Roman"/>
                <a:cs typeface="Times New Roman"/>
              </a:rPr>
              <a:t>The Stack class is not as efficient as other implementations of the stack data structure (like </a:t>
            </a:r>
            <a:r>
              <a:rPr lang="en-US" dirty="0" err="1">
                <a:latin typeface="Times New Roman"/>
                <a:cs typeface="Times New Roman"/>
              </a:rPr>
              <a:t>ArrayDeque</a:t>
            </a:r>
            <a:r>
              <a:rPr lang="en-US" dirty="0">
                <a:latin typeface="Times New Roman"/>
                <a:cs typeface="Times New Roman"/>
              </a:rPr>
              <a:t>) for certain operations because it is based on an array (via Vector) that may need to be resized, which can be costly in terms of performance.</a:t>
            </a:r>
          </a:p>
          <a:p>
            <a:pPr marL="0" indent="0" algn="just">
              <a:buNone/>
            </a:pPr>
            <a:endParaRPr lang="en-US" dirty="0"/>
          </a:p>
        </p:txBody>
      </p:sp>
    </p:spTree>
    <p:extLst>
      <p:ext uri="{BB962C8B-B14F-4D97-AF65-F5344CB8AC3E}">
        <p14:creationId xmlns:p14="http://schemas.microsoft.com/office/powerpoint/2010/main" val="622625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7F4A0-B9F1-4F37-9890-D5A0031495EF}"/>
              </a:ext>
            </a:extLst>
          </p:cNvPr>
          <p:cNvSpPr>
            <a:spLocks noGrp="1"/>
          </p:cNvSpPr>
          <p:nvPr>
            <p:ph idx="1"/>
          </p:nvPr>
        </p:nvSpPr>
        <p:spPr>
          <a:xfrm>
            <a:off x="291861" y="992886"/>
            <a:ext cx="6130506" cy="5619185"/>
          </a:xfrm>
          <a:solidFill>
            <a:schemeClr val="tx2">
              <a:lumMod val="10000"/>
              <a:lumOff val="90000"/>
            </a:schemeClr>
          </a:solidFill>
        </p:spPr>
        <p:txBody>
          <a:bodyPr vert="horz" lIns="91440" tIns="45720" rIns="91440" bIns="45720" rtlCol="0" anchor="t">
            <a:normAutofit/>
          </a:bodyPr>
          <a:lstStyle/>
          <a:p>
            <a:pPr marL="0" indent="0">
              <a:buNone/>
            </a:pPr>
            <a:r>
              <a:rPr lang="en-IN" sz="2800" dirty="0"/>
              <a:t>import </a:t>
            </a:r>
            <a:r>
              <a:rPr lang="en-IN" sz="2800" dirty="0" err="1"/>
              <a:t>java.util.Stack</a:t>
            </a:r>
            <a:r>
              <a:rPr lang="en-IN" sz="2800" dirty="0"/>
              <a:t>;</a:t>
            </a:r>
          </a:p>
          <a:p>
            <a:pPr marL="0" indent="0">
              <a:buNone/>
            </a:pPr>
            <a:r>
              <a:rPr lang="en-IN" sz="2800" dirty="0"/>
              <a:t>public class </a:t>
            </a:r>
            <a:r>
              <a:rPr lang="en-IN" sz="2800" dirty="0" err="1"/>
              <a:t>StackExample</a:t>
            </a:r>
            <a:r>
              <a:rPr lang="en-IN" sz="2800" dirty="0"/>
              <a:t> {</a:t>
            </a:r>
          </a:p>
          <a:p>
            <a:pPr marL="0" indent="0">
              <a:buNone/>
            </a:pPr>
            <a:r>
              <a:rPr lang="en-IN" sz="2800" dirty="0"/>
              <a:t>    public static void main(String[] </a:t>
            </a:r>
            <a:r>
              <a:rPr lang="en-IN" sz="2800" dirty="0" err="1"/>
              <a:t>args</a:t>
            </a:r>
            <a:r>
              <a:rPr lang="en-IN" sz="2800" dirty="0"/>
              <a:t>) {</a:t>
            </a:r>
          </a:p>
          <a:p>
            <a:pPr marL="0" indent="0">
              <a:buNone/>
            </a:pPr>
            <a:r>
              <a:rPr lang="en-IN" sz="2800" dirty="0"/>
              <a:t>        Stack&lt;Integer&gt; stack = new Stack&lt;&gt;();</a:t>
            </a:r>
          </a:p>
          <a:p>
            <a:pPr marL="0" indent="0">
              <a:buNone/>
            </a:pPr>
            <a:r>
              <a:rPr lang="en-IN" sz="2800" dirty="0"/>
              <a:t>// Pushing elements onto the stack</a:t>
            </a:r>
          </a:p>
          <a:p>
            <a:pPr marL="0" indent="0">
              <a:buNone/>
            </a:pPr>
            <a:r>
              <a:rPr lang="en-IN" sz="2800" dirty="0"/>
              <a:t>        </a:t>
            </a:r>
            <a:r>
              <a:rPr lang="en-IN" sz="2800" dirty="0" err="1"/>
              <a:t>stack.push</a:t>
            </a:r>
            <a:r>
              <a:rPr lang="en-IN" sz="2800" dirty="0"/>
              <a:t>(1);</a:t>
            </a:r>
          </a:p>
          <a:p>
            <a:pPr marL="0" indent="0">
              <a:buNone/>
            </a:pPr>
            <a:r>
              <a:rPr lang="en-IN" sz="2800" dirty="0"/>
              <a:t>        </a:t>
            </a:r>
            <a:r>
              <a:rPr lang="en-IN" sz="2800" dirty="0" err="1"/>
              <a:t>stack.push</a:t>
            </a:r>
            <a:r>
              <a:rPr lang="en-IN" sz="2800" dirty="0"/>
              <a:t>(2);</a:t>
            </a:r>
          </a:p>
          <a:p>
            <a:pPr marL="0" indent="0">
              <a:buNone/>
            </a:pPr>
            <a:r>
              <a:rPr lang="en-IN" sz="2800" dirty="0"/>
              <a:t>        </a:t>
            </a:r>
            <a:r>
              <a:rPr lang="en-IN" sz="2800" dirty="0" err="1"/>
              <a:t>stack.push</a:t>
            </a:r>
            <a:r>
              <a:rPr lang="en-IN" sz="2800" dirty="0"/>
              <a:t>(3);</a:t>
            </a:r>
          </a:p>
          <a:p>
            <a:pPr marL="0" indent="0">
              <a:buNone/>
            </a:pPr>
            <a:endParaRPr lang="en-IN" sz="2800" dirty="0"/>
          </a:p>
          <a:p>
            <a:pPr marL="0" indent="0">
              <a:buNone/>
            </a:pPr>
            <a:r>
              <a:rPr lang="en-IN" sz="2800">
                <a:latin typeface="Times New Roman"/>
                <a:cs typeface="Times New Roman"/>
              </a:rPr>
              <a:t>      </a:t>
            </a:r>
            <a:endParaRPr lang="en-IN" sz="2800"/>
          </a:p>
        </p:txBody>
      </p:sp>
      <p:sp>
        <p:nvSpPr>
          <p:cNvPr id="2" name="TextBox 1">
            <a:extLst>
              <a:ext uri="{FF2B5EF4-FFF2-40B4-BE49-F238E27FC236}">
                <a16:creationId xmlns:a16="http://schemas.microsoft.com/office/drawing/2014/main" id="{E208784A-B66A-8647-4329-D6064F279FE2}"/>
              </a:ext>
            </a:extLst>
          </p:cNvPr>
          <p:cNvSpPr txBox="1"/>
          <p:nvPr/>
        </p:nvSpPr>
        <p:spPr>
          <a:xfrm>
            <a:off x="6780362" y="986287"/>
            <a:ext cx="5187350" cy="5632311"/>
          </a:xfrm>
          <a:prstGeom prst="rect">
            <a:avLst/>
          </a:prstGeom>
          <a:solidFill>
            <a:schemeClr val="tx2">
              <a:lumMod val="10000"/>
              <a:lumOff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latin typeface="Times New Roman"/>
                <a:cs typeface="Segoe UI"/>
              </a:rPr>
              <a:t>  // Popping elements from the stack</a:t>
            </a:r>
            <a:r>
              <a:rPr lang="en-US" sz="2400" dirty="0">
                <a:latin typeface="Times New Roman"/>
                <a:cs typeface="Segoe UI"/>
              </a:rPr>
              <a:t>​</a:t>
            </a:r>
          </a:p>
          <a:p>
            <a:r>
              <a:rPr lang="en-IN" sz="2400" dirty="0">
                <a:latin typeface="Times New Roman"/>
                <a:cs typeface="Segoe UI"/>
              </a:rPr>
              <a:t>        </a:t>
            </a:r>
            <a:r>
              <a:rPr lang="en-IN" sz="2400" err="1">
                <a:latin typeface="Times New Roman"/>
                <a:cs typeface="Segoe UI"/>
              </a:rPr>
              <a:t>System.out.println</a:t>
            </a:r>
            <a:r>
              <a:rPr lang="en-IN" sz="2400">
                <a:latin typeface="Times New Roman"/>
                <a:cs typeface="Segoe UI"/>
              </a:rPr>
              <a:t>(</a:t>
            </a:r>
            <a:r>
              <a:rPr lang="en-IN" sz="2400" err="1">
                <a:latin typeface="Times New Roman"/>
                <a:cs typeface="Segoe UI"/>
              </a:rPr>
              <a:t>stack.pop</a:t>
            </a:r>
            <a:r>
              <a:rPr lang="en-IN" sz="2400">
                <a:latin typeface="Times New Roman"/>
                <a:cs typeface="Segoe UI"/>
              </a:rPr>
              <a:t>());</a:t>
            </a:r>
          </a:p>
          <a:p>
            <a:r>
              <a:rPr lang="en-IN" sz="2400" dirty="0">
                <a:latin typeface="Times New Roman"/>
                <a:cs typeface="Segoe UI"/>
              </a:rPr>
              <a:t> // Output: 3</a:t>
            </a:r>
            <a:r>
              <a:rPr lang="en-US" sz="2400" dirty="0">
                <a:latin typeface="Times New Roman"/>
                <a:cs typeface="Segoe UI"/>
              </a:rPr>
              <a:t>​</a:t>
            </a:r>
            <a:endParaRPr lang="en-US" dirty="0"/>
          </a:p>
          <a:p>
            <a:r>
              <a:rPr lang="en-IN" sz="2400" dirty="0">
                <a:latin typeface="Times New Roman"/>
                <a:cs typeface="Segoe UI"/>
              </a:rPr>
              <a:t>        </a:t>
            </a:r>
            <a:r>
              <a:rPr lang="en-IN" sz="2400" err="1">
                <a:latin typeface="Times New Roman"/>
                <a:cs typeface="Segoe UI"/>
              </a:rPr>
              <a:t>System.out.println</a:t>
            </a:r>
            <a:r>
              <a:rPr lang="en-IN" sz="2400">
                <a:latin typeface="Times New Roman"/>
                <a:cs typeface="Segoe UI"/>
              </a:rPr>
              <a:t>(</a:t>
            </a:r>
            <a:r>
              <a:rPr lang="en-IN" sz="2400" err="1">
                <a:latin typeface="Times New Roman"/>
                <a:cs typeface="Segoe UI"/>
              </a:rPr>
              <a:t>stack.pop</a:t>
            </a:r>
            <a:r>
              <a:rPr lang="en-IN" sz="2400">
                <a:latin typeface="Times New Roman"/>
                <a:cs typeface="Segoe UI"/>
              </a:rPr>
              <a:t>());</a:t>
            </a:r>
          </a:p>
          <a:p>
            <a:r>
              <a:rPr lang="en-IN" sz="2400" dirty="0">
                <a:latin typeface="Times New Roman"/>
                <a:cs typeface="Segoe UI"/>
              </a:rPr>
              <a:t> // Output: 2</a:t>
            </a:r>
            <a:r>
              <a:rPr lang="en-US" sz="2400" dirty="0">
                <a:latin typeface="Times New Roman"/>
                <a:cs typeface="Segoe UI"/>
              </a:rPr>
              <a:t>​</a:t>
            </a:r>
            <a:endParaRPr lang="en-US" dirty="0"/>
          </a:p>
          <a:p>
            <a:r>
              <a:rPr lang="en-IN" sz="2400" dirty="0">
                <a:latin typeface="Times New Roman"/>
                <a:cs typeface="Segoe UI"/>
              </a:rPr>
              <a:t>        // Peeking at the top element of the stack</a:t>
            </a:r>
            <a:r>
              <a:rPr lang="en-US" sz="2400" dirty="0">
                <a:latin typeface="Times New Roman"/>
                <a:cs typeface="Segoe UI"/>
              </a:rPr>
              <a:t>​</a:t>
            </a:r>
          </a:p>
          <a:p>
            <a:r>
              <a:rPr lang="en-IN" sz="2400" dirty="0">
                <a:latin typeface="Times New Roman"/>
                <a:cs typeface="Segoe UI"/>
              </a:rPr>
              <a:t>        </a:t>
            </a:r>
            <a:r>
              <a:rPr lang="en-IN" sz="2400" dirty="0" err="1">
                <a:latin typeface="Times New Roman"/>
                <a:cs typeface="Segoe UI"/>
              </a:rPr>
              <a:t>System.out.println</a:t>
            </a:r>
            <a:r>
              <a:rPr lang="en-IN" sz="2400" dirty="0">
                <a:latin typeface="Times New Roman"/>
                <a:cs typeface="Segoe UI"/>
              </a:rPr>
              <a:t>(</a:t>
            </a:r>
            <a:r>
              <a:rPr lang="en-IN" sz="2400" dirty="0" err="1">
                <a:latin typeface="Times New Roman"/>
                <a:cs typeface="Segoe UI"/>
              </a:rPr>
              <a:t>stack.peek</a:t>
            </a:r>
            <a:r>
              <a:rPr lang="en-IN" sz="2400" dirty="0">
                <a:latin typeface="Times New Roman"/>
                <a:cs typeface="Segoe UI"/>
              </a:rPr>
              <a:t>());</a:t>
            </a:r>
          </a:p>
          <a:p>
            <a:r>
              <a:rPr lang="en-IN" sz="2400" dirty="0">
                <a:latin typeface="Times New Roman"/>
                <a:cs typeface="Segoe UI"/>
              </a:rPr>
              <a:t> // Output: 1</a:t>
            </a:r>
            <a:r>
              <a:rPr lang="en-US" sz="2400" dirty="0">
                <a:latin typeface="Times New Roman"/>
                <a:cs typeface="Segoe UI"/>
              </a:rPr>
              <a:t>​</a:t>
            </a:r>
            <a:endParaRPr lang="en-US" dirty="0"/>
          </a:p>
          <a:p>
            <a:r>
              <a:rPr lang="en-IN" sz="2400" dirty="0">
                <a:latin typeface="Times New Roman"/>
                <a:cs typeface="Segoe UI"/>
              </a:rPr>
              <a:t>        // Checking if the stack is empty</a:t>
            </a:r>
            <a:r>
              <a:rPr lang="en-US" sz="2400" dirty="0">
                <a:latin typeface="Times New Roman"/>
                <a:cs typeface="Segoe UI"/>
              </a:rPr>
              <a:t>​</a:t>
            </a:r>
          </a:p>
          <a:p>
            <a:r>
              <a:rPr lang="en-IN" sz="2400" dirty="0">
                <a:latin typeface="Times New Roman"/>
                <a:cs typeface="Segoe UI"/>
              </a:rPr>
              <a:t>        </a:t>
            </a:r>
            <a:r>
              <a:rPr lang="en-IN" sz="2400" dirty="0" err="1">
                <a:latin typeface="Times New Roman"/>
                <a:cs typeface="Segoe UI"/>
              </a:rPr>
              <a:t>System.out.println</a:t>
            </a:r>
            <a:r>
              <a:rPr lang="en-IN" sz="2400" dirty="0">
                <a:latin typeface="Times New Roman"/>
                <a:cs typeface="Segoe UI"/>
              </a:rPr>
              <a:t>(</a:t>
            </a:r>
            <a:r>
              <a:rPr lang="en-IN" sz="2400" dirty="0" err="1">
                <a:latin typeface="Times New Roman"/>
                <a:cs typeface="Segoe UI"/>
              </a:rPr>
              <a:t>stack.isEmpty</a:t>
            </a:r>
            <a:r>
              <a:rPr lang="en-IN" sz="2400" dirty="0">
                <a:latin typeface="Times New Roman"/>
                <a:cs typeface="Segoe UI"/>
              </a:rPr>
              <a:t>());</a:t>
            </a:r>
          </a:p>
          <a:p>
            <a:r>
              <a:rPr lang="en-IN" sz="2400" dirty="0">
                <a:latin typeface="Times New Roman"/>
                <a:cs typeface="Segoe UI"/>
              </a:rPr>
              <a:t> // Output: false</a:t>
            </a:r>
            <a:r>
              <a:rPr lang="en-US" sz="2400" dirty="0">
                <a:latin typeface="Times New Roman"/>
                <a:cs typeface="Segoe UI"/>
              </a:rPr>
              <a:t>​</a:t>
            </a:r>
            <a:endParaRPr lang="en-US" dirty="0"/>
          </a:p>
          <a:p>
            <a:r>
              <a:rPr lang="en-IN" sz="2400" dirty="0">
                <a:latin typeface="Times New Roman"/>
                <a:cs typeface="Segoe UI"/>
              </a:rPr>
              <a:t>    }</a:t>
            </a:r>
            <a:r>
              <a:rPr lang="en-US" sz="2400" dirty="0">
                <a:latin typeface="Times New Roman"/>
                <a:cs typeface="Segoe UI"/>
              </a:rPr>
              <a:t>​</a:t>
            </a:r>
          </a:p>
          <a:p>
            <a:r>
              <a:rPr lang="en-IN" sz="2400" dirty="0">
                <a:latin typeface="Times New Roman"/>
                <a:cs typeface="Segoe UI"/>
              </a:rPr>
              <a:t>}</a:t>
            </a:r>
            <a:r>
              <a:rPr lang="en-US" sz="2400" dirty="0">
                <a:latin typeface="Times New Roman"/>
                <a:cs typeface="Segoe UI"/>
              </a:rPr>
              <a:t>​</a:t>
            </a:r>
          </a:p>
        </p:txBody>
      </p:sp>
    </p:spTree>
    <p:extLst>
      <p:ext uri="{BB962C8B-B14F-4D97-AF65-F5344CB8AC3E}">
        <p14:creationId xmlns:p14="http://schemas.microsoft.com/office/powerpoint/2010/main" val="509604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C8524-61FB-47F1-BDBC-BA4E1938A463}"/>
              </a:ext>
            </a:extLst>
          </p:cNvPr>
          <p:cNvSpPr>
            <a:spLocks noGrp="1"/>
          </p:cNvSpPr>
          <p:nvPr>
            <p:ph idx="1"/>
          </p:nvPr>
        </p:nvSpPr>
        <p:spPr>
          <a:xfrm>
            <a:off x="370403" y="1399493"/>
            <a:ext cx="7865905" cy="4908854"/>
          </a:xfrm>
          <a:solidFill>
            <a:schemeClr val="tx2">
              <a:lumMod val="10000"/>
              <a:lumOff val="90000"/>
            </a:schemeClr>
          </a:solidFill>
        </p:spPr>
        <p:txBody>
          <a:bodyPr vert="horz" lIns="91440" tIns="45720" rIns="91440" bIns="45720" rtlCol="0" anchor="t">
            <a:normAutofit lnSpcReduction="10000"/>
          </a:bodyPr>
          <a:lstStyle/>
          <a:p>
            <a:pPr marL="0" indent="0">
              <a:buNone/>
            </a:pPr>
            <a:r>
              <a:rPr lang="en-IN" sz="2800" dirty="0"/>
              <a:t>import </a:t>
            </a:r>
            <a:r>
              <a:rPr lang="en-IN" sz="2800" dirty="0" err="1"/>
              <a:t>java.util.Stack</a:t>
            </a:r>
            <a:r>
              <a:rPr lang="en-IN" sz="2800" dirty="0"/>
              <a:t>;</a:t>
            </a:r>
          </a:p>
          <a:p>
            <a:pPr marL="0" indent="0">
              <a:buNone/>
            </a:pPr>
            <a:r>
              <a:rPr lang="en-IN" sz="2800" dirty="0"/>
              <a:t>public class </a:t>
            </a:r>
            <a:r>
              <a:rPr lang="en-IN" sz="2800" dirty="0" err="1"/>
              <a:t>StackExample</a:t>
            </a:r>
            <a:r>
              <a:rPr lang="en-IN" sz="2800" dirty="0"/>
              <a:t> {</a:t>
            </a:r>
          </a:p>
          <a:p>
            <a:pPr marL="0" indent="0">
              <a:buNone/>
            </a:pPr>
            <a:r>
              <a:rPr lang="en-IN" sz="2800" dirty="0"/>
              <a:t>    public static void main(String[] </a:t>
            </a:r>
            <a:r>
              <a:rPr lang="en-IN" sz="2800" dirty="0" err="1"/>
              <a:t>args</a:t>
            </a:r>
            <a:r>
              <a:rPr lang="en-IN" sz="2800" dirty="0"/>
              <a:t>) {</a:t>
            </a:r>
          </a:p>
          <a:p>
            <a:pPr marL="0" indent="0">
              <a:buNone/>
            </a:pPr>
            <a:r>
              <a:rPr lang="en-IN" sz="2800" dirty="0"/>
              <a:t>        Stack&lt;String&gt; stack = new Stack&lt;&gt;();</a:t>
            </a:r>
          </a:p>
          <a:p>
            <a:pPr marL="0" indent="0">
              <a:buNone/>
            </a:pPr>
            <a:r>
              <a:rPr lang="en-IN" sz="2800" dirty="0"/>
              <a:t>        // Pushing elements onto the stack</a:t>
            </a:r>
          </a:p>
          <a:p>
            <a:pPr marL="0" indent="0">
              <a:buNone/>
            </a:pPr>
            <a:r>
              <a:rPr lang="en-IN" sz="2800" dirty="0"/>
              <a:t>        </a:t>
            </a:r>
            <a:r>
              <a:rPr lang="en-IN" sz="2800" dirty="0" err="1"/>
              <a:t>stack.push</a:t>
            </a:r>
            <a:r>
              <a:rPr lang="en-IN" sz="2800" dirty="0"/>
              <a:t>("Java");</a:t>
            </a:r>
          </a:p>
          <a:p>
            <a:pPr marL="0" indent="0">
              <a:buNone/>
            </a:pPr>
            <a:r>
              <a:rPr lang="en-IN" sz="2800" dirty="0"/>
              <a:t>        </a:t>
            </a:r>
            <a:r>
              <a:rPr lang="en-IN" sz="2800" dirty="0" err="1"/>
              <a:t>stack.push</a:t>
            </a:r>
            <a:r>
              <a:rPr lang="en-IN" sz="2800" dirty="0"/>
              <a:t>("Python");</a:t>
            </a:r>
          </a:p>
          <a:p>
            <a:pPr marL="0" indent="0">
              <a:buNone/>
            </a:pPr>
            <a:r>
              <a:rPr lang="en-IN" sz="2800" dirty="0"/>
              <a:t>        </a:t>
            </a:r>
            <a:r>
              <a:rPr lang="en-IN" sz="2800" dirty="0" err="1"/>
              <a:t>stack.push</a:t>
            </a:r>
            <a:r>
              <a:rPr lang="en-IN" sz="2800" dirty="0"/>
              <a:t>("C++");</a:t>
            </a:r>
          </a:p>
          <a:p>
            <a:pPr marL="0" indent="0">
              <a:buNone/>
            </a:pPr>
            <a:r>
              <a:rPr lang="en-IN" sz="2800" dirty="0"/>
              <a:t>        // Peeking at the top element of the stack</a:t>
            </a:r>
          </a:p>
          <a:p>
            <a:pPr marL="0" indent="0">
              <a:buNone/>
            </a:pPr>
            <a:r>
              <a:rPr lang="en-IN" sz="2800" dirty="0">
                <a:latin typeface="Times New Roman"/>
                <a:cs typeface="Times New Roman"/>
              </a:rPr>
              <a:t>      </a:t>
            </a:r>
            <a:endParaRPr lang="en-IN" sz="2800" dirty="0"/>
          </a:p>
        </p:txBody>
      </p:sp>
      <p:sp>
        <p:nvSpPr>
          <p:cNvPr id="4" name="TextBox 3">
            <a:extLst>
              <a:ext uri="{FF2B5EF4-FFF2-40B4-BE49-F238E27FC236}">
                <a16:creationId xmlns:a16="http://schemas.microsoft.com/office/drawing/2014/main" id="{6CADB1DE-2B3D-8BEF-6BD3-2F9CA2B686D9}"/>
              </a:ext>
            </a:extLst>
          </p:cNvPr>
          <p:cNvSpPr txBox="1"/>
          <p:nvPr/>
        </p:nvSpPr>
        <p:spPr>
          <a:xfrm>
            <a:off x="1888067" y="561623"/>
            <a:ext cx="841586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Example: Part: 1</a:t>
            </a:r>
          </a:p>
        </p:txBody>
      </p:sp>
    </p:spTree>
    <p:extLst>
      <p:ext uri="{BB962C8B-B14F-4D97-AF65-F5344CB8AC3E}">
        <p14:creationId xmlns:p14="http://schemas.microsoft.com/office/powerpoint/2010/main" val="3108017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539D-68B3-F447-AC8D-E39A9B274189}"/>
              </a:ext>
            </a:extLst>
          </p:cNvPr>
          <p:cNvSpPr>
            <a:spLocks noGrp="1"/>
          </p:cNvSpPr>
          <p:nvPr>
            <p:ph type="title"/>
          </p:nvPr>
        </p:nvSpPr>
        <p:spPr/>
        <p:txBody>
          <a:bodyPr/>
          <a:lstStyle/>
          <a:p>
            <a:r>
              <a:rPr lang="en-US" sz="3200" b="0" dirty="0">
                <a:latin typeface="Times New Roman"/>
                <a:cs typeface="Times New Roman"/>
              </a:rPr>
              <a:t>Example: Part: 2</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72775FD0-4BBC-1A9D-880D-E57AA22DC9D9}"/>
              </a:ext>
            </a:extLst>
          </p:cNvPr>
          <p:cNvSpPr>
            <a:spLocks noGrp="1"/>
          </p:cNvSpPr>
          <p:nvPr>
            <p:ph idx="1"/>
          </p:nvPr>
        </p:nvSpPr>
        <p:spPr>
          <a:solidFill>
            <a:schemeClr val="tx2">
              <a:lumMod val="10000"/>
              <a:lumOff val="90000"/>
            </a:schemeClr>
          </a:solidFill>
        </p:spPr>
        <p:txBody>
          <a:bodyPr vert="horz" lIns="91440" tIns="45720" rIns="91440" bIns="45720" rtlCol="0" anchor="t">
            <a:normAutofit/>
          </a:bodyPr>
          <a:lstStyle/>
          <a:p>
            <a:pPr marL="0" indent="0">
              <a:lnSpc>
                <a:spcPct val="100000"/>
              </a:lnSpc>
              <a:spcBef>
                <a:spcPts val="0"/>
              </a:spcBef>
              <a:buNone/>
            </a:pPr>
            <a:r>
              <a:rPr lang="en-US" dirty="0"/>
              <a:t>// </a:t>
            </a:r>
            <a:r>
              <a:rPr lang="en-US" sz="2400" dirty="0"/>
              <a:t>Peeking</a:t>
            </a:r>
            <a:r>
              <a:rPr lang="en-US" dirty="0"/>
              <a:t> at the top element of the stack </a:t>
            </a:r>
          </a:p>
          <a:p>
            <a:pPr marL="0" indent="0">
              <a:lnSpc>
                <a:spcPct val="100000"/>
              </a:lnSpc>
              <a:spcBef>
                <a:spcPts val="0"/>
              </a:spcBef>
              <a:buNone/>
            </a:pPr>
            <a:r>
              <a:rPr lang="en-US" dirty="0" err="1"/>
              <a:t>System.out.println</a:t>
            </a:r>
            <a:r>
              <a:rPr lang="en-US" dirty="0"/>
              <a:t>("Top element: " + </a:t>
            </a:r>
            <a:r>
              <a:rPr lang="en-US" dirty="0" err="1"/>
              <a:t>stack.peek</a:t>
            </a:r>
            <a:r>
              <a:rPr lang="en-US" dirty="0"/>
              <a:t>());</a:t>
            </a:r>
          </a:p>
          <a:p>
            <a:pPr marL="0" indent="0">
              <a:lnSpc>
                <a:spcPct val="100000"/>
              </a:lnSpc>
              <a:spcBef>
                <a:spcPts val="0"/>
              </a:spcBef>
              <a:buNone/>
            </a:pPr>
            <a:r>
              <a:rPr lang="en-US" dirty="0"/>
              <a:t> // Popping elements from the stack </a:t>
            </a:r>
          </a:p>
          <a:p>
            <a:pPr marL="0" indent="0">
              <a:lnSpc>
                <a:spcPct val="100000"/>
              </a:lnSpc>
              <a:spcBef>
                <a:spcPts val="0"/>
              </a:spcBef>
              <a:buNone/>
            </a:pPr>
            <a:r>
              <a:rPr lang="en-US" dirty="0" err="1"/>
              <a:t>System.out.println</a:t>
            </a:r>
            <a:r>
              <a:rPr lang="en-US" dirty="0"/>
              <a:t>("Popped element: " + </a:t>
            </a:r>
            <a:r>
              <a:rPr lang="en-US" dirty="0" err="1"/>
              <a:t>stack.pop</a:t>
            </a:r>
            <a:r>
              <a:rPr lang="en-US" dirty="0"/>
              <a:t>()); </a:t>
            </a:r>
            <a:r>
              <a:rPr lang="en-US" dirty="0" err="1"/>
              <a:t>System.out.println</a:t>
            </a:r>
            <a:r>
              <a:rPr lang="en-US" dirty="0"/>
              <a:t>("Popped element: " + </a:t>
            </a:r>
            <a:r>
              <a:rPr lang="en-US" dirty="0" err="1"/>
              <a:t>stack.pop</a:t>
            </a:r>
            <a:r>
              <a:rPr lang="en-US" dirty="0"/>
              <a:t>());</a:t>
            </a:r>
          </a:p>
          <a:p>
            <a:pPr marL="0" indent="0">
              <a:lnSpc>
                <a:spcPct val="100000"/>
              </a:lnSpc>
              <a:spcBef>
                <a:spcPts val="0"/>
              </a:spcBef>
              <a:buNone/>
            </a:pPr>
            <a:r>
              <a:rPr lang="en-US" dirty="0"/>
              <a:t> // Checking the size of the stack</a:t>
            </a:r>
          </a:p>
          <a:p>
            <a:pPr marL="0" indent="0">
              <a:lnSpc>
                <a:spcPct val="100000"/>
              </a:lnSpc>
              <a:spcBef>
                <a:spcPts val="0"/>
              </a:spcBef>
              <a:buNone/>
            </a:pPr>
            <a:r>
              <a:rPr lang="en-US" dirty="0"/>
              <a:t> </a:t>
            </a:r>
            <a:r>
              <a:rPr lang="en-US" dirty="0" err="1"/>
              <a:t>System.out.println</a:t>
            </a:r>
            <a:r>
              <a:rPr lang="en-US" dirty="0"/>
              <a:t>("Stack size: " + </a:t>
            </a:r>
            <a:r>
              <a:rPr lang="en-US" dirty="0" err="1"/>
              <a:t>stack.size</a:t>
            </a:r>
            <a:r>
              <a:rPr lang="en-US" dirty="0"/>
              <a:t>()); </a:t>
            </a:r>
          </a:p>
          <a:p>
            <a:pPr marL="0" indent="0">
              <a:lnSpc>
                <a:spcPct val="100000"/>
              </a:lnSpc>
              <a:spcBef>
                <a:spcPts val="0"/>
              </a:spcBef>
              <a:buNone/>
            </a:pPr>
            <a:r>
              <a:rPr lang="en-US" dirty="0"/>
              <a:t>// Checking if the stack is empty</a:t>
            </a:r>
          </a:p>
          <a:p>
            <a:pPr marL="0" indent="0">
              <a:lnSpc>
                <a:spcPct val="100000"/>
              </a:lnSpc>
              <a:spcBef>
                <a:spcPts val="0"/>
              </a:spcBef>
              <a:buNone/>
            </a:pPr>
            <a:r>
              <a:rPr lang="en-US" dirty="0"/>
              <a:t> </a:t>
            </a:r>
            <a:r>
              <a:rPr lang="en-US" dirty="0" err="1"/>
              <a:t>System.out.println</a:t>
            </a:r>
            <a:r>
              <a:rPr lang="en-US" dirty="0"/>
              <a:t>("Is stack empty? " + </a:t>
            </a:r>
            <a:r>
              <a:rPr lang="en-US" dirty="0" err="1"/>
              <a:t>stack.isEmpty</a:t>
            </a:r>
            <a:r>
              <a:rPr lang="en-US" dirty="0"/>
              <a:t>());</a:t>
            </a:r>
          </a:p>
          <a:p>
            <a:pPr marL="0" indent="0">
              <a:lnSpc>
                <a:spcPct val="100000"/>
              </a:lnSpc>
              <a:spcBef>
                <a:spcPts val="0"/>
              </a:spcBef>
              <a:buNone/>
            </a:pPr>
            <a:r>
              <a:rPr lang="en-US" dirty="0"/>
              <a:t> // Popping the last element </a:t>
            </a:r>
          </a:p>
          <a:p>
            <a:pPr marL="0" indent="0">
              <a:lnSpc>
                <a:spcPct val="100000"/>
              </a:lnSpc>
              <a:spcBef>
                <a:spcPts val="0"/>
              </a:spcBef>
              <a:buNone/>
            </a:pPr>
            <a:r>
              <a:rPr lang="en-US" dirty="0" err="1"/>
              <a:t>System.out.println</a:t>
            </a:r>
            <a:r>
              <a:rPr lang="en-US" dirty="0"/>
              <a:t>("Popped element: " + </a:t>
            </a:r>
            <a:r>
              <a:rPr lang="en-US" dirty="0" err="1"/>
              <a:t>stack.pop</a:t>
            </a:r>
            <a:r>
              <a:rPr lang="en-US" dirty="0"/>
              <a:t>()); </a:t>
            </a:r>
          </a:p>
          <a:p>
            <a:pPr marL="0" indent="0">
              <a:lnSpc>
                <a:spcPct val="100000"/>
              </a:lnSpc>
              <a:spcBef>
                <a:spcPts val="0"/>
              </a:spcBef>
              <a:buNone/>
            </a:pPr>
            <a:r>
              <a:rPr lang="en-US" dirty="0"/>
              <a:t>// Checking if the stack is empty after popping all elements </a:t>
            </a:r>
            <a:r>
              <a:rPr lang="en-US" dirty="0" err="1"/>
              <a:t>System.out.println</a:t>
            </a:r>
            <a:r>
              <a:rPr lang="en-US" dirty="0"/>
              <a:t>("Is stack empty? " + </a:t>
            </a:r>
            <a:r>
              <a:rPr lang="en-US" dirty="0" err="1"/>
              <a:t>stack.isEmpty</a:t>
            </a:r>
            <a:r>
              <a:rPr lang="en-US" dirty="0"/>
              <a:t>()); } }</a:t>
            </a:r>
          </a:p>
          <a:p>
            <a:pPr marL="0" indent="0">
              <a:buNone/>
            </a:pPr>
            <a:endParaRPr lang="en-US" dirty="0"/>
          </a:p>
        </p:txBody>
      </p:sp>
    </p:spTree>
    <p:extLst>
      <p:ext uri="{BB962C8B-B14F-4D97-AF65-F5344CB8AC3E}">
        <p14:creationId xmlns:p14="http://schemas.microsoft.com/office/powerpoint/2010/main" val="3233383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11D3-35EE-4946-8C57-6F49177CB75C}"/>
              </a:ext>
            </a:extLst>
          </p:cNvPr>
          <p:cNvSpPr>
            <a:spLocks noGrp="1"/>
          </p:cNvSpPr>
          <p:nvPr>
            <p:ph type="title"/>
          </p:nvPr>
        </p:nvSpPr>
        <p:spPr/>
        <p:txBody>
          <a:bodyPr/>
          <a:lstStyle/>
          <a:p>
            <a:r>
              <a:rPr lang="en-IN" dirty="0"/>
              <a:t>Queue Interface:</a:t>
            </a:r>
          </a:p>
        </p:txBody>
      </p:sp>
      <p:sp>
        <p:nvSpPr>
          <p:cNvPr id="3" name="Content Placeholder 2">
            <a:extLst>
              <a:ext uri="{FF2B5EF4-FFF2-40B4-BE49-F238E27FC236}">
                <a16:creationId xmlns:a16="http://schemas.microsoft.com/office/drawing/2014/main" id="{204C8C3F-2EA3-4E87-9B10-11762DA96C2A}"/>
              </a:ext>
            </a:extLst>
          </p:cNvPr>
          <p:cNvSpPr>
            <a:spLocks noGrp="1"/>
          </p:cNvSpPr>
          <p:nvPr>
            <p:ph idx="1"/>
          </p:nvPr>
        </p:nvSpPr>
        <p:spPr>
          <a:xfrm>
            <a:off x="838200" y="1549667"/>
            <a:ext cx="10515600" cy="4943208"/>
          </a:xfrm>
        </p:spPr>
        <p:txBody>
          <a:bodyPr vert="horz" lIns="91440" tIns="45720" rIns="91440" bIns="45720" rtlCol="0" anchor="t">
            <a:normAutofit/>
          </a:bodyPr>
          <a:lstStyle/>
          <a:p>
            <a:pPr algn="just"/>
            <a:r>
              <a:rPr lang="en-US" sz="2400" dirty="0">
                <a:latin typeface="Times New Roman"/>
                <a:cs typeface="Times New Roman"/>
              </a:rPr>
              <a:t>The Queue interface in Java represents a first-in, first-out (FIFO) queue of objects.</a:t>
            </a:r>
            <a:endParaRPr lang="en-US" sz="2400" dirty="0"/>
          </a:p>
          <a:p>
            <a:pPr algn="just"/>
            <a:r>
              <a:rPr lang="en-US" sz="2400" dirty="0">
                <a:latin typeface="Times New Roman"/>
                <a:cs typeface="Times New Roman"/>
              </a:rPr>
              <a:t>The </a:t>
            </a:r>
            <a:r>
              <a:rPr lang="en-US" sz="2400" dirty="0">
                <a:latin typeface="Consolas"/>
                <a:cs typeface="Times New Roman"/>
              </a:rPr>
              <a:t>Queue</a:t>
            </a:r>
            <a:r>
              <a:rPr lang="en-US" sz="2400" dirty="0">
                <a:latin typeface="Times New Roman"/>
                <a:cs typeface="Times New Roman"/>
              </a:rPr>
              <a:t> interface is a part of the Java Collections Framework and is used to represent a collection designed for holding elements prior to processing. </a:t>
            </a:r>
            <a:endParaRPr lang="en-US" sz="2400"/>
          </a:p>
          <a:p>
            <a:pPr algn="just"/>
            <a:r>
              <a:rPr lang="en-US" sz="2400" dirty="0">
                <a:latin typeface="Times New Roman"/>
                <a:cs typeface="Times New Roman"/>
              </a:rPr>
              <a:t>It is primarily used to model data structures that provide FIFO (First-In-First-Out) access.</a:t>
            </a:r>
            <a:endParaRPr lang="en-US" sz="2400" dirty="0"/>
          </a:p>
          <a:p>
            <a:pPr algn="just"/>
            <a:r>
              <a:rPr lang="en-US" sz="2400" dirty="0">
                <a:latin typeface="Times New Roman"/>
                <a:cs typeface="Times New Roman"/>
              </a:rPr>
              <a:t> The </a:t>
            </a:r>
            <a:r>
              <a:rPr lang="en-US" sz="2400" dirty="0">
                <a:latin typeface="Consolas"/>
                <a:cs typeface="Times New Roman"/>
              </a:rPr>
              <a:t>Queue</a:t>
            </a:r>
            <a:r>
              <a:rPr lang="en-US" sz="2400" dirty="0">
                <a:latin typeface="Times New Roman"/>
                <a:cs typeface="Times New Roman"/>
              </a:rPr>
              <a:t> interface extends the </a:t>
            </a:r>
            <a:r>
              <a:rPr lang="en-US" sz="2400" dirty="0">
                <a:latin typeface="Consolas"/>
                <a:cs typeface="Times New Roman"/>
              </a:rPr>
              <a:t>Collection</a:t>
            </a:r>
            <a:r>
              <a:rPr lang="en-US" sz="2400" dirty="0">
                <a:latin typeface="Times New Roman"/>
                <a:cs typeface="Times New Roman"/>
              </a:rPr>
              <a:t> interface.</a:t>
            </a:r>
            <a:endParaRPr lang="en-US" sz="2400" dirty="0"/>
          </a:p>
          <a:p>
            <a:pPr algn="just"/>
            <a:r>
              <a:rPr lang="en-US" sz="2400" dirty="0">
                <a:latin typeface="Times New Roman"/>
                <a:cs typeface="Times New Roman"/>
              </a:rPr>
              <a:t> It extends the Collection interface and adds the insertion, removal, and inspection operations of a queue.</a:t>
            </a:r>
            <a:endParaRPr lang="en-US" sz="2400" dirty="0"/>
          </a:p>
          <a:p>
            <a:pPr algn="just"/>
            <a:r>
              <a:rPr lang="en-US" sz="2400" dirty="0">
                <a:latin typeface="Times New Roman"/>
                <a:cs typeface="Times New Roman"/>
              </a:rPr>
              <a:t>The Queue interface provides several methods for adding, removing, and inspecting elements. </a:t>
            </a:r>
          </a:p>
        </p:txBody>
      </p:sp>
    </p:spTree>
    <p:extLst>
      <p:ext uri="{BB962C8B-B14F-4D97-AF65-F5344CB8AC3E}">
        <p14:creationId xmlns:p14="http://schemas.microsoft.com/office/powerpoint/2010/main" val="3417585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11D3-35EE-4946-8C57-6F49177CB75C}"/>
              </a:ext>
            </a:extLst>
          </p:cNvPr>
          <p:cNvSpPr>
            <a:spLocks noGrp="1"/>
          </p:cNvSpPr>
          <p:nvPr>
            <p:ph type="title"/>
          </p:nvPr>
        </p:nvSpPr>
        <p:spPr/>
        <p:txBody>
          <a:bodyPr/>
          <a:lstStyle/>
          <a:p>
            <a:r>
              <a:rPr lang="en-IN" dirty="0"/>
              <a:t>Queue Interface:</a:t>
            </a:r>
          </a:p>
        </p:txBody>
      </p:sp>
      <p:sp>
        <p:nvSpPr>
          <p:cNvPr id="3" name="Content Placeholder 2">
            <a:extLst>
              <a:ext uri="{FF2B5EF4-FFF2-40B4-BE49-F238E27FC236}">
                <a16:creationId xmlns:a16="http://schemas.microsoft.com/office/drawing/2014/main" id="{204C8C3F-2EA3-4E87-9B10-11762DA96C2A}"/>
              </a:ext>
            </a:extLst>
          </p:cNvPr>
          <p:cNvSpPr>
            <a:spLocks noGrp="1"/>
          </p:cNvSpPr>
          <p:nvPr>
            <p:ph idx="1"/>
          </p:nvPr>
        </p:nvSpPr>
        <p:spPr>
          <a:xfrm>
            <a:off x="838200" y="1549667"/>
            <a:ext cx="10515600" cy="4943208"/>
          </a:xfrm>
        </p:spPr>
        <p:txBody>
          <a:bodyPr vert="horz" lIns="91440" tIns="45720" rIns="91440" bIns="45720" rtlCol="0" anchor="t">
            <a:normAutofit fontScale="92500" lnSpcReduction="10000"/>
          </a:bodyPr>
          <a:lstStyle/>
          <a:p>
            <a:pPr algn="just"/>
            <a:r>
              <a:rPr lang="en-US" sz="2400" dirty="0">
                <a:latin typeface="Times New Roman"/>
                <a:cs typeface="Times New Roman"/>
              </a:rPr>
              <a:t> Some of the key methods include:</a:t>
            </a:r>
            <a:endParaRPr lang="en-US" sz="2400">
              <a:latin typeface="Times New Roman"/>
              <a:cs typeface="Times New Roman"/>
            </a:endParaRPr>
          </a:p>
          <a:p>
            <a:pPr algn="just"/>
            <a:r>
              <a:rPr lang="en-US" sz="2400" b="1" dirty="0">
                <a:latin typeface="Consolas"/>
                <a:cs typeface="Times New Roman"/>
              </a:rPr>
              <a:t>add(E e)</a:t>
            </a:r>
            <a:r>
              <a:rPr lang="en-US" sz="2400" dirty="0">
                <a:latin typeface="Times New Roman"/>
                <a:cs typeface="Times New Roman"/>
              </a:rPr>
              <a:t>: Adds the specified element to the queue. Throws an exception if the queue is full (not applicable for </a:t>
            </a:r>
            <a:r>
              <a:rPr lang="en-US" sz="2400" dirty="0">
                <a:latin typeface="Consolas"/>
                <a:cs typeface="Times New Roman"/>
              </a:rPr>
              <a:t>LinkedList</a:t>
            </a:r>
            <a:r>
              <a:rPr lang="en-US" sz="2400" dirty="0">
                <a:latin typeface="Times New Roman"/>
                <a:cs typeface="Times New Roman"/>
              </a:rPr>
              <a:t>).</a:t>
            </a:r>
            <a:endParaRPr lang="en-US" dirty="0"/>
          </a:p>
          <a:p>
            <a:pPr algn="just"/>
            <a:r>
              <a:rPr lang="en-US" sz="2400" b="1" dirty="0">
                <a:latin typeface="Consolas"/>
                <a:cs typeface="Times New Roman"/>
              </a:rPr>
              <a:t>offer(E e)</a:t>
            </a:r>
            <a:r>
              <a:rPr lang="en-US" sz="2400" dirty="0">
                <a:latin typeface="Times New Roman"/>
                <a:cs typeface="Times New Roman"/>
              </a:rPr>
              <a:t>: Adds the specified element to the queue. Returns </a:t>
            </a:r>
            <a:r>
              <a:rPr lang="en-US" sz="2400" dirty="0">
                <a:latin typeface="Consolas"/>
                <a:cs typeface="Times New Roman"/>
              </a:rPr>
              <a:t>true</a:t>
            </a:r>
            <a:r>
              <a:rPr lang="en-US" sz="2400" dirty="0">
                <a:latin typeface="Times New Roman"/>
                <a:cs typeface="Times New Roman"/>
              </a:rPr>
              <a:t> if successful, </a:t>
            </a:r>
            <a:r>
              <a:rPr lang="en-US" sz="2400" dirty="0">
                <a:latin typeface="Consolas"/>
                <a:cs typeface="Times New Roman"/>
              </a:rPr>
              <a:t>false</a:t>
            </a:r>
            <a:r>
              <a:rPr lang="en-US" sz="2400" dirty="0">
                <a:latin typeface="Times New Roman"/>
                <a:cs typeface="Times New Roman"/>
              </a:rPr>
              <a:t> otherwise.</a:t>
            </a:r>
            <a:endParaRPr lang="en-US" dirty="0">
              <a:latin typeface="Times New Roman"/>
              <a:cs typeface="Times New Roman"/>
            </a:endParaRPr>
          </a:p>
          <a:p>
            <a:pPr algn="just"/>
            <a:r>
              <a:rPr lang="en-US" sz="2400" b="1" dirty="0">
                <a:latin typeface="Consolas"/>
                <a:cs typeface="Times New Roman"/>
              </a:rPr>
              <a:t>remove()</a:t>
            </a:r>
            <a:r>
              <a:rPr lang="en-US" sz="2400" dirty="0">
                <a:latin typeface="Times New Roman"/>
                <a:cs typeface="Times New Roman"/>
              </a:rPr>
              <a:t>: Retrieves and removes the head of the queue. Throws an exception if the queue is empty.</a:t>
            </a:r>
            <a:endParaRPr lang="en-US" dirty="0"/>
          </a:p>
          <a:p>
            <a:pPr algn="just"/>
            <a:r>
              <a:rPr lang="en-US" sz="2400" b="1" dirty="0">
                <a:latin typeface="Consolas"/>
                <a:cs typeface="Times New Roman"/>
              </a:rPr>
              <a:t>poll()</a:t>
            </a:r>
            <a:r>
              <a:rPr lang="en-US" sz="2400" dirty="0">
                <a:latin typeface="Times New Roman"/>
                <a:cs typeface="Times New Roman"/>
              </a:rPr>
              <a:t>: Retrieves and removes the head of the queue. Returns </a:t>
            </a:r>
            <a:r>
              <a:rPr lang="en-US" sz="2400" dirty="0">
                <a:latin typeface="Consolas"/>
                <a:cs typeface="Times New Roman"/>
              </a:rPr>
              <a:t>null</a:t>
            </a:r>
            <a:r>
              <a:rPr lang="en-US" sz="2400" dirty="0">
                <a:latin typeface="Times New Roman"/>
                <a:cs typeface="Times New Roman"/>
              </a:rPr>
              <a:t> if the queue is empty.</a:t>
            </a:r>
            <a:endParaRPr lang="en-US" dirty="0"/>
          </a:p>
          <a:p>
            <a:pPr algn="just"/>
            <a:r>
              <a:rPr lang="en-US" sz="2400" b="1" dirty="0">
                <a:latin typeface="Consolas"/>
                <a:cs typeface="Times New Roman"/>
              </a:rPr>
              <a:t>element()</a:t>
            </a:r>
            <a:r>
              <a:rPr lang="en-US" sz="2400" dirty="0">
                <a:latin typeface="Times New Roman"/>
                <a:cs typeface="Times New Roman"/>
              </a:rPr>
              <a:t>: Retrieves, but does not remove, the head of the queue. Throws an exception if the queue is empty.</a:t>
            </a:r>
            <a:endParaRPr lang="en-US" dirty="0"/>
          </a:p>
          <a:p>
            <a:pPr algn="just"/>
            <a:r>
              <a:rPr lang="en-US" sz="2400" b="1" dirty="0">
                <a:latin typeface="Consolas"/>
                <a:cs typeface="Times New Roman"/>
              </a:rPr>
              <a:t>peek()</a:t>
            </a:r>
            <a:r>
              <a:rPr lang="en-US" sz="2400" dirty="0">
                <a:latin typeface="Times New Roman"/>
                <a:cs typeface="Times New Roman"/>
              </a:rPr>
              <a:t>: Retrieves, but does not remove, the head of the queue. Returns </a:t>
            </a:r>
            <a:r>
              <a:rPr lang="en-US" sz="2400" dirty="0">
                <a:latin typeface="Consolas"/>
                <a:cs typeface="Times New Roman"/>
              </a:rPr>
              <a:t>null</a:t>
            </a:r>
            <a:r>
              <a:rPr lang="en-US" sz="2400" dirty="0">
                <a:latin typeface="Times New Roman"/>
                <a:cs typeface="Times New Roman"/>
              </a:rPr>
              <a:t> if the queue is empty.</a:t>
            </a:r>
            <a:endParaRPr lang="en-US" dirty="0"/>
          </a:p>
          <a:p>
            <a:pPr algn="just"/>
            <a:r>
              <a:rPr lang="en-US" sz="2400" b="1" dirty="0">
                <a:latin typeface="Consolas"/>
                <a:cs typeface="Times New Roman"/>
              </a:rPr>
              <a:t>contains(Object o)</a:t>
            </a:r>
            <a:r>
              <a:rPr lang="en-US" sz="2400" dirty="0">
                <a:latin typeface="Times New Roman"/>
                <a:cs typeface="Times New Roman"/>
              </a:rPr>
              <a:t>: Returns </a:t>
            </a:r>
            <a:r>
              <a:rPr lang="en-US" sz="2400" dirty="0">
                <a:latin typeface="Consolas"/>
                <a:cs typeface="Times New Roman"/>
              </a:rPr>
              <a:t>true</a:t>
            </a:r>
            <a:r>
              <a:rPr lang="en-US" sz="2400" dirty="0">
                <a:latin typeface="Times New Roman"/>
                <a:cs typeface="Times New Roman"/>
              </a:rPr>
              <a:t> if the queue contains the specified element.</a:t>
            </a:r>
            <a:endParaRPr lang="en-US" dirty="0"/>
          </a:p>
          <a:p>
            <a:pPr marL="0" indent="0" algn="just">
              <a:buNone/>
            </a:pPr>
            <a:endParaRPr lang="en-US" sz="2400" dirty="0">
              <a:latin typeface="Times New Roman"/>
              <a:cs typeface="Times New Roman"/>
            </a:endParaRPr>
          </a:p>
        </p:txBody>
      </p:sp>
    </p:spTree>
    <p:extLst>
      <p:ext uri="{BB962C8B-B14F-4D97-AF65-F5344CB8AC3E}">
        <p14:creationId xmlns:p14="http://schemas.microsoft.com/office/powerpoint/2010/main" val="3962841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49A-C1F0-CD34-074B-2EA779DEE437}"/>
              </a:ext>
            </a:extLst>
          </p:cNvPr>
          <p:cNvSpPr>
            <a:spLocks noGrp="1"/>
          </p:cNvSpPr>
          <p:nvPr>
            <p:ph type="title"/>
          </p:nvPr>
        </p:nvSpPr>
        <p:spPr/>
        <p:txBody>
          <a:bodyPr/>
          <a:lstStyle/>
          <a:p>
            <a:r>
              <a:rPr lang="en-US" b="0" dirty="0">
                <a:latin typeface="Times New Roman"/>
                <a:cs typeface="Times New Roman"/>
              </a:rPr>
              <a:t>How to create a </a:t>
            </a:r>
            <a:r>
              <a:rPr lang="en-US" b="0" dirty="0">
                <a:latin typeface="Consolas"/>
                <a:cs typeface="Times New Roman"/>
              </a:rPr>
              <a:t>Queue?</a:t>
            </a:r>
            <a:endParaRPr lang="en-US" dirty="0">
              <a:cs typeface="Times New Roman"/>
            </a:endParaRPr>
          </a:p>
        </p:txBody>
      </p:sp>
      <p:sp>
        <p:nvSpPr>
          <p:cNvPr id="3" name="Content Placeholder 2">
            <a:extLst>
              <a:ext uri="{FF2B5EF4-FFF2-40B4-BE49-F238E27FC236}">
                <a16:creationId xmlns:a16="http://schemas.microsoft.com/office/drawing/2014/main" id="{DB1EE038-CF7D-DDEC-EE3C-6E01AF0C1C09}"/>
              </a:ext>
            </a:extLst>
          </p:cNvPr>
          <p:cNvSpPr>
            <a:spLocks noGrp="1"/>
          </p:cNvSpPr>
          <p:nvPr>
            <p:ph idx="1"/>
          </p:nvPr>
        </p:nvSpPr>
        <p:spPr/>
        <p:txBody>
          <a:bodyPr vert="horz" lIns="91440" tIns="45720" rIns="91440" bIns="45720" rtlCol="0" anchor="t">
            <a:normAutofit/>
          </a:bodyPr>
          <a:lstStyle/>
          <a:p>
            <a:pPr marL="0" indent="0" algn="just">
              <a:buNone/>
            </a:pPr>
            <a:r>
              <a:rPr lang="en-US" sz="3200" dirty="0">
                <a:latin typeface="Times New Roman"/>
                <a:cs typeface="Times New Roman"/>
              </a:rPr>
              <a:t>In Java, you can create a </a:t>
            </a:r>
            <a:r>
              <a:rPr lang="en-US" sz="3200" dirty="0">
                <a:latin typeface="Consolas"/>
                <a:cs typeface="Times New Roman"/>
              </a:rPr>
              <a:t>Queue</a:t>
            </a:r>
            <a:r>
              <a:rPr lang="en-US" sz="3200" dirty="0">
                <a:latin typeface="Times New Roman"/>
                <a:cs typeface="Times New Roman"/>
              </a:rPr>
              <a:t> in several ways, depending on your requirements and the specific implementation you want to use. Here are the common ways to create a </a:t>
            </a:r>
            <a:r>
              <a:rPr lang="en-US" sz="3200" dirty="0">
                <a:latin typeface="Consolas"/>
                <a:cs typeface="Times New Roman"/>
              </a:rPr>
              <a:t>Queue</a:t>
            </a:r>
            <a:r>
              <a:rPr lang="en-US" sz="3200" dirty="0">
                <a:latin typeface="Times New Roman"/>
                <a:cs typeface="Times New Roman"/>
              </a:rPr>
              <a:t>:</a:t>
            </a:r>
            <a:endParaRPr lang="en-US"/>
          </a:p>
          <a:p>
            <a:pPr marL="0" indent="0" algn="just">
              <a:buNone/>
            </a:pPr>
            <a:r>
              <a:rPr lang="en-US" sz="2800" b="1" dirty="0">
                <a:latin typeface="Times New Roman"/>
                <a:cs typeface="Times New Roman"/>
              </a:rPr>
              <a:t>Using LinkedList</a:t>
            </a:r>
          </a:p>
          <a:p>
            <a:pPr marL="0" indent="0" algn="just">
              <a:buNone/>
            </a:pPr>
            <a:r>
              <a:rPr lang="en-US" sz="2800" dirty="0">
                <a:latin typeface="Times New Roman"/>
                <a:cs typeface="Times New Roman"/>
              </a:rPr>
              <a:t>Queue&lt;Integer&gt; queue1 = new LinkedList&lt;&gt;();</a:t>
            </a:r>
            <a:endParaRPr lang="en-US" sz="3200" b="1">
              <a:latin typeface="Times New Roman"/>
              <a:cs typeface="Times New Roman"/>
            </a:endParaRPr>
          </a:p>
          <a:p>
            <a:pPr marL="0" indent="0" algn="just">
              <a:buNone/>
            </a:pPr>
            <a:r>
              <a:rPr lang="en-US" sz="2800" b="1" dirty="0">
                <a:latin typeface="Times New Roman"/>
                <a:cs typeface="Times New Roman"/>
              </a:rPr>
              <a:t>Using </a:t>
            </a:r>
            <a:r>
              <a:rPr lang="en-US" sz="2800" b="1" err="1">
                <a:latin typeface="Times New Roman"/>
                <a:cs typeface="Times New Roman"/>
              </a:rPr>
              <a:t>ArrayDeque</a:t>
            </a:r>
            <a:endParaRPr lang="en-US" sz="3200" b="1">
              <a:latin typeface="Times New Roman"/>
              <a:cs typeface="Times New Roman"/>
            </a:endParaRPr>
          </a:p>
          <a:p>
            <a:pPr marL="0" indent="0" algn="just">
              <a:buNone/>
            </a:pPr>
            <a:r>
              <a:rPr lang="en-US" sz="2800" dirty="0">
                <a:latin typeface="Times New Roman"/>
                <a:cs typeface="Times New Roman"/>
              </a:rPr>
              <a:t>Queue&lt;Integer&gt; queue3 = new </a:t>
            </a:r>
            <a:r>
              <a:rPr lang="en-US" sz="2800" err="1">
                <a:latin typeface="Times New Roman"/>
                <a:cs typeface="Times New Roman"/>
              </a:rPr>
              <a:t>ArrayDeque</a:t>
            </a:r>
            <a:r>
              <a:rPr lang="en-US" sz="2800" dirty="0">
                <a:latin typeface="Times New Roman"/>
                <a:cs typeface="Times New Roman"/>
              </a:rPr>
              <a:t>&lt;&gt;();</a:t>
            </a:r>
            <a:endParaRPr lang="en-US" sz="3200" b="1">
              <a:latin typeface="Times New Roman"/>
              <a:cs typeface="Times New Roman"/>
            </a:endParaRPr>
          </a:p>
        </p:txBody>
      </p:sp>
    </p:spTree>
    <p:extLst>
      <p:ext uri="{BB962C8B-B14F-4D97-AF65-F5344CB8AC3E}">
        <p14:creationId xmlns:p14="http://schemas.microsoft.com/office/powerpoint/2010/main" val="38025221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95E3-872D-4CF6-B493-EAD1003E3BA0}"/>
              </a:ext>
            </a:extLst>
          </p:cNvPr>
          <p:cNvSpPr>
            <a:spLocks noGrp="1"/>
          </p:cNvSpPr>
          <p:nvPr>
            <p:ph type="title"/>
          </p:nvPr>
        </p:nvSpPr>
        <p:spPr>
          <a:xfrm>
            <a:off x="842194" y="393347"/>
            <a:ext cx="11047562" cy="1311186"/>
          </a:xfrm>
        </p:spPr>
        <p:txBody>
          <a:bodyPr>
            <a:normAutofit/>
          </a:bodyPr>
          <a:lstStyle/>
          <a:p>
            <a:r>
              <a:rPr lang="en-US" sz="3600" dirty="0">
                <a:latin typeface="Times New Roman"/>
                <a:cs typeface="Times New Roman"/>
              </a:rPr>
              <a:t> An example demonstrating the use of the Queue interface in Java Part:1</a:t>
            </a:r>
            <a:endParaRPr lang="en-US" sz="3600" b="0" dirty="0">
              <a:latin typeface="Times New Roman"/>
              <a:cs typeface="Times New Roman"/>
            </a:endParaRPr>
          </a:p>
        </p:txBody>
      </p:sp>
      <p:sp>
        <p:nvSpPr>
          <p:cNvPr id="3" name="Content Placeholder 2">
            <a:extLst>
              <a:ext uri="{FF2B5EF4-FFF2-40B4-BE49-F238E27FC236}">
                <a16:creationId xmlns:a16="http://schemas.microsoft.com/office/drawing/2014/main" id="{648A233E-CBA6-4CF6-8C5B-687CB3F47926}"/>
              </a:ext>
            </a:extLst>
          </p:cNvPr>
          <p:cNvSpPr>
            <a:spLocks noGrp="1"/>
          </p:cNvSpPr>
          <p:nvPr>
            <p:ph idx="1"/>
          </p:nvPr>
        </p:nvSpPr>
        <p:spPr>
          <a:xfrm>
            <a:off x="838200" y="1568918"/>
            <a:ext cx="10515600" cy="5072513"/>
          </a:xfrm>
          <a:solidFill>
            <a:schemeClr val="tx2">
              <a:lumMod val="10000"/>
              <a:lumOff val="90000"/>
            </a:schemeClr>
          </a:solidFill>
        </p:spPr>
        <p:txBody>
          <a:bodyPr vert="horz" lIns="91440" tIns="45720" rIns="91440" bIns="45720" rtlCol="0" anchor="t">
            <a:normAutofit fontScale="92500" lnSpcReduction="10000"/>
          </a:bodyPr>
          <a:lstStyle/>
          <a:p>
            <a:pPr marL="0" indent="0" algn="just">
              <a:buNone/>
            </a:pPr>
            <a:r>
              <a:rPr lang="en-IN" sz="3200" dirty="0"/>
              <a:t>import </a:t>
            </a:r>
            <a:r>
              <a:rPr lang="en-IN" sz="3200" dirty="0" err="1"/>
              <a:t>java.util.LinkedList</a:t>
            </a:r>
            <a:r>
              <a:rPr lang="en-IN" sz="3200" dirty="0"/>
              <a:t>;</a:t>
            </a:r>
          </a:p>
          <a:p>
            <a:pPr marL="0" indent="0" algn="just">
              <a:buNone/>
            </a:pPr>
            <a:r>
              <a:rPr lang="en-IN" sz="3200" dirty="0"/>
              <a:t>import </a:t>
            </a:r>
            <a:r>
              <a:rPr lang="en-IN" sz="3200" dirty="0" err="1"/>
              <a:t>java.util.Queue</a:t>
            </a:r>
            <a:r>
              <a:rPr lang="en-IN" sz="3200" dirty="0"/>
              <a:t>;</a:t>
            </a:r>
          </a:p>
          <a:p>
            <a:pPr marL="0" indent="0" algn="just">
              <a:buNone/>
            </a:pPr>
            <a:r>
              <a:rPr lang="en-IN" sz="3200" dirty="0"/>
              <a:t>public class </a:t>
            </a:r>
            <a:r>
              <a:rPr lang="en-IN" sz="3200" dirty="0" err="1"/>
              <a:t>QueueExample</a:t>
            </a:r>
            <a:r>
              <a:rPr lang="en-IN" sz="3200" dirty="0"/>
              <a:t> {</a:t>
            </a:r>
          </a:p>
          <a:p>
            <a:pPr marL="0" indent="0" algn="just">
              <a:buNone/>
            </a:pPr>
            <a:r>
              <a:rPr lang="en-IN" sz="3200" dirty="0"/>
              <a:t>    public static void main(String[] </a:t>
            </a:r>
            <a:r>
              <a:rPr lang="en-IN" sz="3200" dirty="0" err="1"/>
              <a:t>args</a:t>
            </a:r>
            <a:r>
              <a:rPr lang="en-IN" sz="3200" dirty="0"/>
              <a:t>) {</a:t>
            </a:r>
          </a:p>
          <a:p>
            <a:pPr marL="0" indent="0" algn="just">
              <a:buNone/>
            </a:pPr>
            <a:r>
              <a:rPr lang="en-IN" sz="3200" dirty="0"/>
              <a:t>        Queue&lt;String&gt; queue = new LinkedList&lt;&gt;();</a:t>
            </a:r>
          </a:p>
          <a:p>
            <a:pPr marL="0" indent="0" algn="just">
              <a:buNone/>
            </a:pPr>
            <a:r>
              <a:rPr lang="en-IN" sz="3200" dirty="0"/>
              <a:t>        // Adding elements to the queue</a:t>
            </a:r>
          </a:p>
          <a:p>
            <a:pPr marL="0" indent="0" algn="just">
              <a:buNone/>
            </a:pPr>
            <a:r>
              <a:rPr lang="en-IN" sz="3200" dirty="0"/>
              <a:t>        </a:t>
            </a:r>
            <a:r>
              <a:rPr lang="en-IN" sz="3200" dirty="0" err="1"/>
              <a:t>queue.add</a:t>
            </a:r>
            <a:r>
              <a:rPr lang="en-IN" sz="3200" dirty="0"/>
              <a:t>("Alice");</a:t>
            </a:r>
          </a:p>
          <a:p>
            <a:pPr marL="0" indent="0" algn="just">
              <a:buNone/>
            </a:pPr>
            <a:r>
              <a:rPr lang="en-IN" sz="3200" dirty="0"/>
              <a:t>        </a:t>
            </a:r>
            <a:r>
              <a:rPr lang="en-IN" sz="3200" dirty="0" err="1"/>
              <a:t>queue.add</a:t>
            </a:r>
            <a:r>
              <a:rPr lang="en-IN" sz="3200" dirty="0"/>
              <a:t>("Bob");</a:t>
            </a:r>
          </a:p>
          <a:p>
            <a:pPr marL="0" indent="0" algn="just">
              <a:buNone/>
            </a:pPr>
            <a:r>
              <a:rPr lang="en-IN" sz="3200" dirty="0"/>
              <a:t>        </a:t>
            </a:r>
            <a:r>
              <a:rPr lang="en-IN" sz="3200" dirty="0" err="1"/>
              <a:t>queue.add</a:t>
            </a:r>
            <a:r>
              <a:rPr lang="en-IN" sz="3200" dirty="0"/>
              <a:t>("Charlie");</a:t>
            </a:r>
          </a:p>
          <a:p>
            <a:pPr marL="0" indent="0" algn="just">
              <a:buNone/>
            </a:pPr>
            <a:r>
              <a:rPr lang="en-IN" sz="3200" dirty="0">
                <a:latin typeface="Times New Roman"/>
                <a:cs typeface="Times New Roman"/>
              </a:rPr>
              <a:t>    </a:t>
            </a:r>
            <a:endParaRPr lang="en-IN" sz="3200" dirty="0"/>
          </a:p>
        </p:txBody>
      </p:sp>
    </p:spTree>
    <p:extLst>
      <p:ext uri="{BB962C8B-B14F-4D97-AF65-F5344CB8AC3E}">
        <p14:creationId xmlns:p14="http://schemas.microsoft.com/office/powerpoint/2010/main" val="3364231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95E3-872D-4CF6-B493-EAD1003E3BA0}"/>
              </a:ext>
            </a:extLst>
          </p:cNvPr>
          <p:cNvSpPr>
            <a:spLocks noGrp="1"/>
          </p:cNvSpPr>
          <p:nvPr>
            <p:ph type="title"/>
          </p:nvPr>
        </p:nvSpPr>
        <p:spPr>
          <a:xfrm>
            <a:off x="842194" y="393347"/>
            <a:ext cx="11047562" cy="1311186"/>
          </a:xfrm>
        </p:spPr>
        <p:txBody>
          <a:bodyPr>
            <a:normAutofit/>
          </a:bodyPr>
          <a:lstStyle/>
          <a:p>
            <a:r>
              <a:rPr lang="en-US" sz="3600" dirty="0">
                <a:latin typeface="Times New Roman"/>
                <a:cs typeface="Times New Roman"/>
              </a:rPr>
              <a:t> An example demonstrating the use of the Queue interface in Java Part:2</a:t>
            </a:r>
            <a:endParaRPr lang="en-IN" sz="3600" dirty="0"/>
          </a:p>
        </p:txBody>
      </p:sp>
      <p:sp>
        <p:nvSpPr>
          <p:cNvPr id="3" name="Content Placeholder 2">
            <a:extLst>
              <a:ext uri="{FF2B5EF4-FFF2-40B4-BE49-F238E27FC236}">
                <a16:creationId xmlns:a16="http://schemas.microsoft.com/office/drawing/2014/main" id="{648A233E-CBA6-4CF6-8C5B-687CB3F47926}"/>
              </a:ext>
            </a:extLst>
          </p:cNvPr>
          <p:cNvSpPr>
            <a:spLocks noGrp="1"/>
          </p:cNvSpPr>
          <p:nvPr>
            <p:ph idx="1"/>
          </p:nvPr>
        </p:nvSpPr>
        <p:spPr>
          <a:xfrm>
            <a:off x="838200" y="1568918"/>
            <a:ext cx="10515600" cy="5072513"/>
          </a:xfrm>
          <a:solidFill>
            <a:schemeClr val="tx2">
              <a:lumMod val="10000"/>
              <a:lumOff val="90000"/>
            </a:schemeClr>
          </a:solidFill>
        </p:spPr>
        <p:txBody>
          <a:bodyPr vert="horz" lIns="91440" tIns="45720" rIns="91440" bIns="45720" rtlCol="0" anchor="t">
            <a:normAutofit fontScale="92500" lnSpcReduction="20000"/>
          </a:bodyPr>
          <a:lstStyle/>
          <a:p>
            <a:pPr marL="0" indent="0" algn="just">
              <a:buNone/>
            </a:pPr>
            <a:r>
              <a:rPr lang="en-IN" sz="3500" dirty="0">
                <a:latin typeface="Times New Roman"/>
                <a:cs typeface="Times New Roman"/>
              </a:rPr>
              <a:t>    // Removing and returning the head of the queue</a:t>
            </a:r>
            <a:endParaRPr lang="en-US" sz="3500"/>
          </a:p>
          <a:p>
            <a:pPr marL="0" indent="0" algn="just">
              <a:buNone/>
            </a:pPr>
            <a:r>
              <a:rPr lang="en-IN" sz="3500" dirty="0">
                <a:latin typeface="Times New Roman"/>
                <a:cs typeface="Times New Roman"/>
              </a:rPr>
              <a:t>        </a:t>
            </a:r>
            <a:r>
              <a:rPr lang="en-IN" sz="3500" err="1">
                <a:latin typeface="Times New Roman"/>
                <a:cs typeface="Times New Roman"/>
              </a:rPr>
              <a:t>System.out.println</a:t>
            </a:r>
            <a:r>
              <a:rPr lang="en-IN" sz="3500" dirty="0">
                <a:latin typeface="Times New Roman"/>
                <a:cs typeface="Times New Roman"/>
              </a:rPr>
              <a:t>("Removed element: " + </a:t>
            </a:r>
            <a:r>
              <a:rPr lang="en-IN" sz="3500" err="1">
                <a:latin typeface="Times New Roman"/>
                <a:cs typeface="Times New Roman"/>
              </a:rPr>
              <a:t>queue.remove</a:t>
            </a:r>
            <a:r>
              <a:rPr lang="en-IN" sz="3500" dirty="0">
                <a:latin typeface="Times New Roman"/>
                <a:cs typeface="Times New Roman"/>
              </a:rPr>
              <a:t>()); // Output: Alice</a:t>
            </a:r>
            <a:endParaRPr lang="en-US" sz="3500"/>
          </a:p>
          <a:p>
            <a:pPr marL="0" indent="0" algn="just">
              <a:buNone/>
            </a:pPr>
            <a:r>
              <a:rPr lang="en-IN" sz="3500" dirty="0">
                <a:latin typeface="Times New Roman"/>
                <a:cs typeface="Times New Roman"/>
              </a:rPr>
              <a:t>        // Returning the head of the queue without removing it</a:t>
            </a:r>
            <a:endParaRPr lang="en-US" sz="3500"/>
          </a:p>
          <a:p>
            <a:pPr marL="0" indent="0" algn="just">
              <a:buNone/>
            </a:pPr>
            <a:r>
              <a:rPr lang="en-IN" sz="3500" dirty="0">
                <a:latin typeface="Times New Roman"/>
                <a:cs typeface="Times New Roman"/>
              </a:rPr>
              <a:t>        </a:t>
            </a:r>
            <a:r>
              <a:rPr lang="en-IN" sz="3500" err="1">
                <a:latin typeface="Times New Roman"/>
                <a:cs typeface="Times New Roman"/>
              </a:rPr>
              <a:t>System.out.println</a:t>
            </a:r>
            <a:r>
              <a:rPr lang="en-IN" sz="3500" dirty="0">
                <a:latin typeface="Times New Roman"/>
                <a:cs typeface="Times New Roman"/>
              </a:rPr>
              <a:t>("Peeked element: " + </a:t>
            </a:r>
            <a:r>
              <a:rPr lang="en-IN" sz="3500" err="1">
                <a:latin typeface="Times New Roman"/>
                <a:cs typeface="Times New Roman"/>
              </a:rPr>
              <a:t>queue.peek</a:t>
            </a:r>
            <a:r>
              <a:rPr lang="en-IN" sz="3500" dirty="0">
                <a:latin typeface="Times New Roman"/>
                <a:cs typeface="Times New Roman"/>
              </a:rPr>
              <a:t>()); // Output: Bob</a:t>
            </a:r>
            <a:endParaRPr lang="en-US" sz="3500">
              <a:latin typeface="Times New Roman"/>
              <a:cs typeface="Times New Roman"/>
            </a:endParaRPr>
          </a:p>
          <a:p>
            <a:pPr marL="0" indent="0" algn="just">
              <a:buNone/>
            </a:pPr>
            <a:r>
              <a:rPr lang="en-IN" sz="3500" dirty="0">
                <a:latin typeface="Times New Roman"/>
                <a:cs typeface="Times New Roman"/>
              </a:rPr>
              <a:t>        // Checking if the queue is empty</a:t>
            </a:r>
            <a:endParaRPr lang="en-US" sz="3500">
              <a:latin typeface="Times New Roman"/>
              <a:cs typeface="Times New Roman"/>
            </a:endParaRPr>
          </a:p>
          <a:p>
            <a:pPr marL="0" indent="0" algn="just">
              <a:buNone/>
            </a:pPr>
            <a:r>
              <a:rPr lang="en-IN" sz="3500" dirty="0">
                <a:latin typeface="Times New Roman"/>
                <a:cs typeface="Times New Roman"/>
              </a:rPr>
              <a:t>        </a:t>
            </a:r>
            <a:r>
              <a:rPr lang="en-IN" sz="3500" err="1">
                <a:latin typeface="Times New Roman"/>
                <a:cs typeface="Times New Roman"/>
              </a:rPr>
              <a:t>System.out.println</a:t>
            </a:r>
            <a:r>
              <a:rPr lang="en-IN" sz="3500" dirty="0">
                <a:latin typeface="Times New Roman"/>
                <a:cs typeface="Times New Roman"/>
              </a:rPr>
              <a:t>("Is queue empty? " + </a:t>
            </a:r>
            <a:r>
              <a:rPr lang="en-IN" sz="3500" err="1">
                <a:latin typeface="Times New Roman"/>
                <a:cs typeface="Times New Roman"/>
              </a:rPr>
              <a:t>queue.isEmpty</a:t>
            </a:r>
            <a:r>
              <a:rPr lang="en-IN" sz="3500" dirty="0">
                <a:latin typeface="Times New Roman"/>
                <a:cs typeface="Times New Roman"/>
              </a:rPr>
              <a:t>()); // Output: false</a:t>
            </a:r>
            <a:endParaRPr lang="en-US" sz="3500">
              <a:latin typeface="Times New Roman"/>
              <a:cs typeface="Times New Roman"/>
            </a:endParaRPr>
          </a:p>
          <a:p>
            <a:pPr marL="0" indent="0" algn="just">
              <a:buNone/>
            </a:pPr>
            <a:r>
              <a:rPr lang="en-IN" sz="3500" dirty="0">
                <a:latin typeface="Times New Roman"/>
                <a:cs typeface="Times New Roman"/>
              </a:rPr>
              <a:t>    }</a:t>
            </a:r>
            <a:endParaRPr lang="en-US" sz="3500">
              <a:latin typeface="Times New Roman"/>
              <a:cs typeface="Times New Roman"/>
            </a:endParaRPr>
          </a:p>
          <a:p>
            <a:pPr marL="0" indent="0" algn="just">
              <a:buNone/>
            </a:pPr>
            <a:r>
              <a:rPr lang="en-IN" sz="2600" dirty="0">
                <a:latin typeface="Times New Roman"/>
                <a:cs typeface="Times New Roman"/>
              </a:rPr>
              <a:t>}</a:t>
            </a:r>
            <a:endParaRPr lang="en-US" sz="2600">
              <a:latin typeface="Times New Roman"/>
              <a:cs typeface="Times New Roman"/>
            </a:endParaRPr>
          </a:p>
          <a:p>
            <a:pPr marL="0" indent="0" algn="just">
              <a:buNone/>
            </a:pPr>
            <a:endParaRPr lang="en-IN" sz="2800" dirty="0"/>
          </a:p>
        </p:txBody>
      </p:sp>
    </p:spTree>
    <p:extLst>
      <p:ext uri="{BB962C8B-B14F-4D97-AF65-F5344CB8AC3E}">
        <p14:creationId xmlns:p14="http://schemas.microsoft.com/office/powerpoint/2010/main" val="786354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66FE-7625-4BBE-A93E-11C5EC073924}"/>
              </a:ext>
            </a:extLst>
          </p:cNvPr>
          <p:cNvSpPr>
            <a:spLocks noGrp="1"/>
          </p:cNvSpPr>
          <p:nvPr>
            <p:ph type="title"/>
          </p:nvPr>
        </p:nvSpPr>
        <p:spPr/>
        <p:txBody>
          <a:bodyPr/>
          <a:lstStyle/>
          <a:p>
            <a:r>
              <a:rPr lang="en-IN" dirty="0"/>
              <a:t>Set Interface</a:t>
            </a:r>
          </a:p>
        </p:txBody>
      </p:sp>
      <p:sp>
        <p:nvSpPr>
          <p:cNvPr id="3" name="Content Placeholder 2">
            <a:extLst>
              <a:ext uri="{FF2B5EF4-FFF2-40B4-BE49-F238E27FC236}">
                <a16:creationId xmlns:a16="http://schemas.microsoft.com/office/drawing/2014/main" id="{A4D3D4B9-D606-41B8-B234-1A95B3FE20D1}"/>
              </a:ext>
            </a:extLst>
          </p:cNvPr>
          <p:cNvSpPr>
            <a:spLocks noGrp="1"/>
          </p:cNvSpPr>
          <p:nvPr>
            <p:ph idx="1"/>
          </p:nvPr>
        </p:nvSpPr>
        <p:spPr/>
        <p:txBody>
          <a:bodyPr vert="horz" lIns="91440" tIns="45720" rIns="91440" bIns="45720" rtlCol="0" anchor="t">
            <a:normAutofit fontScale="92500" lnSpcReduction="10000"/>
          </a:bodyPr>
          <a:lstStyle/>
          <a:p>
            <a:pPr marL="0" indent="0" algn="just">
              <a:buNone/>
            </a:pPr>
            <a:r>
              <a:rPr lang="en-US" sz="2800" dirty="0"/>
              <a:t>The Set interface in Java is a part of the </a:t>
            </a:r>
            <a:r>
              <a:rPr lang="en-US" sz="2800" dirty="0" err="1"/>
              <a:t>java.util</a:t>
            </a:r>
            <a:r>
              <a:rPr lang="en-US" sz="2800" dirty="0"/>
              <a:t> package and is used to store unique elements. Unlike lists, which can store duplicate elements, sets do not allow duplicates. The Set interface provides several methods for adding, removing, and retrieving elements.</a:t>
            </a:r>
            <a:endParaRPr lang="en-US"/>
          </a:p>
          <a:p>
            <a:pPr marL="0" indent="0" algn="just">
              <a:buNone/>
            </a:pPr>
            <a:r>
              <a:rPr lang="en-US" sz="2800" b="1" dirty="0">
                <a:latin typeface="Times New Roman"/>
                <a:cs typeface="Times New Roman"/>
              </a:rPr>
              <a:t>Uniqueness:</a:t>
            </a:r>
            <a:r>
              <a:rPr lang="en-US" sz="2800" dirty="0">
                <a:latin typeface="Times New Roman"/>
                <a:cs typeface="Times New Roman"/>
              </a:rPr>
              <a:t> A set is a collection that does not allow duplicate elements. If you try to add a duplicate element to a set, it will be ignored.</a:t>
            </a:r>
          </a:p>
          <a:p>
            <a:pPr marL="0" indent="0" algn="just">
              <a:buNone/>
            </a:pPr>
            <a:r>
              <a:rPr lang="en-US" sz="2800" b="1" dirty="0">
                <a:latin typeface="Times New Roman"/>
                <a:cs typeface="Times New Roman"/>
              </a:rPr>
              <a:t>Unordered Collection: </a:t>
            </a:r>
            <a:r>
              <a:rPr lang="en-US" sz="2800" dirty="0">
                <a:latin typeface="Times New Roman"/>
                <a:cs typeface="Times New Roman"/>
              </a:rPr>
              <a:t>The elements in a set are not stored in any particular order. Sets do not maintain the insertion order of elements.</a:t>
            </a:r>
          </a:p>
          <a:p>
            <a:pPr marL="0" indent="0" algn="just">
              <a:buNone/>
            </a:pPr>
            <a:r>
              <a:rPr lang="en-US" sz="2800" b="1" dirty="0">
                <a:latin typeface="Times New Roman"/>
                <a:cs typeface="Times New Roman"/>
              </a:rPr>
              <a:t>Null Elements:</a:t>
            </a:r>
            <a:r>
              <a:rPr lang="en-US" sz="2800" dirty="0">
                <a:latin typeface="Times New Roman"/>
                <a:cs typeface="Times New Roman"/>
              </a:rPr>
              <a:t> A set can have at most one null element. If you try to add a null element to a set that already contains a null element, the second null element will be ignored.</a:t>
            </a:r>
            <a:endParaRPr lang="en-IN" sz="2800" dirty="0">
              <a:latin typeface="Times New Roman"/>
              <a:cs typeface="Times New Roman"/>
            </a:endParaRPr>
          </a:p>
        </p:txBody>
      </p:sp>
    </p:spTree>
    <p:extLst>
      <p:ext uri="{BB962C8B-B14F-4D97-AF65-F5344CB8AC3E}">
        <p14:creationId xmlns:p14="http://schemas.microsoft.com/office/powerpoint/2010/main" val="901288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B4FA-A7C6-045D-5EA2-4999A2275BFD}"/>
              </a:ext>
            </a:extLst>
          </p:cNvPr>
          <p:cNvSpPr>
            <a:spLocks noGrp="1"/>
          </p:cNvSpPr>
          <p:nvPr>
            <p:ph type="title"/>
          </p:nvPr>
        </p:nvSpPr>
        <p:spPr>
          <a:xfrm>
            <a:off x="1129393" y="0"/>
            <a:ext cx="10515600" cy="1325563"/>
          </a:xfrm>
        </p:spPr>
        <p:txBody>
          <a:bodyPr>
            <a:normAutofit/>
          </a:bodyPr>
          <a:lstStyle/>
          <a:p>
            <a:pPr algn="ctr"/>
            <a:r>
              <a:rPr lang="en-US" dirty="0">
                <a:solidFill>
                  <a:srgbClr val="000000"/>
                </a:solidFill>
              </a:rPr>
              <a:t>Hierarchy of Collection Framework</a:t>
            </a:r>
            <a:endParaRPr lang="en-US" dirty="0"/>
          </a:p>
        </p:txBody>
      </p:sp>
      <p:sp>
        <p:nvSpPr>
          <p:cNvPr id="3" name="Content Placeholder 2">
            <a:extLst>
              <a:ext uri="{FF2B5EF4-FFF2-40B4-BE49-F238E27FC236}">
                <a16:creationId xmlns:a16="http://schemas.microsoft.com/office/drawing/2014/main" id="{5E9DA0BB-F8A3-D3F7-8A34-B880F91E84D4}"/>
              </a:ext>
            </a:extLst>
          </p:cNvPr>
          <p:cNvSpPr>
            <a:spLocks noGrp="1"/>
          </p:cNvSpPr>
          <p:nvPr>
            <p:ph idx="1"/>
          </p:nvPr>
        </p:nvSpPr>
        <p:spPr>
          <a:xfrm>
            <a:off x="342899" y="1677463"/>
            <a:ext cx="4314825" cy="4351338"/>
          </a:xfrm>
        </p:spPr>
        <p:txBody>
          <a:bodyPr vert="horz" lIns="91440" tIns="45720" rIns="91440" bIns="45720" rtlCol="0" anchor="t">
            <a:normAutofit/>
          </a:bodyPr>
          <a:lstStyle/>
          <a:p>
            <a:pPr marL="0" indent="0" algn="just">
              <a:buNone/>
            </a:pPr>
            <a:r>
              <a:rPr lang="en-US" sz="3200" dirty="0">
                <a:solidFill>
                  <a:srgbClr val="000000"/>
                </a:solidFill>
                <a:highlight>
                  <a:srgbClr val="FFFF00"/>
                </a:highlight>
                <a:ea typeface="+mn-lt"/>
                <a:cs typeface="+mn-lt"/>
              </a:rPr>
              <a:t>The hierarchy of Collection framework.</a:t>
            </a:r>
            <a:r>
              <a:rPr lang="en-US" sz="3200" dirty="0">
                <a:solidFill>
                  <a:srgbClr val="000000"/>
                </a:solidFill>
                <a:ea typeface="+mn-lt"/>
                <a:cs typeface="+mn-lt"/>
              </a:rPr>
              <a:t> The </a:t>
            </a:r>
            <a:r>
              <a:rPr lang="en-US" sz="3200" dirty="0" err="1">
                <a:solidFill>
                  <a:srgbClr val="000000"/>
                </a:solidFill>
                <a:ea typeface="+mn-lt"/>
                <a:cs typeface="+mn-lt"/>
              </a:rPr>
              <a:t>java.util</a:t>
            </a:r>
            <a:r>
              <a:rPr lang="en-US" sz="3200" dirty="0">
                <a:solidFill>
                  <a:srgbClr val="000000"/>
                </a:solidFill>
                <a:ea typeface="+mn-lt"/>
                <a:cs typeface="+mn-lt"/>
              </a:rPr>
              <a:t> package contains all the classes and interfaces for the Collection framework.</a:t>
            </a:r>
            <a:endParaRPr lang="en-US" sz="3200" dirty="0">
              <a:solidFill>
                <a:srgbClr val="000000"/>
              </a:solidFill>
            </a:endParaRPr>
          </a:p>
        </p:txBody>
      </p:sp>
      <p:pic>
        <p:nvPicPr>
          <p:cNvPr id="4" name="Picture 3" descr="Hierarchy of Java Collection framework">
            <a:extLst>
              <a:ext uri="{FF2B5EF4-FFF2-40B4-BE49-F238E27FC236}">
                <a16:creationId xmlns:a16="http://schemas.microsoft.com/office/drawing/2014/main" id="{D5C8EC81-AE43-80D1-E620-9F1A4B253266}"/>
              </a:ext>
            </a:extLst>
          </p:cNvPr>
          <p:cNvPicPr>
            <a:picLocks noChangeAspect="1"/>
          </p:cNvPicPr>
          <p:nvPr/>
        </p:nvPicPr>
        <p:blipFill>
          <a:blip r:embed="rId2"/>
          <a:stretch>
            <a:fillRect/>
          </a:stretch>
        </p:blipFill>
        <p:spPr>
          <a:xfrm>
            <a:off x="5098212" y="1001062"/>
            <a:ext cx="6998896" cy="5704140"/>
          </a:xfrm>
          <a:prstGeom prst="rect">
            <a:avLst/>
          </a:prstGeom>
        </p:spPr>
      </p:pic>
    </p:spTree>
    <p:extLst>
      <p:ext uri="{BB962C8B-B14F-4D97-AF65-F5344CB8AC3E}">
        <p14:creationId xmlns:p14="http://schemas.microsoft.com/office/powerpoint/2010/main" val="10036493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81A9-E614-46A5-BA51-20A0DEC071B0}"/>
              </a:ext>
            </a:extLst>
          </p:cNvPr>
          <p:cNvSpPr>
            <a:spLocks noGrp="1"/>
          </p:cNvSpPr>
          <p:nvPr>
            <p:ph type="title"/>
          </p:nvPr>
        </p:nvSpPr>
        <p:spPr/>
        <p:txBody>
          <a:bodyPr/>
          <a:lstStyle/>
          <a:p>
            <a:r>
              <a:rPr lang="en-IN" dirty="0"/>
              <a:t>Set Interface</a:t>
            </a:r>
          </a:p>
        </p:txBody>
      </p:sp>
      <p:sp>
        <p:nvSpPr>
          <p:cNvPr id="3" name="Content Placeholder 2">
            <a:extLst>
              <a:ext uri="{FF2B5EF4-FFF2-40B4-BE49-F238E27FC236}">
                <a16:creationId xmlns:a16="http://schemas.microsoft.com/office/drawing/2014/main" id="{924D7A1E-FAB0-43E0-B1B3-EFD50F5E886A}"/>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sz="2400" dirty="0"/>
              <a:t>Implementations: The Set interface has three concrete implementations in Java:</a:t>
            </a:r>
            <a:endParaRPr lang="en-US" sz="2400"/>
          </a:p>
          <a:p>
            <a:pPr marL="0" indent="0" algn="just">
              <a:buNone/>
            </a:pPr>
            <a:r>
              <a:rPr lang="en-US" sz="2400" dirty="0"/>
              <a:t> </a:t>
            </a:r>
            <a:r>
              <a:rPr lang="en-US" sz="2400" b="1" dirty="0"/>
              <a:t>HashSet, </a:t>
            </a:r>
            <a:r>
              <a:rPr lang="en-US" sz="2400" b="1" dirty="0" err="1"/>
              <a:t>LinkedHashSet</a:t>
            </a:r>
            <a:r>
              <a:rPr lang="en-US" sz="2400" b="1" dirty="0"/>
              <a:t>, and </a:t>
            </a:r>
            <a:r>
              <a:rPr lang="en-US" sz="2400" b="1" dirty="0" err="1"/>
              <a:t>TreeSet</a:t>
            </a:r>
            <a:r>
              <a:rPr lang="en-US" sz="2400" b="1" dirty="0"/>
              <a:t>.</a:t>
            </a:r>
          </a:p>
          <a:p>
            <a:pPr marL="0" indent="0" algn="just">
              <a:buNone/>
            </a:pPr>
            <a:r>
              <a:rPr lang="en-US" sz="2400" b="1" dirty="0"/>
              <a:t>HashSet: </a:t>
            </a:r>
            <a:r>
              <a:rPr lang="en-US" sz="2400" dirty="0"/>
              <a:t>This is the most commonly used implementation of the Set interface. It stores elements in a hash table and does not maintain any order of elements.</a:t>
            </a:r>
          </a:p>
          <a:p>
            <a:pPr marL="0" indent="0" algn="just">
              <a:buNone/>
            </a:pPr>
            <a:r>
              <a:rPr lang="en-US" sz="2400" b="1" dirty="0" err="1"/>
              <a:t>LinkedHashSet</a:t>
            </a:r>
            <a:r>
              <a:rPr lang="en-US" sz="2400" b="1" dirty="0"/>
              <a:t>: </a:t>
            </a:r>
            <a:r>
              <a:rPr lang="en-US" sz="2400" dirty="0"/>
              <a:t>This implementation extends HashSet and maintains the insertion order of elements.</a:t>
            </a:r>
          </a:p>
          <a:p>
            <a:pPr marL="0" indent="0" algn="just">
              <a:buNone/>
            </a:pPr>
            <a:r>
              <a:rPr lang="en-US" sz="2400" b="1" dirty="0" err="1"/>
              <a:t>TreeSet</a:t>
            </a:r>
            <a:r>
              <a:rPr lang="en-US" sz="2400" b="1" dirty="0"/>
              <a:t>: </a:t>
            </a:r>
            <a:r>
              <a:rPr lang="en-US" sz="2400" dirty="0"/>
              <a:t>This implementation stores elements in a red-black tree structure, which means the elements are sorted in ascending order according to their natural ordering or by a Comparator provided at the creation time.</a:t>
            </a:r>
          </a:p>
          <a:p>
            <a:pPr marL="0" indent="0" algn="just">
              <a:buNone/>
            </a:pPr>
            <a:r>
              <a:rPr lang="en-US" sz="2400" b="1" dirty="0"/>
              <a:t>Common Methods: </a:t>
            </a:r>
            <a:r>
              <a:rPr lang="en-US" sz="2400" dirty="0"/>
              <a:t>The Set interface provides several methods for working with sets, such as add(), </a:t>
            </a:r>
            <a:r>
              <a:rPr lang="en-US" sz="2400" dirty="0" err="1"/>
              <a:t>addAll</a:t>
            </a:r>
            <a:r>
              <a:rPr lang="en-US" sz="2400" dirty="0"/>
              <a:t>(), remove(), </a:t>
            </a:r>
            <a:r>
              <a:rPr lang="en-US" sz="2400" dirty="0" err="1"/>
              <a:t>removeAll</a:t>
            </a:r>
            <a:r>
              <a:rPr lang="en-US" sz="2400" dirty="0"/>
              <a:t>(), contains(), </a:t>
            </a:r>
            <a:r>
              <a:rPr lang="en-US" sz="2400" dirty="0" err="1"/>
              <a:t>isEmpty</a:t>
            </a:r>
            <a:r>
              <a:rPr lang="en-US" sz="2400" dirty="0"/>
              <a:t>(), size(), iterator(), and more.</a:t>
            </a:r>
            <a:endParaRPr lang="en-IN" sz="2400" dirty="0"/>
          </a:p>
        </p:txBody>
      </p:sp>
    </p:spTree>
    <p:extLst>
      <p:ext uri="{BB962C8B-B14F-4D97-AF65-F5344CB8AC3E}">
        <p14:creationId xmlns:p14="http://schemas.microsoft.com/office/powerpoint/2010/main" val="3494974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AA45-AA08-4877-ABD9-B13C8142F58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80D17498-6B89-4E74-B8B0-102CA1D8F277}"/>
              </a:ext>
            </a:extLst>
          </p:cNvPr>
          <p:cNvSpPr>
            <a:spLocks noGrp="1"/>
          </p:cNvSpPr>
          <p:nvPr>
            <p:ph idx="1"/>
          </p:nvPr>
        </p:nvSpPr>
        <p:spPr>
          <a:xfrm>
            <a:off x="422065" y="1212910"/>
            <a:ext cx="5257800" cy="5493049"/>
          </a:xfrm>
          <a:solidFill>
            <a:schemeClr val="tx2">
              <a:lumMod val="10000"/>
              <a:lumOff val="90000"/>
            </a:schemeClr>
          </a:solidFill>
        </p:spPr>
        <p:txBody>
          <a:bodyPr>
            <a:normAutofit/>
          </a:bodyPr>
          <a:lstStyle/>
          <a:p>
            <a:pPr marL="0" indent="0">
              <a:buNone/>
            </a:pPr>
            <a:r>
              <a:rPr lang="en-IN" dirty="0">
                <a:solidFill>
                  <a:srgbClr val="000000"/>
                </a:solidFill>
              </a:rPr>
              <a:t>import </a:t>
            </a:r>
            <a:r>
              <a:rPr lang="en-IN" dirty="0" err="1">
                <a:solidFill>
                  <a:srgbClr val="000000"/>
                </a:solidFill>
              </a:rPr>
              <a:t>java.util.HashSet</a:t>
            </a:r>
            <a:r>
              <a:rPr lang="en-IN" dirty="0">
                <a:solidFill>
                  <a:srgbClr val="000000"/>
                </a:solidFill>
              </a:rPr>
              <a:t>;</a:t>
            </a:r>
          </a:p>
          <a:p>
            <a:pPr marL="0" indent="0">
              <a:buNone/>
            </a:pPr>
            <a:r>
              <a:rPr lang="en-IN" dirty="0">
                <a:solidFill>
                  <a:srgbClr val="000000"/>
                </a:solidFill>
              </a:rPr>
              <a:t> import </a:t>
            </a:r>
            <a:r>
              <a:rPr lang="en-IN" dirty="0" err="1">
                <a:solidFill>
                  <a:srgbClr val="000000"/>
                </a:solidFill>
              </a:rPr>
              <a:t>java.util.Set</a:t>
            </a:r>
            <a:r>
              <a:rPr lang="en-IN" dirty="0">
                <a:solidFill>
                  <a:srgbClr val="000000"/>
                </a:solidFill>
              </a:rPr>
              <a:t>; </a:t>
            </a:r>
          </a:p>
          <a:p>
            <a:pPr marL="0" indent="0">
              <a:buNone/>
            </a:pPr>
            <a:r>
              <a:rPr lang="en-IN" dirty="0">
                <a:solidFill>
                  <a:srgbClr val="000000"/>
                </a:solidFill>
              </a:rPr>
              <a:t>public class </a:t>
            </a:r>
            <a:r>
              <a:rPr lang="en-IN" dirty="0" err="1">
                <a:solidFill>
                  <a:srgbClr val="000000"/>
                </a:solidFill>
              </a:rPr>
              <a:t>SetExample</a:t>
            </a:r>
            <a:r>
              <a:rPr lang="en-IN" dirty="0">
                <a:solidFill>
                  <a:srgbClr val="000000"/>
                </a:solidFill>
              </a:rPr>
              <a:t> </a:t>
            </a:r>
          </a:p>
          <a:p>
            <a:pPr marL="0" indent="0">
              <a:buNone/>
            </a:pPr>
            <a:r>
              <a:rPr lang="en-IN" dirty="0">
                <a:solidFill>
                  <a:srgbClr val="000000"/>
                </a:solidFill>
              </a:rPr>
              <a:t>{ </a:t>
            </a:r>
          </a:p>
          <a:p>
            <a:pPr marL="0" indent="0">
              <a:buNone/>
            </a:pPr>
            <a:r>
              <a:rPr lang="en-IN" dirty="0">
                <a:solidFill>
                  <a:srgbClr val="000000"/>
                </a:solidFill>
              </a:rPr>
              <a:t>public static void main(String[] </a:t>
            </a:r>
            <a:r>
              <a:rPr lang="en-IN" dirty="0" err="1">
                <a:solidFill>
                  <a:srgbClr val="000000"/>
                </a:solidFill>
              </a:rPr>
              <a:t>args</a:t>
            </a:r>
            <a:r>
              <a:rPr lang="en-IN" dirty="0">
                <a:solidFill>
                  <a:srgbClr val="000000"/>
                </a:solidFill>
              </a:rPr>
              <a:t>)</a:t>
            </a:r>
          </a:p>
          <a:p>
            <a:pPr marL="0" indent="0">
              <a:buNone/>
            </a:pPr>
            <a:r>
              <a:rPr lang="en-IN" dirty="0">
                <a:solidFill>
                  <a:srgbClr val="000000"/>
                </a:solidFill>
              </a:rPr>
              <a:t> { </a:t>
            </a:r>
          </a:p>
          <a:p>
            <a:pPr marL="0" indent="0">
              <a:buNone/>
            </a:pPr>
            <a:r>
              <a:rPr lang="en-IN" i="1" dirty="0">
                <a:solidFill>
                  <a:srgbClr val="000000"/>
                </a:solidFill>
              </a:rPr>
              <a:t>// Creating a HashSet</a:t>
            </a:r>
            <a:r>
              <a:rPr lang="en-IN" dirty="0">
                <a:solidFill>
                  <a:srgbClr val="000000"/>
                </a:solidFill>
              </a:rPr>
              <a:t> </a:t>
            </a:r>
          </a:p>
          <a:p>
            <a:pPr marL="0" indent="0">
              <a:buNone/>
            </a:pPr>
            <a:r>
              <a:rPr lang="en-IN" dirty="0">
                <a:solidFill>
                  <a:srgbClr val="000000"/>
                </a:solidFill>
              </a:rPr>
              <a:t>Set&lt;String&gt; fruits = new HashSet&lt;&gt;(); </a:t>
            </a:r>
            <a:r>
              <a:rPr lang="en-IN" i="1" dirty="0">
                <a:solidFill>
                  <a:srgbClr val="000000"/>
                </a:solidFill>
              </a:rPr>
              <a:t>// Adding elements to the set</a:t>
            </a:r>
            <a:r>
              <a:rPr lang="en-IN" dirty="0">
                <a:solidFill>
                  <a:srgbClr val="000000"/>
                </a:solidFill>
              </a:rPr>
              <a:t> </a:t>
            </a:r>
            <a:r>
              <a:rPr lang="en-IN" dirty="0" err="1">
                <a:solidFill>
                  <a:srgbClr val="000000"/>
                </a:solidFill>
              </a:rPr>
              <a:t>fruits.add</a:t>
            </a:r>
            <a:r>
              <a:rPr lang="en-IN" dirty="0">
                <a:solidFill>
                  <a:srgbClr val="000000"/>
                </a:solidFill>
              </a:rPr>
              <a:t>("Apple"); </a:t>
            </a:r>
            <a:r>
              <a:rPr lang="en-IN" dirty="0" err="1">
                <a:solidFill>
                  <a:srgbClr val="000000"/>
                </a:solidFill>
              </a:rPr>
              <a:t>fruits.add</a:t>
            </a:r>
            <a:r>
              <a:rPr lang="en-IN" dirty="0">
                <a:solidFill>
                  <a:srgbClr val="000000"/>
                </a:solidFill>
              </a:rPr>
              <a:t>("Banana"); </a:t>
            </a:r>
          </a:p>
          <a:p>
            <a:pPr marL="0" indent="0">
              <a:buNone/>
            </a:pPr>
            <a:r>
              <a:rPr lang="en-IN" dirty="0" err="1">
                <a:solidFill>
                  <a:srgbClr val="000000"/>
                </a:solidFill>
              </a:rPr>
              <a:t>fruits.add</a:t>
            </a:r>
            <a:r>
              <a:rPr lang="en-IN" dirty="0">
                <a:solidFill>
                  <a:srgbClr val="000000"/>
                </a:solidFill>
              </a:rPr>
              <a:t>("Orange"); </a:t>
            </a:r>
          </a:p>
          <a:p>
            <a:pPr marL="0" indent="0">
              <a:buNone/>
            </a:pPr>
            <a:r>
              <a:rPr lang="en-IN" dirty="0" err="1">
                <a:solidFill>
                  <a:srgbClr val="000000"/>
                </a:solidFill>
              </a:rPr>
              <a:t>fruits.add</a:t>
            </a:r>
            <a:r>
              <a:rPr lang="en-IN" dirty="0">
                <a:solidFill>
                  <a:srgbClr val="000000"/>
                </a:solidFill>
              </a:rPr>
              <a:t>("Mango"); </a:t>
            </a:r>
          </a:p>
          <a:p>
            <a:pPr marL="0" indent="0">
              <a:buNone/>
            </a:pPr>
            <a:r>
              <a:rPr lang="en-IN" dirty="0" err="1">
                <a:solidFill>
                  <a:srgbClr val="000000"/>
                </a:solidFill>
              </a:rPr>
              <a:t>fruits.add</a:t>
            </a:r>
            <a:r>
              <a:rPr lang="en-IN" dirty="0">
                <a:solidFill>
                  <a:srgbClr val="000000"/>
                </a:solidFill>
              </a:rPr>
              <a:t>("Apple");</a:t>
            </a:r>
          </a:p>
          <a:p>
            <a:pPr marL="0" indent="0">
              <a:buNone/>
            </a:pPr>
            <a:r>
              <a:rPr lang="en-IN" dirty="0">
                <a:solidFill>
                  <a:srgbClr val="000000"/>
                </a:solidFill>
              </a:rPr>
              <a:t> </a:t>
            </a:r>
            <a:r>
              <a:rPr lang="en-IN" i="1" dirty="0">
                <a:solidFill>
                  <a:srgbClr val="000000"/>
                </a:solidFill>
              </a:rPr>
              <a:t>// Duplicate element, will be ignored</a:t>
            </a:r>
            <a:r>
              <a:rPr lang="en-IN" dirty="0">
                <a:solidFill>
                  <a:srgbClr val="000000"/>
                </a:solidFill>
              </a:rPr>
              <a:t> </a:t>
            </a:r>
          </a:p>
        </p:txBody>
      </p:sp>
      <p:sp>
        <p:nvSpPr>
          <p:cNvPr id="4" name="Rectangle 3">
            <a:extLst>
              <a:ext uri="{FF2B5EF4-FFF2-40B4-BE49-F238E27FC236}">
                <a16:creationId xmlns:a16="http://schemas.microsoft.com/office/drawing/2014/main" id="{3B21A5D8-123E-4C57-B42F-C3FA432063DC}"/>
              </a:ext>
            </a:extLst>
          </p:cNvPr>
          <p:cNvSpPr/>
          <p:nvPr/>
        </p:nvSpPr>
        <p:spPr>
          <a:xfrm>
            <a:off x="5967412" y="1158300"/>
            <a:ext cx="6162675" cy="5509200"/>
          </a:xfrm>
          <a:prstGeom prst="rect">
            <a:avLst/>
          </a:prstGeom>
          <a:solidFill>
            <a:schemeClr val="tx2">
              <a:lumMod val="10000"/>
              <a:lumOff val="90000"/>
            </a:schemeClr>
          </a:solidFill>
        </p:spPr>
        <p:txBody>
          <a:bodyPr wrap="square" lIns="91440" tIns="45720" rIns="91440" bIns="45720" anchor="t">
            <a:spAutoFit/>
          </a:bodyPr>
          <a:lstStyle/>
          <a:p>
            <a:r>
              <a:rPr lang="en-IN" sz="2200" err="1"/>
              <a:t>System.out.println</a:t>
            </a:r>
            <a:r>
              <a:rPr lang="en-IN" sz="2200" dirty="0"/>
              <a:t>("Set of fruits: " + fruits); </a:t>
            </a:r>
          </a:p>
          <a:p>
            <a:r>
              <a:rPr lang="en-IN" sz="2200" i="1" dirty="0"/>
              <a:t>// Output: Set of fruits: [Banana, Orange, Mango, Apple]</a:t>
            </a:r>
            <a:r>
              <a:rPr lang="en-IN" sz="2200" dirty="0"/>
              <a:t> </a:t>
            </a:r>
            <a:r>
              <a:rPr lang="en-IN" sz="2200" i="1" dirty="0"/>
              <a:t>// Checking if an element exists</a:t>
            </a:r>
            <a:r>
              <a:rPr lang="en-IN" sz="2200" dirty="0"/>
              <a:t> </a:t>
            </a:r>
          </a:p>
          <a:p>
            <a:r>
              <a:rPr lang="en-IN" sz="2200" err="1"/>
              <a:t>System.out.println</a:t>
            </a:r>
            <a:r>
              <a:rPr lang="en-IN" sz="2200" dirty="0"/>
              <a:t>("Contains 'Banana'? " + </a:t>
            </a:r>
            <a:r>
              <a:rPr lang="en-IN" sz="2200" err="1"/>
              <a:t>fruits.contains</a:t>
            </a:r>
            <a:r>
              <a:rPr lang="en-IN" sz="2200" dirty="0"/>
              <a:t>("Banana"));</a:t>
            </a:r>
          </a:p>
          <a:p>
            <a:r>
              <a:rPr lang="en-IN" sz="2200" dirty="0"/>
              <a:t> </a:t>
            </a:r>
            <a:r>
              <a:rPr lang="en-IN" sz="2200" i="1" dirty="0"/>
              <a:t>// Output: Contains 'Banana'? true</a:t>
            </a:r>
            <a:r>
              <a:rPr lang="en-IN" sz="2200" dirty="0"/>
              <a:t> </a:t>
            </a:r>
            <a:r>
              <a:rPr lang="en-IN" sz="2200" i="1" dirty="0"/>
              <a:t>// Removing an element</a:t>
            </a:r>
            <a:r>
              <a:rPr lang="en-IN" sz="2200" dirty="0"/>
              <a:t> </a:t>
            </a:r>
            <a:r>
              <a:rPr lang="en-IN" sz="2200" err="1"/>
              <a:t>fruits.remove</a:t>
            </a:r>
            <a:r>
              <a:rPr lang="en-IN" sz="2200" dirty="0"/>
              <a:t>("Mango"); </a:t>
            </a:r>
          </a:p>
          <a:p>
            <a:r>
              <a:rPr lang="en-IN" sz="2200" err="1"/>
              <a:t>System.out.println</a:t>
            </a:r>
            <a:r>
              <a:rPr lang="en-IN" sz="2200" dirty="0"/>
              <a:t>("Set after removing 'Mango': " + fruits); </a:t>
            </a:r>
          </a:p>
          <a:p>
            <a:r>
              <a:rPr lang="en-IN" sz="2200" i="1" dirty="0"/>
              <a:t>// Output: Set after removing 'Mango': [Banana, Orange, Apple]</a:t>
            </a:r>
            <a:r>
              <a:rPr lang="en-IN" sz="2200" dirty="0"/>
              <a:t> </a:t>
            </a:r>
            <a:r>
              <a:rPr lang="en-IN" sz="2200" i="1" dirty="0"/>
              <a:t>// Iterating over the set</a:t>
            </a:r>
          </a:p>
          <a:p>
            <a:r>
              <a:rPr lang="en-IN" sz="2200" dirty="0"/>
              <a:t> </a:t>
            </a:r>
            <a:r>
              <a:rPr lang="en-IN" sz="2200" err="1"/>
              <a:t>System.out.print</a:t>
            </a:r>
            <a:r>
              <a:rPr lang="en-IN" sz="2200" dirty="0"/>
              <a:t>("Iterating over the set: "); for (String fruit : fruits) </a:t>
            </a:r>
          </a:p>
          <a:p>
            <a:r>
              <a:rPr lang="en-IN" sz="2200" dirty="0"/>
              <a:t>{ </a:t>
            </a:r>
            <a:r>
              <a:rPr lang="en-IN" sz="2200" err="1"/>
              <a:t>System.out.print</a:t>
            </a:r>
            <a:r>
              <a:rPr lang="en-IN" sz="2200" dirty="0"/>
              <a:t>(fruit + " "); }</a:t>
            </a:r>
          </a:p>
          <a:p>
            <a:r>
              <a:rPr lang="en-IN" sz="2200" dirty="0"/>
              <a:t> </a:t>
            </a:r>
            <a:r>
              <a:rPr lang="en-IN" sz="2200" err="1"/>
              <a:t>System.out.println</a:t>
            </a:r>
            <a:r>
              <a:rPr lang="en-IN" sz="2200" dirty="0"/>
              <a:t>(); </a:t>
            </a:r>
            <a:r>
              <a:rPr lang="en-IN" sz="2200" i="1" dirty="0"/>
              <a:t>// Output: Iterating over the set: Banana Orange Apple</a:t>
            </a:r>
            <a:r>
              <a:rPr lang="en-IN" sz="2200" dirty="0"/>
              <a:t> } }</a:t>
            </a:r>
          </a:p>
        </p:txBody>
      </p:sp>
    </p:spTree>
    <p:extLst>
      <p:ext uri="{BB962C8B-B14F-4D97-AF65-F5344CB8AC3E}">
        <p14:creationId xmlns:p14="http://schemas.microsoft.com/office/powerpoint/2010/main" val="2032203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B5960-774D-4BEA-BC9C-C91CD482C489}"/>
              </a:ext>
            </a:extLst>
          </p:cNvPr>
          <p:cNvSpPr>
            <a:spLocks noGrp="1"/>
          </p:cNvSpPr>
          <p:nvPr>
            <p:ph idx="1"/>
          </p:nvPr>
        </p:nvSpPr>
        <p:spPr/>
        <p:txBody>
          <a:bodyPr>
            <a:normAutofit/>
          </a:bodyPr>
          <a:lstStyle/>
          <a:p>
            <a:pPr marL="0" indent="0" algn="just">
              <a:buNone/>
            </a:pPr>
            <a:r>
              <a:rPr lang="en-US" sz="3200" dirty="0"/>
              <a:t>In the above example, we create a HashSet of String elements and demonstrate various operations like adding elements, checking for duplicates, removing elements, and iterating over the </a:t>
            </a:r>
            <a:r>
              <a:rPr lang="en-US" sz="3200" dirty="0" err="1"/>
              <a:t>set.Sets</a:t>
            </a:r>
            <a:r>
              <a:rPr lang="en-US" sz="3200" dirty="0"/>
              <a:t> are widely used in scenarios where you need to store unique elements, such as removing duplicate entries from a collection, implementing mathematical sets, or maintaining a collection of unique keys in a map.</a:t>
            </a:r>
            <a:endParaRPr lang="en-IN" sz="3200" dirty="0"/>
          </a:p>
        </p:txBody>
      </p:sp>
    </p:spTree>
    <p:extLst>
      <p:ext uri="{BB962C8B-B14F-4D97-AF65-F5344CB8AC3E}">
        <p14:creationId xmlns:p14="http://schemas.microsoft.com/office/powerpoint/2010/main" val="1751388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B0B8-2E79-4DF3-ADB3-EFBB143E8C5A}"/>
              </a:ext>
            </a:extLst>
          </p:cNvPr>
          <p:cNvSpPr>
            <a:spLocks noGrp="1"/>
          </p:cNvSpPr>
          <p:nvPr>
            <p:ph type="title"/>
          </p:nvPr>
        </p:nvSpPr>
        <p:spPr/>
        <p:txBody>
          <a:bodyPr/>
          <a:lstStyle/>
          <a:p>
            <a:r>
              <a:rPr lang="en-IN" dirty="0"/>
              <a:t>HashSet</a:t>
            </a:r>
          </a:p>
        </p:txBody>
      </p:sp>
      <p:sp>
        <p:nvSpPr>
          <p:cNvPr id="3" name="Content Placeholder 2">
            <a:extLst>
              <a:ext uri="{FF2B5EF4-FFF2-40B4-BE49-F238E27FC236}">
                <a16:creationId xmlns:a16="http://schemas.microsoft.com/office/drawing/2014/main" id="{AF809E8C-9CBB-4203-8E91-FD07BE06BF73}"/>
              </a:ext>
            </a:extLst>
          </p:cNvPr>
          <p:cNvSpPr>
            <a:spLocks noGrp="1"/>
          </p:cNvSpPr>
          <p:nvPr>
            <p:ph idx="1"/>
          </p:nvPr>
        </p:nvSpPr>
        <p:spPr>
          <a:xfrm>
            <a:off x="838200" y="1466850"/>
            <a:ext cx="10515600" cy="5172075"/>
          </a:xfrm>
        </p:spPr>
        <p:txBody>
          <a:bodyPr>
            <a:normAutofit lnSpcReduction="10000"/>
          </a:bodyPr>
          <a:lstStyle/>
          <a:p>
            <a:pPr marL="0" indent="0" algn="just">
              <a:buNone/>
            </a:pPr>
            <a:r>
              <a:rPr lang="en-US" dirty="0"/>
              <a:t>HashSet is one of the concrete implementations of the Set interface in Java. It is backed by a hash table data structure and provides constant-time performance for basic operations like add(), remove(), and contains(), assuming that the hash function disperses the elements properly among the buckets. </a:t>
            </a:r>
            <a:r>
              <a:rPr lang="en-US" b="1" dirty="0"/>
              <a:t>Hash Table Implementation: </a:t>
            </a:r>
            <a:r>
              <a:rPr lang="en-US" dirty="0"/>
              <a:t>HashSet internally uses a hash table to store its elements. The hash table is implemented as an instance of HashMap.</a:t>
            </a:r>
          </a:p>
          <a:p>
            <a:pPr marL="0" indent="0" algn="just">
              <a:buNone/>
            </a:pPr>
            <a:r>
              <a:rPr lang="en-US" b="1" dirty="0"/>
              <a:t>No Duplicates: </a:t>
            </a:r>
            <a:r>
              <a:rPr lang="en-US" dirty="0"/>
              <a:t>As with all Set implementations, HashSet does not allow duplicate elements. When you try to add a duplicate element, it is ignored.</a:t>
            </a:r>
          </a:p>
          <a:p>
            <a:pPr marL="0" indent="0" algn="just">
              <a:buNone/>
            </a:pPr>
            <a:r>
              <a:rPr lang="en-US" b="1" dirty="0"/>
              <a:t>Null Elements: </a:t>
            </a:r>
            <a:r>
              <a:rPr lang="en-US" dirty="0"/>
              <a:t>HashSet allows at most one null element. If you try to add a second null element, it will be ignored.</a:t>
            </a:r>
          </a:p>
          <a:p>
            <a:pPr marL="0" indent="0" algn="just">
              <a:buNone/>
            </a:pPr>
            <a:r>
              <a:rPr lang="en-US" b="1" dirty="0"/>
              <a:t>No Order: </a:t>
            </a:r>
            <a:r>
              <a:rPr lang="en-US" dirty="0"/>
              <a:t>The elements in a HashSet are not stored in any particular order. The order in which the elements are returned by the iterator may be different from the order in which they were inserted.</a:t>
            </a:r>
          </a:p>
          <a:p>
            <a:pPr marL="0" indent="0" algn="just">
              <a:buNone/>
            </a:pPr>
            <a:r>
              <a:rPr lang="en-US" b="1" dirty="0"/>
              <a:t>Constant-Time Performance: </a:t>
            </a:r>
            <a:r>
              <a:rPr lang="en-US" dirty="0"/>
              <a:t>The add(), remove(), and contains() operations have constant-time performance on average, assuming a good hash function and a properly sized hash table. However, in the worst case, when the hash table becomes too full and needs to be resized, the performance can degrade to linear time.</a:t>
            </a:r>
          </a:p>
          <a:p>
            <a:pPr marL="0" indent="0" algn="just">
              <a:buNone/>
            </a:pPr>
            <a:r>
              <a:rPr lang="en-US" b="1" dirty="0"/>
              <a:t>Iterators: </a:t>
            </a:r>
            <a:r>
              <a:rPr lang="en-US" dirty="0"/>
              <a:t>HashSet does not provide any guaranteed order for its iterator. The elements are returned in the order they are stored in the underlying hash table.</a:t>
            </a:r>
            <a:endParaRPr lang="en-IN" dirty="0"/>
          </a:p>
        </p:txBody>
      </p:sp>
    </p:spTree>
    <p:extLst>
      <p:ext uri="{BB962C8B-B14F-4D97-AF65-F5344CB8AC3E}">
        <p14:creationId xmlns:p14="http://schemas.microsoft.com/office/powerpoint/2010/main" val="9630987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15D3-0894-419F-A527-988E643B8039}"/>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E21F2005-407C-4D5B-89A2-F0FD33B2C3EC}"/>
              </a:ext>
            </a:extLst>
          </p:cNvPr>
          <p:cNvSpPr>
            <a:spLocks noGrp="1"/>
          </p:cNvSpPr>
          <p:nvPr>
            <p:ph idx="1"/>
          </p:nvPr>
        </p:nvSpPr>
        <p:spPr>
          <a:xfrm>
            <a:off x="838200" y="1825624"/>
            <a:ext cx="5257800" cy="4524315"/>
          </a:xfrm>
          <a:solidFill>
            <a:schemeClr val="tx2">
              <a:lumMod val="10000"/>
              <a:lumOff val="90000"/>
            </a:schemeClr>
          </a:solidFill>
        </p:spPr>
        <p:txBody>
          <a:bodyPr>
            <a:normAutofit fontScale="92500" lnSpcReduction="20000"/>
          </a:bodyPr>
          <a:lstStyle/>
          <a:p>
            <a:pPr marL="0" indent="0">
              <a:buNone/>
            </a:pP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HashSet</a:t>
            </a:r>
            <a:r>
              <a:rPr lang="en-IN" dirty="0">
                <a:solidFill>
                  <a:srgbClr val="ABB2BF"/>
                </a:solidFill>
              </a:rPr>
              <a:t>;</a:t>
            </a:r>
            <a:r>
              <a:rPr lang="en-IN" dirty="0"/>
              <a:t> </a:t>
            </a:r>
          </a:p>
          <a:p>
            <a:pPr marL="0" indent="0">
              <a:buNone/>
            </a:pP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Set</a:t>
            </a:r>
            <a:r>
              <a:rPr lang="en-IN" dirty="0">
                <a:solidFill>
                  <a:srgbClr val="ABB2BF"/>
                </a:solidFill>
              </a:rPr>
              <a:t>;</a:t>
            </a:r>
          </a:p>
          <a:p>
            <a:pPr marL="0" indent="0">
              <a:buNone/>
            </a:pPr>
            <a:r>
              <a:rPr lang="en-IN" dirty="0"/>
              <a:t> </a:t>
            </a:r>
            <a:r>
              <a:rPr lang="en-IN" dirty="0">
                <a:solidFill>
                  <a:srgbClr val="C678DD"/>
                </a:solidFill>
              </a:rPr>
              <a:t>public</a:t>
            </a:r>
            <a:r>
              <a:rPr lang="en-IN" dirty="0"/>
              <a:t> </a:t>
            </a:r>
            <a:r>
              <a:rPr lang="en-IN" dirty="0">
                <a:solidFill>
                  <a:srgbClr val="C678DD"/>
                </a:solidFill>
              </a:rPr>
              <a:t>class</a:t>
            </a:r>
            <a:r>
              <a:rPr lang="en-IN" dirty="0"/>
              <a:t> </a:t>
            </a:r>
            <a:r>
              <a:rPr lang="en-IN" dirty="0" err="1">
                <a:solidFill>
                  <a:srgbClr val="D19A66"/>
                </a:solidFill>
              </a:rPr>
              <a:t>HashSetExample</a:t>
            </a:r>
            <a:r>
              <a:rPr lang="en-IN" dirty="0"/>
              <a:t> </a:t>
            </a:r>
            <a:r>
              <a:rPr lang="en-IN" dirty="0">
                <a:solidFill>
                  <a:srgbClr val="ABB2BF"/>
                </a:solidFill>
              </a:rPr>
              <a:t>{</a:t>
            </a:r>
          </a:p>
          <a:p>
            <a:pPr marL="0" indent="0">
              <a:buNone/>
            </a:pPr>
            <a:r>
              <a:rPr lang="en-IN" dirty="0"/>
              <a:t> </a:t>
            </a:r>
            <a:r>
              <a:rPr lang="en-IN" dirty="0">
                <a:solidFill>
                  <a:srgbClr val="C678DD"/>
                </a:solidFill>
              </a:rPr>
              <a:t>public</a:t>
            </a:r>
            <a:r>
              <a:rPr lang="en-IN" dirty="0"/>
              <a:t> </a:t>
            </a:r>
            <a:r>
              <a:rPr lang="en-IN" dirty="0">
                <a:solidFill>
                  <a:srgbClr val="C678DD"/>
                </a:solidFill>
              </a:rPr>
              <a:t>static</a:t>
            </a:r>
            <a:r>
              <a:rPr lang="en-IN" dirty="0"/>
              <a:t> </a:t>
            </a:r>
            <a:r>
              <a:rPr lang="en-IN" dirty="0">
                <a:solidFill>
                  <a:srgbClr val="C678DD"/>
                </a:solidFill>
              </a:rPr>
              <a:t>void</a:t>
            </a:r>
            <a:r>
              <a:rPr lang="en-IN" dirty="0"/>
              <a:t> </a:t>
            </a:r>
            <a:r>
              <a:rPr lang="en-IN" dirty="0">
                <a:solidFill>
                  <a:srgbClr val="61AFEF"/>
                </a:solidFill>
              </a:rPr>
              <a:t>main</a:t>
            </a:r>
            <a:r>
              <a:rPr lang="en-IN" dirty="0">
                <a:solidFill>
                  <a:srgbClr val="ABB2BF"/>
                </a:solidFill>
              </a:rPr>
              <a:t>(</a:t>
            </a:r>
            <a:r>
              <a:rPr lang="en-IN" dirty="0">
                <a:solidFill>
                  <a:srgbClr val="D19A66"/>
                </a:solidFill>
              </a:rPr>
              <a:t>String</a:t>
            </a:r>
            <a:r>
              <a:rPr lang="en-IN" dirty="0">
                <a:solidFill>
                  <a:srgbClr val="ABB2BF"/>
                </a:solidFill>
              </a:rPr>
              <a:t>[]</a:t>
            </a:r>
            <a:r>
              <a:rPr lang="en-IN" dirty="0"/>
              <a:t> </a:t>
            </a:r>
            <a:r>
              <a:rPr lang="en-IN" dirty="0" err="1"/>
              <a:t>args</a:t>
            </a:r>
            <a:r>
              <a:rPr lang="en-IN" dirty="0">
                <a:solidFill>
                  <a:srgbClr val="ABB2BF"/>
                </a:solidFill>
              </a:rPr>
              <a:t>)</a:t>
            </a:r>
            <a:r>
              <a:rPr lang="en-IN" dirty="0"/>
              <a:t> </a:t>
            </a:r>
            <a:r>
              <a:rPr lang="en-IN" dirty="0">
                <a:solidFill>
                  <a:srgbClr val="ABB2BF"/>
                </a:solidFill>
              </a:rPr>
              <a:t>{</a:t>
            </a:r>
          </a:p>
          <a:p>
            <a:pPr marL="0" indent="0">
              <a:buNone/>
            </a:pPr>
            <a:r>
              <a:rPr lang="en-IN" dirty="0"/>
              <a:t> </a:t>
            </a:r>
            <a:r>
              <a:rPr lang="en-IN" i="1" dirty="0">
                <a:solidFill>
                  <a:srgbClr val="5C6370"/>
                </a:solidFill>
              </a:rPr>
              <a:t>// Creating a HashSet</a:t>
            </a:r>
            <a:r>
              <a:rPr lang="en-IN" dirty="0"/>
              <a:t> </a:t>
            </a:r>
            <a:r>
              <a:rPr lang="en-IN" dirty="0">
                <a:solidFill>
                  <a:srgbClr val="D19A66"/>
                </a:solidFill>
              </a:rPr>
              <a:t>Set</a:t>
            </a:r>
            <a:r>
              <a:rPr lang="en-IN" dirty="0">
                <a:solidFill>
                  <a:srgbClr val="ABB2BF"/>
                </a:solidFill>
              </a:rPr>
              <a:t>&lt;</a:t>
            </a:r>
            <a:r>
              <a:rPr lang="en-IN" dirty="0">
                <a:solidFill>
                  <a:srgbClr val="D19A66"/>
                </a:solidFill>
              </a:rPr>
              <a:t>String</a:t>
            </a:r>
            <a:r>
              <a:rPr lang="en-IN" dirty="0">
                <a:solidFill>
                  <a:srgbClr val="ABB2BF"/>
                </a:solidFill>
              </a:rPr>
              <a:t>&gt;</a:t>
            </a:r>
            <a:r>
              <a:rPr lang="en-IN" dirty="0"/>
              <a:t> fruits </a:t>
            </a:r>
            <a:r>
              <a:rPr lang="en-IN" dirty="0">
                <a:solidFill>
                  <a:srgbClr val="61AFEF"/>
                </a:solidFill>
              </a:rPr>
              <a:t>=</a:t>
            </a:r>
            <a:r>
              <a:rPr lang="en-IN" dirty="0"/>
              <a:t> </a:t>
            </a:r>
            <a:r>
              <a:rPr lang="en-IN" dirty="0">
                <a:solidFill>
                  <a:srgbClr val="C678DD"/>
                </a:solidFill>
              </a:rPr>
              <a:t>new</a:t>
            </a:r>
            <a:r>
              <a:rPr lang="en-IN" dirty="0"/>
              <a:t> </a:t>
            </a:r>
            <a:r>
              <a:rPr lang="en-IN" dirty="0">
                <a:solidFill>
                  <a:srgbClr val="D19A66"/>
                </a:solidFill>
              </a:rPr>
              <a:t>HashSet</a:t>
            </a:r>
            <a:r>
              <a:rPr lang="en-IN" dirty="0">
                <a:solidFill>
                  <a:srgbClr val="ABB2BF"/>
                </a:solidFill>
              </a:rPr>
              <a:t>&lt;&gt;();</a:t>
            </a:r>
          </a:p>
          <a:p>
            <a:pPr marL="0" indent="0">
              <a:buNone/>
            </a:pPr>
            <a:r>
              <a:rPr lang="en-IN" dirty="0"/>
              <a:t> </a:t>
            </a:r>
            <a:r>
              <a:rPr lang="en-IN" i="1" dirty="0">
                <a:solidFill>
                  <a:srgbClr val="5C6370"/>
                </a:solidFill>
              </a:rPr>
              <a:t>// Adding elements to the HashSet</a:t>
            </a:r>
            <a:r>
              <a:rPr lang="en-IN" dirty="0"/>
              <a:t> </a:t>
            </a:r>
          </a:p>
          <a:p>
            <a:pPr marL="0" indent="0">
              <a:buNone/>
            </a:pPr>
            <a:r>
              <a:rPr lang="en-IN" dirty="0" err="1"/>
              <a:t>fruits</a:t>
            </a:r>
            <a:r>
              <a:rPr lang="en-IN" dirty="0" err="1">
                <a:solidFill>
                  <a:srgbClr val="ABB2BF"/>
                </a:solidFill>
              </a:rPr>
              <a:t>.</a:t>
            </a:r>
            <a:r>
              <a:rPr lang="en-IN" dirty="0" err="1">
                <a:solidFill>
                  <a:srgbClr val="61AFEF"/>
                </a:solidFill>
              </a:rPr>
              <a:t>add</a:t>
            </a:r>
            <a:r>
              <a:rPr lang="en-IN" dirty="0">
                <a:solidFill>
                  <a:srgbClr val="ABB2BF"/>
                </a:solidFill>
              </a:rPr>
              <a:t>(</a:t>
            </a:r>
            <a:r>
              <a:rPr lang="en-IN" dirty="0">
                <a:solidFill>
                  <a:srgbClr val="98C379"/>
                </a:solidFill>
              </a:rPr>
              <a:t>"Apple"</a:t>
            </a:r>
            <a:r>
              <a:rPr lang="en-IN" dirty="0">
                <a:solidFill>
                  <a:srgbClr val="ABB2BF"/>
                </a:solidFill>
              </a:rPr>
              <a:t>);</a:t>
            </a:r>
            <a:r>
              <a:rPr lang="en-IN" dirty="0"/>
              <a:t> </a:t>
            </a:r>
          </a:p>
          <a:p>
            <a:pPr marL="0" indent="0">
              <a:buNone/>
            </a:pPr>
            <a:r>
              <a:rPr lang="en-IN" dirty="0" err="1"/>
              <a:t>fruits</a:t>
            </a:r>
            <a:r>
              <a:rPr lang="en-IN" dirty="0" err="1">
                <a:solidFill>
                  <a:srgbClr val="ABB2BF"/>
                </a:solidFill>
              </a:rPr>
              <a:t>.</a:t>
            </a:r>
            <a:r>
              <a:rPr lang="en-IN" dirty="0" err="1">
                <a:solidFill>
                  <a:srgbClr val="61AFEF"/>
                </a:solidFill>
              </a:rPr>
              <a:t>add</a:t>
            </a:r>
            <a:r>
              <a:rPr lang="en-IN" dirty="0">
                <a:solidFill>
                  <a:srgbClr val="ABB2BF"/>
                </a:solidFill>
              </a:rPr>
              <a:t>(</a:t>
            </a:r>
            <a:r>
              <a:rPr lang="en-IN" dirty="0">
                <a:solidFill>
                  <a:srgbClr val="98C379"/>
                </a:solidFill>
              </a:rPr>
              <a:t>"Banana"</a:t>
            </a:r>
            <a:r>
              <a:rPr lang="en-IN" dirty="0">
                <a:solidFill>
                  <a:srgbClr val="ABB2BF"/>
                </a:solidFill>
              </a:rPr>
              <a:t>);</a:t>
            </a:r>
          </a:p>
          <a:p>
            <a:pPr marL="0" indent="0">
              <a:buNone/>
            </a:pPr>
            <a:r>
              <a:rPr lang="en-IN" dirty="0"/>
              <a:t> </a:t>
            </a:r>
            <a:r>
              <a:rPr lang="en-IN" dirty="0" err="1"/>
              <a:t>fruits</a:t>
            </a:r>
            <a:r>
              <a:rPr lang="en-IN" dirty="0" err="1">
                <a:solidFill>
                  <a:srgbClr val="ABB2BF"/>
                </a:solidFill>
              </a:rPr>
              <a:t>.</a:t>
            </a:r>
            <a:r>
              <a:rPr lang="en-IN" dirty="0" err="1">
                <a:solidFill>
                  <a:srgbClr val="61AFEF"/>
                </a:solidFill>
              </a:rPr>
              <a:t>add</a:t>
            </a:r>
            <a:r>
              <a:rPr lang="en-IN" dirty="0">
                <a:solidFill>
                  <a:srgbClr val="ABB2BF"/>
                </a:solidFill>
              </a:rPr>
              <a:t>(</a:t>
            </a:r>
            <a:r>
              <a:rPr lang="en-IN" dirty="0">
                <a:solidFill>
                  <a:srgbClr val="98C379"/>
                </a:solidFill>
              </a:rPr>
              <a:t>"Orange"</a:t>
            </a:r>
            <a:r>
              <a:rPr lang="en-IN" dirty="0">
                <a:solidFill>
                  <a:srgbClr val="ABB2BF"/>
                </a:solidFill>
              </a:rPr>
              <a:t>);</a:t>
            </a:r>
            <a:r>
              <a:rPr lang="en-IN" dirty="0"/>
              <a:t> </a:t>
            </a:r>
          </a:p>
          <a:p>
            <a:pPr marL="0" indent="0">
              <a:buNone/>
            </a:pPr>
            <a:r>
              <a:rPr lang="en-IN" dirty="0" err="1"/>
              <a:t>fruits</a:t>
            </a:r>
            <a:r>
              <a:rPr lang="en-IN" dirty="0" err="1">
                <a:solidFill>
                  <a:srgbClr val="ABB2BF"/>
                </a:solidFill>
              </a:rPr>
              <a:t>.</a:t>
            </a:r>
            <a:r>
              <a:rPr lang="en-IN" dirty="0" err="1">
                <a:solidFill>
                  <a:srgbClr val="61AFEF"/>
                </a:solidFill>
              </a:rPr>
              <a:t>add</a:t>
            </a:r>
            <a:r>
              <a:rPr lang="en-IN" dirty="0">
                <a:solidFill>
                  <a:srgbClr val="ABB2BF"/>
                </a:solidFill>
              </a:rPr>
              <a:t>(</a:t>
            </a:r>
            <a:r>
              <a:rPr lang="en-IN" dirty="0">
                <a:solidFill>
                  <a:srgbClr val="98C379"/>
                </a:solidFill>
              </a:rPr>
              <a:t>"Mango"</a:t>
            </a:r>
            <a:r>
              <a:rPr lang="en-IN" dirty="0">
                <a:solidFill>
                  <a:srgbClr val="ABB2BF"/>
                </a:solidFill>
              </a:rPr>
              <a:t>);</a:t>
            </a:r>
            <a:r>
              <a:rPr lang="en-IN" dirty="0"/>
              <a:t> </a:t>
            </a:r>
          </a:p>
          <a:p>
            <a:pPr marL="0" indent="0">
              <a:buNone/>
            </a:pPr>
            <a:r>
              <a:rPr lang="en-IN" dirty="0" err="1"/>
              <a:t>fruits</a:t>
            </a:r>
            <a:r>
              <a:rPr lang="en-IN" dirty="0" err="1">
                <a:solidFill>
                  <a:srgbClr val="ABB2BF"/>
                </a:solidFill>
              </a:rPr>
              <a:t>.</a:t>
            </a:r>
            <a:r>
              <a:rPr lang="en-IN" dirty="0" err="1">
                <a:solidFill>
                  <a:srgbClr val="61AFEF"/>
                </a:solidFill>
              </a:rPr>
              <a:t>add</a:t>
            </a:r>
            <a:r>
              <a:rPr lang="en-IN" dirty="0">
                <a:solidFill>
                  <a:srgbClr val="ABB2BF"/>
                </a:solidFill>
              </a:rPr>
              <a:t>(</a:t>
            </a:r>
            <a:r>
              <a:rPr lang="en-IN" dirty="0">
                <a:solidFill>
                  <a:srgbClr val="98C379"/>
                </a:solidFill>
              </a:rPr>
              <a:t>"Apple"</a:t>
            </a:r>
            <a:r>
              <a:rPr lang="en-IN" dirty="0">
                <a:solidFill>
                  <a:srgbClr val="ABB2BF"/>
                </a:solidFill>
              </a:rPr>
              <a:t>);</a:t>
            </a:r>
            <a:r>
              <a:rPr lang="en-IN" dirty="0"/>
              <a:t> </a:t>
            </a:r>
            <a:r>
              <a:rPr lang="en-IN" i="1" dirty="0">
                <a:solidFill>
                  <a:srgbClr val="5C6370"/>
                </a:solidFill>
              </a:rPr>
              <a:t>// Duplicate element, will be ignored</a:t>
            </a:r>
            <a:r>
              <a:rPr lang="en-IN" dirty="0"/>
              <a:t> </a:t>
            </a:r>
          </a:p>
          <a:p>
            <a:pPr marL="0" indent="0">
              <a:buNone/>
            </a:pPr>
            <a:r>
              <a:rPr lang="en-IN" dirty="0" err="1"/>
              <a:t>fruits</a:t>
            </a:r>
            <a:r>
              <a:rPr lang="en-IN" dirty="0" err="1">
                <a:solidFill>
                  <a:srgbClr val="ABB2BF"/>
                </a:solidFill>
              </a:rPr>
              <a:t>.</a:t>
            </a:r>
            <a:r>
              <a:rPr lang="en-IN" dirty="0" err="1">
                <a:solidFill>
                  <a:srgbClr val="61AFEF"/>
                </a:solidFill>
              </a:rPr>
              <a:t>add</a:t>
            </a:r>
            <a:r>
              <a:rPr lang="en-IN" dirty="0">
                <a:solidFill>
                  <a:srgbClr val="ABB2BF"/>
                </a:solidFill>
              </a:rPr>
              <a:t>(</a:t>
            </a:r>
            <a:r>
              <a:rPr lang="en-IN" dirty="0">
                <a:solidFill>
                  <a:srgbClr val="C678DD"/>
                </a:solidFill>
              </a:rPr>
              <a:t>null</a:t>
            </a:r>
            <a:r>
              <a:rPr lang="en-IN" dirty="0">
                <a:solidFill>
                  <a:srgbClr val="ABB2BF"/>
                </a:solidFill>
              </a:rPr>
              <a:t>);</a:t>
            </a:r>
            <a:r>
              <a:rPr lang="en-IN" dirty="0"/>
              <a:t> </a:t>
            </a:r>
            <a:r>
              <a:rPr lang="en-IN" i="1" dirty="0">
                <a:solidFill>
                  <a:srgbClr val="5C6370"/>
                </a:solidFill>
              </a:rPr>
              <a:t>// Null element is allowed</a:t>
            </a:r>
            <a:endParaRPr lang="en-IN" dirty="0"/>
          </a:p>
        </p:txBody>
      </p:sp>
      <p:sp>
        <p:nvSpPr>
          <p:cNvPr id="4" name="Rectangle 3">
            <a:extLst>
              <a:ext uri="{FF2B5EF4-FFF2-40B4-BE49-F238E27FC236}">
                <a16:creationId xmlns:a16="http://schemas.microsoft.com/office/drawing/2014/main" id="{1749B9B5-847A-4C62-9D51-9C9FA7C9DB87}"/>
              </a:ext>
            </a:extLst>
          </p:cNvPr>
          <p:cNvSpPr/>
          <p:nvPr/>
        </p:nvSpPr>
        <p:spPr>
          <a:xfrm>
            <a:off x="6162675" y="1825625"/>
            <a:ext cx="5962650" cy="4524315"/>
          </a:xfrm>
          <a:prstGeom prst="rect">
            <a:avLst/>
          </a:prstGeom>
          <a:solidFill>
            <a:schemeClr val="tx2">
              <a:lumMod val="10000"/>
              <a:lumOff val="90000"/>
            </a:schemeClr>
          </a:solidFill>
        </p:spPr>
        <p:txBody>
          <a:bodyPr wrap="square">
            <a:spAutoFit/>
          </a:bodyPr>
          <a:lstStyle/>
          <a:p>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"HashSet of fruits: "</a:t>
            </a:r>
            <a:r>
              <a:rPr lang="en-IN" dirty="0"/>
              <a:t> </a:t>
            </a:r>
            <a:r>
              <a:rPr lang="en-IN" dirty="0">
                <a:solidFill>
                  <a:srgbClr val="61AFEF"/>
                </a:solidFill>
              </a:rPr>
              <a:t>+</a:t>
            </a:r>
            <a:r>
              <a:rPr lang="en-IN" dirty="0"/>
              <a:t> fruits</a:t>
            </a:r>
            <a:r>
              <a:rPr lang="en-IN" dirty="0">
                <a:solidFill>
                  <a:srgbClr val="ABB2BF"/>
                </a:solidFill>
              </a:rPr>
              <a:t>);</a:t>
            </a:r>
          </a:p>
          <a:p>
            <a:r>
              <a:rPr lang="en-IN" dirty="0"/>
              <a:t> </a:t>
            </a:r>
            <a:r>
              <a:rPr lang="en-IN" i="1" dirty="0">
                <a:solidFill>
                  <a:srgbClr val="5C6370"/>
                </a:solidFill>
              </a:rPr>
              <a:t>// Output: HashSet of fruits: [null, Banana, Orange, Mango, Apple]</a:t>
            </a:r>
          </a:p>
          <a:p>
            <a:r>
              <a:rPr lang="en-IN" dirty="0"/>
              <a:t> </a:t>
            </a:r>
            <a:r>
              <a:rPr lang="en-IN" i="1" dirty="0">
                <a:solidFill>
                  <a:srgbClr val="5C6370"/>
                </a:solidFill>
              </a:rPr>
              <a:t>// Checking if an element exists</a:t>
            </a:r>
          </a:p>
          <a:p>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"Contains 'Banana'? "</a:t>
            </a:r>
            <a:r>
              <a:rPr lang="en-IN" dirty="0"/>
              <a:t> </a:t>
            </a:r>
            <a:r>
              <a:rPr lang="en-IN" dirty="0">
                <a:solidFill>
                  <a:srgbClr val="61AFEF"/>
                </a:solidFill>
              </a:rPr>
              <a:t>+</a:t>
            </a:r>
            <a:r>
              <a:rPr lang="en-IN" dirty="0"/>
              <a:t> </a:t>
            </a:r>
            <a:r>
              <a:rPr lang="en-IN" dirty="0" err="1"/>
              <a:t>fruits</a:t>
            </a:r>
            <a:r>
              <a:rPr lang="en-IN" dirty="0" err="1">
                <a:solidFill>
                  <a:srgbClr val="ABB2BF"/>
                </a:solidFill>
              </a:rPr>
              <a:t>.</a:t>
            </a:r>
            <a:r>
              <a:rPr lang="en-IN" dirty="0" err="1">
                <a:solidFill>
                  <a:srgbClr val="61AFEF"/>
                </a:solidFill>
              </a:rPr>
              <a:t>contains</a:t>
            </a:r>
            <a:r>
              <a:rPr lang="en-IN" dirty="0">
                <a:solidFill>
                  <a:srgbClr val="ABB2BF"/>
                </a:solidFill>
              </a:rPr>
              <a:t>(</a:t>
            </a:r>
            <a:r>
              <a:rPr lang="en-IN" dirty="0">
                <a:solidFill>
                  <a:srgbClr val="98C379"/>
                </a:solidFill>
              </a:rPr>
              <a:t>"Banana"</a:t>
            </a:r>
            <a:r>
              <a:rPr lang="en-IN" dirty="0">
                <a:solidFill>
                  <a:srgbClr val="ABB2BF"/>
                </a:solidFill>
              </a:rPr>
              <a:t>));</a:t>
            </a:r>
            <a:r>
              <a:rPr lang="en-IN" dirty="0"/>
              <a:t> </a:t>
            </a:r>
          </a:p>
          <a:p>
            <a:r>
              <a:rPr lang="en-IN" i="1" dirty="0">
                <a:solidFill>
                  <a:srgbClr val="5C6370"/>
                </a:solidFill>
              </a:rPr>
              <a:t>// Output: Contains 'Banana'? true</a:t>
            </a:r>
            <a:r>
              <a:rPr lang="en-IN" dirty="0"/>
              <a:t> </a:t>
            </a:r>
            <a:r>
              <a:rPr lang="en-IN" i="1" dirty="0">
                <a:solidFill>
                  <a:srgbClr val="5C6370"/>
                </a:solidFill>
              </a:rPr>
              <a:t>// Removing an element</a:t>
            </a:r>
            <a:r>
              <a:rPr lang="en-IN" dirty="0"/>
              <a:t> </a:t>
            </a:r>
            <a:r>
              <a:rPr lang="en-IN" dirty="0" err="1"/>
              <a:t>fruits</a:t>
            </a:r>
            <a:r>
              <a:rPr lang="en-IN" dirty="0" err="1">
                <a:solidFill>
                  <a:srgbClr val="ABB2BF"/>
                </a:solidFill>
              </a:rPr>
              <a:t>.</a:t>
            </a:r>
            <a:r>
              <a:rPr lang="en-IN" dirty="0" err="1">
                <a:solidFill>
                  <a:srgbClr val="61AFEF"/>
                </a:solidFill>
              </a:rPr>
              <a:t>remove</a:t>
            </a:r>
            <a:r>
              <a:rPr lang="en-IN" dirty="0">
                <a:solidFill>
                  <a:srgbClr val="ABB2BF"/>
                </a:solidFill>
              </a:rPr>
              <a:t>(</a:t>
            </a:r>
            <a:r>
              <a:rPr lang="en-IN" dirty="0">
                <a:solidFill>
                  <a:srgbClr val="98C379"/>
                </a:solidFill>
              </a:rPr>
              <a:t>"Mango"</a:t>
            </a:r>
            <a:r>
              <a:rPr lang="en-IN" dirty="0">
                <a:solidFill>
                  <a:srgbClr val="ABB2BF"/>
                </a:solidFill>
              </a:rPr>
              <a:t>);</a:t>
            </a:r>
            <a:r>
              <a:rPr lang="en-IN" dirty="0"/>
              <a:t> </a:t>
            </a:r>
          </a:p>
          <a:p>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"HashSet after removing 'Mango': "</a:t>
            </a:r>
            <a:r>
              <a:rPr lang="en-IN" dirty="0"/>
              <a:t> </a:t>
            </a:r>
            <a:r>
              <a:rPr lang="en-IN" dirty="0">
                <a:solidFill>
                  <a:srgbClr val="61AFEF"/>
                </a:solidFill>
              </a:rPr>
              <a:t>+</a:t>
            </a:r>
            <a:r>
              <a:rPr lang="en-IN" dirty="0"/>
              <a:t> fruits</a:t>
            </a:r>
            <a:r>
              <a:rPr lang="en-IN" dirty="0">
                <a:solidFill>
                  <a:srgbClr val="ABB2BF"/>
                </a:solidFill>
              </a:rPr>
              <a:t>);</a:t>
            </a:r>
            <a:r>
              <a:rPr lang="en-IN" dirty="0"/>
              <a:t> </a:t>
            </a:r>
            <a:r>
              <a:rPr lang="en-IN" i="1" dirty="0">
                <a:solidFill>
                  <a:srgbClr val="5C6370"/>
                </a:solidFill>
              </a:rPr>
              <a:t>// Output: HashSet after removing 'Mango': [null, Banana, Orange, Apple]</a:t>
            </a:r>
            <a:r>
              <a:rPr lang="en-IN" dirty="0"/>
              <a:t> </a:t>
            </a:r>
            <a:r>
              <a:rPr lang="en-IN" i="1" dirty="0">
                <a:solidFill>
                  <a:srgbClr val="5C6370"/>
                </a:solidFill>
              </a:rPr>
              <a:t>// Iterating over the HashSet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a:t>
            </a:r>
            <a:r>
              <a:rPr lang="en-IN" dirty="0">
                <a:solidFill>
                  <a:srgbClr val="ABB2BF"/>
                </a:solidFill>
              </a:rPr>
              <a:t>(</a:t>
            </a:r>
            <a:r>
              <a:rPr lang="en-IN" dirty="0">
                <a:solidFill>
                  <a:srgbClr val="98C379"/>
                </a:solidFill>
              </a:rPr>
              <a:t>"Iterating over the HashSet: "</a:t>
            </a:r>
            <a:r>
              <a:rPr lang="en-IN" dirty="0">
                <a:solidFill>
                  <a:srgbClr val="ABB2BF"/>
                </a:solidFill>
              </a:rPr>
              <a:t>);</a:t>
            </a:r>
            <a:r>
              <a:rPr lang="en-IN" dirty="0"/>
              <a:t> </a:t>
            </a:r>
          </a:p>
          <a:p>
            <a:r>
              <a:rPr lang="en-IN" dirty="0">
                <a:solidFill>
                  <a:srgbClr val="C678DD"/>
                </a:solidFill>
              </a:rPr>
              <a:t>for</a:t>
            </a:r>
            <a:r>
              <a:rPr lang="en-IN" dirty="0"/>
              <a:t> </a:t>
            </a:r>
            <a:r>
              <a:rPr lang="en-IN" dirty="0">
                <a:solidFill>
                  <a:srgbClr val="ABB2BF"/>
                </a:solidFill>
              </a:rPr>
              <a:t>(</a:t>
            </a:r>
            <a:r>
              <a:rPr lang="en-IN" dirty="0">
                <a:solidFill>
                  <a:srgbClr val="D19A66"/>
                </a:solidFill>
              </a:rPr>
              <a:t>String</a:t>
            </a:r>
            <a:r>
              <a:rPr lang="en-IN" dirty="0"/>
              <a:t> fruit </a:t>
            </a:r>
            <a:r>
              <a:rPr lang="en-IN" dirty="0">
                <a:solidFill>
                  <a:srgbClr val="61AFEF"/>
                </a:solidFill>
              </a:rPr>
              <a:t>:</a:t>
            </a:r>
            <a:r>
              <a:rPr lang="en-IN" dirty="0"/>
              <a:t> fruits</a:t>
            </a:r>
            <a:r>
              <a:rPr lang="en-IN" dirty="0">
                <a:solidFill>
                  <a:srgbClr val="ABB2BF"/>
                </a:solidFill>
              </a:rPr>
              <a:t>)</a:t>
            </a:r>
            <a:r>
              <a:rPr lang="en-IN" dirty="0"/>
              <a:t> </a:t>
            </a:r>
            <a:r>
              <a:rPr lang="en-IN" dirty="0">
                <a:solidFill>
                  <a:srgbClr val="ABB2BF"/>
                </a:solidFill>
              </a:rPr>
              <a: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a:t>
            </a:r>
            <a:r>
              <a:rPr lang="en-IN" dirty="0">
                <a:solidFill>
                  <a:srgbClr val="ABB2BF"/>
                </a:solidFill>
              </a:rPr>
              <a:t>(</a:t>
            </a:r>
            <a:r>
              <a:rPr lang="en-IN" dirty="0"/>
              <a:t>fruit </a:t>
            </a:r>
            <a:r>
              <a:rPr lang="en-IN" dirty="0">
                <a:solidFill>
                  <a:srgbClr val="61AFEF"/>
                </a:solidFill>
              </a:rPr>
              <a:t>+</a:t>
            </a:r>
            <a:r>
              <a:rPr lang="en-IN" dirty="0"/>
              <a:t> </a:t>
            </a:r>
            <a:r>
              <a:rPr lang="en-IN" dirty="0">
                <a:solidFill>
                  <a:srgbClr val="98C379"/>
                </a:solidFill>
              </a:rPr>
              <a:t>" "</a:t>
            </a:r>
            <a:r>
              <a:rPr lang="en-IN" dirty="0">
                <a:solidFill>
                  <a:srgbClr val="ABB2BF"/>
                </a:solidFill>
              </a:rPr>
              <a:t>);</a:t>
            </a:r>
            <a:r>
              <a:rPr lang="en-IN" dirty="0"/>
              <a:t> </a:t>
            </a:r>
            <a:r>
              <a:rPr lang="en-IN" dirty="0">
                <a:solidFill>
                  <a:srgbClr val="ABB2BF"/>
                </a:solidFill>
              </a:rPr>
              <a: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t> </a:t>
            </a:r>
          </a:p>
          <a:p>
            <a:r>
              <a:rPr lang="en-IN" i="1" dirty="0">
                <a:solidFill>
                  <a:srgbClr val="5C6370"/>
                </a:solidFill>
              </a:rPr>
              <a:t>// Output: Iterating over the HashSet: null Banana Orange Apple</a:t>
            </a:r>
            <a:r>
              <a:rPr lang="en-IN" dirty="0"/>
              <a:t> </a:t>
            </a:r>
            <a:r>
              <a:rPr lang="en-IN" dirty="0">
                <a:solidFill>
                  <a:srgbClr val="ABB2BF"/>
                </a:solidFill>
              </a:rPr>
              <a:t>}</a:t>
            </a:r>
            <a:r>
              <a:rPr lang="en-IN" dirty="0"/>
              <a:t> </a:t>
            </a:r>
            <a:r>
              <a:rPr lang="en-IN" dirty="0">
                <a:solidFill>
                  <a:srgbClr val="ABB2BF"/>
                </a:solidFill>
              </a:rPr>
              <a:t>}</a:t>
            </a:r>
            <a:endParaRPr lang="en-IN" dirty="0"/>
          </a:p>
        </p:txBody>
      </p:sp>
    </p:spTree>
    <p:extLst>
      <p:ext uri="{BB962C8B-B14F-4D97-AF65-F5344CB8AC3E}">
        <p14:creationId xmlns:p14="http://schemas.microsoft.com/office/powerpoint/2010/main" val="3807827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A85F63-90ED-4F32-969F-4EB8A7C50FE4}"/>
              </a:ext>
            </a:extLst>
          </p:cNvPr>
          <p:cNvSpPr>
            <a:spLocks noGrp="1"/>
          </p:cNvSpPr>
          <p:nvPr>
            <p:ph idx="1"/>
          </p:nvPr>
        </p:nvSpPr>
        <p:spPr/>
        <p:txBody>
          <a:bodyPr/>
          <a:lstStyle/>
          <a:p>
            <a:pPr marL="0" indent="0" algn="just">
              <a:buNone/>
            </a:pPr>
            <a:r>
              <a:rPr lang="en-US" dirty="0"/>
              <a:t>In the above example, we create a HashSet of String elements and demonstrate various operations like adding elements (including duplicates and null), checking for element existence, removing elements, and iterating over the set.</a:t>
            </a:r>
          </a:p>
          <a:p>
            <a:pPr marL="0" indent="0" algn="just">
              <a:buNone/>
            </a:pPr>
            <a:r>
              <a:rPr lang="en-US" dirty="0"/>
              <a:t>HashSet is widely used when you need to store a collection of unique elements and don't care about the order of the elements. It provides constant-time performance for basic operations, making it efficient for large datasets.</a:t>
            </a:r>
          </a:p>
          <a:p>
            <a:pPr marL="0" indent="0" algn="just">
              <a:buNone/>
            </a:pPr>
            <a:r>
              <a:rPr lang="en-US" dirty="0"/>
              <a:t>However, keep in mind that the performance of HashSet depends on the quality of the hash function and the load factor (the ratio of elements to the capacity of the hash table). If the hash function is not well-distributed or the load factor becomes too high, the performance can degrade.</a:t>
            </a:r>
            <a:endParaRPr lang="en-IN" dirty="0"/>
          </a:p>
        </p:txBody>
      </p:sp>
    </p:spTree>
    <p:extLst>
      <p:ext uri="{BB962C8B-B14F-4D97-AF65-F5344CB8AC3E}">
        <p14:creationId xmlns:p14="http://schemas.microsoft.com/office/powerpoint/2010/main" val="5432230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12AB-25E7-44F2-9135-CD05E1DC1502}"/>
              </a:ext>
            </a:extLst>
          </p:cNvPr>
          <p:cNvSpPr>
            <a:spLocks noGrp="1"/>
          </p:cNvSpPr>
          <p:nvPr>
            <p:ph type="title"/>
          </p:nvPr>
        </p:nvSpPr>
        <p:spPr/>
        <p:txBody>
          <a:bodyPr>
            <a:normAutofit fontScale="90000"/>
          </a:bodyPr>
          <a:lstStyle/>
          <a:p>
            <a:br>
              <a:rPr lang="en-IN" dirty="0"/>
            </a:br>
            <a:r>
              <a:rPr lang="en-IN" dirty="0" err="1"/>
              <a:t>LinkedHashSet</a:t>
            </a:r>
            <a:br>
              <a:rPr lang="en-IN" dirty="0"/>
            </a:br>
            <a:endParaRPr lang="en-IN" dirty="0"/>
          </a:p>
        </p:txBody>
      </p:sp>
      <p:sp>
        <p:nvSpPr>
          <p:cNvPr id="3" name="Content Placeholder 2">
            <a:extLst>
              <a:ext uri="{FF2B5EF4-FFF2-40B4-BE49-F238E27FC236}">
                <a16:creationId xmlns:a16="http://schemas.microsoft.com/office/drawing/2014/main" id="{7D3022F8-F569-4303-897F-4A7BEDBD411E}"/>
              </a:ext>
            </a:extLst>
          </p:cNvPr>
          <p:cNvSpPr>
            <a:spLocks noGrp="1"/>
          </p:cNvSpPr>
          <p:nvPr>
            <p:ph idx="1"/>
          </p:nvPr>
        </p:nvSpPr>
        <p:spPr/>
        <p:txBody>
          <a:bodyPr>
            <a:normAutofit fontScale="92500" lnSpcReduction="20000"/>
          </a:bodyPr>
          <a:lstStyle/>
          <a:p>
            <a:pPr marL="0" indent="0" algn="just">
              <a:buNone/>
            </a:pPr>
            <a:r>
              <a:rPr lang="en-US" dirty="0"/>
              <a:t> </a:t>
            </a:r>
            <a:r>
              <a:rPr lang="en-US" b="1" dirty="0" err="1"/>
              <a:t>LinkedHashSet</a:t>
            </a:r>
            <a:r>
              <a:rPr lang="en-US" dirty="0"/>
              <a:t> is another concrete implementation of the Set interface in Java. It extends HashSet and maintains the insertion order of elements. This means that the elements are stored and retrieved in the same order they were inserted into the set. </a:t>
            </a:r>
          </a:p>
          <a:p>
            <a:pPr marL="0" indent="0" algn="just">
              <a:buNone/>
            </a:pPr>
            <a:r>
              <a:rPr lang="en-US" b="1" dirty="0"/>
              <a:t>Insertion Order: </a:t>
            </a:r>
            <a:r>
              <a:rPr lang="en-US" dirty="0"/>
              <a:t>Unlike HashSet, </a:t>
            </a:r>
            <a:r>
              <a:rPr lang="en-US" dirty="0" err="1"/>
              <a:t>LinkedHashSet</a:t>
            </a:r>
            <a:r>
              <a:rPr lang="en-US" dirty="0"/>
              <a:t> maintains the insertion order of elements. When iterating over the set, the elements are returned in the order they were inserted.</a:t>
            </a:r>
          </a:p>
          <a:p>
            <a:pPr marL="0" indent="0" algn="just">
              <a:buNone/>
            </a:pPr>
            <a:r>
              <a:rPr lang="en-US" b="1" dirty="0"/>
              <a:t>Hash Table Implementation: </a:t>
            </a:r>
            <a:r>
              <a:rPr lang="en-US" dirty="0"/>
              <a:t>Like HashSet, </a:t>
            </a:r>
            <a:r>
              <a:rPr lang="en-US" dirty="0" err="1"/>
              <a:t>LinkedHashSet</a:t>
            </a:r>
            <a:r>
              <a:rPr lang="en-US" dirty="0"/>
              <a:t> is also backed by a hash table data structure (an instance of HashMap) for storing the elements. This provides constant-time performance for basic operations like add(), remove(), and contains().</a:t>
            </a:r>
          </a:p>
          <a:p>
            <a:pPr marL="0" indent="0" algn="just">
              <a:buNone/>
            </a:pPr>
            <a:r>
              <a:rPr lang="en-US" b="1" dirty="0"/>
              <a:t>Linked List Implementation: </a:t>
            </a:r>
            <a:r>
              <a:rPr lang="en-US" dirty="0"/>
              <a:t>In addition to the hash table, </a:t>
            </a:r>
            <a:r>
              <a:rPr lang="en-US" dirty="0" err="1"/>
              <a:t>LinkedHashSet</a:t>
            </a:r>
            <a:r>
              <a:rPr lang="en-US" dirty="0"/>
              <a:t> also maintains a doubly-linked list that keeps track of the insertion order of elements.</a:t>
            </a:r>
          </a:p>
          <a:p>
            <a:pPr marL="0" indent="0" algn="just">
              <a:buNone/>
            </a:pPr>
            <a:r>
              <a:rPr lang="en-US" b="1" dirty="0"/>
              <a:t>No Duplicates: </a:t>
            </a:r>
            <a:r>
              <a:rPr lang="en-US" dirty="0"/>
              <a:t>As with all Set implementations, </a:t>
            </a:r>
            <a:r>
              <a:rPr lang="en-US" dirty="0" err="1"/>
              <a:t>LinkedHashSet</a:t>
            </a:r>
            <a:r>
              <a:rPr lang="en-US" dirty="0"/>
              <a:t> does not allow duplicate elements. When you try to add a duplicate element, it is ignored.</a:t>
            </a:r>
          </a:p>
          <a:p>
            <a:pPr marL="0" indent="0" algn="just">
              <a:buNone/>
            </a:pPr>
            <a:r>
              <a:rPr lang="en-US" b="1" dirty="0"/>
              <a:t>Null Elements: </a:t>
            </a:r>
            <a:r>
              <a:rPr lang="en-US" dirty="0" err="1"/>
              <a:t>LinkedHashSet</a:t>
            </a:r>
            <a:r>
              <a:rPr lang="en-US" dirty="0"/>
              <a:t> allows at most one null element. If you try to add a second null element, it will be ignored.</a:t>
            </a:r>
          </a:p>
          <a:p>
            <a:pPr marL="0" indent="0" algn="just">
              <a:buNone/>
            </a:pPr>
            <a:r>
              <a:rPr lang="en-US" b="1" dirty="0"/>
              <a:t>Iterators: </a:t>
            </a:r>
            <a:r>
              <a:rPr lang="en-US" dirty="0"/>
              <a:t>The iterator returned by </a:t>
            </a:r>
            <a:r>
              <a:rPr lang="en-US" dirty="0" err="1"/>
              <a:t>LinkedHashSet</a:t>
            </a:r>
            <a:r>
              <a:rPr lang="en-US" dirty="0"/>
              <a:t> traverses the elements in the order they were inserted into the set.</a:t>
            </a:r>
            <a:endParaRPr lang="en-IN" dirty="0"/>
          </a:p>
        </p:txBody>
      </p:sp>
    </p:spTree>
    <p:extLst>
      <p:ext uri="{BB962C8B-B14F-4D97-AF65-F5344CB8AC3E}">
        <p14:creationId xmlns:p14="http://schemas.microsoft.com/office/powerpoint/2010/main" val="1213109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4067-0311-49C8-9444-AAD2FD08E420}"/>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F7DF4F58-1991-4727-9E19-5F99EFB617F5}"/>
              </a:ext>
            </a:extLst>
          </p:cNvPr>
          <p:cNvSpPr>
            <a:spLocks noGrp="1"/>
          </p:cNvSpPr>
          <p:nvPr>
            <p:ph idx="1"/>
          </p:nvPr>
        </p:nvSpPr>
        <p:spPr>
          <a:xfrm>
            <a:off x="838201" y="1513652"/>
            <a:ext cx="4857750" cy="5078313"/>
          </a:xfrm>
          <a:solidFill>
            <a:schemeClr val="tx2">
              <a:lumMod val="10000"/>
              <a:lumOff val="90000"/>
            </a:schemeClr>
          </a:solidFill>
        </p:spPr>
        <p:txBody>
          <a:bodyPr>
            <a:normAutofit fontScale="92500" lnSpcReduction="10000"/>
          </a:bodyPr>
          <a:lstStyle/>
          <a:p>
            <a:pPr marL="0" indent="0">
              <a:buNone/>
            </a:pPr>
            <a:r>
              <a:rPr lang="en-IN" sz="1800" dirty="0">
                <a:solidFill>
                  <a:srgbClr val="C678DD"/>
                </a:solidFill>
              </a:rPr>
              <a:t>import</a:t>
            </a:r>
            <a:r>
              <a:rPr lang="en-IN" sz="1800" dirty="0"/>
              <a:t> </a:t>
            </a:r>
            <a:r>
              <a:rPr lang="en-IN" sz="1800" dirty="0" err="1"/>
              <a:t>java</a:t>
            </a:r>
            <a:r>
              <a:rPr lang="en-IN" sz="1800" dirty="0" err="1">
                <a:solidFill>
                  <a:srgbClr val="ABB2BF"/>
                </a:solidFill>
              </a:rPr>
              <a:t>.</a:t>
            </a:r>
            <a:r>
              <a:rPr lang="en-IN" sz="1800" dirty="0" err="1"/>
              <a:t>util</a:t>
            </a:r>
            <a:r>
              <a:rPr lang="en-IN" sz="1800" dirty="0" err="1">
                <a:solidFill>
                  <a:srgbClr val="ABB2BF"/>
                </a:solidFill>
              </a:rPr>
              <a:t>.</a:t>
            </a:r>
            <a:r>
              <a:rPr lang="en-IN" sz="1800" dirty="0" err="1">
                <a:solidFill>
                  <a:srgbClr val="D19A66"/>
                </a:solidFill>
              </a:rPr>
              <a:t>LinkedHashSet</a:t>
            </a:r>
            <a:r>
              <a:rPr lang="en-IN" sz="1800" dirty="0">
                <a:solidFill>
                  <a:srgbClr val="ABB2BF"/>
                </a:solidFill>
              </a:rPr>
              <a:t>;</a:t>
            </a:r>
          </a:p>
          <a:p>
            <a:pPr marL="0" indent="0">
              <a:buNone/>
            </a:pPr>
            <a:r>
              <a:rPr lang="en-IN" sz="1800" dirty="0"/>
              <a:t> </a:t>
            </a:r>
            <a:r>
              <a:rPr lang="en-IN" sz="1800" dirty="0">
                <a:solidFill>
                  <a:srgbClr val="C678DD"/>
                </a:solidFill>
              </a:rPr>
              <a:t>import</a:t>
            </a:r>
            <a:r>
              <a:rPr lang="en-IN" sz="1800" dirty="0"/>
              <a:t> </a:t>
            </a:r>
            <a:r>
              <a:rPr lang="en-IN" sz="1800" dirty="0" err="1"/>
              <a:t>java</a:t>
            </a:r>
            <a:r>
              <a:rPr lang="en-IN" sz="1800" dirty="0" err="1">
                <a:solidFill>
                  <a:srgbClr val="ABB2BF"/>
                </a:solidFill>
              </a:rPr>
              <a:t>.</a:t>
            </a:r>
            <a:r>
              <a:rPr lang="en-IN" sz="1800" dirty="0" err="1"/>
              <a:t>util</a:t>
            </a:r>
            <a:r>
              <a:rPr lang="en-IN" sz="1800" dirty="0" err="1">
                <a:solidFill>
                  <a:srgbClr val="ABB2BF"/>
                </a:solidFill>
              </a:rPr>
              <a:t>.</a:t>
            </a:r>
            <a:r>
              <a:rPr lang="en-IN" sz="1800" dirty="0" err="1">
                <a:solidFill>
                  <a:srgbClr val="D19A66"/>
                </a:solidFill>
              </a:rPr>
              <a:t>Set</a:t>
            </a:r>
            <a:r>
              <a:rPr lang="en-IN" sz="1800" dirty="0">
                <a:solidFill>
                  <a:srgbClr val="ABB2BF"/>
                </a:solidFill>
              </a:rPr>
              <a:t>;</a:t>
            </a:r>
            <a:r>
              <a:rPr lang="en-IN" sz="1800" dirty="0"/>
              <a:t> </a:t>
            </a:r>
          </a:p>
          <a:p>
            <a:pPr marL="0" indent="0">
              <a:buNone/>
            </a:pPr>
            <a:r>
              <a:rPr lang="en-IN" sz="1800" dirty="0">
                <a:solidFill>
                  <a:srgbClr val="C678DD"/>
                </a:solidFill>
              </a:rPr>
              <a:t>public</a:t>
            </a:r>
            <a:r>
              <a:rPr lang="en-IN" sz="1800" dirty="0"/>
              <a:t> </a:t>
            </a:r>
            <a:r>
              <a:rPr lang="en-IN" sz="1800" dirty="0">
                <a:solidFill>
                  <a:srgbClr val="C678DD"/>
                </a:solidFill>
              </a:rPr>
              <a:t>class</a:t>
            </a:r>
            <a:r>
              <a:rPr lang="en-IN" sz="1800" dirty="0"/>
              <a:t> </a:t>
            </a:r>
            <a:r>
              <a:rPr lang="en-IN" sz="1800" dirty="0" err="1">
                <a:solidFill>
                  <a:srgbClr val="D19A66"/>
                </a:solidFill>
              </a:rPr>
              <a:t>LinkedHashSetExample</a:t>
            </a:r>
            <a:r>
              <a:rPr lang="en-IN" sz="1800" dirty="0"/>
              <a:t> </a:t>
            </a:r>
            <a:r>
              <a:rPr lang="en-IN" sz="1800" dirty="0">
                <a:solidFill>
                  <a:srgbClr val="ABB2BF"/>
                </a:solidFill>
              </a:rPr>
              <a:t>{</a:t>
            </a:r>
            <a:r>
              <a:rPr lang="en-IN" sz="1800" dirty="0"/>
              <a:t> </a:t>
            </a:r>
          </a:p>
          <a:p>
            <a:pPr marL="0" indent="0">
              <a:buNone/>
            </a:pPr>
            <a:r>
              <a:rPr lang="en-IN" sz="1800" dirty="0">
                <a:solidFill>
                  <a:srgbClr val="C678DD"/>
                </a:solidFill>
              </a:rPr>
              <a:t>public</a:t>
            </a:r>
            <a:r>
              <a:rPr lang="en-IN" sz="1800" dirty="0"/>
              <a:t> </a:t>
            </a:r>
            <a:r>
              <a:rPr lang="en-IN" sz="1800" dirty="0">
                <a:solidFill>
                  <a:srgbClr val="C678DD"/>
                </a:solidFill>
              </a:rPr>
              <a:t>static</a:t>
            </a:r>
            <a:r>
              <a:rPr lang="en-IN" sz="1800" dirty="0"/>
              <a:t> </a:t>
            </a:r>
            <a:r>
              <a:rPr lang="en-IN" sz="1800" dirty="0">
                <a:solidFill>
                  <a:srgbClr val="C678DD"/>
                </a:solidFill>
              </a:rPr>
              <a:t>void</a:t>
            </a:r>
            <a:r>
              <a:rPr lang="en-IN" sz="1800" dirty="0"/>
              <a:t> </a:t>
            </a:r>
            <a:r>
              <a:rPr lang="en-IN" sz="1800" dirty="0">
                <a:solidFill>
                  <a:srgbClr val="61AFEF"/>
                </a:solidFill>
              </a:rPr>
              <a:t>main</a:t>
            </a:r>
            <a:r>
              <a:rPr lang="en-IN" sz="1800" dirty="0">
                <a:solidFill>
                  <a:srgbClr val="ABB2BF"/>
                </a:solidFill>
              </a:rPr>
              <a:t>(</a:t>
            </a:r>
            <a:r>
              <a:rPr lang="en-IN" sz="1800" dirty="0">
                <a:solidFill>
                  <a:srgbClr val="D19A66"/>
                </a:solidFill>
              </a:rPr>
              <a:t>String</a:t>
            </a:r>
            <a:r>
              <a:rPr lang="en-IN" sz="1800" dirty="0">
                <a:solidFill>
                  <a:srgbClr val="ABB2BF"/>
                </a:solidFill>
              </a:rPr>
              <a:t>[]</a:t>
            </a:r>
            <a:r>
              <a:rPr lang="en-IN" sz="1800" dirty="0"/>
              <a:t> </a:t>
            </a:r>
            <a:r>
              <a:rPr lang="en-IN" sz="1800" dirty="0" err="1"/>
              <a:t>args</a:t>
            </a:r>
            <a:r>
              <a:rPr lang="en-IN" sz="1800" dirty="0">
                <a:solidFill>
                  <a:srgbClr val="ABB2BF"/>
                </a:solidFill>
              </a:rPr>
              <a:t>)</a:t>
            </a:r>
            <a:r>
              <a:rPr lang="en-IN" sz="1800" dirty="0"/>
              <a:t> </a:t>
            </a:r>
            <a:r>
              <a:rPr lang="en-IN" sz="1800" dirty="0">
                <a:solidFill>
                  <a:srgbClr val="ABB2BF"/>
                </a:solidFill>
              </a:rPr>
              <a:t>{</a:t>
            </a:r>
            <a:r>
              <a:rPr lang="en-IN" sz="1800" dirty="0"/>
              <a:t> </a:t>
            </a:r>
          </a:p>
          <a:p>
            <a:pPr marL="0" indent="0">
              <a:buNone/>
            </a:pPr>
            <a:r>
              <a:rPr lang="en-IN" sz="1800" i="1" dirty="0">
                <a:solidFill>
                  <a:srgbClr val="5C6370"/>
                </a:solidFill>
              </a:rPr>
              <a:t>// Creating a </a:t>
            </a:r>
            <a:r>
              <a:rPr lang="en-IN" sz="1800" i="1" dirty="0" err="1">
                <a:solidFill>
                  <a:srgbClr val="5C6370"/>
                </a:solidFill>
              </a:rPr>
              <a:t>LinkedHashSet</a:t>
            </a:r>
            <a:endParaRPr lang="en-IN" sz="1800" i="1" dirty="0">
              <a:solidFill>
                <a:srgbClr val="5C6370"/>
              </a:solidFill>
            </a:endParaRPr>
          </a:p>
          <a:p>
            <a:pPr marL="0" indent="0">
              <a:buNone/>
            </a:pPr>
            <a:r>
              <a:rPr lang="en-IN" sz="1800" dirty="0"/>
              <a:t> </a:t>
            </a:r>
            <a:r>
              <a:rPr lang="en-IN" sz="1800" dirty="0">
                <a:solidFill>
                  <a:srgbClr val="D19A66"/>
                </a:solidFill>
              </a:rPr>
              <a:t>Set</a:t>
            </a:r>
            <a:r>
              <a:rPr lang="en-IN" sz="1800" dirty="0">
                <a:solidFill>
                  <a:srgbClr val="ABB2BF"/>
                </a:solidFill>
              </a:rPr>
              <a:t>&lt;</a:t>
            </a:r>
            <a:r>
              <a:rPr lang="en-IN" sz="1800" dirty="0">
                <a:solidFill>
                  <a:srgbClr val="D19A66"/>
                </a:solidFill>
              </a:rPr>
              <a:t>String</a:t>
            </a:r>
            <a:r>
              <a:rPr lang="en-IN" sz="1800" dirty="0">
                <a:solidFill>
                  <a:srgbClr val="ABB2BF"/>
                </a:solidFill>
              </a:rPr>
              <a:t>&gt;</a:t>
            </a:r>
            <a:r>
              <a:rPr lang="en-IN" sz="1800" dirty="0"/>
              <a:t> fruits </a:t>
            </a:r>
            <a:r>
              <a:rPr lang="en-IN" sz="1800" dirty="0">
                <a:solidFill>
                  <a:srgbClr val="61AFEF"/>
                </a:solidFill>
              </a:rPr>
              <a:t>=</a:t>
            </a:r>
            <a:r>
              <a:rPr lang="en-IN" sz="1800" dirty="0"/>
              <a:t> </a:t>
            </a:r>
            <a:r>
              <a:rPr lang="en-IN" sz="1800" dirty="0">
                <a:solidFill>
                  <a:srgbClr val="C678DD"/>
                </a:solidFill>
              </a:rPr>
              <a:t>new</a:t>
            </a:r>
            <a:r>
              <a:rPr lang="en-IN" sz="1800" dirty="0"/>
              <a:t> </a:t>
            </a:r>
            <a:r>
              <a:rPr lang="en-IN" sz="1800" dirty="0" err="1">
                <a:solidFill>
                  <a:srgbClr val="D19A66"/>
                </a:solidFill>
              </a:rPr>
              <a:t>LinkedHashSet</a:t>
            </a:r>
            <a:r>
              <a:rPr lang="en-IN" sz="1800" dirty="0">
                <a:solidFill>
                  <a:srgbClr val="ABB2BF"/>
                </a:solidFill>
              </a:rPr>
              <a:t>&lt;&gt;();</a:t>
            </a:r>
            <a:r>
              <a:rPr lang="en-IN" sz="1800" dirty="0"/>
              <a:t> </a:t>
            </a:r>
          </a:p>
          <a:p>
            <a:pPr marL="0" indent="0">
              <a:buNone/>
            </a:pPr>
            <a:r>
              <a:rPr lang="en-IN" sz="1800" i="1" dirty="0">
                <a:solidFill>
                  <a:srgbClr val="5C6370"/>
                </a:solidFill>
              </a:rPr>
              <a:t>// Adding elements to the </a:t>
            </a:r>
            <a:r>
              <a:rPr lang="en-IN" sz="1800" i="1" dirty="0" err="1">
                <a:solidFill>
                  <a:srgbClr val="5C6370"/>
                </a:solidFill>
              </a:rPr>
              <a:t>LinkedHashSet</a:t>
            </a:r>
            <a:r>
              <a:rPr lang="en-IN" sz="1800" dirty="0"/>
              <a:t> </a:t>
            </a:r>
            <a:r>
              <a:rPr lang="en-IN" sz="1800" dirty="0" err="1"/>
              <a:t>fruits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98C379"/>
                </a:solidFill>
              </a:rPr>
              <a:t>"Apple"</a:t>
            </a:r>
            <a:r>
              <a:rPr lang="en-IN" sz="1800" dirty="0">
                <a:solidFill>
                  <a:srgbClr val="ABB2BF"/>
                </a:solidFill>
              </a:rPr>
              <a:t>);</a:t>
            </a:r>
          </a:p>
          <a:p>
            <a:pPr marL="0" indent="0">
              <a:buNone/>
            </a:pPr>
            <a:r>
              <a:rPr lang="en-IN" sz="1800" dirty="0"/>
              <a:t> </a:t>
            </a:r>
            <a:r>
              <a:rPr lang="en-IN" sz="1800" dirty="0" err="1"/>
              <a:t>fruits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98C379"/>
                </a:solidFill>
              </a:rPr>
              <a:t>"Banana"</a:t>
            </a:r>
            <a:r>
              <a:rPr lang="en-IN" sz="1800" dirty="0">
                <a:solidFill>
                  <a:srgbClr val="ABB2BF"/>
                </a:solidFill>
              </a:rPr>
              <a:t>);</a:t>
            </a:r>
          </a:p>
          <a:p>
            <a:pPr marL="0" indent="0">
              <a:buNone/>
            </a:pPr>
            <a:r>
              <a:rPr lang="en-IN" sz="1800" dirty="0"/>
              <a:t> </a:t>
            </a:r>
            <a:r>
              <a:rPr lang="en-IN" sz="1800" dirty="0" err="1"/>
              <a:t>fruits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98C379"/>
                </a:solidFill>
              </a:rPr>
              <a:t>"Orange"</a:t>
            </a:r>
            <a:r>
              <a:rPr lang="en-IN" sz="1800" dirty="0">
                <a:solidFill>
                  <a:srgbClr val="ABB2BF"/>
                </a:solidFill>
              </a:rPr>
              <a:t>);</a:t>
            </a:r>
            <a:r>
              <a:rPr lang="en-IN" sz="1800" dirty="0"/>
              <a:t> </a:t>
            </a:r>
          </a:p>
          <a:p>
            <a:pPr marL="0" indent="0">
              <a:buNone/>
            </a:pPr>
            <a:r>
              <a:rPr lang="en-IN" sz="1800" dirty="0" err="1"/>
              <a:t>fruits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98C379"/>
                </a:solidFill>
              </a:rPr>
              <a:t>"Mango"</a:t>
            </a:r>
            <a:r>
              <a:rPr lang="en-IN" sz="1800" dirty="0">
                <a:solidFill>
                  <a:srgbClr val="ABB2BF"/>
                </a:solidFill>
              </a:rPr>
              <a:t>);</a:t>
            </a:r>
            <a:r>
              <a:rPr lang="en-IN" sz="1800" dirty="0"/>
              <a:t> </a:t>
            </a:r>
          </a:p>
          <a:p>
            <a:pPr marL="0" indent="0">
              <a:buNone/>
            </a:pPr>
            <a:r>
              <a:rPr lang="en-IN" sz="1800" dirty="0" err="1"/>
              <a:t>fruits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98C379"/>
                </a:solidFill>
              </a:rPr>
              <a:t>"Apple"</a:t>
            </a:r>
            <a:r>
              <a:rPr lang="en-IN" sz="1800" dirty="0">
                <a:solidFill>
                  <a:srgbClr val="ABB2BF"/>
                </a:solidFill>
              </a:rPr>
              <a:t>);</a:t>
            </a:r>
            <a:r>
              <a:rPr lang="en-IN" sz="1800" dirty="0"/>
              <a:t> </a:t>
            </a:r>
          </a:p>
          <a:p>
            <a:pPr marL="0" indent="0">
              <a:buNone/>
            </a:pPr>
            <a:r>
              <a:rPr lang="en-IN" sz="1800" i="1" dirty="0">
                <a:solidFill>
                  <a:srgbClr val="5C6370"/>
                </a:solidFill>
              </a:rPr>
              <a:t>// Duplicate element, will be ignored</a:t>
            </a:r>
            <a:r>
              <a:rPr lang="en-IN" sz="1800" dirty="0"/>
              <a:t> </a:t>
            </a:r>
          </a:p>
          <a:p>
            <a:pPr marL="0" indent="0">
              <a:buNone/>
            </a:pPr>
            <a:r>
              <a:rPr lang="en-IN" sz="1800" dirty="0" err="1"/>
              <a:t>fruits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C678DD"/>
                </a:solidFill>
              </a:rPr>
              <a:t>null</a:t>
            </a:r>
            <a:r>
              <a:rPr lang="en-IN" sz="1800" dirty="0">
                <a:solidFill>
                  <a:srgbClr val="ABB2BF"/>
                </a:solidFill>
              </a:rPr>
              <a:t>);</a:t>
            </a:r>
            <a:endParaRPr lang="en-IN" sz="1800" dirty="0"/>
          </a:p>
          <a:p>
            <a:pPr marL="0" indent="0">
              <a:buNone/>
            </a:pPr>
            <a:r>
              <a:rPr lang="en-IN" sz="1800" i="1" dirty="0">
                <a:solidFill>
                  <a:srgbClr val="5C6370"/>
                </a:solidFill>
              </a:rPr>
              <a:t>// Null element is allowed</a:t>
            </a:r>
            <a:r>
              <a:rPr lang="en-IN" sz="1800" dirty="0"/>
              <a:t> </a:t>
            </a:r>
          </a:p>
        </p:txBody>
      </p:sp>
      <p:sp>
        <p:nvSpPr>
          <p:cNvPr id="4" name="Rectangle 3">
            <a:extLst>
              <a:ext uri="{FF2B5EF4-FFF2-40B4-BE49-F238E27FC236}">
                <a16:creationId xmlns:a16="http://schemas.microsoft.com/office/drawing/2014/main" id="{C37B1F97-E7DE-4D10-9988-DC9C104F5466}"/>
              </a:ext>
            </a:extLst>
          </p:cNvPr>
          <p:cNvSpPr/>
          <p:nvPr/>
        </p:nvSpPr>
        <p:spPr>
          <a:xfrm>
            <a:off x="5876925" y="1513652"/>
            <a:ext cx="6096000" cy="5078313"/>
          </a:xfrm>
          <a:prstGeom prst="rect">
            <a:avLst/>
          </a:prstGeom>
          <a:solidFill>
            <a:schemeClr val="tx2">
              <a:lumMod val="10000"/>
              <a:lumOff val="90000"/>
            </a:schemeClr>
          </a:solidFill>
        </p:spPr>
        <p:txBody>
          <a:bodyPr wrap="square">
            <a:spAutoFit/>
          </a:bodyPr>
          <a:lstStyle/>
          <a:p>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a:t>
            </a:r>
            <a:r>
              <a:rPr lang="en-IN" dirty="0" err="1">
                <a:solidFill>
                  <a:srgbClr val="98C379"/>
                </a:solidFill>
              </a:rPr>
              <a:t>LinkedHashSet</a:t>
            </a:r>
            <a:r>
              <a:rPr lang="en-IN" dirty="0">
                <a:solidFill>
                  <a:srgbClr val="98C379"/>
                </a:solidFill>
              </a:rPr>
              <a:t> of fruits: "</a:t>
            </a:r>
            <a:r>
              <a:rPr lang="en-IN" dirty="0"/>
              <a:t> </a:t>
            </a:r>
            <a:r>
              <a:rPr lang="en-IN" dirty="0">
                <a:solidFill>
                  <a:srgbClr val="61AFEF"/>
                </a:solidFill>
              </a:rPr>
              <a:t>+</a:t>
            </a:r>
            <a:r>
              <a:rPr lang="en-IN" dirty="0"/>
              <a:t> fruits</a:t>
            </a:r>
            <a:r>
              <a:rPr lang="en-IN" dirty="0">
                <a:solidFill>
                  <a:srgbClr val="ABB2BF"/>
                </a:solidFill>
              </a:rPr>
              <a:t>);</a:t>
            </a:r>
          </a:p>
          <a:p>
            <a:r>
              <a:rPr lang="en-IN" dirty="0"/>
              <a:t> </a:t>
            </a:r>
            <a:r>
              <a:rPr lang="en-IN" i="1" dirty="0">
                <a:solidFill>
                  <a:srgbClr val="5C6370"/>
                </a:solidFill>
              </a:rPr>
              <a:t>// Output: </a:t>
            </a:r>
            <a:r>
              <a:rPr lang="en-IN" i="1" dirty="0" err="1">
                <a:solidFill>
                  <a:srgbClr val="5C6370"/>
                </a:solidFill>
              </a:rPr>
              <a:t>LinkedHashSet</a:t>
            </a:r>
            <a:r>
              <a:rPr lang="en-IN" i="1" dirty="0">
                <a:solidFill>
                  <a:srgbClr val="5C6370"/>
                </a:solidFill>
              </a:rPr>
              <a:t> of fruits: [Apple, Banana, Orange, Mango, null]</a:t>
            </a:r>
            <a:r>
              <a:rPr lang="en-IN" dirty="0"/>
              <a:t> </a:t>
            </a:r>
          </a:p>
          <a:p>
            <a:r>
              <a:rPr lang="en-IN" i="1" dirty="0">
                <a:solidFill>
                  <a:srgbClr val="5C6370"/>
                </a:solidFill>
              </a:rPr>
              <a:t>// Checking if an element exists</a:t>
            </a:r>
          </a:p>
          <a:p>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"Contains 'Banana'? "</a:t>
            </a:r>
            <a:r>
              <a:rPr lang="en-IN" dirty="0"/>
              <a:t> </a:t>
            </a:r>
            <a:r>
              <a:rPr lang="en-IN" dirty="0">
                <a:solidFill>
                  <a:srgbClr val="61AFEF"/>
                </a:solidFill>
              </a:rPr>
              <a:t>+</a:t>
            </a:r>
            <a:r>
              <a:rPr lang="en-IN" dirty="0"/>
              <a:t> </a:t>
            </a:r>
            <a:r>
              <a:rPr lang="en-IN" dirty="0" err="1"/>
              <a:t>fruits</a:t>
            </a:r>
            <a:r>
              <a:rPr lang="en-IN" dirty="0" err="1">
                <a:solidFill>
                  <a:srgbClr val="ABB2BF"/>
                </a:solidFill>
              </a:rPr>
              <a:t>.</a:t>
            </a:r>
            <a:r>
              <a:rPr lang="en-IN" dirty="0" err="1">
                <a:solidFill>
                  <a:srgbClr val="61AFEF"/>
                </a:solidFill>
              </a:rPr>
              <a:t>contains</a:t>
            </a:r>
            <a:r>
              <a:rPr lang="en-IN" dirty="0">
                <a:solidFill>
                  <a:srgbClr val="ABB2BF"/>
                </a:solidFill>
              </a:rPr>
              <a:t>(</a:t>
            </a:r>
            <a:r>
              <a:rPr lang="en-IN" dirty="0">
                <a:solidFill>
                  <a:srgbClr val="98C379"/>
                </a:solidFill>
              </a:rPr>
              <a:t>"Banana"</a:t>
            </a:r>
            <a:r>
              <a:rPr lang="en-IN" dirty="0">
                <a:solidFill>
                  <a:srgbClr val="ABB2BF"/>
                </a:solidFill>
              </a:rPr>
              <a:t>));</a:t>
            </a:r>
            <a:r>
              <a:rPr lang="en-IN" dirty="0"/>
              <a:t> </a:t>
            </a:r>
          </a:p>
          <a:p>
            <a:r>
              <a:rPr lang="en-IN" i="1" dirty="0">
                <a:solidFill>
                  <a:srgbClr val="5C6370"/>
                </a:solidFill>
              </a:rPr>
              <a:t>// Output: Contains 'Banana'? true</a:t>
            </a:r>
            <a:r>
              <a:rPr lang="en-IN" dirty="0"/>
              <a:t> </a:t>
            </a:r>
            <a:r>
              <a:rPr lang="en-IN" i="1" dirty="0">
                <a:solidFill>
                  <a:srgbClr val="5C6370"/>
                </a:solidFill>
              </a:rPr>
              <a:t>// Removing an element</a:t>
            </a:r>
            <a:r>
              <a:rPr lang="en-IN" dirty="0"/>
              <a:t> </a:t>
            </a:r>
            <a:r>
              <a:rPr lang="en-IN" dirty="0" err="1"/>
              <a:t>fruits</a:t>
            </a:r>
            <a:r>
              <a:rPr lang="en-IN" dirty="0" err="1">
                <a:solidFill>
                  <a:srgbClr val="ABB2BF"/>
                </a:solidFill>
              </a:rPr>
              <a:t>.</a:t>
            </a:r>
            <a:r>
              <a:rPr lang="en-IN" dirty="0" err="1">
                <a:solidFill>
                  <a:srgbClr val="61AFEF"/>
                </a:solidFill>
              </a:rPr>
              <a:t>remove</a:t>
            </a:r>
            <a:r>
              <a:rPr lang="en-IN" dirty="0">
                <a:solidFill>
                  <a:srgbClr val="ABB2BF"/>
                </a:solidFill>
              </a:rPr>
              <a:t>(</a:t>
            </a:r>
            <a:r>
              <a:rPr lang="en-IN" dirty="0">
                <a:solidFill>
                  <a:srgbClr val="98C379"/>
                </a:solidFill>
              </a:rPr>
              <a:t>"Mango"</a:t>
            </a:r>
            <a:r>
              <a:rPr lang="en-IN" dirty="0">
                <a:solidFill>
                  <a:srgbClr val="ABB2BF"/>
                </a:solidFill>
              </a:rPr>
              <a:t>);</a:t>
            </a:r>
            <a:r>
              <a:rPr lang="en-IN" dirty="0"/>
              <a:t> </a:t>
            </a:r>
          </a:p>
          <a:p>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a:t>
            </a:r>
            <a:r>
              <a:rPr lang="en-IN" dirty="0" err="1">
                <a:solidFill>
                  <a:srgbClr val="98C379"/>
                </a:solidFill>
              </a:rPr>
              <a:t>LinkedHashSet</a:t>
            </a:r>
            <a:r>
              <a:rPr lang="en-IN" dirty="0">
                <a:solidFill>
                  <a:srgbClr val="98C379"/>
                </a:solidFill>
              </a:rPr>
              <a:t> after removing 'Mango': "</a:t>
            </a:r>
            <a:r>
              <a:rPr lang="en-IN" dirty="0"/>
              <a:t> </a:t>
            </a:r>
            <a:r>
              <a:rPr lang="en-IN" dirty="0">
                <a:solidFill>
                  <a:srgbClr val="61AFEF"/>
                </a:solidFill>
              </a:rPr>
              <a:t>+</a:t>
            </a:r>
            <a:r>
              <a:rPr lang="en-IN" dirty="0"/>
              <a:t> fruits</a:t>
            </a:r>
            <a:r>
              <a:rPr lang="en-IN" dirty="0">
                <a:solidFill>
                  <a:srgbClr val="ABB2BF"/>
                </a:solidFill>
              </a:rPr>
              <a:t>);</a:t>
            </a:r>
            <a:r>
              <a:rPr lang="en-IN" dirty="0"/>
              <a:t> </a:t>
            </a:r>
          </a:p>
          <a:p>
            <a:r>
              <a:rPr lang="en-IN" i="1" dirty="0">
                <a:solidFill>
                  <a:srgbClr val="5C6370"/>
                </a:solidFill>
              </a:rPr>
              <a:t>// Output: </a:t>
            </a:r>
            <a:r>
              <a:rPr lang="en-IN" i="1" dirty="0" err="1">
                <a:solidFill>
                  <a:srgbClr val="5C6370"/>
                </a:solidFill>
              </a:rPr>
              <a:t>LinkedHashSet</a:t>
            </a:r>
            <a:r>
              <a:rPr lang="en-IN" i="1" dirty="0">
                <a:solidFill>
                  <a:srgbClr val="5C6370"/>
                </a:solidFill>
              </a:rPr>
              <a:t> after removing 'Mango': [Apple, Banana, Orange, null]</a:t>
            </a:r>
            <a:r>
              <a:rPr lang="en-IN" dirty="0"/>
              <a:t> </a:t>
            </a:r>
          </a:p>
          <a:p>
            <a:r>
              <a:rPr lang="en-IN" i="1" dirty="0">
                <a:solidFill>
                  <a:srgbClr val="5C6370"/>
                </a:solidFill>
              </a:rPr>
              <a:t>// Iterating over the </a:t>
            </a:r>
            <a:r>
              <a:rPr lang="en-IN" i="1" dirty="0" err="1">
                <a:solidFill>
                  <a:srgbClr val="5C6370"/>
                </a:solidFill>
              </a:rPr>
              <a:t>LinkedHashSet</a:t>
            </a:r>
            <a:r>
              <a:rPr lang="en-IN" dirty="0"/>
              <a:t> </a:t>
            </a:r>
          </a:p>
          <a:p>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a:t>
            </a:r>
            <a:r>
              <a:rPr lang="en-IN" dirty="0">
                <a:solidFill>
                  <a:srgbClr val="ABB2BF"/>
                </a:solidFill>
              </a:rPr>
              <a:t>(</a:t>
            </a:r>
            <a:r>
              <a:rPr lang="en-IN" dirty="0">
                <a:solidFill>
                  <a:srgbClr val="98C379"/>
                </a:solidFill>
              </a:rPr>
              <a:t>"Iterating over the </a:t>
            </a:r>
            <a:r>
              <a:rPr lang="en-IN" dirty="0" err="1">
                <a:solidFill>
                  <a:srgbClr val="98C379"/>
                </a:solidFill>
              </a:rPr>
              <a:t>LinkedHashSet</a:t>
            </a:r>
            <a:r>
              <a:rPr lang="en-IN" dirty="0">
                <a:solidFill>
                  <a:srgbClr val="98C379"/>
                </a:solidFill>
              </a:rPr>
              <a:t>: "</a:t>
            </a:r>
            <a:r>
              <a:rPr lang="en-IN" dirty="0">
                <a:solidFill>
                  <a:srgbClr val="ABB2BF"/>
                </a:solidFill>
              </a:rPr>
              <a:t>);</a:t>
            </a:r>
            <a:r>
              <a:rPr lang="en-IN" dirty="0"/>
              <a:t> </a:t>
            </a:r>
          </a:p>
          <a:p>
            <a:r>
              <a:rPr lang="en-IN" dirty="0">
                <a:solidFill>
                  <a:srgbClr val="C678DD"/>
                </a:solidFill>
              </a:rPr>
              <a:t>for</a:t>
            </a:r>
            <a:r>
              <a:rPr lang="en-IN" dirty="0"/>
              <a:t> </a:t>
            </a:r>
            <a:r>
              <a:rPr lang="en-IN" dirty="0">
                <a:solidFill>
                  <a:srgbClr val="ABB2BF"/>
                </a:solidFill>
              </a:rPr>
              <a:t>(</a:t>
            </a:r>
            <a:r>
              <a:rPr lang="en-IN" dirty="0">
                <a:solidFill>
                  <a:srgbClr val="D19A66"/>
                </a:solidFill>
              </a:rPr>
              <a:t>String</a:t>
            </a:r>
            <a:r>
              <a:rPr lang="en-IN" dirty="0"/>
              <a:t> fruit </a:t>
            </a:r>
            <a:r>
              <a:rPr lang="en-IN" dirty="0">
                <a:solidFill>
                  <a:srgbClr val="61AFEF"/>
                </a:solidFill>
              </a:rPr>
              <a:t>:</a:t>
            </a:r>
            <a:r>
              <a:rPr lang="en-IN" dirty="0"/>
              <a:t> fruits</a:t>
            </a:r>
            <a:r>
              <a:rPr lang="en-IN" dirty="0">
                <a:solidFill>
                  <a:srgbClr val="ABB2BF"/>
                </a:solidFill>
              </a:rPr>
              <a:t>)</a:t>
            </a:r>
            <a:r>
              <a:rPr lang="en-IN" dirty="0"/>
              <a:t> </a:t>
            </a:r>
          </a:p>
          <a:p>
            <a:r>
              <a:rPr lang="en-IN" dirty="0">
                <a:solidFill>
                  <a:srgbClr val="ABB2BF"/>
                </a:solidFill>
              </a:rPr>
              <a: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a:t>
            </a:r>
            <a:r>
              <a:rPr lang="en-IN" dirty="0">
                <a:solidFill>
                  <a:srgbClr val="ABB2BF"/>
                </a:solidFill>
              </a:rPr>
              <a:t>(</a:t>
            </a:r>
            <a:r>
              <a:rPr lang="en-IN" dirty="0"/>
              <a:t>fruit </a:t>
            </a:r>
            <a:r>
              <a:rPr lang="en-IN" dirty="0">
                <a:solidFill>
                  <a:srgbClr val="61AFEF"/>
                </a:solidFill>
              </a:rPr>
              <a:t>+</a:t>
            </a:r>
            <a:r>
              <a:rPr lang="en-IN" dirty="0"/>
              <a:t> </a:t>
            </a:r>
            <a:r>
              <a:rPr lang="en-IN" dirty="0">
                <a:solidFill>
                  <a:srgbClr val="98C379"/>
                </a:solidFill>
              </a:rPr>
              <a:t>" "</a:t>
            </a:r>
            <a:r>
              <a:rPr lang="en-IN" dirty="0">
                <a:solidFill>
                  <a:srgbClr val="ABB2BF"/>
                </a:solidFill>
              </a:rPr>
              <a:t>);</a:t>
            </a:r>
            <a:r>
              <a:rPr lang="en-IN" dirty="0"/>
              <a:t> </a:t>
            </a:r>
            <a:r>
              <a:rPr lang="en-IN" dirty="0">
                <a:solidFill>
                  <a:srgbClr val="ABB2BF"/>
                </a:solidFill>
              </a:rPr>
              <a:t>}</a:t>
            </a:r>
          </a:p>
          <a:p>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t> </a:t>
            </a:r>
            <a:r>
              <a:rPr lang="en-IN" i="1" dirty="0">
                <a:solidFill>
                  <a:srgbClr val="5C6370"/>
                </a:solidFill>
              </a:rPr>
              <a:t>// Output: Iterating over the </a:t>
            </a:r>
            <a:r>
              <a:rPr lang="en-IN" i="1" dirty="0" err="1">
                <a:solidFill>
                  <a:srgbClr val="5C6370"/>
                </a:solidFill>
              </a:rPr>
              <a:t>LinkedHashSet</a:t>
            </a:r>
            <a:r>
              <a:rPr lang="en-IN" i="1" dirty="0">
                <a:solidFill>
                  <a:srgbClr val="5C6370"/>
                </a:solidFill>
              </a:rPr>
              <a:t>: Apple Banana Orange null</a:t>
            </a:r>
            <a:r>
              <a:rPr lang="en-IN" dirty="0"/>
              <a:t> </a:t>
            </a:r>
            <a:r>
              <a:rPr lang="en-IN" dirty="0">
                <a:solidFill>
                  <a:srgbClr val="ABB2BF"/>
                </a:solidFill>
              </a:rPr>
              <a:t>}</a:t>
            </a:r>
            <a:r>
              <a:rPr lang="en-IN" dirty="0"/>
              <a:t> </a:t>
            </a:r>
            <a:r>
              <a:rPr lang="en-IN" dirty="0">
                <a:solidFill>
                  <a:srgbClr val="ABB2BF"/>
                </a:solidFill>
              </a:rPr>
              <a:t>}</a:t>
            </a:r>
            <a:endParaRPr lang="en-IN" dirty="0"/>
          </a:p>
        </p:txBody>
      </p:sp>
    </p:spTree>
    <p:extLst>
      <p:ext uri="{BB962C8B-B14F-4D97-AF65-F5344CB8AC3E}">
        <p14:creationId xmlns:p14="http://schemas.microsoft.com/office/powerpoint/2010/main" val="4035469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A55C9E-CBE3-46F1-99E9-24C0C03C2599}"/>
              </a:ext>
            </a:extLst>
          </p:cNvPr>
          <p:cNvSpPr>
            <a:spLocks noGrp="1"/>
          </p:cNvSpPr>
          <p:nvPr>
            <p:ph idx="1"/>
          </p:nvPr>
        </p:nvSpPr>
        <p:spPr/>
        <p:txBody>
          <a:bodyPr/>
          <a:lstStyle/>
          <a:p>
            <a:pPr marL="0" indent="0" algn="just">
              <a:buNone/>
            </a:pPr>
            <a:r>
              <a:rPr lang="en-US" dirty="0"/>
              <a:t>In the above example, we create a </a:t>
            </a:r>
            <a:r>
              <a:rPr lang="en-US" dirty="0" err="1"/>
              <a:t>LinkedHashSet</a:t>
            </a:r>
            <a:r>
              <a:rPr lang="en-US" dirty="0"/>
              <a:t> of String elements and demonstrate various operations like adding elements (including duplicates and null), checking for element existence, removing elements, and iterating over the set. </a:t>
            </a:r>
          </a:p>
          <a:p>
            <a:pPr marL="0" indent="0" algn="just">
              <a:buNone/>
            </a:pPr>
            <a:r>
              <a:rPr lang="en-US" dirty="0"/>
              <a:t>Notice that the order of elements remains the same as they were inserted.</a:t>
            </a:r>
          </a:p>
          <a:p>
            <a:pPr marL="0" indent="0" algn="just">
              <a:buNone/>
            </a:pPr>
            <a:r>
              <a:rPr lang="en-US" dirty="0" err="1"/>
              <a:t>LinkedHashSet</a:t>
            </a:r>
            <a:r>
              <a:rPr lang="en-US" dirty="0"/>
              <a:t> is useful when you need to maintain the insertion order of elements in a set. It provides the same constant-time performance for basic operations as HashSet, but with the additional benefit of preserving the insertion order.</a:t>
            </a:r>
          </a:p>
          <a:p>
            <a:pPr marL="0" indent="0" algn="just">
              <a:buNone/>
            </a:pPr>
            <a:r>
              <a:rPr lang="en-US" dirty="0"/>
              <a:t>The main advantage of using </a:t>
            </a:r>
            <a:r>
              <a:rPr lang="en-US" dirty="0" err="1"/>
              <a:t>LinkedHashSet</a:t>
            </a:r>
            <a:r>
              <a:rPr lang="en-US" dirty="0"/>
              <a:t> over HashSet is that it maintains the insertion order, which can be useful in certain scenarios, such as caching or when you need to iterate over the elements in the order they were added.</a:t>
            </a:r>
          </a:p>
          <a:p>
            <a:pPr marL="0" indent="0" algn="just">
              <a:buNone/>
            </a:pPr>
            <a:r>
              <a:rPr lang="en-US" dirty="0"/>
              <a:t>However, the additional overhead of maintaining the linked list makes </a:t>
            </a:r>
            <a:r>
              <a:rPr lang="en-US" dirty="0" err="1"/>
              <a:t>LinkedHashSet</a:t>
            </a:r>
            <a:r>
              <a:rPr lang="en-US" dirty="0"/>
              <a:t> slightly slower than HashSet for operations like add() and remove().</a:t>
            </a:r>
            <a:endParaRPr lang="en-IN" dirty="0"/>
          </a:p>
        </p:txBody>
      </p:sp>
    </p:spTree>
    <p:extLst>
      <p:ext uri="{BB962C8B-B14F-4D97-AF65-F5344CB8AC3E}">
        <p14:creationId xmlns:p14="http://schemas.microsoft.com/office/powerpoint/2010/main" val="3075077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3FC6-FFCD-42F8-9A9C-2BFC2589656D}"/>
              </a:ext>
            </a:extLst>
          </p:cNvPr>
          <p:cNvSpPr>
            <a:spLocks noGrp="1"/>
          </p:cNvSpPr>
          <p:nvPr>
            <p:ph type="title"/>
          </p:nvPr>
        </p:nvSpPr>
        <p:spPr/>
        <p:txBody>
          <a:bodyPr/>
          <a:lstStyle/>
          <a:p>
            <a:r>
              <a:rPr lang="en-IN" dirty="0" err="1"/>
              <a:t>SortedSet</a:t>
            </a:r>
            <a:r>
              <a:rPr lang="en-IN" dirty="0"/>
              <a:t> Interface</a:t>
            </a:r>
          </a:p>
        </p:txBody>
      </p:sp>
      <p:sp>
        <p:nvSpPr>
          <p:cNvPr id="3" name="Content Placeholder 2">
            <a:extLst>
              <a:ext uri="{FF2B5EF4-FFF2-40B4-BE49-F238E27FC236}">
                <a16:creationId xmlns:a16="http://schemas.microsoft.com/office/drawing/2014/main" id="{6585FDEA-93A6-4D8A-9712-36BA33D360B0}"/>
              </a:ext>
            </a:extLst>
          </p:cNvPr>
          <p:cNvSpPr>
            <a:spLocks noGrp="1"/>
          </p:cNvSpPr>
          <p:nvPr>
            <p:ph idx="1"/>
          </p:nvPr>
        </p:nvSpPr>
        <p:spPr/>
        <p:txBody>
          <a:bodyPr>
            <a:normAutofit fontScale="92500" lnSpcReduction="10000"/>
          </a:bodyPr>
          <a:lstStyle/>
          <a:p>
            <a:pPr marL="0" indent="0" algn="just">
              <a:buNone/>
            </a:pPr>
            <a:r>
              <a:rPr lang="en-US" b="1" dirty="0"/>
              <a:t>The </a:t>
            </a:r>
            <a:r>
              <a:rPr lang="en-US" b="1" dirty="0" err="1"/>
              <a:t>SortedSet</a:t>
            </a:r>
            <a:r>
              <a:rPr lang="en-US" b="1" dirty="0"/>
              <a:t> interface </a:t>
            </a:r>
            <a:r>
              <a:rPr lang="en-US" dirty="0"/>
              <a:t>in Java extends the Set interface and provides a set that maintains its elements in ascending order. It is part of the </a:t>
            </a:r>
            <a:r>
              <a:rPr lang="en-US" dirty="0" err="1"/>
              <a:t>java.util</a:t>
            </a:r>
            <a:r>
              <a:rPr lang="en-US" dirty="0"/>
              <a:t> package and is primarily implemented by the </a:t>
            </a:r>
            <a:r>
              <a:rPr lang="en-US" dirty="0" err="1"/>
              <a:t>TreeSet</a:t>
            </a:r>
            <a:r>
              <a:rPr lang="en-US" dirty="0"/>
              <a:t> class. </a:t>
            </a:r>
          </a:p>
          <a:p>
            <a:pPr marL="0" indent="0" algn="just">
              <a:buNone/>
            </a:pPr>
            <a:r>
              <a:rPr lang="en-US" b="1" dirty="0"/>
              <a:t>Ordered Elements: </a:t>
            </a:r>
            <a:r>
              <a:rPr lang="en-US" dirty="0"/>
              <a:t>The elements in a </a:t>
            </a:r>
            <a:r>
              <a:rPr lang="en-US" dirty="0" err="1"/>
              <a:t>SortedSet</a:t>
            </a:r>
            <a:r>
              <a:rPr lang="en-US" dirty="0"/>
              <a:t> are maintained in sorted order, either by their natural ordering (if they implement the Comparable interface) or by a Comparator provided at the time of set creation.</a:t>
            </a:r>
          </a:p>
          <a:p>
            <a:pPr marL="0" indent="0" algn="just">
              <a:buNone/>
            </a:pPr>
            <a:r>
              <a:rPr lang="en-US" b="1" dirty="0"/>
              <a:t>No Duplicates: </a:t>
            </a:r>
            <a:r>
              <a:rPr lang="en-US" dirty="0"/>
              <a:t>Like other Set implementations, a </a:t>
            </a:r>
            <a:r>
              <a:rPr lang="en-US" dirty="0" err="1"/>
              <a:t>SortedSet</a:t>
            </a:r>
            <a:r>
              <a:rPr lang="en-US" dirty="0"/>
              <a:t> does not allow duplicate elements.</a:t>
            </a:r>
          </a:p>
          <a:p>
            <a:pPr marL="0" indent="0" algn="just">
              <a:buNone/>
            </a:pPr>
            <a:r>
              <a:rPr lang="en-US" b="1" dirty="0"/>
              <a:t>Null Elements: </a:t>
            </a:r>
            <a:r>
              <a:rPr lang="en-US" dirty="0"/>
              <a:t>In general, a </a:t>
            </a:r>
            <a:r>
              <a:rPr lang="en-US" dirty="0" err="1"/>
              <a:t>SortedSet</a:t>
            </a:r>
            <a:r>
              <a:rPr lang="en-US" dirty="0"/>
              <a:t> does not allow null elements. However, some implementations like </a:t>
            </a:r>
            <a:r>
              <a:rPr lang="en-US" dirty="0" err="1"/>
              <a:t>TreeSet</a:t>
            </a:r>
            <a:r>
              <a:rPr lang="en-US" dirty="0"/>
              <a:t> allow one null element.</a:t>
            </a:r>
          </a:p>
          <a:p>
            <a:pPr marL="0" indent="0" algn="just">
              <a:buNone/>
            </a:pPr>
            <a:r>
              <a:rPr lang="en-US" b="1" dirty="0"/>
              <a:t>Implementation: </a:t>
            </a:r>
            <a:r>
              <a:rPr lang="en-US" dirty="0"/>
              <a:t>The primary implementation of the </a:t>
            </a:r>
            <a:r>
              <a:rPr lang="en-US" dirty="0" err="1"/>
              <a:t>SortedSet</a:t>
            </a:r>
            <a:r>
              <a:rPr lang="en-US" dirty="0"/>
              <a:t> interface is the </a:t>
            </a:r>
            <a:r>
              <a:rPr lang="en-US" dirty="0" err="1"/>
              <a:t>TreeSet</a:t>
            </a:r>
            <a:r>
              <a:rPr lang="en-US" dirty="0"/>
              <a:t> class, which is backed by a self-balancing binary search tree (Red-Black Tree).</a:t>
            </a:r>
          </a:p>
          <a:p>
            <a:pPr marL="0" indent="0" algn="just">
              <a:buNone/>
            </a:pPr>
            <a:r>
              <a:rPr lang="en-US" b="1" dirty="0"/>
              <a:t>Sorting and Searching: </a:t>
            </a:r>
            <a:r>
              <a:rPr lang="en-US" dirty="0"/>
              <a:t>Because the elements are stored in sorted order, operations like retrieving the smallest, largest, or n-</a:t>
            </a:r>
            <a:r>
              <a:rPr lang="en-US" dirty="0" err="1"/>
              <a:t>th</a:t>
            </a:r>
            <a:r>
              <a:rPr lang="en-US" dirty="0"/>
              <a:t> element, as well as searching for elements, can be performed efficiently.</a:t>
            </a:r>
          </a:p>
          <a:p>
            <a:pPr marL="0" indent="0" algn="just">
              <a:buNone/>
            </a:pPr>
            <a:r>
              <a:rPr lang="en-US" b="1" dirty="0"/>
              <a:t>Iterators and Subsets: </a:t>
            </a:r>
            <a:r>
              <a:rPr lang="en-US" dirty="0"/>
              <a:t>The </a:t>
            </a:r>
            <a:r>
              <a:rPr lang="en-US" dirty="0" err="1"/>
              <a:t>SortedSet</a:t>
            </a:r>
            <a:r>
              <a:rPr lang="en-US" dirty="0"/>
              <a:t> interface provides methods for retrieving iterators that traverse the set in sorted order. It also allows you to retrieve subsets of the set based on a range of elements.</a:t>
            </a:r>
            <a:endParaRPr lang="en-IN" dirty="0"/>
          </a:p>
        </p:txBody>
      </p:sp>
    </p:spTree>
    <p:extLst>
      <p:ext uri="{BB962C8B-B14F-4D97-AF65-F5344CB8AC3E}">
        <p14:creationId xmlns:p14="http://schemas.microsoft.com/office/powerpoint/2010/main" val="223109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733D-7A10-AC23-2376-77EEFD976384}"/>
              </a:ext>
            </a:extLst>
          </p:cNvPr>
          <p:cNvSpPr>
            <a:spLocks noGrp="1"/>
          </p:cNvSpPr>
          <p:nvPr>
            <p:ph type="title"/>
          </p:nvPr>
        </p:nvSpPr>
        <p:spPr/>
        <p:txBody>
          <a:bodyPr>
            <a:normAutofit/>
          </a:bodyPr>
          <a:lstStyle/>
          <a:p>
            <a:r>
              <a:rPr lang="en-US" dirty="0">
                <a:ea typeface="+mj-lt"/>
                <a:cs typeface="+mj-lt"/>
              </a:rPr>
              <a:t>Hierarchy of Collection Framework</a:t>
            </a:r>
          </a:p>
        </p:txBody>
      </p:sp>
      <p:sp>
        <p:nvSpPr>
          <p:cNvPr id="3" name="Content Placeholder 2">
            <a:extLst>
              <a:ext uri="{FF2B5EF4-FFF2-40B4-BE49-F238E27FC236}">
                <a16:creationId xmlns:a16="http://schemas.microsoft.com/office/drawing/2014/main" id="{BD595194-4E9F-8F07-C19A-3F4E0AA981A9}"/>
              </a:ext>
            </a:extLst>
          </p:cNvPr>
          <p:cNvSpPr>
            <a:spLocks noGrp="1"/>
          </p:cNvSpPr>
          <p:nvPr>
            <p:ph idx="1"/>
          </p:nvPr>
        </p:nvSpPr>
        <p:spPr/>
        <p:txBody>
          <a:bodyPr vert="horz" lIns="91440" tIns="45720" rIns="91440" bIns="45720" rtlCol="0" anchor="t">
            <a:normAutofit/>
          </a:bodyPr>
          <a:lstStyle/>
          <a:p>
            <a:pPr marL="0" indent="0" algn="just">
              <a:buNone/>
            </a:pPr>
            <a:r>
              <a:rPr lang="en-US" sz="2800" dirty="0">
                <a:solidFill>
                  <a:srgbClr val="29261B"/>
                </a:solidFill>
                <a:ea typeface="+mn-lt"/>
                <a:cs typeface="+mn-lt"/>
              </a:rPr>
              <a:t>This image represents the hierarchy of interfaces and classes in the Java Collections Framework. It illustrates the relationships between different collection types and their implementations.</a:t>
            </a:r>
            <a:endParaRPr lang="en-US" sz="2800" dirty="0"/>
          </a:p>
          <a:p>
            <a:pPr marL="0" indent="0" algn="just">
              <a:buNone/>
            </a:pPr>
            <a:r>
              <a:rPr lang="en-US" sz="2800" dirty="0">
                <a:solidFill>
                  <a:srgbClr val="29261B"/>
                </a:solidFill>
                <a:ea typeface="+mn-lt"/>
                <a:cs typeface="+mn-lt"/>
              </a:rPr>
              <a:t>At the top, we have the </a:t>
            </a:r>
            <a:r>
              <a:rPr lang="en-US" sz="2800" dirty="0" err="1">
                <a:solidFill>
                  <a:srgbClr val="29261B"/>
                </a:solidFill>
                <a:ea typeface="+mn-lt"/>
                <a:cs typeface="+mn-lt"/>
              </a:rPr>
              <a:t>Iterable</a:t>
            </a:r>
            <a:r>
              <a:rPr lang="en-US" sz="2800" dirty="0">
                <a:solidFill>
                  <a:srgbClr val="29261B"/>
                </a:solidFill>
                <a:ea typeface="+mn-lt"/>
                <a:cs typeface="+mn-lt"/>
              </a:rPr>
              <a:t> interface, which provides a way to iterate over elements in a collection. It is the root interface for all collection types.</a:t>
            </a:r>
            <a:endParaRPr lang="en-US" sz="2800" dirty="0"/>
          </a:p>
          <a:p>
            <a:pPr marL="0" indent="0" algn="just">
              <a:buNone/>
            </a:pPr>
            <a:r>
              <a:rPr lang="en-US" sz="2800" dirty="0">
                <a:solidFill>
                  <a:srgbClr val="29261B"/>
                </a:solidFill>
                <a:ea typeface="+mn-lt"/>
                <a:cs typeface="+mn-lt"/>
              </a:rPr>
              <a:t>Moving down, we have the Collection interface, which is a child of </a:t>
            </a:r>
            <a:r>
              <a:rPr lang="en-US" sz="2800" dirty="0" err="1">
                <a:solidFill>
                  <a:srgbClr val="29261B"/>
                </a:solidFill>
                <a:ea typeface="+mn-lt"/>
                <a:cs typeface="+mn-lt"/>
              </a:rPr>
              <a:t>Iterable</a:t>
            </a:r>
            <a:r>
              <a:rPr lang="en-US" sz="2800" dirty="0">
                <a:solidFill>
                  <a:srgbClr val="29261B"/>
                </a:solidFill>
                <a:ea typeface="+mn-lt"/>
                <a:cs typeface="+mn-lt"/>
              </a:rPr>
              <a:t> and represents a group of objects. It defines the common methods and behaviors for all collection types.</a:t>
            </a:r>
            <a:endParaRPr lang="en-US" sz="2800" dirty="0"/>
          </a:p>
        </p:txBody>
      </p:sp>
    </p:spTree>
    <p:extLst>
      <p:ext uri="{BB962C8B-B14F-4D97-AF65-F5344CB8AC3E}">
        <p14:creationId xmlns:p14="http://schemas.microsoft.com/office/powerpoint/2010/main" val="38523239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A24A-B80D-4E00-838F-FCD923A98B7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10D1A32-D6A4-4370-B30B-EB26DD053036}"/>
              </a:ext>
            </a:extLst>
          </p:cNvPr>
          <p:cNvSpPr>
            <a:spLocks noGrp="1"/>
          </p:cNvSpPr>
          <p:nvPr>
            <p:ph idx="1"/>
          </p:nvPr>
        </p:nvSpPr>
        <p:spPr>
          <a:xfrm>
            <a:off x="838200" y="1362076"/>
            <a:ext cx="5181600" cy="5391981"/>
          </a:xfrm>
          <a:solidFill>
            <a:schemeClr val="tx2">
              <a:lumMod val="10000"/>
              <a:lumOff val="90000"/>
            </a:schemeClr>
          </a:solidFill>
        </p:spPr>
        <p:txBody>
          <a:bodyPr>
            <a:noAutofit/>
          </a:bodyPr>
          <a:lstStyle/>
          <a:p>
            <a:pPr marL="0" indent="0">
              <a:buNone/>
            </a:pPr>
            <a:r>
              <a:rPr lang="en-IN" sz="1800" dirty="0">
                <a:solidFill>
                  <a:srgbClr val="C678DD"/>
                </a:solidFill>
              </a:rPr>
              <a:t>import</a:t>
            </a:r>
            <a:r>
              <a:rPr lang="en-IN" sz="1800" dirty="0"/>
              <a:t> </a:t>
            </a:r>
            <a:r>
              <a:rPr lang="en-IN" sz="1800" dirty="0" err="1"/>
              <a:t>java</a:t>
            </a:r>
            <a:r>
              <a:rPr lang="en-IN" sz="1800" dirty="0" err="1">
                <a:solidFill>
                  <a:srgbClr val="ABB2BF"/>
                </a:solidFill>
              </a:rPr>
              <a:t>.</a:t>
            </a:r>
            <a:r>
              <a:rPr lang="en-IN" sz="1800" dirty="0" err="1"/>
              <a:t>util</a:t>
            </a:r>
            <a:r>
              <a:rPr lang="en-IN" sz="1800" dirty="0" err="1">
                <a:solidFill>
                  <a:srgbClr val="ABB2BF"/>
                </a:solidFill>
              </a:rPr>
              <a:t>.</a:t>
            </a:r>
            <a:r>
              <a:rPr lang="en-IN" sz="1800" dirty="0" err="1">
                <a:solidFill>
                  <a:srgbClr val="D19A66"/>
                </a:solidFill>
              </a:rPr>
              <a:t>SortedSet</a:t>
            </a:r>
            <a:r>
              <a:rPr lang="en-IN" sz="1800" dirty="0">
                <a:solidFill>
                  <a:srgbClr val="ABB2BF"/>
                </a:solidFill>
              </a:rPr>
              <a:t>;</a:t>
            </a:r>
          </a:p>
          <a:p>
            <a:pPr marL="0" indent="0">
              <a:buNone/>
            </a:pPr>
            <a:r>
              <a:rPr lang="en-IN" sz="1800" dirty="0">
                <a:solidFill>
                  <a:srgbClr val="C678DD"/>
                </a:solidFill>
              </a:rPr>
              <a:t>import</a:t>
            </a:r>
            <a:r>
              <a:rPr lang="en-IN" sz="1800" dirty="0"/>
              <a:t> </a:t>
            </a:r>
            <a:r>
              <a:rPr lang="en-IN" sz="1800" dirty="0" err="1"/>
              <a:t>java</a:t>
            </a:r>
            <a:r>
              <a:rPr lang="en-IN" sz="1800" dirty="0" err="1">
                <a:solidFill>
                  <a:srgbClr val="ABB2BF"/>
                </a:solidFill>
              </a:rPr>
              <a:t>.</a:t>
            </a:r>
            <a:r>
              <a:rPr lang="en-IN" sz="1800" dirty="0" err="1"/>
              <a:t>util</a:t>
            </a:r>
            <a:r>
              <a:rPr lang="en-IN" sz="1800" dirty="0" err="1">
                <a:solidFill>
                  <a:srgbClr val="ABB2BF"/>
                </a:solidFill>
              </a:rPr>
              <a:t>.</a:t>
            </a:r>
            <a:r>
              <a:rPr lang="en-IN" sz="1800" dirty="0" err="1">
                <a:solidFill>
                  <a:srgbClr val="D19A66"/>
                </a:solidFill>
              </a:rPr>
              <a:t>TreeSet</a:t>
            </a:r>
            <a:r>
              <a:rPr lang="en-IN" sz="1800" dirty="0">
                <a:solidFill>
                  <a:srgbClr val="ABB2BF"/>
                </a:solidFill>
              </a:rPr>
              <a:t>;</a:t>
            </a:r>
          </a:p>
          <a:p>
            <a:pPr marL="0" indent="0">
              <a:buNone/>
            </a:pPr>
            <a:r>
              <a:rPr lang="en-IN" sz="1800" dirty="0"/>
              <a:t> </a:t>
            </a:r>
            <a:r>
              <a:rPr lang="en-IN" sz="1800" dirty="0">
                <a:solidFill>
                  <a:srgbClr val="C678DD"/>
                </a:solidFill>
              </a:rPr>
              <a:t>public</a:t>
            </a:r>
            <a:r>
              <a:rPr lang="en-IN" sz="1800" dirty="0"/>
              <a:t> </a:t>
            </a:r>
            <a:r>
              <a:rPr lang="en-IN" sz="1800" dirty="0">
                <a:solidFill>
                  <a:srgbClr val="C678DD"/>
                </a:solidFill>
              </a:rPr>
              <a:t>class</a:t>
            </a:r>
            <a:r>
              <a:rPr lang="en-IN" sz="1800" dirty="0"/>
              <a:t> </a:t>
            </a:r>
            <a:r>
              <a:rPr lang="en-IN" sz="1800" dirty="0" err="1">
                <a:solidFill>
                  <a:srgbClr val="D19A66"/>
                </a:solidFill>
              </a:rPr>
              <a:t>SortedSetExample</a:t>
            </a:r>
            <a:r>
              <a:rPr lang="en-IN" sz="1800" dirty="0"/>
              <a:t> </a:t>
            </a:r>
            <a:r>
              <a:rPr lang="en-IN" sz="1800" dirty="0">
                <a:solidFill>
                  <a:srgbClr val="ABB2BF"/>
                </a:solidFill>
              </a:rPr>
              <a:t>{</a:t>
            </a:r>
            <a:r>
              <a:rPr lang="en-IN" sz="1800" dirty="0"/>
              <a:t> </a:t>
            </a:r>
          </a:p>
          <a:p>
            <a:pPr marL="0" indent="0">
              <a:buNone/>
            </a:pPr>
            <a:r>
              <a:rPr lang="en-IN" sz="1800" dirty="0">
                <a:solidFill>
                  <a:srgbClr val="C678DD"/>
                </a:solidFill>
              </a:rPr>
              <a:t>public</a:t>
            </a:r>
            <a:r>
              <a:rPr lang="en-IN" sz="1800" dirty="0"/>
              <a:t> </a:t>
            </a:r>
            <a:r>
              <a:rPr lang="en-IN" sz="1800" dirty="0">
                <a:solidFill>
                  <a:srgbClr val="C678DD"/>
                </a:solidFill>
              </a:rPr>
              <a:t>static</a:t>
            </a:r>
            <a:r>
              <a:rPr lang="en-IN" sz="1800" dirty="0"/>
              <a:t> </a:t>
            </a:r>
            <a:r>
              <a:rPr lang="en-IN" sz="1800" dirty="0">
                <a:solidFill>
                  <a:srgbClr val="C678DD"/>
                </a:solidFill>
              </a:rPr>
              <a:t>void</a:t>
            </a:r>
            <a:r>
              <a:rPr lang="en-IN" sz="1800" dirty="0"/>
              <a:t> </a:t>
            </a:r>
            <a:r>
              <a:rPr lang="en-IN" sz="1800" dirty="0">
                <a:solidFill>
                  <a:srgbClr val="61AFEF"/>
                </a:solidFill>
              </a:rPr>
              <a:t>main</a:t>
            </a:r>
            <a:r>
              <a:rPr lang="en-IN" sz="1800" dirty="0">
                <a:solidFill>
                  <a:srgbClr val="ABB2BF"/>
                </a:solidFill>
              </a:rPr>
              <a:t>(</a:t>
            </a:r>
            <a:r>
              <a:rPr lang="en-IN" sz="1800" dirty="0">
                <a:solidFill>
                  <a:srgbClr val="D19A66"/>
                </a:solidFill>
              </a:rPr>
              <a:t>String</a:t>
            </a:r>
            <a:r>
              <a:rPr lang="en-IN" sz="1800" dirty="0">
                <a:solidFill>
                  <a:srgbClr val="ABB2BF"/>
                </a:solidFill>
              </a:rPr>
              <a:t>[]</a:t>
            </a:r>
            <a:r>
              <a:rPr lang="en-IN" sz="1800" dirty="0"/>
              <a:t> </a:t>
            </a:r>
            <a:r>
              <a:rPr lang="en-IN" sz="1800" dirty="0" err="1"/>
              <a:t>args</a:t>
            </a:r>
            <a:r>
              <a:rPr lang="en-IN" sz="1800" dirty="0">
                <a:solidFill>
                  <a:srgbClr val="ABB2BF"/>
                </a:solidFill>
              </a:rPr>
              <a:t>)</a:t>
            </a:r>
            <a:r>
              <a:rPr lang="en-IN" sz="1800" dirty="0"/>
              <a:t> </a:t>
            </a:r>
            <a:r>
              <a:rPr lang="en-IN" sz="1800" dirty="0">
                <a:solidFill>
                  <a:srgbClr val="ABB2BF"/>
                </a:solidFill>
              </a:rPr>
              <a:t>{</a:t>
            </a:r>
            <a:r>
              <a:rPr lang="en-IN" sz="1800" dirty="0"/>
              <a:t> </a:t>
            </a:r>
          </a:p>
          <a:p>
            <a:pPr marL="0" indent="0">
              <a:buNone/>
            </a:pPr>
            <a:r>
              <a:rPr lang="en-IN" sz="1800" i="1" dirty="0">
                <a:solidFill>
                  <a:srgbClr val="5C6370"/>
                </a:solidFill>
              </a:rPr>
              <a:t>// Creating a </a:t>
            </a:r>
            <a:r>
              <a:rPr lang="en-IN" sz="1800" i="1" dirty="0" err="1">
                <a:solidFill>
                  <a:srgbClr val="5C6370"/>
                </a:solidFill>
              </a:rPr>
              <a:t>SortedSet</a:t>
            </a:r>
            <a:r>
              <a:rPr lang="en-IN" sz="1800" i="1" dirty="0">
                <a:solidFill>
                  <a:srgbClr val="5C6370"/>
                </a:solidFill>
              </a:rPr>
              <a:t> (</a:t>
            </a:r>
            <a:r>
              <a:rPr lang="en-IN" sz="1800" i="1" dirty="0" err="1">
                <a:solidFill>
                  <a:srgbClr val="5C6370"/>
                </a:solidFill>
              </a:rPr>
              <a:t>TreeSet</a:t>
            </a:r>
            <a:r>
              <a:rPr lang="en-IN" sz="1800" i="1" dirty="0">
                <a:solidFill>
                  <a:srgbClr val="5C6370"/>
                </a:solidFill>
              </a:rPr>
              <a:t>)</a:t>
            </a:r>
          </a:p>
          <a:p>
            <a:pPr marL="0" indent="0">
              <a:buNone/>
            </a:pPr>
            <a:r>
              <a:rPr lang="en-IN" sz="1800" dirty="0"/>
              <a:t> </a:t>
            </a:r>
            <a:r>
              <a:rPr lang="en-IN" sz="1800" dirty="0" err="1">
                <a:solidFill>
                  <a:srgbClr val="D19A66"/>
                </a:solidFill>
              </a:rPr>
              <a:t>SortedSet</a:t>
            </a:r>
            <a:r>
              <a:rPr lang="en-IN" sz="1800" dirty="0">
                <a:solidFill>
                  <a:srgbClr val="ABB2BF"/>
                </a:solidFill>
              </a:rPr>
              <a:t>&lt;</a:t>
            </a:r>
            <a:r>
              <a:rPr lang="en-IN" sz="1800" dirty="0">
                <a:solidFill>
                  <a:srgbClr val="D19A66"/>
                </a:solidFill>
              </a:rPr>
              <a:t>Integer</a:t>
            </a:r>
            <a:r>
              <a:rPr lang="en-IN" sz="1800" dirty="0">
                <a:solidFill>
                  <a:srgbClr val="ABB2BF"/>
                </a:solidFill>
              </a:rPr>
              <a:t>&gt;</a:t>
            </a:r>
            <a:r>
              <a:rPr lang="en-IN" sz="1800" dirty="0"/>
              <a:t> numbers </a:t>
            </a:r>
            <a:r>
              <a:rPr lang="en-IN" sz="1800" dirty="0">
                <a:solidFill>
                  <a:srgbClr val="61AFEF"/>
                </a:solidFill>
              </a:rPr>
              <a:t>=</a:t>
            </a:r>
            <a:r>
              <a:rPr lang="en-IN" sz="1800" dirty="0"/>
              <a:t> </a:t>
            </a:r>
            <a:r>
              <a:rPr lang="en-IN" sz="1800" dirty="0">
                <a:solidFill>
                  <a:srgbClr val="C678DD"/>
                </a:solidFill>
              </a:rPr>
              <a:t>new</a:t>
            </a:r>
            <a:r>
              <a:rPr lang="en-IN" sz="1800" dirty="0"/>
              <a:t> </a:t>
            </a:r>
            <a:r>
              <a:rPr lang="en-IN" sz="1800" dirty="0" err="1">
                <a:solidFill>
                  <a:srgbClr val="D19A66"/>
                </a:solidFill>
              </a:rPr>
              <a:t>TreeSet</a:t>
            </a:r>
            <a:r>
              <a:rPr lang="en-IN" sz="1800" dirty="0">
                <a:solidFill>
                  <a:srgbClr val="ABB2BF"/>
                </a:solidFill>
              </a:rPr>
              <a:t>&lt;&gt;();</a:t>
            </a:r>
          </a:p>
          <a:p>
            <a:pPr marL="0" indent="0">
              <a:buNone/>
            </a:pPr>
            <a:r>
              <a:rPr lang="en-IN" sz="1800" dirty="0"/>
              <a:t> </a:t>
            </a:r>
            <a:r>
              <a:rPr lang="en-IN" sz="1800" i="1" dirty="0">
                <a:solidFill>
                  <a:srgbClr val="5C6370"/>
                </a:solidFill>
              </a:rPr>
              <a:t>// Adding elements to the </a:t>
            </a:r>
            <a:r>
              <a:rPr lang="en-IN" sz="1800" i="1" dirty="0" err="1">
                <a:solidFill>
                  <a:srgbClr val="5C6370"/>
                </a:solidFill>
              </a:rPr>
              <a:t>SortedSet</a:t>
            </a:r>
            <a:endParaRPr lang="en-IN" sz="1800" i="1" dirty="0">
              <a:solidFill>
                <a:srgbClr val="5C6370"/>
              </a:solidFill>
            </a:endParaRPr>
          </a:p>
          <a:p>
            <a:pPr marL="0" indent="0">
              <a:buNone/>
            </a:pPr>
            <a:r>
              <a:rPr lang="en-IN" sz="1800" dirty="0"/>
              <a:t> </a:t>
            </a:r>
            <a:r>
              <a:rPr lang="en-IN" sz="1800" dirty="0" err="1"/>
              <a:t>numbers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D19A66"/>
                </a:solidFill>
              </a:rPr>
              <a:t>5</a:t>
            </a:r>
            <a:r>
              <a:rPr lang="en-IN" sz="1800" dirty="0">
                <a:solidFill>
                  <a:srgbClr val="ABB2BF"/>
                </a:solidFill>
              </a:rPr>
              <a:t>);</a:t>
            </a:r>
            <a:r>
              <a:rPr lang="en-IN" sz="1800" dirty="0"/>
              <a:t> </a:t>
            </a:r>
          </a:p>
          <a:p>
            <a:pPr marL="0" indent="0">
              <a:buNone/>
            </a:pPr>
            <a:r>
              <a:rPr lang="en-IN" sz="1800" dirty="0" err="1"/>
              <a:t>numbers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D19A66"/>
                </a:solidFill>
              </a:rPr>
              <a:t>2</a:t>
            </a:r>
            <a:r>
              <a:rPr lang="en-IN" sz="1800" dirty="0">
                <a:solidFill>
                  <a:srgbClr val="ABB2BF"/>
                </a:solidFill>
              </a:rPr>
              <a:t>);</a:t>
            </a:r>
            <a:r>
              <a:rPr lang="en-IN" sz="1800" dirty="0"/>
              <a:t> </a:t>
            </a:r>
          </a:p>
          <a:p>
            <a:pPr marL="0" indent="0">
              <a:buNone/>
            </a:pPr>
            <a:r>
              <a:rPr lang="en-IN" sz="1800" dirty="0" err="1"/>
              <a:t>numbers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D19A66"/>
                </a:solidFill>
              </a:rPr>
              <a:t>8</a:t>
            </a:r>
            <a:r>
              <a:rPr lang="en-IN" sz="1800" dirty="0">
                <a:solidFill>
                  <a:srgbClr val="ABB2BF"/>
                </a:solidFill>
              </a:rPr>
              <a:t>);</a:t>
            </a:r>
            <a:endParaRPr lang="en-IN" sz="1800" dirty="0"/>
          </a:p>
          <a:p>
            <a:pPr marL="0" indent="0">
              <a:buNone/>
            </a:pPr>
            <a:r>
              <a:rPr lang="en-IN" sz="1800" dirty="0" err="1"/>
              <a:t>numbers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D19A66"/>
                </a:solidFill>
              </a:rPr>
              <a:t>1</a:t>
            </a:r>
            <a:r>
              <a:rPr lang="en-IN" sz="1800" dirty="0">
                <a:solidFill>
                  <a:srgbClr val="ABB2BF"/>
                </a:solidFill>
              </a:rPr>
              <a:t>);</a:t>
            </a:r>
            <a:r>
              <a:rPr lang="en-IN" sz="1800" dirty="0"/>
              <a:t> </a:t>
            </a:r>
          </a:p>
          <a:p>
            <a:pPr marL="0" indent="0">
              <a:buNone/>
            </a:pPr>
            <a:r>
              <a:rPr lang="en-IN" sz="1800" dirty="0" err="1"/>
              <a:t>numbers</a:t>
            </a:r>
            <a:r>
              <a:rPr lang="en-IN" sz="1800" dirty="0" err="1">
                <a:solidFill>
                  <a:srgbClr val="ABB2BF"/>
                </a:solidFill>
              </a:rPr>
              <a:t>.</a:t>
            </a:r>
            <a:r>
              <a:rPr lang="en-IN" sz="1800" dirty="0" err="1">
                <a:solidFill>
                  <a:srgbClr val="61AFEF"/>
                </a:solidFill>
              </a:rPr>
              <a:t>add</a:t>
            </a:r>
            <a:r>
              <a:rPr lang="en-IN" sz="1800" dirty="0">
                <a:solidFill>
                  <a:srgbClr val="ABB2BF"/>
                </a:solidFill>
              </a:rPr>
              <a:t>(</a:t>
            </a:r>
            <a:r>
              <a:rPr lang="en-IN" sz="1800" dirty="0">
                <a:solidFill>
                  <a:srgbClr val="D19A66"/>
                </a:solidFill>
              </a:rPr>
              <a:t>3</a:t>
            </a:r>
            <a:r>
              <a:rPr lang="en-IN" sz="1800" dirty="0">
                <a:solidFill>
                  <a:srgbClr val="ABB2BF"/>
                </a:solidFill>
              </a:rPr>
              <a:t>);</a:t>
            </a:r>
          </a:p>
          <a:p>
            <a:pPr marL="0" indent="0">
              <a:buNone/>
            </a:pPr>
            <a:r>
              <a:rPr lang="en-IN" sz="1800" dirty="0"/>
              <a:t> </a:t>
            </a:r>
            <a:r>
              <a:rPr lang="en-IN" sz="1800" dirty="0" err="1">
                <a:solidFill>
                  <a:srgbClr val="D19A66"/>
                </a:solidFill>
              </a:rPr>
              <a:t>System</a:t>
            </a:r>
            <a:r>
              <a:rPr lang="en-IN" sz="1800" dirty="0" err="1">
                <a:solidFill>
                  <a:srgbClr val="ABB2BF"/>
                </a:solidFill>
              </a:rPr>
              <a:t>.</a:t>
            </a:r>
            <a:r>
              <a:rPr lang="en-IN" sz="1800" dirty="0" err="1"/>
              <a:t>out</a:t>
            </a:r>
            <a:r>
              <a:rPr lang="en-IN" sz="1800" dirty="0" err="1">
                <a:solidFill>
                  <a:srgbClr val="ABB2BF"/>
                </a:solidFill>
              </a:rPr>
              <a:t>.</a:t>
            </a:r>
            <a:r>
              <a:rPr lang="en-IN" sz="1800" dirty="0" err="1">
                <a:solidFill>
                  <a:srgbClr val="61AFEF"/>
                </a:solidFill>
              </a:rPr>
              <a:t>println</a:t>
            </a:r>
            <a:r>
              <a:rPr lang="en-IN" sz="1800" dirty="0">
                <a:solidFill>
                  <a:srgbClr val="ABB2BF"/>
                </a:solidFill>
              </a:rPr>
              <a:t>(</a:t>
            </a:r>
            <a:r>
              <a:rPr lang="en-IN" sz="1800" dirty="0">
                <a:solidFill>
                  <a:srgbClr val="98C379"/>
                </a:solidFill>
              </a:rPr>
              <a:t>"</a:t>
            </a:r>
            <a:r>
              <a:rPr lang="en-IN" sz="1800" dirty="0" err="1">
                <a:solidFill>
                  <a:srgbClr val="98C379"/>
                </a:solidFill>
              </a:rPr>
              <a:t>SortedSet</a:t>
            </a:r>
            <a:r>
              <a:rPr lang="en-IN" sz="1800" dirty="0">
                <a:solidFill>
                  <a:srgbClr val="98C379"/>
                </a:solidFill>
              </a:rPr>
              <a:t> of numbers: "</a:t>
            </a:r>
            <a:r>
              <a:rPr lang="en-IN" sz="1800" dirty="0"/>
              <a:t> </a:t>
            </a:r>
            <a:r>
              <a:rPr lang="en-IN" sz="1800" dirty="0">
                <a:solidFill>
                  <a:srgbClr val="61AFEF"/>
                </a:solidFill>
              </a:rPr>
              <a:t>+</a:t>
            </a:r>
            <a:r>
              <a:rPr lang="en-IN" sz="1800" dirty="0"/>
              <a:t> numbers</a:t>
            </a:r>
            <a:r>
              <a:rPr lang="en-IN" sz="1800" dirty="0">
                <a:solidFill>
                  <a:srgbClr val="ABB2BF"/>
                </a:solidFill>
              </a:rPr>
              <a:t>);</a:t>
            </a:r>
            <a:r>
              <a:rPr lang="en-IN" sz="1800" dirty="0"/>
              <a:t> </a:t>
            </a:r>
          </a:p>
          <a:p>
            <a:pPr marL="0" indent="0">
              <a:buNone/>
            </a:pPr>
            <a:r>
              <a:rPr lang="en-IN" sz="1800" i="1" dirty="0">
                <a:solidFill>
                  <a:srgbClr val="5C6370"/>
                </a:solidFill>
              </a:rPr>
              <a:t>// Output: </a:t>
            </a:r>
            <a:r>
              <a:rPr lang="en-IN" sz="1800" i="1" dirty="0" err="1">
                <a:solidFill>
                  <a:srgbClr val="5C6370"/>
                </a:solidFill>
              </a:rPr>
              <a:t>SortedSet</a:t>
            </a:r>
            <a:r>
              <a:rPr lang="en-IN" sz="1800" i="1" dirty="0">
                <a:solidFill>
                  <a:srgbClr val="5C6370"/>
                </a:solidFill>
              </a:rPr>
              <a:t> of numbers: [1, 2, 3, 5, 8]</a:t>
            </a:r>
            <a:r>
              <a:rPr lang="en-IN" sz="1800" dirty="0"/>
              <a:t> </a:t>
            </a:r>
          </a:p>
        </p:txBody>
      </p:sp>
      <p:sp>
        <p:nvSpPr>
          <p:cNvPr id="4" name="Rectangle 3">
            <a:extLst>
              <a:ext uri="{FF2B5EF4-FFF2-40B4-BE49-F238E27FC236}">
                <a16:creationId xmlns:a16="http://schemas.microsoft.com/office/drawing/2014/main" id="{80A76B73-2A39-4A1E-B769-0889AECB5105}"/>
              </a:ext>
            </a:extLst>
          </p:cNvPr>
          <p:cNvSpPr/>
          <p:nvPr/>
        </p:nvSpPr>
        <p:spPr>
          <a:xfrm>
            <a:off x="6096000" y="1362076"/>
            <a:ext cx="6096000" cy="4708981"/>
          </a:xfrm>
          <a:prstGeom prst="rect">
            <a:avLst/>
          </a:prstGeom>
          <a:solidFill>
            <a:schemeClr val="tx2">
              <a:lumMod val="10000"/>
              <a:lumOff val="90000"/>
            </a:schemeClr>
          </a:solidFill>
        </p:spPr>
        <p:txBody>
          <a:bodyPr>
            <a:spAutoFit/>
          </a:bodyPr>
          <a:lstStyle/>
          <a:p>
            <a:r>
              <a:rPr lang="en-IN" sz="2000" i="1" dirty="0">
                <a:solidFill>
                  <a:srgbClr val="5C6370"/>
                </a:solidFill>
              </a:rPr>
              <a:t>// Retrieving the first and last elements</a:t>
            </a:r>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"First element: "</a:t>
            </a:r>
            <a:r>
              <a:rPr lang="en-IN" sz="2000" dirty="0"/>
              <a:t> </a:t>
            </a:r>
            <a:r>
              <a:rPr lang="en-IN" sz="2000" dirty="0">
                <a:solidFill>
                  <a:srgbClr val="61AFEF"/>
                </a:solidFill>
              </a:rPr>
              <a:t>+</a:t>
            </a:r>
            <a:r>
              <a:rPr lang="en-IN" sz="2000" dirty="0"/>
              <a:t> </a:t>
            </a:r>
            <a:r>
              <a:rPr lang="en-IN" sz="2000" dirty="0" err="1"/>
              <a:t>numbers</a:t>
            </a:r>
            <a:r>
              <a:rPr lang="en-IN" sz="2000" dirty="0" err="1">
                <a:solidFill>
                  <a:srgbClr val="ABB2BF"/>
                </a:solidFill>
              </a:rPr>
              <a:t>.</a:t>
            </a:r>
            <a:r>
              <a:rPr lang="en-IN" sz="2000" dirty="0" err="1">
                <a:solidFill>
                  <a:srgbClr val="61AFEF"/>
                </a:solidFill>
              </a:rPr>
              <a:t>first</a:t>
            </a:r>
            <a:r>
              <a:rPr lang="en-IN" sz="2000" dirty="0">
                <a:solidFill>
                  <a:srgbClr val="ABB2BF"/>
                </a:solidFill>
              </a:rPr>
              <a:t>());</a:t>
            </a:r>
            <a:r>
              <a:rPr lang="en-IN" sz="2000" dirty="0"/>
              <a:t> </a:t>
            </a:r>
          </a:p>
          <a:p>
            <a:r>
              <a:rPr lang="en-IN" sz="2000" i="1" dirty="0">
                <a:solidFill>
                  <a:srgbClr val="5C6370"/>
                </a:solidFill>
              </a:rPr>
              <a:t>// Output: First element: 1</a:t>
            </a:r>
            <a:r>
              <a:rPr lang="en-IN" sz="2000" dirty="0"/>
              <a:t> </a:t>
            </a:r>
          </a:p>
          <a:p>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"Last element: "</a:t>
            </a:r>
            <a:r>
              <a:rPr lang="en-IN" sz="2000" dirty="0"/>
              <a:t> </a:t>
            </a:r>
            <a:r>
              <a:rPr lang="en-IN" sz="2000" dirty="0">
                <a:solidFill>
                  <a:srgbClr val="61AFEF"/>
                </a:solidFill>
              </a:rPr>
              <a:t>+</a:t>
            </a:r>
            <a:r>
              <a:rPr lang="en-IN" sz="2000" dirty="0"/>
              <a:t> </a:t>
            </a:r>
            <a:r>
              <a:rPr lang="en-IN" sz="2000" dirty="0" err="1"/>
              <a:t>numbers</a:t>
            </a:r>
            <a:r>
              <a:rPr lang="en-IN" sz="2000" dirty="0" err="1">
                <a:solidFill>
                  <a:srgbClr val="ABB2BF"/>
                </a:solidFill>
              </a:rPr>
              <a:t>.</a:t>
            </a:r>
            <a:r>
              <a:rPr lang="en-IN" sz="2000" dirty="0" err="1">
                <a:solidFill>
                  <a:srgbClr val="61AFEF"/>
                </a:solidFill>
              </a:rPr>
              <a:t>last</a:t>
            </a:r>
            <a:r>
              <a:rPr lang="en-IN" sz="2000" dirty="0">
                <a:solidFill>
                  <a:srgbClr val="ABB2BF"/>
                </a:solidFill>
              </a:rPr>
              <a:t>());</a:t>
            </a:r>
          </a:p>
          <a:p>
            <a:r>
              <a:rPr lang="en-IN" sz="2000" dirty="0"/>
              <a:t> </a:t>
            </a:r>
            <a:r>
              <a:rPr lang="en-IN" sz="2000" i="1" dirty="0">
                <a:solidFill>
                  <a:srgbClr val="5C6370"/>
                </a:solidFill>
              </a:rPr>
              <a:t>// Output: Last element: 8</a:t>
            </a:r>
          </a:p>
          <a:p>
            <a:r>
              <a:rPr lang="en-IN" sz="2000" dirty="0"/>
              <a:t> </a:t>
            </a:r>
            <a:r>
              <a:rPr lang="en-IN" sz="2000" i="1" dirty="0">
                <a:solidFill>
                  <a:srgbClr val="5C6370"/>
                </a:solidFill>
              </a:rPr>
              <a:t>// Retrieving a subset</a:t>
            </a:r>
            <a:r>
              <a:rPr lang="en-IN" sz="2000" dirty="0"/>
              <a:t> </a:t>
            </a:r>
          </a:p>
          <a:p>
            <a:r>
              <a:rPr lang="en-IN" sz="2000" dirty="0" err="1">
                <a:solidFill>
                  <a:srgbClr val="D19A66"/>
                </a:solidFill>
              </a:rPr>
              <a:t>SortedSet</a:t>
            </a:r>
            <a:r>
              <a:rPr lang="en-IN" sz="2000" dirty="0">
                <a:solidFill>
                  <a:srgbClr val="ABB2BF"/>
                </a:solidFill>
              </a:rPr>
              <a:t>&lt;</a:t>
            </a:r>
            <a:r>
              <a:rPr lang="en-IN" sz="2000" dirty="0">
                <a:solidFill>
                  <a:srgbClr val="D19A66"/>
                </a:solidFill>
              </a:rPr>
              <a:t>Integer</a:t>
            </a:r>
            <a:r>
              <a:rPr lang="en-IN" sz="2000" dirty="0">
                <a:solidFill>
                  <a:srgbClr val="ABB2BF"/>
                </a:solidFill>
              </a:rPr>
              <a:t>&gt;</a:t>
            </a:r>
            <a:r>
              <a:rPr lang="en-IN" sz="2000" dirty="0"/>
              <a:t> subset </a:t>
            </a:r>
            <a:r>
              <a:rPr lang="en-IN" sz="2000" dirty="0">
                <a:solidFill>
                  <a:srgbClr val="61AFEF"/>
                </a:solidFill>
              </a:rPr>
              <a:t>=</a:t>
            </a:r>
            <a:r>
              <a:rPr lang="en-IN" sz="2000" dirty="0"/>
              <a:t> </a:t>
            </a:r>
            <a:r>
              <a:rPr lang="en-IN" sz="2000" dirty="0" err="1"/>
              <a:t>numbers</a:t>
            </a:r>
            <a:r>
              <a:rPr lang="en-IN" sz="2000" dirty="0" err="1">
                <a:solidFill>
                  <a:srgbClr val="ABB2BF"/>
                </a:solidFill>
              </a:rPr>
              <a:t>.</a:t>
            </a:r>
            <a:r>
              <a:rPr lang="en-IN" sz="2000" dirty="0" err="1">
                <a:solidFill>
                  <a:srgbClr val="61AFEF"/>
                </a:solidFill>
              </a:rPr>
              <a:t>subSet</a:t>
            </a:r>
            <a:r>
              <a:rPr lang="en-IN" sz="2000" dirty="0">
                <a:solidFill>
                  <a:srgbClr val="ABB2BF"/>
                </a:solidFill>
              </a:rPr>
              <a:t>(</a:t>
            </a:r>
            <a:r>
              <a:rPr lang="en-IN" sz="2000" dirty="0">
                <a:solidFill>
                  <a:srgbClr val="D19A66"/>
                </a:solidFill>
              </a:rPr>
              <a:t>2</a:t>
            </a:r>
            <a:r>
              <a:rPr lang="en-IN" sz="2000" dirty="0">
                <a:solidFill>
                  <a:srgbClr val="ABB2BF"/>
                </a:solidFill>
              </a:rPr>
              <a:t>,</a:t>
            </a:r>
            <a:r>
              <a:rPr lang="en-IN" sz="2000" dirty="0"/>
              <a:t> </a:t>
            </a:r>
            <a:r>
              <a:rPr lang="en-IN" sz="2000" dirty="0">
                <a:solidFill>
                  <a:srgbClr val="D19A66"/>
                </a:solidFill>
              </a:rPr>
              <a:t>5</a:t>
            </a:r>
            <a:r>
              <a:rPr lang="en-IN" sz="2000" dirty="0">
                <a:solidFill>
                  <a:srgbClr val="ABB2BF"/>
                </a:solidFill>
              </a:rPr>
              <a:t>);</a:t>
            </a:r>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"Subset from 2 to 5: "</a:t>
            </a:r>
            <a:r>
              <a:rPr lang="en-IN" sz="2000" dirty="0"/>
              <a:t> </a:t>
            </a:r>
            <a:r>
              <a:rPr lang="en-IN" sz="2000" dirty="0">
                <a:solidFill>
                  <a:srgbClr val="61AFEF"/>
                </a:solidFill>
              </a:rPr>
              <a:t>+</a:t>
            </a:r>
            <a:r>
              <a:rPr lang="en-IN" sz="2000" dirty="0"/>
              <a:t> subset</a:t>
            </a:r>
            <a:r>
              <a:rPr lang="en-IN" sz="2000" dirty="0">
                <a:solidFill>
                  <a:srgbClr val="ABB2BF"/>
                </a:solidFill>
              </a:rPr>
              <a:t>);</a:t>
            </a:r>
          </a:p>
          <a:p>
            <a:r>
              <a:rPr lang="en-IN" sz="2000" dirty="0"/>
              <a:t> </a:t>
            </a:r>
            <a:r>
              <a:rPr lang="en-IN" sz="2000" i="1" dirty="0">
                <a:solidFill>
                  <a:srgbClr val="5C6370"/>
                </a:solidFill>
              </a:rPr>
              <a:t>// Output: Subset from 2 to 5: [2, 3]</a:t>
            </a:r>
            <a:r>
              <a:rPr lang="en-IN" sz="2000" dirty="0"/>
              <a:t> </a:t>
            </a:r>
            <a:r>
              <a:rPr lang="en-IN" sz="2000" i="1" dirty="0">
                <a:solidFill>
                  <a:srgbClr val="5C6370"/>
                </a:solidFill>
              </a:rPr>
              <a:t>// Iterating over the </a:t>
            </a:r>
            <a:r>
              <a:rPr lang="en-IN" sz="2000" i="1" dirty="0" err="1">
                <a:solidFill>
                  <a:srgbClr val="5C6370"/>
                </a:solidFill>
              </a:rPr>
              <a:t>SortedSet</a:t>
            </a:r>
            <a:r>
              <a:rPr lang="en-IN" sz="2000" dirty="0"/>
              <a:t> </a:t>
            </a:r>
          </a:p>
          <a:p>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a:t>
            </a:r>
            <a:r>
              <a:rPr lang="en-IN" sz="2000" dirty="0">
                <a:solidFill>
                  <a:srgbClr val="ABB2BF"/>
                </a:solidFill>
              </a:rPr>
              <a:t>(</a:t>
            </a:r>
            <a:r>
              <a:rPr lang="en-IN" sz="2000" dirty="0">
                <a:solidFill>
                  <a:srgbClr val="98C379"/>
                </a:solidFill>
              </a:rPr>
              <a:t>"Iterating over the </a:t>
            </a:r>
            <a:r>
              <a:rPr lang="en-IN" sz="2000" dirty="0" err="1">
                <a:solidFill>
                  <a:srgbClr val="98C379"/>
                </a:solidFill>
              </a:rPr>
              <a:t>SortedSet</a:t>
            </a:r>
            <a:r>
              <a:rPr lang="en-IN" sz="2000" dirty="0">
                <a:solidFill>
                  <a:srgbClr val="98C379"/>
                </a:solidFill>
              </a:rPr>
              <a:t>: "</a:t>
            </a:r>
            <a:r>
              <a:rPr lang="en-IN" sz="2000" dirty="0">
                <a:solidFill>
                  <a:srgbClr val="ABB2BF"/>
                </a:solidFill>
              </a:rPr>
              <a:t>);</a:t>
            </a:r>
          </a:p>
          <a:p>
            <a:r>
              <a:rPr lang="en-IN" sz="2000" dirty="0"/>
              <a:t> </a:t>
            </a:r>
            <a:r>
              <a:rPr lang="en-IN" sz="2000" dirty="0">
                <a:solidFill>
                  <a:srgbClr val="C678DD"/>
                </a:solidFill>
              </a:rPr>
              <a:t>for</a:t>
            </a:r>
            <a:r>
              <a:rPr lang="en-IN" sz="2000" dirty="0"/>
              <a:t> </a:t>
            </a:r>
            <a:r>
              <a:rPr lang="en-IN" sz="2000" dirty="0">
                <a:solidFill>
                  <a:srgbClr val="ABB2BF"/>
                </a:solidFill>
              </a:rPr>
              <a:t>(</a:t>
            </a:r>
            <a:r>
              <a:rPr lang="en-IN" sz="2000" dirty="0">
                <a:solidFill>
                  <a:srgbClr val="D19A66"/>
                </a:solidFill>
              </a:rPr>
              <a:t>Integer</a:t>
            </a:r>
            <a:r>
              <a:rPr lang="en-IN" sz="2000" dirty="0"/>
              <a:t> number </a:t>
            </a:r>
            <a:r>
              <a:rPr lang="en-IN" sz="2000" dirty="0">
                <a:solidFill>
                  <a:srgbClr val="61AFEF"/>
                </a:solidFill>
              </a:rPr>
              <a:t>:</a:t>
            </a:r>
            <a:r>
              <a:rPr lang="en-IN" sz="2000" dirty="0"/>
              <a:t> numbers</a:t>
            </a:r>
            <a:r>
              <a:rPr lang="en-IN" sz="2000" dirty="0">
                <a:solidFill>
                  <a:srgbClr val="ABB2BF"/>
                </a:solidFill>
              </a:rPr>
              <a:t>)</a:t>
            </a:r>
            <a:r>
              <a:rPr lang="en-IN" sz="2000" dirty="0"/>
              <a:t> </a:t>
            </a:r>
          </a:p>
          <a:p>
            <a:r>
              <a:rPr lang="en-IN" sz="2000" dirty="0">
                <a:solidFill>
                  <a:srgbClr val="ABB2BF"/>
                </a:solidFill>
              </a:rPr>
              <a:t>{</a:t>
            </a:r>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a:t>
            </a:r>
            <a:r>
              <a:rPr lang="en-IN" sz="2000" dirty="0">
                <a:solidFill>
                  <a:srgbClr val="ABB2BF"/>
                </a:solidFill>
              </a:rPr>
              <a:t>(</a:t>
            </a:r>
            <a:r>
              <a:rPr lang="en-IN" sz="2000" dirty="0"/>
              <a:t>number </a:t>
            </a:r>
            <a:r>
              <a:rPr lang="en-IN" sz="2000" dirty="0">
                <a:solidFill>
                  <a:srgbClr val="61AFEF"/>
                </a:solidFill>
              </a:rPr>
              <a:t>+</a:t>
            </a:r>
            <a:r>
              <a:rPr lang="en-IN" sz="2000" dirty="0"/>
              <a:t> </a:t>
            </a:r>
            <a:r>
              <a:rPr lang="en-IN" sz="2000" dirty="0">
                <a:solidFill>
                  <a:srgbClr val="98C379"/>
                </a:solidFill>
              </a:rPr>
              <a:t>" "</a:t>
            </a:r>
            <a:r>
              <a:rPr lang="en-IN" sz="2000" dirty="0">
                <a:solidFill>
                  <a:srgbClr val="ABB2BF"/>
                </a:solidFill>
              </a:rPr>
              <a:t>);</a:t>
            </a:r>
            <a:r>
              <a:rPr lang="en-IN" sz="2000" dirty="0"/>
              <a:t> </a:t>
            </a:r>
            <a:r>
              <a:rPr lang="en-IN" sz="2000" dirty="0">
                <a:solidFill>
                  <a:srgbClr val="ABB2BF"/>
                </a:solidFill>
              </a:rPr>
              <a:t>}</a:t>
            </a:r>
          </a:p>
          <a:p>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t> </a:t>
            </a:r>
            <a:r>
              <a:rPr lang="en-IN" sz="2000" i="1" dirty="0">
                <a:solidFill>
                  <a:srgbClr val="5C6370"/>
                </a:solidFill>
              </a:rPr>
              <a:t>// Output: Iterating over the </a:t>
            </a:r>
            <a:r>
              <a:rPr lang="en-IN" sz="2000" i="1" dirty="0" err="1">
                <a:solidFill>
                  <a:srgbClr val="5C6370"/>
                </a:solidFill>
              </a:rPr>
              <a:t>SortedSet</a:t>
            </a:r>
            <a:r>
              <a:rPr lang="en-IN" sz="2000" i="1" dirty="0">
                <a:solidFill>
                  <a:srgbClr val="5C6370"/>
                </a:solidFill>
              </a:rPr>
              <a:t>: 1 2 3 5 8</a:t>
            </a:r>
            <a:r>
              <a:rPr lang="en-IN" sz="2000" dirty="0"/>
              <a:t> </a:t>
            </a:r>
            <a:r>
              <a:rPr lang="en-IN" sz="2000" dirty="0">
                <a:solidFill>
                  <a:srgbClr val="ABB2BF"/>
                </a:solidFill>
              </a:rPr>
              <a:t>}</a:t>
            </a:r>
            <a:r>
              <a:rPr lang="en-IN" sz="2000" dirty="0"/>
              <a:t> </a:t>
            </a:r>
            <a:r>
              <a:rPr lang="en-IN" sz="2000" dirty="0">
                <a:solidFill>
                  <a:srgbClr val="ABB2BF"/>
                </a:solidFill>
              </a:rPr>
              <a:t>}</a:t>
            </a:r>
            <a:endParaRPr lang="en-IN" sz="2000" dirty="0"/>
          </a:p>
        </p:txBody>
      </p:sp>
    </p:spTree>
    <p:extLst>
      <p:ext uri="{BB962C8B-B14F-4D97-AF65-F5344CB8AC3E}">
        <p14:creationId xmlns:p14="http://schemas.microsoft.com/office/powerpoint/2010/main" val="26745060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9525B-2E75-49AD-8156-73C7AF430EE8}"/>
              </a:ext>
            </a:extLst>
          </p:cNvPr>
          <p:cNvSpPr>
            <a:spLocks noGrp="1"/>
          </p:cNvSpPr>
          <p:nvPr>
            <p:ph idx="1"/>
          </p:nvPr>
        </p:nvSpPr>
        <p:spPr/>
        <p:txBody>
          <a:bodyPr/>
          <a:lstStyle/>
          <a:p>
            <a:pPr marL="0" indent="0" algn="just">
              <a:buNone/>
            </a:pPr>
            <a:r>
              <a:rPr lang="en-US" dirty="0"/>
              <a:t>In the above example, we create a </a:t>
            </a:r>
            <a:r>
              <a:rPr lang="en-US" dirty="0" err="1"/>
              <a:t>SortedSet</a:t>
            </a:r>
            <a:r>
              <a:rPr lang="en-US" dirty="0"/>
              <a:t> (implemented by </a:t>
            </a:r>
            <a:r>
              <a:rPr lang="en-US" dirty="0" err="1"/>
              <a:t>TreeSet</a:t>
            </a:r>
            <a:r>
              <a:rPr lang="en-US" dirty="0"/>
              <a:t>) of Integer elements. We demonstrate adding elements to the set, retrieving the first and last elements, obtaining a subset based on a range, and iterating over the set.</a:t>
            </a:r>
          </a:p>
          <a:p>
            <a:pPr marL="0" indent="0" algn="just">
              <a:buNone/>
            </a:pPr>
            <a:r>
              <a:rPr lang="en-US" dirty="0"/>
              <a:t> Notice that the elements are automatically sorted in ascending </a:t>
            </a:r>
            <a:r>
              <a:rPr lang="en-US" dirty="0" err="1"/>
              <a:t>order.The</a:t>
            </a:r>
            <a:r>
              <a:rPr lang="en-US" dirty="0"/>
              <a:t> </a:t>
            </a:r>
            <a:r>
              <a:rPr lang="en-US" dirty="0" err="1"/>
              <a:t>SortedSet</a:t>
            </a:r>
            <a:r>
              <a:rPr lang="en-US" dirty="0"/>
              <a:t> interface is useful when you need to maintain a sorted collection of unique elements. It provides efficient methods for retrieving elements based on their sorted position, as well as for obtaining subsets of the set within a specific range.</a:t>
            </a:r>
          </a:p>
          <a:p>
            <a:pPr marL="0" indent="0" algn="just">
              <a:buNone/>
            </a:pPr>
            <a:r>
              <a:rPr lang="en-US" dirty="0"/>
              <a:t>One common use case for </a:t>
            </a:r>
            <a:r>
              <a:rPr lang="en-US" dirty="0" err="1"/>
              <a:t>SortedSet</a:t>
            </a:r>
            <a:r>
              <a:rPr lang="en-US" dirty="0"/>
              <a:t> is when you need to perform operations that rely on the sorted order of elements, such as finding the smallest or largest element, or retrieving elements within a specific range.</a:t>
            </a:r>
            <a:endParaRPr lang="en-IN" dirty="0"/>
          </a:p>
        </p:txBody>
      </p:sp>
    </p:spTree>
    <p:extLst>
      <p:ext uri="{BB962C8B-B14F-4D97-AF65-F5344CB8AC3E}">
        <p14:creationId xmlns:p14="http://schemas.microsoft.com/office/powerpoint/2010/main" val="10508735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6707-28D2-45C1-80F2-A30243EE52E9}"/>
              </a:ext>
            </a:extLst>
          </p:cNvPr>
          <p:cNvSpPr>
            <a:spLocks noGrp="1"/>
          </p:cNvSpPr>
          <p:nvPr>
            <p:ph type="title"/>
          </p:nvPr>
        </p:nvSpPr>
        <p:spPr/>
        <p:txBody>
          <a:bodyPr/>
          <a:lstStyle/>
          <a:p>
            <a:r>
              <a:rPr lang="en-IN" dirty="0" err="1"/>
              <a:t>TreeSet</a:t>
            </a:r>
            <a:endParaRPr lang="en-IN" dirty="0"/>
          </a:p>
        </p:txBody>
      </p:sp>
      <p:sp>
        <p:nvSpPr>
          <p:cNvPr id="3" name="Content Placeholder 2">
            <a:extLst>
              <a:ext uri="{FF2B5EF4-FFF2-40B4-BE49-F238E27FC236}">
                <a16:creationId xmlns:a16="http://schemas.microsoft.com/office/drawing/2014/main" id="{34689C67-511C-4A83-A570-307FD679674F}"/>
              </a:ext>
            </a:extLst>
          </p:cNvPr>
          <p:cNvSpPr>
            <a:spLocks noGrp="1"/>
          </p:cNvSpPr>
          <p:nvPr>
            <p:ph idx="1"/>
          </p:nvPr>
        </p:nvSpPr>
        <p:spPr>
          <a:xfrm>
            <a:off x="907774" y="1273244"/>
            <a:ext cx="10515600" cy="4486275"/>
          </a:xfrm>
        </p:spPr>
        <p:txBody>
          <a:bodyPr>
            <a:noAutofit/>
          </a:bodyPr>
          <a:lstStyle/>
          <a:p>
            <a:pPr marL="0" indent="0" algn="just">
              <a:buNone/>
            </a:pPr>
            <a:r>
              <a:rPr lang="en-US" sz="1800" b="1" dirty="0" err="1"/>
              <a:t>TreeSet</a:t>
            </a:r>
            <a:r>
              <a:rPr lang="en-US" sz="1800" b="1" dirty="0"/>
              <a:t> </a:t>
            </a:r>
            <a:r>
              <a:rPr lang="en-US" sz="1800" dirty="0"/>
              <a:t>is a concrete implementation of the </a:t>
            </a:r>
            <a:r>
              <a:rPr lang="en-US" sz="1800" dirty="0" err="1"/>
              <a:t>SortedSet</a:t>
            </a:r>
            <a:r>
              <a:rPr lang="en-US" sz="1800" dirty="0"/>
              <a:t> interface in Java. It is a self-balancing binary search tree implementation, specifically a Red-Black tree. Elements in a </a:t>
            </a:r>
            <a:r>
              <a:rPr lang="en-US" sz="1800" dirty="0" err="1"/>
              <a:t>TreeSet</a:t>
            </a:r>
            <a:r>
              <a:rPr lang="en-US" sz="1800" dirty="0"/>
              <a:t> are stored in ascending order according to their natural ordering or a Comparator provided at set creation time.</a:t>
            </a:r>
          </a:p>
          <a:p>
            <a:pPr marL="0" indent="0" algn="just">
              <a:buNone/>
            </a:pPr>
            <a:r>
              <a:rPr lang="en-US" sz="1800" b="1" dirty="0"/>
              <a:t>Ordering:</a:t>
            </a:r>
            <a:r>
              <a:rPr lang="en-US" sz="1800" dirty="0"/>
              <a:t> </a:t>
            </a:r>
            <a:r>
              <a:rPr lang="en-US" sz="1800" dirty="0" err="1"/>
              <a:t>TreeSet</a:t>
            </a:r>
            <a:r>
              <a:rPr lang="en-US" sz="1800" dirty="0"/>
              <a:t> stores its elements in sorted ascending order. If the elements are of a class that implements the Comparable interface, they are sorted according to their natural ordering. If not, you can provide a custom Comparator at the time of set creation to define the sorting order.</a:t>
            </a:r>
          </a:p>
          <a:p>
            <a:pPr marL="0" indent="0" algn="just">
              <a:buNone/>
            </a:pPr>
            <a:r>
              <a:rPr lang="en-US" sz="1800" b="1" dirty="0"/>
              <a:t>No Duplicates: </a:t>
            </a:r>
            <a:r>
              <a:rPr lang="en-US" sz="1800" dirty="0"/>
              <a:t>Like other Set implementations, </a:t>
            </a:r>
            <a:r>
              <a:rPr lang="en-US" sz="1800" dirty="0" err="1"/>
              <a:t>TreeSet</a:t>
            </a:r>
            <a:r>
              <a:rPr lang="en-US" sz="1800" dirty="0"/>
              <a:t> does not allow duplicate elements. Attempts to add a duplicate element will be ignored.</a:t>
            </a:r>
          </a:p>
          <a:p>
            <a:pPr marL="0" indent="0" algn="just">
              <a:buNone/>
            </a:pPr>
            <a:r>
              <a:rPr lang="en-US" sz="1800" b="1" dirty="0"/>
              <a:t>Null Handling: </a:t>
            </a:r>
            <a:r>
              <a:rPr lang="en-US" sz="1800" dirty="0"/>
              <a:t>By default, </a:t>
            </a:r>
            <a:r>
              <a:rPr lang="en-US" sz="1800" dirty="0" err="1"/>
              <a:t>TreeSet</a:t>
            </a:r>
            <a:r>
              <a:rPr lang="en-US" sz="1800" dirty="0"/>
              <a:t> does not allow null elements. If you try to add a null element, it will throw a </a:t>
            </a:r>
            <a:r>
              <a:rPr lang="en-US" sz="1800" dirty="0" err="1"/>
              <a:t>NullPointerException</a:t>
            </a:r>
            <a:r>
              <a:rPr lang="en-US" sz="1800" dirty="0"/>
              <a:t>. However, it is possible to have one null element in a </a:t>
            </a:r>
            <a:r>
              <a:rPr lang="en-US" sz="1800" dirty="0" err="1"/>
              <a:t>TreeSet</a:t>
            </a:r>
            <a:r>
              <a:rPr lang="en-US" sz="1800" dirty="0"/>
              <a:t> by providing a custom Comparator that handles null values appropriately.</a:t>
            </a:r>
          </a:p>
          <a:p>
            <a:pPr marL="0" indent="0" algn="just">
              <a:buNone/>
            </a:pPr>
            <a:r>
              <a:rPr lang="en-US" sz="1800" b="1" dirty="0"/>
              <a:t>Self-Balancing: </a:t>
            </a:r>
            <a:r>
              <a:rPr lang="en-US" sz="1800" dirty="0" err="1"/>
              <a:t>TreeSet</a:t>
            </a:r>
            <a:r>
              <a:rPr lang="en-US" sz="1800" dirty="0"/>
              <a:t> is implemented as a self-balancing binary search tree (Red-Black tree). This means that after every insertion or deletion operation, the tree is rebalanced to maintain its height within reasonable limits, ensuring logarithmic time complexity for operations like add(), remove(), and contains().</a:t>
            </a:r>
          </a:p>
          <a:p>
            <a:pPr marL="0" indent="0" algn="just">
              <a:buNone/>
            </a:pPr>
            <a:r>
              <a:rPr lang="en-US" sz="1800" b="1" dirty="0"/>
              <a:t>Iterators and Subsets: </a:t>
            </a:r>
            <a:r>
              <a:rPr lang="en-US" sz="1800" dirty="0" err="1"/>
              <a:t>TreeSet</a:t>
            </a:r>
            <a:r>
              <a:rPr lang="en-US" sz="1800" dirty="0"/>
              <a:t> provides methods for retrieving iterators that traverse the set in sorted order. It also allows you to retrieve subsets of the set based on a range of elements.</a:t>
            </a:r>
          </a:p>
          <a:p>
            <a:pPr marL="0" indent="0" algn="just">
              <a:buNone/>
            </a:pPr>
            <a:r>
              <a:rPr lang="en-US" sz="1800" b="1" dirty="0"/>
              <a:t>Performance: </a:t>
            </a:r>
            <a:r>
              <a:rPr lang="en-US" sz="1800" dirty="0"/>
              <a:t>The time complexity for basic operations like add(), remove(), and contains() is O(log n) on average, where n is the number of elements in the set. This makes </a:t>
            </a:r>
            <a:r>
              <a:rPr lang="en-US" sz="1800" dirty="0" err="1"/>
              <a:t>TreeSet</a:t>
            </a:r>
            <a:r>
              <a:rPr lang="en-US" sz="1800" dirty="0"/>
              <a:t> efficient for large datasets.</a:t>
            </a:r>
            <a:endParaRPr lang="en-IN" sz="1800" dirty="0"/>
          </a:p>
        </p:txBody>
      </p:sp>
    </p:spTree>
    <p:extLst>
      <p:ext uri="{BB962C8B-B14F-4D97-AF65-F5344CB8AC3E}">
        <p14:creationId xmlns:p14="http://schemas.microsoft.com/office/powerpoint/2010/main" val="34605646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5D9E-5C14-4582-8136-9883F225C37C}"/>
              </a:ext>
            </a:extLst>
          </p:cNvPr>
          <p:cNvSpPr>
            <a:spLocks noGrp="1"/>
          </p:cNvSpPr>
          <p:nvPr>
            <p:ph type="title"/>
          </p:nvPr>
        </p:nvSpPr>
        <p:spPr>
          <a:xfrm>
            <a:off x="1914525" y="0"/>
            <a:ext cx="10515600" cy="1325563"/>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3BFF10D-B9B8-4724-B452-D15F25B0FD1A}"/>
              </a:ext>
            </a:extLst>
          </p:cNvPr>
          <p:cNvSpPr>
            <a:spLocks noGrp="1"/>
          </p:cNvSpPr>
          <p:nvPr>
            <p:ph idx="1"/>
          </p:nvPr>
        </p:nvSpPr>
        <p:spPr>
          <a:xfrm>
            <a:off x="838199" y="1027906"/>
            <a:ext cx="4743451" cy="5693866"/>
          </a:xfrm>
          <a:solidFill>
            <a:schemeClr val="tx2">
              <a:lumMod val="10000"/>
              <a:lumOff val="90000"/>
            </a:schemeClr>
          </a:solidFill>
        </p:spPr>
        <p:txBody>
          <a:bodyPr>
            <a:normAutofit fontScale="92500" lnSpcReduction="20000"/>
          </a:bodyPr>
          <a:lstStyle/>
          <a:p>
            <a:pPr marL="0" indent="0">
              <a:buNone/>
            </a:pPr>
            <a:r>
              <a:rPr lang="en-IN" sz="2400" dirty="0">
                <a:solidFill>
                  <a:srgbClr val="C678DD"/>
                </a:solidFill>
              </a:rPr>
              <a:t>import</a:t>
            </a:r>
            <a:r>
              <a:rPr lang="en-IN" sz="2400" dirty="0"/>
              <a:t> </a:t>
            </a:r>
            <a:r>
              <a:rPr lang="en-IN" sz="2400" dirty="0" err="1"/>
              <a:t>java</a:t>
            </a:r>
            <a:r>
              <a:rPr lang="en-IN" sz="2400" dirty="0" err="1">
                <a:solidFill>
                  <a:srgbClr val="ABB2BF"/>
                </a:solidFill>
              </a:rPr>
              <a:t>.</a:t>
            </a:r>
            <a:r>
              <a:rPr lang="en-IN" sz="2400" dirty="0" err="1"/>
              <a:t>util</a:t>
            </a:r>
            <a:r>
              <a:rPr lang="en-IN" sz="2400" dirty="0" err="1">
                <a:solidFill>
                  <a:srgbClr val="ABB2BF"/>
                </a:solidFill>
              </a:rPr>
              <a:t>.</a:t>
            </a:r>
            <a:r>
              <a:rPr lang="en-IN" sz="2400" dirty="0" err="1">
                <a:solidFill>
                  <a:srgbClr val="D19A66"/>
                </a:solidFill>
              </a:rPr>
              <a:t>TreeSet</a:t>
            </a:r>
            <a:r>
              <a:rPr lang="en-IN" sz="2400" dirty="0">
                <a:solidFill>
                  <a:srgbClr val="ABB2BF"/>
                </a:solidFill>
              </a:rPr>
              <a:t>;</a:t>
            </a:r>
          </a:p>
          <a:p>
            <a:pPr marL="0" indent="0">
              <a:buNone/>
            </a:pPr>
            <a:r>
              <a:rPr lang="en-IN" sz="2400" dirty="0"/>
              <a:t> </a:t>
            </a:r>
            <a:r>
              <a:rPr lang="en-IN" sz="2400" dirty="0">
                <a:solidFill>
                  <a:srgbClr val="C678DD"/>
                </a:solidFill>
              </a:rPr>
              <a:t>public</a:t>
            </a:r>
            <a:r>
              <a:rPr lang="en-IN" sz="2400" dirty="0"/>
              <a:t> </a:t>
            </a:r>
            <a:r>
              <a:rPr lang="en-IN" sz="2400" dirty="0">
                <a:solidFill>
                  <a:srgbClr val="C678DD"/>
                </a:solidFill>
              </a:rPr>
              <a:t>class</a:t>
            </a:r>
            <a:r>
              <a:rPr lang="en-IN" sz="2400" dirty="0"/>
              <a:t> </a:t>
            </a:r>
            <a:r>
              <a:rPr lang="en-IN" sz="2400" dirty="0" err="1">
                <a:solidFill>
                  <a:srgbClr val="D19A66"/>
                </a:solidFill>
              </a:rPr>
              <a:t>TreeSetExample</a:t>
            </a:r>
            <a:r>
              <a:rPr lang="en-IN" sz="2400" dirty="0"/>
              <a:t> </a:t>
            </a:r>
            <a:r>
              <a:rPr lang="en-IN" sz="2400" dirty="0">
                <a:solidFill>
                  <a:srgbClr val="ABB2BF"/>
                </a:solidFill>
              </a:rPr>
              <a:t>{</a:t>
            </a:r>
            <a:r>
              <a:rPr lang="en-IN" sz="2400" dirty="0"/>
              <a:t> </a:t>
            </a:r>
          </a:p>
          <a:p>
            <a:pPr marL="0" indent="0">
              <a:buNone/>
            </a:pPr>
            <a:r>
              <a:rPr lang="en-IN" sz="2400" dirty="0">
                <a:solidFill>
                  <a:srgbClr val="C678DD"/>
                </a:solidFill>
              </a:rPr>
              <a:t>public</a:t>
            </a:r>
            <a:r>
              <a:rPr lang="en-IN" sz="2400" dirty="0"/>
              <a:t> </a:t>
            </a:r>
            <a:r>
              <a:rPr lang="en-IN" sz="2400" dirty="0">
                <a:solidFill>
                  <a:srgbClr val="C678DD"/>
                </a:solidFill>
              </a:rPr>
              <a:t>static</a:t>
            </a:r>
            <a:r>
              <a:rPr lang="en-IN" sz="2400" dirty="0"/>
              <a:t> </a:t>
            </a:r>
            <a:r>
              <a:rPr lang="en-IN" sz="2400" dirty="0">
                <a:solidFill>
                  <a:srgbClr val="C678DD"/>
                </a:solidFill>
              </a:rPr>
              <a:t>void</a:t>
            </a:r>
            <a:r>
              <a:rPr lang="en-IN" sz="2400" dirty="0"/>
              <a:t> </a:t>
            </a:r>
            <a:r>
              <a:rPr lang="en-IN" sz="2400" dirty="0">
                <a:solidFill>
                  <a:srgbClr val="61AFEF"/>
                </a:solidFill>
              </a:rPr>
              <a:t>main</a:t>
            </a:r>
            <a:r>
              <a:rPr lang="en-IN" sz="2400" dirty="0">
                <a:solidFill>
                  <a:srgbClr val="ABB2BF"/>
                </a:solidFill>
              </a:rPr>
              <a:t>(</a:t>
            </a:r>
            <a:r>
              <a:rPr lang="en-IN" sz="2400" dirty="0">
                <a:solidFill>
                  <a:srgbClr val="D19A66"/>
                </a:solidFill>
              </a:rPr>
              <a:t>String</a:t>
            </a:r>
            <a:r>
              <a:rPr lang="en-IN" sz="2400" dirty="0">
                <a:solidFill>
                  <a:srgbClr val="ABB2BF"/>
                </a:solidFill>
              </a:rPr>
              <a:t>[]</a:t>
            </a:r>
            <a:r>
              <a:rPr lang="en-IN" sz="2400" dirty="0"/>
              <a:t> </a:t>
            </a:r>
            <a:r>
              <a:rPr lang="en-IN" sz="2400" dirty="0" err="1"/>
              <a:t>args</a:t>
            </a:r>
            <a:r>
              <a:rPr lang="en-IN" sz="2400" dirty="0">
                <a:solidFill>
                  <a:srgbClr val="ABB2BF"/>
                </a:solidFill>
              </a:rPr>
              <a:t>)</a:t>
            </a:r>
            <a:r>
              <a:rPr lang="en-IN" sz="2400" dirty="0"/>
              <a:t> </a:t>
            </a:r>
            <a:r>
              <a:rPr lang="en-IN" sz="2400" dirty="0">
                <a:solidFill>
                  <a:srgbClr val="ABB2BF"/>
                </a:solidFill>
              </a:rPr>
              <a:t>{</a:t>
            </a:r>
            <a:r>
              <a:rPr lang="en-IN" sz="2400" dirty="0"/>
              <a:t> </a:t>
            </a:r>
          </a:p>
          <a:p>
            <a:pPr marL="0" indent="0">
              <a:buNone/>
            </a:pPr>
            <a:r>
              <a:rPr lang="en-IN" sz="2400" i="1" dirty="0">
                <a:solidFill>
                  <a:srgbClr val="5C6370"/>
                </a:solidFill>
              </a:rPr>
              <a:t>// Creating a </a:t>
            </a:r>
            <a:r>
              <a:rPr lang="en-IN" sz="2400" i="1" dirty="0" err="1">
                <a:solidFill>
                  <a:srgbClr val="5C6370"/>
                </a:solidFill>
              </a:rPr>
              <a:t>TreeSet</a:t>
            </a:r>
            <a:r>
              <a:rPr lang="en-IN" sz="2400" dirty="0"/>
              <a:t> </a:t>
            </a:r>
          </a:p>
          <a:p>
            <a:pPr marL="0" indent="0">
              <a:buNone/>
            </a:pPr>
            <a:r>
              <a:rPr lang="en-IN" sz="2400" dirty="0" err="1">
                <a:solidFill>
                  <a:srgbClr val="D19A66"/>
                </a:solidFill>
              </a:rPr>
              <a:t>TreeSet</a:t>
            </a:r>
            <a:r>
              <a:rPr lang="en-IN" sz="2400" dirty="0">
                <a:solidFill>
                  <a:srgbClr val="ABB2BF"/>
                </a:solidFill>
              </a:rPr>
              <a:t>&lt;</a:t>
            </a:r>
            <a:r>
              <a:rPr lang="en-IN" sz="2400" dirty="0">
                <a:solidFill>
                  <a:srgbClr val="D19A66"/>
                </a:solidFill>
              </a:rPr>
              <a:t>Integer</a:t>
            </a:r>
            <a:r>
              <a:rPr lang="en-IN" sz="2400" dirty="0">
                <a:solidFill>
                  <a:srgbClr val="ABB2BF"/>
                </a:solidFill>
              </a:rPr>
              <a:t>&gt;</a:t>
            </a:r>
            <a:r>
              <a:rPr lang="en-IN" sz="2400" dirty="0"/>
              <a:t> numbers </a:t>
            </a:r>
            <a:r>
              <a:rPr lang="en-IN" sz="2400" dirty="0">
                <a:solidFill>
                  <a:srgbClr val="61AFEF"/>
                </a:solidFill>
              </a:rPr>
              <a:t>=</a:t>
            </a:r>
            <a:r>
              <a:rPr lang="en-IN" sz="2400" dirty="0"/>
              <a:t> </a:t>
            </a:r>
            <a:r>
              <a:rPr lang="en-IN" sz="2400" dirty="0">
                <a:solidFill>
                  <a:srgbClr val="C678DD"/>
                </a:solidFill>
              </a:rPr>
              <a:t>new</a:t>
            </a:r>
            <a:r>
              <a:rPr lang="en-IN" sz="2400" dirty="0"/>
              <a:t> </a:t>
            </a:r>
            <a:r>
              <a:rPr lang="en-IN" sz="2400" dirty="0" err="1">
                <a:solidFill>
                  <a:srgbClr val="D19A66"/>
                </a:solidFill>
              </a:rPr>
              <a:t>TreeSet</a:t>
            </a:r>
            <a:r>
              <a:rPr lang="en-IN" sz="2400" dirty="0">
                <a:solidFill>
                  <a:srgbClr val="ABB2BF"/>
                </a:solidFill>
              </a:rPr>
              <a:t>&lt;&gt;();</a:t>
            </a:r>
            <a:r>
              <a:rPr lang="en-IN" sz="2400" dirty="0"/>
              <a:t> </a:t>
            </a:r>
          </a:p>
          <a:p>
            <a:pPr marL="0" indent="0">
              <a:buNone/>
            </a:pPr>
            <a:r>
              <a:rPr lang="en-IN" sz="2400" i="1" dirty="0">
                <a:solidFill>
                  <a:srgbClr val="5C6370"/>
                </a:solidFill>
              </a:rPr>
              <a:t>// Adding elements to the </a:t>
            </a:r>
            <a:r>
              <a:rPr lang="en-IN" sz="2400" i="1" dirty="0" err="1">
                <a:solidFill>
                  <a:srgbClr val="5C6370"/>
                </a:solidFill>
              </a:rPr>
              <a:t>TreeSet</a:t>
            </a:r>
            <a:r>
              <a:rPr lang="en-IN" sz="2400" dirty="0"/>
              <a:t> </a:t>
            </a: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5</a:t>
            </a:r>
            <a:r>
              <a:rPr lang="en-IN" sz="2400" dirty="0">
                <a:solidFill>
                  <a:srgbClr val="ABB2BF"/>
                </a:solidFill>
              </a:rPr>
              <a:t>);</a:t>
            </a:r>
            <a:r>
              <a:rPr lang="en-IN" sz="2400" dirty="0"/>
              <a:t> </a:t>
            </a:r>
          </a:p>
          <a:p>
            <a:pPr marL="0" indent="0">
              <a:buNone/>
            </a:pP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2</a:t>
            </a:r>
            <a:r>
              <a:rPr lang="en-IN" sz="2400" dirty="0">
                <a:solidFill>
                  <a:srgbClr val="ABB2BF"/>
                </a:solidFill>
              </a:rPr>
              <a:t>);</a:t>
            </a:r>
          </a:p>
          <a:p>
            <a:pPr marL="0" indent="0">
              <a:buNone/>
            </a:pPr>
            <a:r>
              <a:rPr lang="en-IN" sz="2400" dirty="0"/>
              <a:t> </a:t>
            </a: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8</a:t>
            </a:r>
            <a:r>
              <a:rPr lang="en-IN" sz="2400" dirty="0">
                <a:solidFill>
                  <a:srgbClr val="ABB2BF"/>
                </a:solidFill>
              </a:rPr>
              <a:t>);</a:t>
            </a:r>
            <a:r>
              <a:rPr lang="en-IN" sz="2400" dirty="0"/>
              <a:t> </a:t>
            </a:r>
          </a:p>
          <a:p>
            <a:pPr marL="0" indent="0">
              <a:buNone/>
            </a:pP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1</a:t>
            </a:r>
            <a:r>
              <a:rPr lang="en-IN" sz="2400" dirty="0">
                <a:solidFill>
                  <a:srgbClr val="ABB2BF"/>
                </a:solidFill>
              </a:rPr>
              <a:t>);</a:t>
            </a:r>
            <a:r>
              <a:rPr lang="en-IN" sz="2400" dirty="0"/>
              <a:t> </a:t>
            </a:r>
          </a:p>
          <a:p>
            <a:pPr marL="0" indent="0">
              <a:buNone/>
            </a:pP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3</a:t>
            </a:r>
            <a:r>
              <a:rPr lang="en-IN" sz="2400" dirty="0">
                <a:solidFill>
                  <a:srgbClr val="ABB2BF"/>
                </a:solidFill>
              </a:rPr>
              <a:t>);</a:t>
            </a:r>
            <a:r>
              <a:rPr lang="en-IN" sz="2400" dirty="0"/>
              <a:t> </a:t>
            </a:r>
            <a:r>
              <a:rPr lang="en-IN" sz="2400" dirty="0" err="1">
                <a:solidFill>
                  <a:srgbClr val="D19A66"/>
                </a:solidFill>
              </a:rPr>
              <a:t>System</a:t>
            </a:r>
            <a:r>
              <a:rPr lang="en-IN" sz="2400" dirty="0" err="1">
                <a:solidFill>
                  <a:srgbClr val="ABB2BF"/>
                </a:solidFill>
              </a:rPr>
              <a:t>.</a:t>
            </a:r>
            <a:r>
              <a:rPr lang="en-IN" sz="2400" dirty="0" err="1"/>
              <a:t>out</a:t>
            </a:r>
            <a:r>
              <a:rPr lang="en-IN" sz="2400" dirty="0" err="1">
                <a:solidFill>
                  <a:srgbClr val="ABB2BF"/>
                </a:solidFill>
              </a:rPr>
              <a:t>.</a:t>
            </a:r>
            <a:r>
              <a:rPr lang="en-IN" sz="2400" dirty="0" err="1">
                <a:solidFill>
                  <a:srgbClr val="61AFEF"/>
                </a:solidFill>
              </a:rPr>
              <a:t>println</a:t>
            </a:r>
            <a:r>
              <a:rPr lang="en-IN" sz="2400" dirty="0">
                <a:solidFill>
                  <a:srgbClr val="ABB2BF"/>
                </a:solidFill>
              </a:rPr>
              <a:t>(</a:t>
            </a:r>
            <a:r>
              <a:rPr lang="en-IN" sz="2400" dirty="0">
                <a:solidFill>
                  <a:srgbClr val="98C379"/>
                </a:solidFill>
              </a:rPr>
              <a:t>"</a:t>
            </a:r>
            <a:r>
              <a:rPr lang="en-IN" sz="2400" dirty="0" err="1">
                <a:solidFill>
                  <a:srgbClr val="98C379"/>
                </a:solidFill>
              </a:rPr>
              <a:t>TreeSet</a:t>
            </a:r>
            <a:r>
              <a:rPr lang="en-IN" sz="2400" dirty="0">
                <a:solidFill>
                  <a:srgbClr val="98C379"/>
                </a:solidFill>
              </a:rPr>
              <a:t> of numbers: "</a:t>
            </a:r>
            <a:r>
              <a:rPr lang="en-IN" sz="2400" dirty="0"/>
              <a:t> </a:t>
            </a:r>
            <a:r>
              <a:rPr lang="en-IN" sz="2400" dirty="0">
                <a:solidFill>
                  <a:srgbClr val="61AFEF"/>
                </a:solidFill>
              </a:rPr>
              <a:t>+</a:t>
            </a:r>
            <a:r>
              <a:rPr lang="en-IN" sz="2400" dirty="0"/>
              <a:t> numbers</a:t>
            </a:r>
            <a:r>
              <a:rPr lang="en-IN" sz="2400" dirty="0">
                <a:solidFill>
                  <a:srgbClr val="ABB2BF"/>
                </a:solidFill>
              </a:rPr>
              <a:t>);</a:t>
            </a:r>
          </a:p>
          <a:p>
            <a:pPr marL="0" indent="0">
              <a:buNone/>
            </a:pPr>
            <a:r>
              <a:rPr lang="en-IN" sz="2400" dirty="0"/>
              <a:t> </a:t>
            </a:r>
            <a:r>
              <a:rPr lang="en-IN" sz="2400" i="1" dirty="0">
                <a:solidFill>
                  <a:srgbClr val="5C6370"/>
                </a:solidFill>
              </a:rPr>
              <a:t>// Output: </a:t>
            </a:r>
            <a:r>
              <a:rPr lang="en-IN" sz="2400" i="1" dirty="0" err="1">
                <a:solidFill>
                  <a:srgbClr val="5C6370"/>
                </a:solidFill>
              </a:rPr>
              <a:t>TreeSet</a:t>
            </a:r>
            <a:r>
              <a:rPr lang="en-IN" sz="2400" i="1" dirty="0">
                <a:solidFill>
                  <a:srgbClr val="5C6370"/>
                </a:solidFill>
              </a:rPr>
              <a:t> of numbers: [1, 2, 3, 5, 8]</a:t>
            </a:r>
          </a:p>
          <a:p>
            <a:pPr marL="0" indent="0">
              <a:buNone/>
            </a:pPr>
            <a:r>
              <a:rPr lang="en-IN" sz="2400" dirty="0"/>
              <a:t> </a:t>
            </a:r>
          </a:p>
        </p:txBody>
      </p:sp>
      <p:sp>
        <p:nvSpPr>
          <p:cNvPr id="14" name="Rectangle 10">
            <a:extLst>
              <a:ext uri="{FF2B5EF4-FFF2-40B4-BE49-F238E27FC236}">
                <a16:creationId xmlns:a16="http://schemas.microsoft.com/office/drawing/2014/main" id="{DBD3EA08-C2D9-4CEF-9669-71DA9916A5E2}"/>
              </a:ext>
            </a:extLst>
          </p:cNvPr>
          <p:cNvSpPr>
            <a:spLocks noChangeArrowheads="1"/>
          </p:cNvSpPr>
          <p:nvPr/>
        </p:nvSpPr>
        <p:spPr bwMode="auto">
          <a:xfrm>
            <a:off x="5714999" y="997128"/>
            <a:ext cx="6210301" cy="5755422"/>
          </a:xfrm>
          <a:prstGeom prst="rect">
            <a:avLst/>
          </a:prstGeom>
          <a:solidFill>
            <a:schemeClr val="tx2">
              <a:lumMod val="10000"/>
              <a:lumOff val="9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Retrieving the first and last elements</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8C379"/>
                </a:solidFill>
                <a:effectLst/>
                <a:latin typeface="Times New Roman" panose="02020603050405020304" pitchFamily="18" charset="0"/>
                <a:cs typeface="Times New Roman" panose="02020603050405020304" pitchFamily="18" charset="0"/>
              </a:rPr>
              <a:t>"First element: "</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1AFE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numbers.</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first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Output: First element: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8C379"/>
                </a:solidFill>
                <a:effectLst/>
                <a:latin typeface="Times New Roman" panose="02020603050405020304" pitchFamily="18" charset="0"/>
                <a:cs typeface="Times New Roman" panose="02020603050405020304" pitchFamily="18" charset="0"/>
              </a:rPr>
              <a:t>"Last element: "</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1AFE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numbers.</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last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Output: Last element: 8</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Retrieving a subset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TreeSet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Integer</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&gt; subset </a:t>
            </a:r>
            <a:r>
              <a:rPr kumimoji="0" lang="en-US" altLang="en-US" sz="2000" b="0" i="0" u="none" strike="noStrike" cap="none" normalizeH="0" baseline="0" dirty="0">
                <a:ln>
                  <a:noFill/>
                </a:ln>
                <a:solidFill>
                  <a:srgbClr val="61AFE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TreeSet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&lt;</a:t>
            </a:r>
            <a:r>
              <a:rPr kumimoji="0" lang="en-US" altLang="en-US" sz="20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Integer</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&gt;) </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numbers.</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subSet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2</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5</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8C379"/>
                </a:solidFill>
                <a:effectLst/>
                <a:latin typeface="Times New Roman" panose="02020603050405020304" pitchFamily="18" charset="0"/>
                <a:cs typeface="Times New Roman" panose="02020603050405020304" pitchFamily="18" charset="0"/>
              </a:rPr>
              <a:t>"Subset from 2 to 5: "</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61AFE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subset);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Output: Subset from 2 to 5: [2, 3]</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Iterating over the </a:t>
            </a:r>
            <a:r>
              <a:rPr kumimoji="0" lang="en-US" altLang="en-US" sz="2000" b="0" i="1" u="none" strike="noStrike" cap="none" normalizeH="0" baseline="0" dirty="0" err="1">
                <a:ln>
                  <a:noFill/>
                </a:ln>
                <a:solidFill>
                  <a:srgbClr val="5C6370"/>
                </a:solidFill>
                <a:effectLst/>
                <a:latin typeface="Times New Roman" panose="02020603050405020304" pitchFamily="18" charset="0"/>
                <a:cs typeface="Times New Roman" panose="02020603050405020304" pitchFamily="18" charset="0"/>
              </a:rPr>
              <a:t>TreeSet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print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98C379"/>
                </a:solidFill>
                <a:effectLst/>
                <a:latin typeface="Times New Roman" panose="02020603050405020304" pitchFamily="18" charset="0"/>
                <a:cs typeface="Times New Roman" panose="02020603050405020304" pitchFamily="18" charset="0"/>
              </a:rPr>
              <a:t>"Iterating over the </a:t>
            </a:r>
            <a:r>
              <a:rPr kumimoji="0" lang="en-US" altLang="en-US" sz="2000" b="0" i="0" u="none" strike="noStrike" cap="none" normalizeH="0" baseline="0" dirty="0" err="1">
                <a:ln>
                  <a:noFill/>
                </a:ln>
                <a:solidFill>
                  <a:srgbClr val="98C379"/>
                </a:solidFill>
                <a:effectLst/>
                <a:latin typeface="Times New Roman" panose="02020603050405020304" pitchFamily="18" charset="0"/>
                <a:cs typeface="Times New Roman" panose="02020603050405020304" pitchFamily="18" charset="0"/>
              </a:rPr>
              <a:t>TreeSet</a:t>
            </a:r>
            <a:r>
              <a:rPr kumimoji="0" lang="en-US" altLang="en-US" sz="2000" b="0" i="0" u="none" strike="noStrike" cap="none" normalizeH="0" baseline="0" dirty="0">
                <a:ln>
                  <a:noFill/>
                </a:ln>
                <a:solidFill>
                  <a:srgbClr val="98C37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678DD"/>
                </a:solidFill>
                <a:effectLst/>
                <a:latin typeface="Times New Roman" panose="02020603050405020304" pitchFamily="18" charset="0"/>
                <a:cs typeface="Times New Roman" panose="02020603050405020304" pitchFamily="18" charset="0"/>
              </a:rPr>
              <a:t>for</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Integer</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number </a:t>
            </a:r>
            <a:r>
              <a:rPr kumimoji="0" lang="en-US" altLang="en-US" sz="2000" b="0" i="0" u="none" strike="noStrike" cap="none" normalizeH="0" baseline="0" dirty="0">
                <a:ln>
                  <a:noFill/>
                </a:ln>
                <a:solidFill>
                  <a:srgbClr val="61AFE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numbers) { </a:t>
            </a: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print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(number </a:t>
            </a:r>
            <a:r>
              <a:rPr kumimoji="0" lang="en-US" altLang="en-US" sz="2000" b="0" i="0" u="none" strike="noStrike" cap="none" normalizeH="0" baseline="0" dirty="0">
                <a:ln>
                  <a:noFill/>
                </a:ln>
                <a:solidFill>
                  <a:srgbClr val="61AFEF"/>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8C37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19A66"/>
                </a:solidFill>
                <a:effectLst/>
                <a:latin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ABB2BF"/>
                </a:solidFill>
                <a:effectLst/>
                <a:latin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61AFEF"/>
                </a:solidFill>
                <a:effectLst/>
                <a:latin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Output: Iterating over the </a:t>
            </a:r>
            <a:r>
              <a:rPr kumimoji="0" lang="en-US" altLang="en-US" sz="2000" b="0" i="1" u="none" strike="noStrike" cap="none" normalizeH="0" baseline="0" dirty="0" err="1">
                <a:ln>
                  <a:noFill/>
                </a:ln>
                <a:solidFill>
                  <a:srgbClr val="5C6370"/>
                </a:solidFill>
                <a:effectLst/>
                <a:latin typeface="Times New Roman" panose="02020603050405020304" pitchFamily="18" charset="0"/>
                <a:cs typeface="Times New Roman" panose="02020603050405020304" pitchFamily="18" charset="0"/>
              </a:rPr>
              <a:t>TreeSet</a:t>
            </a:r>
            <a:r>
              <a:rPr kumimoji="0" lang="en-US" altLang="en-US" sz="2000" b="0" i="1" u="none" strike="noStrike" cap="none" normalizeH="0" baseline="0" dirty="0">
                <a:ln>
                  <a:noFill/>
                </a:ln>
                <a:solidFill>
                  <a:srgbClr val="5C6370"/>
                </a:solidFill>
                <a:effectLst/>
                <a:latin typeface="Times New Roman" panose="02020603050405020304" pitchFamily="18" charset="0"/>
                <a:cs typeface="Times New Roman" panose="02020603050405020304" pitchFamily="18" charset="0"/>
              </a:rPr>
              <a:t>: 1 2 3 5 8</a:t>
            </a:r>
            <a:r>
              <a:rPr kumimoji="0" lang="en-US" altLang="en-US" sz="20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9530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B0D58-5A27-4935-8773-306357C014E5}"/>
              </a:ext>
            </a:extLst>
          </p:cNvPr>
          <p:cNvSpPr>
            <a:spLocks noGrp="1"/>
          </p:cNvSpPr>
          <p:nvPr>
            <p:ph idx="1"/>
          </p:nvPr>
        </p:nvSpPr>
        <p:spPr/>
        <p:txBody>
          <a:bodyPr/>
          <a:lstStyle/>
          <a:p>
            <a:pPr marL="0" indent="0" algn="just">
              <a:buNone/>
            </a:pPr>
            <a:r>
              <a:rPr lang="en-US" dirty="0"/>
              <a:t>In this example, we create a </a:t>
            </a:r>
            <a:r>
              <a:rPr lang="en-US" dirty="0" err="1"/>
              <a:t>TreeSet</a:t>
            </a:r>
            <a:r>
              <a:rPr lang="en-US" dirty="0"/>
              <a:t> of Integer elements. We demonstrate adding elements to the set, retrieving the first and last elements, obtaining a subset based on a range, and iterating over the set. Notice that the elements are automatically sorted in ascending </a:t>
            </a:r>
            <a:r>
              <a:rPr lang="en-US" dirty="0" err="1"/>
              <a:t>order.TreeSet</a:t>
            </a:r>
            <a:r>
              <a:rPr lang="en-US" dirty="0"/>
              <a:t> is useful when you need to maintain a sorted collection of unique elements and perform operations that rely on the sorted order of elements, such as finding the smallest or largest element, or retrieving elements within a specific range.</a:t>
            </a:r>
          </a:p>
          <a:p>
            <a:pPr marL="0" indent="0" algn="just">
              <a:buNone/>
            </a:pPr>
            <a:r>
              <a:rPr lang="en-US" dirty="0"/>
              <a:t>It provides efficient operations due to its self-balancing binary search tree implementation.</a:t>
            </a:r>
          </a:p>
          <a:p>
            <a:pPr marL="0" indent="0" algn="just">
              <a:buNone/>
            </a:pPr>
            <a:r>
              <a:rPr lang="en-US" dirty="0"/>
              <a:t>However, keep in mind that the insertion, removal, and retrieval operations in a </a:t>
            </a:r>
            <a:r>
              <a:rPr lang="en-US" dirty="0" err="1"/>
              <a:t>TreeSet</a:t>
            </a:r>
            <a:r>
              <a:rPr lang="en-US" dirty="0"/>
              <a:t> are more expensive than those in a HashSet because of the overhead of maintaining the sorted order. If you don't need the elements to be sorted, a HashSet may be a better choice for better performance.</a:t>
            </a:r>
            <a:endParaRPr lang="en-IN" dirty="0"/>
          </a:p>
        </p:txBody>
      </p:sp>
    </p:spTree>
    <p:extLst>
      <p:ext uri="{BB962C8B-B14F-4D97-AF65-F5344CB8AC3E}">
        <p14:creationId xmlns:p14="http://schemas.microsoft.com/office/powerpoint/2010/main" val="3976899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767C-3E18-4536-AFD1-6CC7D50AC216}"/>
              </a:ext>
            </a:extLst>
          </p:cNvPr>
          <p:cNvSpPr>
            <a:spLocks noGrp="1"/>
          </p:cNvSpPr>
          <p:nvPr>
            <p:ph type="title"/>
          </p:nvPr>
        </p:nvSpPr>
        <p:spPr/>
        <p:txBody>
          <a:bodyPr/>
          <a:lstStyle/>
          <a:p>
            <a:r>
              <a:rPr lang="en-IN" dirty="0"/>
              <a:t>Map Interface</a:t>
            </a:r>
          </a:p>
        </p:txBody>
      </p:sp>
      <p:sp>
        <p:nvSpPr>
          <p:cNvPr id="3" name="Content Placeholder 2">
            <a:extLst>
              <a:ext uri="{FF2B5EF4-FFF2-40B4-BE49-F238E27FC236}">
                <a16:creationId xmlns:a16="http://schemas.microsoft.com/office/drawing/2014/main" id="{E805A7F6-E22B-4FDC-9AC1-197B15D416D6}"/>
              </a:ext>
            </a:extLst>
          </p:cNvPr>
          <p:cNvSpPr>
            <a:spLocks noGrp="1"/>
          </p:cNvSpPr>
          <p:nvPr>
            <p:ph idx="1"/>
          </p:nvPr>
        </p:nvSpPr>
        <p:spPr>
          <a:xfrm>
            <a:off x="838200" y="1425575"/>
            <a:ext cx="10515600" cy="4667250"/>
          </a:xfrm>
        </p:spPr>
        <p:txBody>
          <a:bodyPr>
            <a:noAutofit/>
          </a:bodyPr>
          <a:lstStyle/>
          <a:p>
            <a:pPr marL="0" indent="0" algn="just">
              <a:buNone/>
            </a:pPr>
            <a:r>
              <a:rPr lang="en-US" dirty="0"/>
              <a:t>The Map interface in Java is part of the </a:t>
            </a:r>
            <a:r>
              <a:rPr lang="en-US" dirty="0" err="1"/>
              <a:t>java.util</a:t>
            </a:r>
            <a:r>
              <a:rPr lang="en-US" dirty="0"/>
              <a:t> package and represents a collection of key-value pairs. It provides a way to store and retrieve values using keys, similar to a dictionary or an associative array in other programming languages. </a:t>
            </a:r>
          </a:p>
          <a:p>
            <a:pPr marL="0" indent="0" algn="just">
              <a:buNone/>
            </a:pPr>
            <a:r>
              <a:rPr lang="en-US" b="1" dirty="0"/>
              <a:t>Key-Value Pairs: </a:t>
            </a:r>
            <a:r>
              <a:rPr lang="en-US" dirty="0"/>
              <a:t>A Map stores data as key-value pairs, where each key is unique and maps to a specific value. Keys are used to access and retrieve the associated values.</a:t>
            </a:r>
          </a:p>
          <a:p>
            <a:pPr marL="0" indent="0" algn="just">
              <a:buNone/>
            </a:pPr>
            <a:r>
              <a:rPr lang="en-US" b="1" dirty="0"/>
              <a:t>Unique Keys: </a:t>
            </a:r>
            <a:r>
              <a:rPr lang="en-US" dirty="0"/>
              <a:t>The keys in a Map must be unique. Attempting to insert a duplicate key will replace the value associated with the existing key.</a:t>
            </a:r>
          </a:p>
          <a:p>
            <a:pPr marL="0" indent="0" algn="just">
              <a:buNone/>
            </a:pPr>
            <a:r>
              <a:rPr lang="en-US" b="1" dirty="0"/>
              <a:t>Null Values: </a:t>
            </a:r>
            <a:r>
              <a:rPr lang="en-US" dirty="0"/>
              <a:t>A Map can store null values, but the behavior for null keys depends on the specific implementation.</a:t>
            </a:r>
          </a:p>
          <a:p>
            <a:pPr marL="0" indent="0" algn="just">
              <a:buNone/>
            </a:pPr>
            <a:r>
              <a:rPr lang="en-US" b="1" dirty="0"/>
              <a:t>Implementations: </a:t>
            </a:r>
            <a:r>
              <a:rPr lang="en-US" dirty="0"/>
              <a:t>The Map interface has several concrete implementations in Java, including HashMap, </a:t>
            </a:r>
            <a:r>
              <a:rPr lang="en-US" dirty="0" err="1"/>
              <a:t>TreeMap</a:t>
            </a:r>
            <a:r>
              <a:rPr lang="en-US" dirty="0"/>
              <a:t>, </a:t>
            </a:r>
            <a:r>
              <a:rPr lang="en-US" dirty="0" err="1"/>
              <a:t>LinkedHashMap</a:t>
            </a:r>
            <a:r>
              <a:rPr lang="en-US" dirty="0"/>
              <a:t>, and </a:t>
            </a:r>
            <a:r>
              <a:rPr lang="en-US" dirty="0" err="1"/>
              <a:t>ConcurrentHashMap</a:t>
            </a:r>
            <a:r>
              <a:rPr lang="en-US" dirty="0"/>
              <a:t>.</a:t>
            </a:r>
          </a:p>
          <a:p>
            <a:pPr marL="0" indent="0" algn="just">
              <a:buNone/>
            </a:pPr>
            <a:r>
              <a:rPr lang="en-US" b="1" dirty="0"/>
              <a:t>Ordering: </a:t>
            </a:r>
            <a:r>
              <a:rPr lang="en-US" dirty="0"/>
              <a:t>Some Map implementations, like </a:t>
            </a:r>
            <a:r>
              <a:rPr lang="en-US" dirty="0" err="1"/>
              <a:t>TreeMap</a:t>
            </a:r>
            <a:r>
              <a:rPr lang="en-US" dirty="0"/>
              <a:t>, maintain an ordering of the keys, while others, like HashMap, do not guarantee any specific order.</a:t>
            </a:r>
          </a:p>
          <a:p>
            <a:pPr marL="0" indent="0" algn="just">
              <a:buNone/>
            </a:pPr>
            <a:r>
              <a:rPr lang="en-US" b="1" dirty="0"/>
              <a:t>Common Methods: </a:t>
            </a:r>
            <a:r>
              <a:rPr lang="en-US" dirty="0"/>
              <a:t>The Map interface provides various methods for working with key-value pairs, such as put(), get(), </a:t>
            </a:r>
            <a:r>
              <a:rPr lang="en-US" dirty="0" err="1"/>
              <a:t>containsKey</a:t>
            </a:r>
            <a:r>
              <a:rPr lang="en-US" dirty="0"/>
              <a:t>(), </a:t>
            </a:r>
            <a:r>
              <a:rPr lang="en-US" dirty="0" err="1"/>
              <a:t>containsValue</a:t>
            </a:r>
            <a:r>
              <a:rPr lang="en-US" dirty="0"/>
              <a:t>(), remove(), size(), </a:t>
            </a:r>
            <a:r>
              <a:rPr lang="en-US" dirty="0" err="1"/>
              <a:t>keySet</a:t>
            </a:r>
            <a:r>
              <a:rPr lang="en-US" dirty="0"/>
              <a:t>(), values(), and </a:t>
            </a:r>
            <a:r>
              <a:rPr lang="en-US" dirty="0" err="1"/>
              <a:t>entrySet</a:t>
            </a:r>
            <a:r>
              <a:rPr lang="en-US" dirty="0"/>
              <a:t>().</a:t>
            </a:r>
            <a:endParaRPr lang="en-IN" dirty="0"/>
          </a:p>
        </p:txBody>
      </p:sp>
    </p:spTree>
    <p:extLst>
      <p:ext uri="{BB962C8B-B14F-4D97-AF65-F5344CB8AC3E}">
        <p14:creationId xmlns:p14="http://schemas.microsoft.com/office/powerpoint/2010/main" val="27189635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91E5-BCB5-4246-BB8C-4CB95768BED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276F63F-848E-4645-AD4C-2FECDC6717FB}"/>
              </a:ext>
            </a:extLst>
          </p:cNvPr>
          <p:cNvSpPr>
            <a:spLocks noGrp="1"/>
          </p:cNvSpPr>
          <p:nvPr>
            <p:ph idx="1"/>
          </p:nvPr>
        </p:nvSpPr>
        <p:spPr>
          <a:xfrm>
            <a:off x="838200" y="1492249"/>
            <a:ext cx="4905375" cy="5241926"/>
          </a:xfrm>
          <a:solidFill>
            <a:schemeClr val="tx2">
              <a:lumMod val="10000"/>
              <a:lumOff val="90000"/>
            </a:schemeClr>
          </a:solidFill>
        </p:spPr>
        <p:txBody>
          <a:bodyPr>
            <a:noAutofit/>
          </a:bodyPr>
          <a:lstStyle/>
          <a:p>
            <a:pPr marL="0" indent="0">
              <a:buNone/>
            </a:pP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HashMap</a:t>
            </a:r>
            <a:r>
              <a:rPr lang="en-IN" dirty="0">
                <a:solidFill>
                  <a:srgbClr val="ABB2BF"/>
                </a:solidFill>
              </a:rPr>
              <a:t>;</a:t>
            </a:r>
          </a:p>
          <a:p>
            <a:pPr marL="0" indent="0">
              <a:buNone/>
            </a:pPr>
            <a:r>
              <a:rPr lang="en-IN" dirty="0"/>
              <a:t> </a:t>
            </a: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Map</a:t>
            </a:r>
            <a:r>
              <a:rPr lang="en-IN" dirty="0">
                <a:solidFill>
                  <a:srgbClr val="ABB2BF"/>
                </a:solidFill>
              </a:rPr>
              <a:t>;</a:t>
            </a:r>
            <a:r>
              <a:rPr lang="en-IN" dirty="0"/>
              <a:t> </a:t>
            </a:r>
          </a:p>
          <a:p>
            <a:pPr marL="0" indent="0">
              <a:buNone/>
            </a:pPr>
            <a:r>
              <a:rPr lang="en-IN" dirty="0">
                <a:solidFill>
                  <a:srgbClr val="C678DD"/>
                </a:solidFill>
              </a:rPr>
              <a:t>public</a:t>
            </a:r>
            <a:r>
              <a:rPr lang="en-IN" dirty="0"/>
              <a:t> </a:t>
            </a:r>
            <a:r>
              <a:rPr lang="en-IN" dirty="0">
                <a:solidFill>
                  <a:srgbClr val="C678DD"/>
                </a:solidFill>
              </a:rPr>
              <a:t>class</a:t>
            </a:r>
            <a:r>
              <a:rPr lang="en-IN" dirty="0"/>
              <a:t> </a:t>
            </a:r>
            <a:r>
              <a:rPr lang="en-IN" dirty="0" err="1">
                <a:solidFill>
                  <a:srgbClr val="D19A66"/>
                </a:solidFill>
              </a:rPr>
              <a:t>MapExample</a:t>
            </a:r>
            <a:r>
              <a:rPr lang="en-IN" dirty="0"/>
              <a:t> </a:t>
            </a:r>
            <a:r>
              <a:rPr lang="en-IN" dirty="0">
                <a:solidFill>
                  <a:srgbClr val="ABB2BF"/>
                </a:solidFill>
              </a:rPr>
              <a:t>{</a:t>
            </a:r>
          </a:p>
          <a:p>
            <a:pPr marL="0" indent="0">
              <a:buNone/>
            </a:pPr>
            <a:r>
              <a:rPr lang="en-IN" dirty="0"/>
              <a:t> </a:t>
            </a:r>
            <a:r>
              <a:rPr lang="en-IN" dirty="0">
                <a:solidFill>
                  <a:srgbClr val="C678DD"/>
                </a:solidFill>
              </a:rPr>
              <a:t>public</a:t>
            </a:r>
            <a:r>
              <a:rPr lang="en-IN" dirty="0"/>
              <a:t> </a:t>
            </a:r>
            <a:r>
              <a:rPr lang="en-IN" dirty="0">
                <a:solidFill>
                  <a:srgbClr val="C678DD"/>
                </a:solidFill>
              </a:rPr>
              <a:t>static</a:t>
            </a:r>
            <a:r>
              <a:rPr lang="en-IN" dirty="0"/>
              <a:t> </a:t>
            </a:r>
            <a:r>
              <a:rPr lang="en-IN" dirty="0">
                <a:solidFill>
                  <a:srgbClr val="C678DD"/>
                </a:solidFill>
              </a:rPr>
              <a:t>void</a:t>
            </a:r>
            <a:r>
              <a:rPr lang="en-IN" dirty="0"/>
              <a:t> </a:t>
            </a:r>
            <a:r>
              <a:rPr lang="en-IN" dirty="0">
                <a:solidFill>
                  <a:srgbClr val="61AFEF"/>
                </a:solidFill>
              </a:rPr>
              <a:t>main</a:t>
            </a:r>
            <a:r>
              <a:rPr lang="en-IN" dirty="0">
                <a:solidFill>
                  <a:srgbClr val="ABB2BF"/>
                </a:solidFill>
              </a:rPr>
              <a:t>(</a:t>
            </a:r>
            <a:r>
              <a:rPr lang="en-IN" dirty="0">
                <a:solidFill>
                  <a:srgbClr val="D19A66"/>
                </a:solidFill>
              </a:rPr>
              <a:t>String</a:t>
            </a:r>
            <a:r>
              <a:rPr lang="en-IN" dirty="0">
                <a:solidFill>
                  <a:srgbClr val="ABB2BF"/>
                </a:solidFill>
              </a:rPr>
              <a:t>[]</a:t>
            </a:r>
            <a:r>
              <a:rPr lang="en-IN" dirty="0"/>
              <a:t> </a:t>
            </a:r>
            <a:r>
              <a:rPr lang="en-IN" dirty="0" err="1"/>
              <a:t>args</a:t>
            </a:r>
            <a:r>
              <a:rPr lang="en-IN" dirty="0">
                <a:solidFill>
                  <a:srgbClr val="ABB2BF"/>
                </a:solidFill>
              </a:rPr>
              <a:t>)</a:t>
            </a:r>
            <a:r>
              <a:rPr lang="en-IN" dirty="0"/>
              <a:t> </a:t>
            </a:r>
            <a:r>
              <a:rPr lang="en-IN" dirty="0">
                <a:solidFill>
                  <a:srgbClr val="ABB2BF"/>
                </a:solidFill>
              </a:rPr>
              <a:t>{</a:t>
            </a:r>
            <a:r>
              <a:rPr lang="en-IN" dirty="0"/>
              <a:t> </a:t>
            </a:r>
          </a:p>
          <a:p>
            <a:pPr marL="0" indent="0">
              <a:buNone/>
            </a:pPr>
            <a:r>
              <a:rPr lang="en-IN" i="1" dirty="0">
                <a:solidFill>
                  <a:srgbClr val="5C6370"/>
                </a:solidFill>
              </a:rPr>
              <a:t>// Creating a HashMap</a:t>
            </a:r>
            <a:r>
              <a:rPr lang="en-IN" dirty="0"/>
              <a:t> </a:t>
            </a:r>
          </a:p>
          <a:p>
            <a:pPr marL="0" indent="0">
              <a:buNone/>
            </a:pPr>
            <a:r>
              <a:rPr lang="en-IN" dirty="0">
                <a:solidFill>
                  <a:srgbClr val="D19A66"/>
                </a:solidFill>
              </a:rPr>
              <a:t>Map</a:t>
            </a:r>
            <a:r>
              <a:rPr lang="en-IN" dirty="0">
                <a:solidFill>
                  <a:srgbClr val="ABB2BF"/>
                </a:solidFill>
              </a:rPr>
              <a:t>&lt;</a:t>
            </a:r>
            <a:r>
              <a:rPr lang="en-IN" dirty="0">
                <a:solidFill>
                  <a:srgbClr val="D19A66"/>
                </a:solidFill>
              </a:rPr>
              <a:t>String</a:t>
            </a:r>
            <a:r>
              <a:rPr lang="en-IN" dirty="0">
                <a:solidFill>
                  <a:srgbClr val="ABB2BF"/>
                </a:solidFill>
              </a:rPr>
              <a:t>,</a:t>
            </a:r>
            <a:r>
              <a:rPr lang="en-IN" dirty="0"/>
              <a:t> </a:t>
            </a:r>
            <a:r>
              <a:rPr lang="en-IN" dirty="0">
                <a:solidFill>
                  <a:srgbClr val="D19A66"/>
                </a:solidFill>
              </a:rPr>
              <a:t>Integer</a:t>
            </a:r>
            <a:r>
              <a:rPr lang="en-IN" dirty="0">
                <a:solidFill>
                  <a:srgbClr val="ABB2BF"/>
                </a:solidFill>
              </a:rPr>
              <a:t>&gt;</a:t>
            </a:r>
            <a:r>
              <a:rPr lang="en-IN" dirty="0"/>
              <a:t> </a:t>
            </a:r>
            <a:r>
              <a:rPr lang="en-IN" dirty="0" err="1"/>
              <a:t>studentAges</a:t>
            </a:r>
            <a:r>
              <a:rPr lang="en-IN" dirty="0"/>
              <a:t> </a:t>
            </a:r>
            <a:r>
              <a:rPr lang="en-IN" dirty="0">
                <a:solidFill>
                  <a:srgbClr val="61AFEF"/>
                </a:solidFill>
              </a:rPr>
              <a:t>=</a:t>
            </a:r>
            <a:r>
              <a:rPr lang="en-IN" dirty="0"/>
              <a:t> </a:t>
            </a:r>
            <a:r>
              <a:rPr lang="en-IN" dirty="0">
                <a:solidFill>
                  <a:srgbClr val="C678DD"/>
                </a:solidFill>
              </a:rPr>
              <a:t>new</a:t>
            </a:r>
            <a:r>
              <a:rPr lang="en-IN" dirty="0"/>
              <a:t> </a:t>
            </a:r>
            <a:r>
              <a:rPr lang="en-IN" dirty="0">
                <a:solidFill>
                  <a:srgbClr val="D19A66"/>
                </a:solidFill>
              </a:rPr>
              <a:t>HashMap</a:t>
            </a:r>
            <a:r>
              <a:rPr lang="en-IN" dirty="0">
                <a:solidFill>
                  <a:srgbClr val="ABB2BF"/>
                </a:solidFill>
              </a:rPr>
              <a:t>&lt;&gt;();</a:t>
            </a:r>
            <a:r>
              <a:rPr lang="en-IN" dirty="0"/>
              <a:t> </a:t>
            </a:r>
          </a:p>
          <a:p>
            <a:pPr marL="0" indent="0">
              <a:buNone/>
            </a:pPr>
            <a:r>
              <a:rPr lang="en-IN" i="1" dirty="0">
                <a:solidFill>
                  <a:srgbClr val="5C6370"/>
                </a:solidFill>
              </a:rPr>
              <a:t>// Adding key-value pairs to the Map</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a:solidFill>
                  <a:srgbClr val="D19A66"/>
                </a:solidFill>
              </a:rPr>
              <a:t>20</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"Bob"</a:t>
            </a:r>
            <a:r>
              <a:rPr lang="en-IN" dirty="0">
                <a:solidFill>
                  <a:srgbClr val="ABB2BF"/>
                </a:solidFill>
              </a:rPr>
              <a:t>,</a:t>
            </a:r>
            <a:r>
              <a:rPr lang="en-IN" dirty="0"/>
              <a:t> </a:t>
            </a:r>
            <a:r>
              <a:rPr lang="en-IN" dirty="0">
                <a:solidFill>
                  <a:srgbClr val="D19A66"/>
                </a:solidFill>
              </a:rPr>
              <a:t>22</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"Charlie"</a:t>
            </a:r>
            <a:r>
              <a:rPr lang="en-IN" dirty="0">
                <a:solidFill>
                  <a:srgbClr val="ABB2BF"/>
                </a:solidFill>
              </a:rPr>
              <a:t>,</a:t>
            </a:r>
            <a:r>
              <a:rPr lang="en-IN" dirty="0"/>
              <a:t> </a:t>
            </a:r>
            <a:r>
              <a:rPr lang="en-IN" dirty="0">
                <a:solidFill>
                  <a:srgbClr val="D19A66"/>
                </a:solidFill>
              </a:rPr>
              <a:t>19</a:t>
            </a:r>
            <a:r>
              <a:rPr lang="en-IN" dirty="0">
                <a:solidFill>
                  <a:srgbClr val="ABB2BF"/>
                </a:solidFill>
              </a:rPr>
              <a:t>);</a:t>
            </a:r>
            <a:r>
              <a:rPr lang="en-IN" dirty="0"/>
              <a:t> </a:t>
            </a:r>
          </a:p>
          <a:p>
            <a:pPr marL="0" indent="0">
              <a:buNone/>
            </a:pPr>
            <a:r>
              <a:rPr lang="en-IN" i="1" dirty="0">
                <a:solidFill>
                  <a:srgbClr val="5C6370"/>
                </a:solidFill>
              </a:rPr>
              <a:t>// Retrieving a value using its key</a:t>
            </a:r>
          </a:p>
          <a:p>
            <a:pPr marL="0" indent="0">
              <a:buNone/>
            </a:pPr>
            <a:r>
              <a:rPr lang="en-IN" dirty="0"/>
              <a:t> </a:t>
            </a:r>
            <a:r>
              <a:rPr lang="en-IN" dirty="0">
                <a:solidFill>
                  <a:srgbClr val="C678DD"/>
                </a:solidFill>
              </a:rPr>
              <a:t>int</a:t>
            </a:r>
            <a:r>
              <a:rPr lang="en-IN" dirty="0"/>
              <a:t> </a:t>
            </a:r>
            <a:r>
              <a:rPr lang="en-IN" dirty="0" err="1"/>
              <a:t>aliceAge</a:t>
            </a:r>
            <a:r>
              <a:rPr lang="en-IN" dirty="0"/>
              <a:t> </a:t>
            </a:r>
            <a:r>
              <a:rPr lang="en-IN" dirty="0">
                <a:solidFill>
                  <a:srgbClr val="61AFEF"/>
                </a:solidFill>
              </a:rPr>
              <a:t>=</a:t>
            </a:r>
            <a:r>
              <a:rPr lang="en-IN" dirty="0"/>
              <a:t> </a:t>
            </a:r>
            <a:r>
              <a:rPr lang="en-IN" dirty="0" err="1"/>
              <a:t>studentAges</a:t>
            </a:r>
            <a:r>
              <a:rPr lang="en-IN" dirty="0" err="1">
                <a:solidFill>
                  <a:srgbClr val="ABB2BF"/>
                </a:solidFill>
              </a:rPr>
              <a:t>.</a:t>
            </a:r>
            <a:r>
              <a:rPr lang="en-IN" dirty="0" err="1">
                <a:solidFill>
                  <a:srgbClr val="61AFEF"/>
                </a:solidFill>
              </a:rPr>
              <a:t>get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"Alice's age: "</a:t>
            </a:r>
            <a:r>
              <a:rPr lang="en-IN" dirty="0"/>
              <a:t> </a:t>
            </a:r>
            <a:r>
              <a:rPr lang="en-IN" dirty="0">
                <a:solidFill>
                  <a:srgbClr val="61AFEF"/>
                </a:solidFill>
              </a:rPr>
              <a:t>+</a:t>
            </a:r>
            <a:r>
              <a:rPr lang="en-IN" dirty="0"/>
              <a:t> </a:t>
            </a:r>
            <a:r>
              <a:rPr lang="en-IN" dirty="0" err="1"/>
              <a:t>aliceAge</a:t>
            </a:r>
            <a:r>
              <a:rPr lang="en-IN" dirty="0">
                <a:solidFill>
                  <a:srgbClr val="ABB2BF"/>
                </a:solidFill>
              </a:rPr>
              <a:t>);</a:t>
            </a:r>
            <a:r>
              <a:rPr lang="en-IN" dirty="0"/>
              <a:t> </a:t>
            </a:r>
            <a:r>
              <a:rPr lang="en-IN" i="1" dirty="0">
                <a:solidFill>
                  <a:srgbClr val="5C6370"/>
                </a:solidFill>
              </a:rPr>
              <a:t>// Output: Alice's age: 20</a:t>
            </a:r>
            <a:endParaRPr lang="en-IN" dirty="0"/>
          </a:p>
        </p:txBody>
      </p:sp>
      <p:sp>
        <p:nvSpPr>
          <p:cNvPr id="4" name="Rectangle 3">
            <a:extLst>
              <a:ext uri="{FF2B5EF4-FFF2-40B4-BE49-F238E27FC236}">
                <a16:creationId xmlns:a16="http://schemas.microsoft.com/office/drawing/2014/main" id="{85052523-6474-4362-9D5C-0EAD152DDA67}"/>
              </a:ext>
            </a:extLst>
          </p:cNvPr>
          <p:cNvSpPr/>
          <p:nvPr/>
        </p:nvSpPr>
        <p:spPr>
          <a:xfrm>
            <a:off x="6000750" y="1492249"/>
            <a:ext cx="5838825" cy="4708981"/>
          </a:xfrm>
          <a:prstGeom prst="rect">
            <a:avLst/>
          </a:prstGeom>
          <a:solidFill>
            <a:schemeClr val="tx2">
              <a:lumMod val="10000"/>
              <a:lumOff val="90000"/>
            </a:schemeClr>
          </a:solidFill>
        </p:spPr>
        <p:txBody>
          <a:bodyPr wrap="square">
            <a:spAutoFit/>
          </a:bodyPr>
          <a:lstStyle/>
          <a:p>
            <a:r>
              <a:rPr lang="en-IN" sz="2000" i="1" dirty="0">
                <a:solidFill>
                  <a:srgbClr val="5C6370"/>
                </a:solidFill>
              </a:rPr>
              <a:t>// Checking if a key exists</a:t>
            </a:r>
            <a:r>
              <a:rPr lang="en-IN" sz="2000" dirty="0"/>
              <a:t> </a:t>
            </a:r>
          </a:p>
          <a:p>
            <a:r>
              <a:rPr lang="en-IN" sz="2000" dirty="0" err="1">
                <a:solidFill>
                  <a:srgbClr val="C678DD"/>
                </a:solidFill>
              </a:rPr>
              <a:t>boolean</a:t>
            </a:r>
            <a:r>
              <a:rPr lang="en-IN" sz="2000" dirty="0"/>
              <a:t> </a:t>
            </a:r>
            <a:r>
              <a:rPr lang="en-IN" sz="2000" dirty="0" err="1"/>
              <a:t>containsBob</a:t>
            </a:r>
            <a:r>
              <a:rPr lang="en-IN" sz="2000" dirty="0"/>
              <a:t> </a:t>
            </a:r>
            <a:r>
              <a:rPr lang="en-IN" sz="2000" dirty="0">
                <a:solidFill>
                  <a:srgbClr val="61AFEF"/>
                </a:solidFill>
              </a:rPr>
              <a:t>=</a:t>
            </a:r>
            <a:r>
              <a:rPr lang="en-IN" sz="2000" dirty="0"/>
              <a:t> </a:t>
            </a:r>
            <a:r>
              <a:rPr lang="en-IN" sz="2000" dirty="0" err="1"/>
              <a:t>studentAges</a:t>
            </a:r>
            <a:r>
              <a:rPr lang="en-IN" sz="2000" dirty="0" err="1">
                <a:solidFill>
                  <a:srgbClr val="ABB2BF"/>
                </a:solidFill>
              </a:rPr>
              <a:t>.</a:t>
            </a:r>
            <a:r>
              <a:rPr lang="en-IN" sz="2000" dirty="0" err="1">
                <a:solidFill>
                  <a:srgbClr val="61AFEF"/>
                </a:solidFill>
              </a:rPr>
              <a:t>containsKey</a:t>
            </a:r>
            <a:r>
              <a:rPr lang="en-IN" sz="2000" dirty="0">
                <a:solidFill>
                  <a:srgbClr val="ABB2BF"/>
                </a:solidFill>
              </a:rPr>
              <a:t>(</a:t>
            </a:r>
            <a:r>
              <a:rPr lang="en-IN" sz="2000" dirty="0">
                <a:solidFill>
                  <a:srgbClr val="98C379"/>
                </a:solidFill>
              </a:rPr>
              <a:t>"Bob"</a:t>
            </a:r>
            <a:r>
              <a:rPr lang="en-IN" sz="2000" dirty="0">
                <a:solidFill>
                  <a:srgbClr val="ABB2BF"/>
                </a:solidFill>
              </a:rPr>
              <a:t>);</a:t>
            </a:r>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"Contains 'Bob'? "</a:t>
            </a:r>
            <a:r>
              <a:rPr lang="en-IN" sz="2000" dirty="0"/>
              <a:t> </a:t>
            </a:r>
            <a:r>
              <a:rPr lang="en-IN" sz="2000" dirty="0">
                <a:solidFill>
                  <a:srgbClr val="61AFEF"/>
                </a:solidFill>
              </a:rPr>
              <a:t>+</a:t>
            </a:r>
            <a:r>
              <a:rPr lang="en-IN" sz="2000" dirty="0"/>
              <a:t> </a:t>
            </a:r>
            <a:r>
              <a:rPr lang="en-IN" sz="2000" dirty="0" err="1"/>
              <a:t>containsBob</a:t>
            </a:r>
            <a:r>
              <a:rPr lang="en-IN" sz="2000" dirty="0">
                <a:solidFill>
                  <a:srgbClr val="ABB2BF"/>
                </a:solidFill>
              </a:rPr>
              <a:t>);</a:t>
            </a:r>
          </a:p>
          <a:p>
            <a:r>
              <a:rPr lang="en-IN" sz="2000" dirty="0"/>
              <a:t> </a:t>
            </a:r>
            <a:r>
              <a:rPr lang="en-IN" sz="2000" i="1" dirty="0">
                <a:solidFill>
                  <a:srgbClr val="5C6370"/>
                </a:solidFill>
              </a:rPr>
              <a:t>// Output: Contains 'Bob'? true</a:t>
            </a:r>
            <a:r>
              <a:rPr lang="en-IN" sz="2000" dirty="0"/>
              <a:t> </a:t>
            </a:r>
          </a:p>
          <a:p>
            <a:r>
              <a:rPr lang="en-IN" sz="2000" i="1" dirty="0">
                <a:solidFill>
                  <a:srgbClr val="5C6370"/>
                </a:solidFill>
              </a:rPr>
              <a:t>// Iterating over the key-value pairs</a:t>
            </a:r>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"Student Ages:"</a:t>
            </a:r>
            <a:r>
              <a:rPr lang="en-IN" sz="2000" dirty="0">
                <a:solidFill>
                  <a:srgbClr val="ABB2BF"/>
                </a:solidFill>
              </a:rPr>
              <a:t>);</a:t>
            </a:r>
            <a:r>
              <a:rPr lang="en-IN" sz="2000" dirty="0"/>
              <a:t> </a:t>
            </a:r>
          </a:p>
          <a:p>
            <a:r>
              <a:rPr lang="en-IN" sz="2000" dirty="0">
                <a:solidFill>
                  <a:srgbClr val="C678DD"/>
                </a:solidFill>
              </a:rPr>
              <a:t>for</a:t>
            </a:r>
            <a:r>
              <a:rPr lang="en-IN" sz="2000" dirty="0"/>
              <a:t> </a:t>
            </a:r>
            <a:r>
              <a:rPr lang="en-IN" sz="2000" dirty="0">
                <a:solidFill>
                  <a:srgbClr val="ABB2BF"/>
                </a:solidFill>
              </a:rPr>
              <a:t>(</a:t>
            </a:r>
            <a:r>
              <a:rPr lang="en-IN" sz="2000" dirty="0" err="1">
                <a:solidFill>
                  <a:srgbClr val="D19A66"/>
                </a:solidFill>
              </a:rPr>
              <a:t>Map</a:t>
            </a:r>
            <a:r>
              <a:rPr lang="en-IN" sz="2000" dirty="0" err="1">
                <a:solidFill>
                  <a:srgbClr val="ABB2BF"/>
                </a:solidFill>
              </a:rPr>
              <a:t>.</a:t>
            </a:r>
            <a:r>
              <a:rPr lang="en-IN" sz="2000" dirty="0" err="1">
                <a:solidFill>
                  <a:srgbClr val="D19A66"/>
                </a:solidFill>
              </a:rPr>
              <a:t>Entry</a:t>
            </a:r>
            <a:r>
              <a:rPr lang="en-IN" sz="2000" dirty="0">
                <a:solidFill>
                  <a:srgbClr val="ABB2BF"/>
                </a:solidFill>
              </a:rPr>
              <a:t>&lt;</a:t>
            </a:r>
            <a:r>
              <a:rPr lang="en-IN" sz="2000" dirty="0">
                <a:solidFill>
                  <a:srgbClr val="D19A66"/>
                </a:solidFill>
              </a:rPr>
              <a:t>String</a:t>
            </a:r>
            <a:r>
              <a:rPr lang="en-IN" sz="2000" dirty="0">
                <a:solidFill>
                  <a:srgbClr val="ABB2BF"/>
                </a:solidFill>
              </a:rPr>
              <a:t>,</a:t>
            </a:r>
            <a:r>
              <a:rPr lang="en-IN" sz="2000" dirty="0"/>
              <a:t> </a:t>
            </a:r>
            <a:r>
              <a:rPr lang="en-IN" sz="2000" dirty="0">
                <a:solidFill>
                  <a:srgbClr val="D19A66"/>
                </a:solidFill>
              </a:rPr>
              <a:t>Integer</a:t>
            </a:r>
            <a:r>
              <a:rPr lang="en-IN" sz="2000" dirty="0">
                <a:solidFill>
                  <a:srgbClr val="ABB2BF"/>
                </a:solidFill>
              </a:rPr>
              <a:t>&gt;</a:t>
            </a:r>
            <a:r>
              <a:rPr lang="en-IN" sz="2000" dirty="0"/>
              <a:t> entry </a:t>
            </a:r>
            <a:r>
              <a:rPr lang="en-IN" sz="2000" dirty="0">
                <a:solidFill>
                  <a:srgbClr val="61AFEF"/>
                </a:solidFill>
              </a:rPr>
              <a:t>:</a:t>
            </a:r>
            <a:r>
              <a:rPr lang="en-IN" sz="2000" dirty="0"/>
              <a:t> </a:t>
            </a:r>
            <a:r>
              <a:rPr lang="en-IN" sz="2000" dirty="0" err="1"/>
              <a:t>studentAges</a:t>
            </a:r>
            <a:r>
              <a:rPr lang="en-IN" sz="2000" dirty="0" err="1">
                <a:solidFill>
                  <a:srgbClr val="ABB2BF"/>
                </a:solidFill>
              </a:rPr>
              <a:t>.</a:t>
            </a:r>
            <a:r>
              <a:rPr lang="en-IN" sz="2000" dirty="0" err="1">
                <a:solidFill>
                  <a:srgbClr val="61AFEF"/>
                </a:solidFill>
              </a:rPr>
              <a:t>entrySet</a:t>
            </a:r>
            <a:r>
              <a:rPr lang="en-IN" sz="2000" dirty="0">
                <a:solidFill>
                  <a:srgbClr val="ABB2BF"/>
                </a:solidFill>
              </a:rPr>
              <a:t>())</a:t>
            </a:r>
            <a:r>
              <a:rPr lang="en-IN" sz="2000" dirty="0"/>
              <a:t> </a:t>
            </a:r>
            <a:r>
              <a:rPr lang="en-IN" sz="2000" dirty="0">
                <a:solidFill>
                  <a:srgbClr val="ABB2BF"/>
                </a:solidFill>
              </a:rPr>
              <a:t>{</a:t>
            </a:r>
            <a:r>
              <a:rPr lang="en-IN" sz="2000" dirty="0"/>
              <a:t> </a:t>
            </a:r>
            <a:r>
              <a:rPr lang="en-IN" sz="2000" dirty="0">
                <a:solidFill>
                  <a:srgbClr val="D19A66"/>
                </a:solidFill>
              </a:rPr>
              <a:t>String</a:t>
            </a:r>
            <a:r>
              <a:rPr lang="en-IN" sz="2000" dirty="0"/>
              <a:t> name </a:t>
            </a:r>
            <a:r>
              <a:rPr lang="en-IN" sz="2000" dirty="0">
                <a:solidFill>
                  <a:srgbClr val="61AFEF"/>
                </a:solidFill>
              </a:rPr>
              <a:t>=</a:t>
            </a:r>
            <a:r>
              <a:rPr lang="en-IN" sz="2000" dirty="0"/>
              <a:t> </a:t>
            </a:r>
            <a:r>
              <a:rPr lang="en-IN" sz="2000" dirty="0" err="1"/>
              <a:t>entry</a:t>
            </a:r>
            <a:r>
              <a:rPr lang="en-IN" sz="2000" dirty="0" err="1">
                <a:solidFill>
                  <a:srgbClr val="ABB2BF"/>
                </a:solidFill>
              </a:rPr>
              <a:t>.</a:t>
            </a:r>
            <a:r>
              <a:rPr lang="en-IN" sz="2000" dirty="0" err="1">
                <a:solidFill>
                  <a:srgbClr val="61AFEF"/>
                </a:solidFill>
              </a:rPr>
              <a:t>getKey</a:t>
            </a:r>
            <a:r>
              <a:rPr lang="en-IN" sz="2000" dirty="0">
                <a:solidFill>
                  <a:srgbClr val="ABB2BF"/>
                </a:solidFill>
              </a:rPr>
              <a:t>();</a:t>
            </a:r>
            <a:r>
              <a:rPr lang="en-IN" sz="2000" dirty="0"/>
              <a:t> </a:t>
            </a:r>
          </a:p>
          <a:p>
            <a:r>
              <a:rPr lang="en-IN" sz="2000" dirty="0">
                <a:solidFill>
                  <a:srgbClr val="C678DD"/>
                </a:solidFill>
              </a:rPr>
              <a:t>int</a:t>
            </a:r>
            <a:r>
              <a:rPr lang="en-IN" sz="2000" dirty="0"/>
              <a:t> age </a:t>
            </a:r>
            <a:r>
              <a:rPr lang="en-IN" sz="2000" dirty="0">
                <a:solidFill>
                  <a:srgbClr val="61AFEF"/>
                </a:solidFill>
              </a:rPr>
              <a:t>=</a:t>
            </a:r>
            <a:r>
              <a:rPr lang="en-IN" sz="2000" dirty="0"/>
              <a:t> </a:t>
            </a:r>
            <a:r>
              <a:rPr lang="en-IN" sz="2000" dirty="0" err="1"/>
              <a:t>entry</a:t>
            </a:r>
            <a:r>
              <a:rPr lang="en-IN" sz="2000" dirty="0" err="1">
                <a:solidFill>
                  <a:srgbClr val="ABB2BF"/>
                </a:solidFill>
              </a:rPr>
              <a:t>.</a:t>
            </a:r>
            <a:r>
              <a:rPr lang="en-IN" sz="2000" dirty="0" err="1">
                <a:solidFill>
                  <a:srgbClr val="61AFEF"/>
                </a:solidFill>
              </a:rPr>
              <a:t>getValue</a:t>
            </a:r>
            <a:r>
              <a:rPr lang="en-IN" sz="2000" dirty="0">
                <a:solidFill>
                  <a:srgbClr val="ABB2BF"/>
                </a:solidFill>
              </a:rPr>
              <a:t>();</a:t>
            </a:r>
          </a:p>
          <a:p>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t>name </a:t>
            </a:r>
            <a:r>
              <a:rPr lang="en-IN" sz="2000" dirty="0">
                <a:solidFill>
                  <a:srgbClr val="61AFEF"/>
                </a:solidFill>
              </a:rPr>
              <a:t>+</a:t>
            </a:r>
            <a:r>
              <a:rPr lang="en-IN" sz="2000" dirty="0"/>
              <a:t> </a:t>
            </a:r>
            <a:r>
              <a:rPr lang="en-IN" sz="2000" dirty="0">
                <a:solidFill>
                  <a:srgbClr val="98C379"/>
                </a:solidFill>
              </a:rPr>
              <a:t>": "</a:t>
            </a:r>
            <a:r>
              <a:rPr lang="en-IN" sz="2000" dirty="0"/>
              <a:t> </a:t>
            </a:r>
            <a:r>
              <a:rPr lang="en-IN" sz="2000" dirty="0">
                <a:solidFill>
                  <a:srgbClr val="61AFEF"/>
                </a:solidFill>
              </a:rPr>
              <a:t>+</a:t>
            </a:r>
            <a:r>
              <a:rPr lang="en-IN" sz="2000" dirty="0"/>
              <a:t> age</a:t>
            </a:r>
            <a:r>
              <a:rPr lang="en-IN" sz="2000" dirty="0">
                <a:solidFill>
                  <a:srgbClr val="ABB2BF"/>
                </a:solidFill>
              </a:rPr>
              <a:t>);</a:t>
            </a:r>
            <a:r>
              <a:rPr lang="en-IN" sz="2000" dirty="0"/>
              <a:t> </a:t>
            </a:r>
            <a:r>
              <a:rPr lang="en-IN" sz="2000" dirty="0">
                <a:solidFill>
                  <a:srgbClr val="ABB2BF"/>
                </a:solidFill>
              </a:rPr>
              <a:t>}</a:t>
            </a:r>
          </a:p>
          <a:p>
            <a:r>
              <a:rPr lang="en-IN" sz="2000" dirty="0"/>
              <a:t> </a:t>
            </a:r>
            <a:r>
              <a:rPr lang="en-IN" sz="2000" i="1" dirty="0">
                <a:solidFill>
                  <a:srgbClr val="5C6370"/>
                </a:solidFill>
              </a:rPr>
              <a:t>// Output:</a:t>
            </a:r>
            <a:r>
              <a:rPr lang="en-IN" sz="2000" dirty="0"/>
              <a:t> </a:t>
            </a:r>
            <a:r>
              <a:rPr lang="en-IN" sz="2000" i="1" dirty="0">
                <a:solidFill>
                  <a:srgbClr val="5C6370"/>
                </a:solidFill>
              </a:rPr>
              <a:t>// Student Ages:</a:t>
            </a:r>
            <a:r>
              <a:rPr lang="en-IN" sz="2000" dirty="0"/>
              <a:t> </a:t>
            </a:r>
            <a:r>
              <a:rPr lang="en-IN" sz="2000" i="1" dirty="0">
                <a:solidFill>
                  <a:srgbClr val="5C6370"/>
                </a:solidFill>
              </a:rPr>
              <a:t>// Alice: 20</a:t>
            </a:r>
            <a:r>
              <a:rPr lang="en-IN" sz="2000" dirty="0"/>
              <a:t> </a:t>
            </a:r>
            <a:r>
              <a:rPr lang="en-IN" sz="2000" i="1" dirty="0">
                <a:solidFill>
                  <a:srgbClr val="5C6370"/>
                </a:solidFill>
              </a:rPr>
              <a:t>// Bob: 22</a:t>
            </a:r>
            <a:r>
              <a:rPr lang="en-IN" sz="2000" dirty="0"/>
              <a:t> </a:t>
            </a:r>
            <a:r>
              <a:rPr lang="en-IN" sz="2000" i="1" dirty="0">
                <a:solidFill>
                  <a:srgbClr val="5C6370"/>
                </a:solidFill>
              </a:rPr>
              <a:t>// Charlie: 19</a:t>
            </a:r>
            <a:r>
              <a:rPr lang="en-IN" sz="2000" dirty="0"/>
              <a:t> </a:t>
            </a:r>
            <a:r>
              <a:rPr lang="en-IN" sz="2000" dirty="0">
                <a:solidFill>
                  <a:srgbClr val="ABB2BF"/>
                </a:solidFill>
              </a:rPr>
              <a:t>}</a:t>
            </a:r>
          </a:p>
          <a:p>
            <a:r>
              <a:rPr lang="en-IN" sz="2000" dirty="0"/>
              <a:t> </a:t>
            </a:r>
            <a:r>
              <a:rPr lang="en-IN" sz="2000" dirty="0">
                <a:solidFill>
                  <a:srgbClr val="ABB2BF"/>
                </a:solidFill>
              </a:rPr>
              <a:t>}</a:t>
            </a:r>
            <a:endParaRPr lang="en-IN" sz="2000" dirty="0"/>
          </a:p>
        </p:txBody>
      </p:sp>
    </p:spTree>
    <p:extLst>
      <p:ext uri="{BB962C8B-B14F-4D97-AF65-F5344CB8AC3E}">
        <p14:creationId xmlns:p14="http://schemas.microsoft.com/office/powerpoint/2010/main" val="15782195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C30D0-B02F-4A6F-B348-8D74CFEB3CD8}"/>
              </a:ext>
            </a:extLst>
          </p:cNvPr>
          <p:cNvSpPr>
            <a:spLocks noGrp="1"/>
          </p:cNvSpPr>
          <p:nvPr>
            <p:ph idx="1"/>
          </p:nvPr>
        </p:nvSpPr>
        <p:spPr/>
        <p:txBody>
          <a:bodyPr/>
          <a:lstStyle/>
          <a:p>
            <a:pPr marL="0" indent="0" algn="just">
              <a:buNone/>
            </a:pPr>
            <a:r>
              <a:rPr lang="en-US" dirty="0"/>
              <a:t>In this example, we create a HashMap to store student names and their ages. We demonstrate adding key-value pairs to the Map, retrieving a value using its key, checking if a key exists, and iterating over the key-value pairs using the </a:t>
            </a:r>
            <a:r>
              <a:rPr lang="en-US" dirty="0" err="1"/>
              <a:t>entrySet</a:t>
            </a:r>
            <a:r>
              <a:rPr lang="en-US" dirty="0"/>
              <a:t>() method.</a:t>
            </a:r>
          </a:p>
          <a:p>
            <a:pPr marL="0" indent="0" algn="just">
              <a:buNone/>
            </a:pPr>
            <a:r>
              <a:rPr lang="en-US" dirty="0"/>
              <a:t>Maps are widely used in scenarios where you need to associate keys with values and efficiently retrieve or manipulate those values based on their keys. Examples include caching systems, dictionaries, symbol tables, and various data structures that require efficient key-based lookups.</a:t>
            </a:r>
          </a:p>
          <a:p>
            <a:pPr marL="0" indent="0" algn="just">
              <a:buNone/>
            </a:pPr>
            <a:r>
              <a:rPr lang="en-US" dirty="0"/>
              <a:t>Different Map implementations provide different performance characteristics and features. For example, HashMap offers constant-time performance for most operations but does not maintain any order of the key-value pairs. In contrast, </a:t>
            </a:r>
            <a:r>
              <a:rPr lang="en-US" dirty="0" err="1"/>
              <a:t>TreeMap</a:t>
            </a:r>
            <a:r>
              <a:rPr lang="en-US" dirty="0"/>
              <a:t> maintains the key-value pairs in sorted order based on the keys, but with a slightly higher overhead for certain operations.</a:t>
            </a:r>
            <a:endParaRPr lang="en-IN" dirty="0"/>
          </a:p>
        </p:txBody>
      </p:sp>
    </p:spTree>
    <p:extLst>
      <p:ext uri="{BB962C8B-B14F-4D97-AF65-F5344CB8AC3E}">
        <p14:creationId xmlns:p14="http://schemas.microsoft.com/office/powerpoint/2010/main" val="39396079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61D2-C8AD-445A-A1DF-639568180453}"/>
              </a:ext>
            </a:extLst>
          </p:cNvPr>
          <p:cNvSpPr>
            <a:spLocks noGrp="1"/>
          </p:cNvSpPr>
          <p:nvPr>
            <p:ph type="title"/>
          </p:nvPr>
        </p:nvSpPr>
        <p:spPr/>
        <p:txBody>
          <a:bodyPr/>
          <a:lstStyle/>
          <a:p>
            <a:r>
              <a:rPr lang="en-IN" dirty="0"/>
              <a:t>HashMap Class</a:t>
            </a:r>
          </a:p>
        </p:txBody>
      </p:sp>
      <p:sp>
        <p:nvSpPr>
          <p:cNvPr id="3" name="Content Placeholder 2">
            <a:extLst>
              <a:ext uri="{FF2B5EF4-FFF2-40B4-BE49-F238E27FC236}">
                <a16:creationId xmlns:a16="http://schemas.microsoft.com/office/drawing/2014/main" id="{F0473999-1F0E-404B-AEB3-A6AC84D7F3DA}"/>
              </a:ext>
            </a:extLst>
          </p:cNvPr>
          <p:cNvSpPr>
            <a:spLocks noGrp="1"/>
          </p:cNvSpPr>
          <p:nvPr>
            <p:ph idx="1"/>
          </p:nvPr>
        </p:nvSpPr>
        <p:spPr>
          <a:xfrm>
            <a:off x="838200" y="1381125"/>
            <a:ext cx="10515600" cy="5372100"/>
          </a:xfrm>
        </p:spPr>
        <p:txBody>
          <a:bodyPr>
            <a:normAutofit fontScale="92500" lnSpcReduction="20000"/>
          </a:bodyPr>
          <a:lstStyle/>
          <a:p>
            <a:pPr marL="0" indent="0" algn="just">
              <a:buNone/>
            </a:pPr>
            <a:r>
              <a:rPr lang="en-US" dirty="0"/>
              <a:t>HashMap is one of the most commonly used implementations of the Map interface in Java. It stores key-value pairs in a hash table data structure, providing constant-time performance for basic operations like get(), put(), and remove() on average. </a:t>
            </a:r>
          </a:p>
          <a:p>
            <a:pPr marL="0" indent="0" algn="just">
              <a:buNone/>
            </a:pPr>
            <a:r>
              <a:rPr lang="en-US" b="1" dirty="0"/>
              <a:t>Hash Table Implementation: </a:t>
            </a:r>
            <a:r>
              <a:rPr lang="en-US" dirty="0"/>
              <a:t>HashMap internally uses a hash table to store its key-value pairs. The hash table is an array of buckets, where each bucket can hold one or more key-value pairs.</a:t>
            </a:r>
          </a:p>
          <a:p>
            <a:pPr marL="0" indent="0" algn="just">
              <a:buNone/>
            </a:pPr>
            <a:r>
              <a:rPr lang="en-US" b="1" dirty="0"/>
              <a:t>Hashing: </a:t>
            </a:r>
            <a:r>
              <a:rPr lang="en-US" dirty="0"/>
              <a:t>To store and retrieve values efficiently, HashMap uses a hashing function to map keys to specific indices (buckets) in the underlying array. This hashing function is implemented by the </a:t>
            </a:r>
            <a:r>
              <a:rPr lang="en-US" dirty="0" err="1"/>
              <a:t>hashCode</a:t>
            </a:r>
            <a:r>
              <a:rPr lang="en-US" dirty="0"/>
              <a:t>() method of the key objects.</a:t>
            </a:r>
          </a:p>
          <a:p>
            <a:pPr marL="0" indent="0" algn="just">
              <a:buNone/>
            </a:pPr>
            <a:r>
              <a:rPr lang="en-US" b="1" dirty="0"/>
              <a:t>Collision Handling: </a:t>
            </a:r>
            <a:r>
              <a:rPr lang="en-US" dirty="0"/>
              <a:t>Since hashing can cause collisions (two or more keys mapping to the same bucket), HashMap handles collisions using separate chaining. Each bucket contains a linked list of key-value pairs that hash to that bucket.</a:t>
            </a:r>
          </a:p>
          <a:p>
            <a:pPr marL="0" indent="0" algn="just">
              <a:buNone/>
            </a:pPr>
            <a:r>
              <a:rPr lang="en-US" b="1" dirty="0"/>
              <a:t>Null Keys and Values: </a:t>
            </a:r>
            <a:r>
              <a:rPr lang="en-US" dirty="0"/>
              <a:t>HashMap allows one null key and any number of null values.</a:t>
            </a:r>
          </a:p>
          <a:p>
            <a:pPr marL="0" indent="0" algn="just">
              <a:buNone/>
            </a:pPr>
            <a:r>
              <a:rPr lang="en-US" b="1" dirty="0"/>
              <a:t>No Ordering: </a:t>
            </a:r>
            <a:r>
              <a:rPr lang="en-US" dirty="0"/>
              <a:t>HashMap does not maintain any specific order of the key-value pairs. The order in which elements are returned by the iterator is not guaranteed to be the same as the insertion order.</a:t>
            </a:r>
          </a:p>
          <a:p>
            <a:pPr marL="0" indent="0" algn="just">
              <a:buNone/>
            </a:pPr>
            <a:r>
              <a:rPr lang="en-US" b="1" dirty="0"/>
              <a:t>Performance: </a:t>
            </a:r>
            <a:r>
              <a:rPr lang="en-US" dirty="0"/>
              <a:t>Basic operations like get(), put(), and remove() have constant-time performance on average, assuming a good hash function and a properly sized hash table.</a:t>
            </a:r>
          </a:p>
          <a:p>
            <a:pPr marL="0" indent="0" algn="just">
              <a:buNone/>
            </a:pPr>
            <a:r>
              <a:rPr lang="en-US" dirty="0"/>
              <a:t>However, in the worst case (e.g., when all keys hash to the same bucket), the performance can degrade to linear </a:t>
            </a:r>
            <a:r>
              <a:rPr lang="en-US" dirty="0" err="1"/>
              <a:t>time.Iterators</a:t>
            </a:r>
            <a:r>
              <a:rPr lang="en-US" dirty="0"/>
              <a:t>: HashMap provides iterators to traverse the keys, values, or key-value pairs through the </a:t>
            </a:r>
            <a:r>
              <a:rPr lang="en-US" dirty="0" err="1"/>
              <a:t>keySet</a:t>
            </a:r>
            <a:r>
              <a:rPr lang="en-US" dirty="0"/>
              <a:t>(), values(), and </a:t>
            </a:r>
            <a:r>
              <a:rPr lang="en-US" dirty="0" err="1"/>
              <a:t>entrySet</a:t>
            </a:r>
            <a:r>
              <a:rPr lang="en-US" dirty="0"/>
              <a:t>() methods, respectively. The order of iteration is not guaranteed.</a:t>
            </a:r>
            <a:endParaRPr lang="en-IN" dirty="0"/>
          </a:p>
        </p:txBody>
      </p:sp>
    </p:spTree>
    <p:extLst>
      <p:ext uri="{BB962C8B-B14F-4D97-AF65-F5344CB8AC3E}">
        <p14:creationId xmlns:p14="http://schemas.microsoft.com/office/powerpoint/2010/main" val="40276003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25EE-3442-4677-BCCD-FCCF46C5EC18}"/>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0B0CA34-8212-44DD-ACA5-07263958DE18}"/>
              </a:ext>
            </a:extLst>
          </p:cNvPr>
          <p:cNvSpPr>
            <a:spLocks noGrp="1"/>
          </p:cNvSpPr>
          <p:nvPr>
            <p:ph idx="1"/>
          </p:nvPr>
        </p:nvSpPr>
        <p:spPr>
          <a:xfrm>
            <a:off x="838200" y="1390650"/>
            <a:ext cx="5391150" cy="5381625"/>
          </a:xfrm>
          <a:solidFill>
            <a:schemeClr val="tx2">
              <a:lumMod val="10000"/>
              <a:lumOff val="90000"/>
            </a:schemeClr>
          </a:solidFill>
        </p:spPr>
        <p:txBody>
          <a:bodyPr>
            <a:noAutofit/>
          </a:bodyPr>
          <a:lstStyle/>
          <a:p>
            <a:pPr marL="0" indent="0">
              <a:buNone/>
            </a:pP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HashMap</a:t>
            </a:r>
            <a:r>
              <a:rPr lang="en-IN" dirty="0">
                <a:solidFill>
                  <a:srgbClr val="ABB2BF"/>
                </a:solidFill>
              </a:rPr>
              <a:t>;</a:t>
            </a:r>
          </a:p>
          <a:p>
            <a:pPr marL="0" indent="0">
              <a:buNone/>
            </a:pPr>
            <a:r>
              <a:rPr lang="en-IN" dirty="0"/>
              <a:t> </a:t>
            </a: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Map</a:t>
            </a:r>
            <a:r>
              <a:rPr lang="en-IN" dirty="0">
                <a:solidFill>
                  <a:srgbClr val="ABB2BF"/>
                </a:solidFill>
              </a:rPr>
              <a:t>;</a:t>
            </a:r>
            <a:r>
              <a:rPr lang="en-IN" dirty="0"/>
              <a:t> </a:t>
            </a:r>
          </a:p>
          <a:p>
            <a:pPr marL="0" indent="0">
              <a:buNone/>
            </a:pPr>
            <a:r>
              <a:rPr lang="en-IN" dirty="0">
                <a:solidFill>
                  <a:srgbClr val="C678DD"/>
                </a:solidFill>
              </a:rPr>
              <a:t>public</a:t>
            </a:r>
            <a:r>
              <a:rPr lang="en-IN" dirty="0"/>
              <a:t> </a:t>
            </a:r>
            <a:r>
              <a:rPr lang="en-IN" dirty="0">
                <a:solidFill>
                  <a:srgbClr val="C678DD"/>
                </a:solidFill>
              </a:rPr>
              <a:t>class</a:t>
            </a:r>
            <a:r>
              <a:rPr lang="en-IN" dirty="0"/>
              <a:t> </a:t>
            </a:r>
            <a:r>
              <a:rPr lang="en-IN" dirty="0" err="1">
                <a:solidFill>
                  <a:srgbClr val="D19A66"/>
                </a:solidFill>
              </a:rPr>
              <a:t>HashMapExample</a:t>
            </a:r>
            <a:r>
              <a:rPr lang="en-IN" dirty="0"/>
              <a:t> </a:t>
            </a:r>
            <a:r>
              <a:rPr lang="en-IN" dirty="0">
                <a:solidFill>
                  <a:srgbClr val="ABB2BF"/>
                </a:solidFill>
              </a:rPr>
              <a:t>{</a:t>
            </a:r>
          </a:p>
          <a:p>
            <a:pPr marL="0" indent="0">
              <a:buNone/>
            </a:pPr>
            <a:r>
              <a:rPr lang="en-IN" dirty="0"/>
              <a:t> </a:t>
            </a:r>
            <a:r>
              <a:rPr lang="en-IN" dirty="0">
                <a:solidFill>
                  <a:srgbClr val="C678DD"/>
                </a:solidFill>
              </a:rPr>
              <a:t>public</a:t>
            </a:r>
            <a:r>
              <a:rPr lang="en-IN" dirty="0"/>
              <a:t> </a:t>
            </a:r>
            <a:r>
              <a:rPr lang="en-IN" dirty="0">
                <a:solidFill>
                  <a:srgbClr val="C678DD"/>
                </a:solidFill>
              </a:rPr>
              <a:t>static</a:t>
            </a:r>
            <a:r>
              <a:rPr lang="en-IN" dirty="0"/>
              <a:t> </a:t>
            </a:r>
            <a:r>
              <a:rPr lang="en-IN" dirty="0">
                <a:solidFill>
                  <a:srgbClr val="C678DD"/>
                </a:solidFill>
              </a:rPr>
              <a:t>void</a:t>
            </a:r>
            <a:r>
              <a:rPr lang="en-IN" dirty="0"/>
              <a:t> </a:t>
            </a:r>
            <a:r>
              <a:rPr lang="en-IN" dirty="0">
                <a:solidFill>
                  <a:srgbClr val="61AFEF"/>
                </a:solidFill>
              </a:rPr>
              <a:t>main</a:t>
            </a:r>
            <a:r>
              <a:rPr lang="en-IN" dirty="0">
                <a:solidFill>
                  <a:srgbClr val="ABB2BF"/>
                </a:solidFill>
              </a:rPr>
              <a:t>(</a:t>
            </a:r>
            <a:r>
              <a:rPr lang="en-IN" dirty="0">
                <a:solidFill>
                  <a:srgbClr val="D19A66"/>
                </a:solidFill>
              </a:rPr>
              <a:t>String</a:t>
            </a:r>
            <a:r>
              <a:rPr lang="en-IN" dirty="0">
                <a:solidFill>
                  <a:srgbClr val="ABB2BF"/>
                </a:solidFill>
              </a:rPr>
              <a:t>[]</a:t>
            </a:r>
            <a:r>
              <a:rPr lang="en-IN" dirty="0"/>
              <a:t> </a:t>
            </a:r>
            <a:r>
              <a:rPr lang="en-IN" dirty="0" err="1"/>
              <a:t>args</a:t>
            </a:r>
            <a:r>
              <a:rPr lang="en-IN" dirty="0">
                <a:solidFill>
                  <a:srgbClr val="ABB2BF"/>
                </a:solidFill>
              </a:rPr>
              <a:t>)</a:t>
            </a:r>
            <a:r>
              <a:rPr lang="en-IN" dirty="0"/>
              <a:t> </a:t>
            </a:r>
            <a:r>
              <a:rPr lang="en-IN" dirty="0">
                <a:solidFill>
                  <a:srgbClr val="ABB2BF"/>
                </a:solidFill>
              </a:rPr>
              <a:t>{</a:t>
            </a:r>
          </a:p>
          <a:p>
            <a:pPr marL="0" indent="0">
              <a:buNone/>
            </a:pPr>
            <a:r>
              <a:rPr lang="en-IN" dirty="0"/>
              <a:t> </a:t>
            </a:r>
            <a:r>
              <a:rPr lang="en-IN" i="1" dirty="0">
                <a:solidFill>
                  <a:srgbClr val="5C6370"/>
                </a:solidFill>
              </a:rPr>
              <a:t>// Creating a HashMap</a:t>
            </a:r>
            <a:r>
              <a:rPr lang="en-IN" dirty="0"/>
              <a:t> </a:t>
            </a:r>
          </a:p>
          <a:p>
            <a:pPr marL="0" indent="0">
              <a:buNone/>
            </a:pPr>
            <a:r>
              <a:rPr lang="en-IN" dirty="0">
                <a:solidFill>
                  <a:srgbClr val="D19A66"/>
                </a:solidFill>
              </a:rPr>
              <a:t>Map</a:t>
            </a:r>
            <a:r>
              <a:rPr lang="en-IN" dirty="0">
                <a:solidFill>
                  <a:srgbClr val="ABB2BF"/>
                </a:solidFill>
              </a:rPr>
              <a:t>&lt;</a:t>
            </a:r>
            <a:r>
              <a:rPr lang="en-IN" dirty="0">
                <a:solidFill>
                  <a:srgbClr val="D19A66"/>
                </a:solidFill>
              </a:rPr>
              <a:t>String</a:t>
            </a:r>
            <a:r>
              <a:rPr lang="en-IN" dirty="0">
                <a:solidFill>
                  <a:srgbClr val="ABB2BF"/>
                </a:solidFill>
              </a:rPr>
              <a:t>,</a:t>
            </a:r>
            <a:r>
              <a:rPr lang="en-IN" dirty="0"/>
              <a:t> </a:t>
            </a:r>
            <a:r>
              <a:rPr lang="en-IN" dirty="0">
                <a:solidFill>
                  <a:srgbClr val="D19A66"/>
                </a:solidFill>
              </a:rPr>
              <a:t>Integer</a:t>
            </a:r>
            <a:r>
              <a:rPr lang="en-IN" dirty="0">
                <a:solidFill>
                  <a:srgbClr val="ABB2BF"/>
                </a:solidFill>
              </a:rPr>
              <a:t>&gt;</a:t>
            </a:r>
            <a:r>
              <a:rPr lang="en-IN" dirty="0"/>
              <a:t> </a:t>
            </a:r>
            <a:r>
              <a:rPr lang="en-IN" dirty="0" err="1"/>
              <a:t>studentAges</a:t>
            </a:r>
            <a:r>
              <a:rPr lang="en-IN" dirty="0"/>
              <a:t> </a:t>
            </a:r>
            <a:r>
              <a:rPr lang="en-IN" dirty="0">
                <a:solidFill>
                  <a:srgbClr val="61AFEF"/>
                </a:solidFill>
              </a:rPr>
              <a:t>=</a:t>
            </a:r>
            <a:r>
              <a:rPr lang="en-IN" dirty="0"/>
              <a:t> </a:t>
            </a:r>
            <a:r>
              <a:rPr lang="en-IN" dirty="0">
                <a:solidFill>
                  <a:srgbClr val="C678DD"/>
                </a:solidFill>
              </a:rPr>
              <a:t>new</a:t>
            </a:r>
            <a:r>
              <a:rPr lang="en-IN" dirty="0"/>
              <a:t> </a:t>
            </a:r>
            <a:r>
              <a:rPr lang="en-IN" dirty="0">
                <a:solidFill>
                  <a:srgbClr val="D19A66"/>
                </a:solidFill>
              </a:rPr>
              <a:t>HashMap</a:t>
            </a:r>
            <a:r>
              <a:rPr lang="en-IN" dirty="0">
                <a:solidFill>
                  <a:srgbClr val="ABB2BF"/>
                </a:solidFill>
              </a:rPr>
              <a:t>&lt;&gt;();</a:t>
            </a:r>
            <a:r>
              <a:rPr lang="en-IN" dirty="0"/>
              <a:t> </a:t>
            </a:r>
          </a:p>
          <a:p>
            <a:pPr marL="0" indent="0">
              <a:buNone/>
            </a:pPr>
            <a:r>
              <a:rPr lang="en-IN" i="1" dirty="0">
                <a:solidFill>
                  <a:srgbClr val="5C6370"/>
                </a:solidFill>
              </a:rPr>
              <a:t>// Adding key-value pairs to the HashMap</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a:solidFill>
                  <a:srgbClr val="D19A66"/>
                </a:solidFill>
              </a:rPr>
              <a:t>20</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"Bob"</a:t>
            </a:r>
            <a:r>
              <a:rPr lang="en-IN" dirty="0">
                <a:solidFill>
                  <a:srgbClr val="ABB2BF"/>
                </a:solidFill>
              </a:rPr>
              <a:t>,</a:t>
            </a:r>
            <a:r>
              <a:rPr lang="en-IN" dirty="0"/>
              <a:t> </a:t>
            </a:r>
            <a:r>
              <a:rPr lang="en-IN" dirty="0">
                <a:solidFill>
                  <a:srgbClr val="D19A66"/>
                </a:solidFill>
              </a:rPr>
              <a:t>22</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"Charlie"</a:t>
            </a:r>
            <a:r>
              <a:rPr lang="en-IN" dirty="0">
                <a:solidFill>
                  <a:srgbClr val="ABB2BF"/>
                </a:solidFill>
              </a:rPr>
              <a:t>,</a:t>
            </a:r>
            <a:r>
              <a:rPr lang="en-IN" dirty="0"/>
              <a:t> </a:t>
            </a:r>
            <a:r>
              <a:rPr lang="en-IN" dirty="0">
                <a:solidFill>
                  <a:srgbClr val="D19A66"/>
                </a:solidFill>
              </a:rPr>
              <a:t>19</a:t>
            </a:r>
            <a:r>
              <a:rPr lang="en-IN" dirty="0">
                <a:solidFill>
                  <a:srgbClr val="ABB2BF"/>
                </a:solidFill>
              </a:rPr>
              <a:t>);</a:t>
            </a:r>
          </a:p>
          <a:p>
            <a:pPr marL="0" indent="0">
              <a:buNone/>
            </a:pPr>
            <a:r>
              <a:rPr lang="en-IN" dirty="0"/>
              <a:t> </a:t>
            </a:r>
            <a:r>
              <a:rPr lang="en-IN" i="1" dirty="0">
                <a:solidFill>
                  <a:srgbClr val="5C6370"/>
                </a:solidFill>
              </a:rPr>
              <a:t>// Retrieving a value using its key</a:t>
            </a:r>
            <a:r>
              <a:rPr lang="en-IN" dirty="0"/>
              <a:t> </a:t>
            </a:r>
          </a:p>
          <a:p>
            <a:pPr marL="0" indent="0">
              <a:buNone/>
            </a:pPr>
            <a:r>
              <a:rPr lang="en-IN" dirty="0">
                <a:solidFill>
                  <a:srgbClr val="C678DD"/>
                </a:solidFill>
              </a:rPr>
              <a:t>int</a:t>
            </a:r>
            <a:r>
              <a:rPr lang="en-IN" dirty="0"/>
              <a:t> </a:t>
            </a:r>
            <a:r>
              <a:rPr lang="en-IN" dirty="0" err="1"/>
              <a:t>aliceAge</a:t>
            </a:r>
            <a:r>
              <a:rPr lang="en-IN" dirty="0"/>
              <a:t> </a:t>
            </a:r>
            <a:r>
              <a:rPr lang="en-IN" dirty="0">
                <a:solidFill>
                  <a:srgbClr val="61AFEF"/>
                </a:solidFill>
              </a:rPr>
              <a:t>=</a:t>
            </a:r>
            <a:r>
              <a:rPr lang="en-IN" dirty="0"/>
              <a:t> </a:t>
            </a:r>
            <a:r>
              <a:rPr lang="en-IN" dirty="0" err="1"/>
              <a:t>studentAges</a:t>
            </a:r>
            <a:r>
              <a:rPr lang="en-IN" dirty="0" err="1">
                <a:solidFill>
                  <a:srgbClr val="ABB2BF"/>
                </a:solidFill>
              </a:rPr>
              <a:t>.</a:t>
            </a:r>
            <a:r>
              <a:rPr lang="en-IN" dirty="0" err="1">
                <a:solidFill>
                  <a:srgbClr val="61AFEF"/>
                </a:solidFill>
              </a:rPr>
              <a:t>get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"Alice's age: "</a:t>
            </a:r>
            <a:r>
              <a:rPr lang="en-IN" dirty="0"/>
              <a:t> </a:t>
            </a:r>
            <a:r>
              <a:rPr lang="en-IN" dirty="0">
                <a:solidFill>
                  <a:srgbClr val="61AFEF"/>
                </a:solidFill>
              </a:rPr>
              <a:t>+</a:t>
            </a:r>
            <a:r>
              <a:rPr lang="en-IN" dirty="0"/>
              <a:t> </a:t>
            </a:r>
            <a:r>
              <a:rPr lang="en-IN" dirty="0" err="1"/>
              <a:t>aliceAge</a:t>
            </a:r>
            <a:r>
              <a:rPr lang="en-IN" dirty="0">
                <a:solidFill>
                  <a:srgbClr val="ABB2BF"/>
                </a:solidFill>
              </a:rPr>
              <a:t>);</a:t>
            </a:r>
            <a:r>
              <a:rPr lang="en-IN" dirty="0"/>
              <a:t> </a:t>
            </a:r>
          </a:p>
          <a:p>
            <a:pPr marL="0" indent="0">
              <a:buNone/>
            </a:pPr>
            <a:r>
              <a:rPr lang="en-IN" i="1" dirty="0">
                <a:solidFill>
                  <a:srgbClr val="5C6370"/>
                </a:solidFill>
              </a:rPr>
              <a:t>// Output: Alice's age: 20</a:t>
            </a:r>
            <a:endParaRPr lang="en-IN" dirty="0"/>
          </a:p>
        </p:txBody>
      </p:sp>
      <p:sp>
        <p:nvSpPr>
          <p:cNvPr id="4" name="Rectangle 3">
            <a:extLst>
              <a:ext uri="{FF2B5EF4-FFF2-40B4-BE49-F238E27FC236}">
                <a16:creationId xmlns:a16="http://schemas.microsoft.com/office/drawing/2014/main" id="{4EDE5AC3-10AD-4A1B-8C7E-33397583068F}"/>
              </a:ext>
            </a:extLst>
          </p:cNvPr>
          <p:cNvSpPr/>
          <p:nvPr/>
        </p:nvSpPr>
        <p:spPr>
          <a:xfrm>
            <a:off x="6534150" y="1390650"/>
            <a:ext cx="5495925" cy="4985980"/>
          </a:xfrm>
          <a:prstGeom prst="rect">
            <a:avLst/>
          </a:prstGeom>
          <a:solidFill>
            <a:schemeClr val="tx2">
              <a:lumMod val="10000"/>
              <a:lumOff val="90000"/>
            </a:schemeClr>
          </a:solidFill>
        </p:spPr>
        <p:txBody>
          <a:bodyPr wrap="square">
            <a:spAutoFit/>
          </a:bodyPr>
          <a:lstStyle/>
          <a:p>
            <a:r>
              <a:rPr lang="en-IN" sz="2000" i="1" dirty="0">
                <a:solidFill>
                  <a:srgbClr val="5C6370"/>
                </a:solidFill>
              </a:rPr>
              <a:t>// Checking if a key exists</a:t>
            </a:r>
            <a:r>
              <a:rPr lang="en-IN" sz="2000" dirty="0"/>
              <a:t> </a:t>
            </a:r>
          </a:p>
          <a:p>
            <a:r>
              <a:rPr lang="en-IN" sz="2000" dirty="0" err="1">
                <a:solidFill>
                  <a:srgbClr val="C678DD"/>
                </a:solidFill>
              </a:rPr>
              <a:t>boolean</a:t>
            </a:r>
            <a:r>
              <a:rPr lang="en-IN" sz="2000" dirty="0"/>
              <a:t> </a:t>
            </a:r>
            <a:r>
              <a:rPr lang="en-IN" sz="2000" dirty="0" err="1"/>
              <a:t>containsBob</a:t>
            </a:r>
            <a:r>
              <a:rPr lang="en-IN" sz="2000" dirty="0"/>
              <a:t> </a:t>
            </a:r>
            <a:r>
              <a:rPr lang="en-IN" sz="2000" dirty="0">
                <a:solidFill>
                  <a:srgbClr val="61AFEF"/>
                </a:solidFill>
              </a:rPr>
              <a:t>=</a:t>
            </a:r>
            <a:r>
              <a:rPr lang="en-IN" sz="2000" dirty="0"/>
              <a:t> </a:t>
            </a:r>
            <a:r>
              <a:rPr lang="en-IN" sz="2000" dirty="0" err="1"/>
              <a:t>studentAges</a:t>
            </a:r>
            <a:r>
              <a:rPr lang="en-IN" sz="2000" dirty="0" err="1">
                <a:solidFill>
                  <a:srgbClr val="ABB2BF"/>
                </a:solidFill>
              </a:rPr>
              <a:t>.</a:t>
            </a:r>
            <a:r>
              <a:rPr lang="en-IN" sz="2000" dirty="0" err="1">
                <a:solidFill>
                  <a:srgbClr val="61AFEF"/>
                </a:solidFill>
              </a:rPr>
              <a:t>containsKey</a:t>
            </a:r>
            <a:r>
              <a:rPr lang="en-IN" sz="2000" dirty="0">
                <a:solidFill>
                  <a:srgbClr val="ABB2BF"/>
                </a:solidFill>
              </a:rPr>
              <a:t>(</a:t>
            </a:r>
            <a:r>
              <a:rPr lang="en-IN" sz="2000" dirty="0">
                <a:solidFill>
                  <a:srgbClr val="98C379"/>
                </a:solidFill>
              </a:rPr>
              <a:t>"Bob"</a:t>
            </a:r>
            <a:r>
              <a:rPr lang="en-IN" sz="2000" dirty="0">
                <a:solidFill>
                  <a:srgbClr val="ABB2BF"/>
                </a:solidFill>
              </a:rPr>
              <a:t>);</a:t>
            </a:r>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"Contains 'Bob'? "</a:t>
            </a:r>
            <a:r>
              <a:rPr lang="en-IN" sz="2000" dirty="0"/>
              <a:t> </a:t>
            </a:r>
            <a:r>
              <a:rPr lang="en-IN" sz="2000" dirty="0">
                <a:solidFill>
                  <a:srgbClr val="61AFEF"/>
                </a:solidFill>
              </a:rPr>
              <a:t>+</a:t>
            </a:r>
            <a:r>
              <a:rPr lang="en-IN" sz="2000" dirty="0"/>
              <a:t> </a:t>
            </a:r>
            <a:r>
              <a:rPr lang="en-IN" sz="2000" dirty="0" err="1"/>
              <a:t>containsBob</a:t>
            </a:r>
            <a:r>
              <a:rPr lang="en-IN" sz="2000" dirty="0">
                <a:solidFill>
                  <a:srgbClr val="ABB2BF"/>
                </a:solidFill>
              </a:rPr>
              <a:t>);</a:t>
            </a:r>
          </a:p>
          <a:p>
            <a:r>
              <a:rPr lang="en-IN" sz="2000" dirty="0"/>
              <a:t> </a:t>
            </a:r>
            <a:r>
              <a:rPr lang="en-IN" sz="2000" i="1" dirty="0">
                <a:solidFill>
                  <a:srgbClr val="5C6370"/>
                </a:solidFill>
              </a:rPr>
              <a:t>// Output: Contains 'Bob'? true</a:t>
            </a:r>
            <a:r>
              <a:rPr lang="en-IN" sz="2000" dirty="0"/>
              <a:t> </a:t>
            </a:r>
            <a:r>
              <a:rPr lang="en-IN" sz="2000" i="1" dirty="0">
                <a:solidFill>
                  <a:srgbClr val="5C6370"/>
                </a:solidFill>
              </a:rPr>
              <a:t>// Iterating over the key-value pairs</a:t>
            </a:r>
            <a:r>
              <a:rPr lang="en-IN" sz="2000" dirty="0"/>
              <a:t> </a:t>
            </a:r>
          </a:p>
          <a:p>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"Student Ages:"</a:t>
            </a:r>
            <a:r>
              <a:rPr lang="en-IN" sz="2000" dirty="0">
                <a:solidFill>
                  <a:srgbClr val="ABB2BF"/>
                </a:solidFill>
              </a:rPr>
              <a:t>);</a:t>
            </a:r>
          </a:p>
          <a:p>
            <a:r>
              <a:rPr lang="en-IN" sz="2000" dirty="0"/>
              <a:t> </a:t>
            </a:r>
            <a:r>
              <a:rPr lang="en-IN" sz="2000" dirty="0">
                <a:solidFill>
                  <a:srgbClr val="C678DD"/>
                </a:solidFill>
              </a:rPr>
              <a:t>for</a:t>
            </a:r>
            <a:r>
              <a:rPr lang="en-IN" sz="2000" dirty="0"/>
              <a:t> </a:t>
            </a:r>
            <a:r>
              <a:rPr lang="en-IN" sz="2000" dirty="0">
                <a:solidFill>
                  <a:srgbClr val="ABB2BF"/>
                </a:solidFill>
              </a:rPr>
              <a:t>(</a:t>
            </a:r>
            <a:r>
              <a:rPr lang="en-IN" sz="2000" dirty="0" err="1">
                <a:solidFill>
                  <a:srgbClr val="D19A66"/>
                </a:solidFill>
              </a:rPr>
              <a:t>Map</a:t>
            </a:r>
            <a:r>
              <a:rPr lang="en-IN" sz="2000" dirty="0" err="1">
                <a:solidFill>
                  <a:srgbClr val="ABB2BF"/>
                </a:solidFill>
              </a:rPr>
              <a:t>.</a:t>
            </a:r>
            <a:r>
              <a:rPr lang="en-IN" sz="2000" dirty="0" err="1">
                <a:solidFill>
                  <a:srgbClr val="D19A66"/>
                </a:solidFill>
              </a:rPr>
              <a:t>Entry</a:t>
            </a:r>
            <a:r>
              <a:rPr lang="en-IN" sz="2000" dirty="0">
                <a:solidFill>
                  <a:srgbClr val="ABB2BF"/>
                </a:solidFill>
              </a:rPr>
              <a:t>&lt;</a:t>
            </a:r>
            <a:r>
              <a:rPr lang="en-IN" sz="2000" dirty="0">
                <a:solidFill>
                  <a:srgbClr val="D19A66"/>
                </a:solidFill>
              </a:rPr>
              <a:t>String</a:t>
            </a:r>
            <a:r>
              <a:rPr lang="en-IN" sz="2000" dirty="0">
                <a:solidFill>
                  <a:srgbClr val="ABB2BF"/>
                </a:solidFill>
              </a:rPr>
              <a:t>,</a:t>
            </a:r>
            <a:r>
              <a:rPr lang="en-IN" sz="2000" dirty="0"/>
              <a:t> </a:t>
            </a:r>
            <a:r>
              <a:rPr lang="en-IN" sz="2000" dirty="0">
                <a:solidFill>
                  <a:srgbClr val="D19A66"/>
                </a:solidFill>
              </a:rPr>
              <a:t>Integer</a:t>
            </a:r>
            <a:r>
              <a:rPr lang="en-IN" sz="2000" dirty="0">
                <a:solidFill>
                  <a:srgbClr val="ABB2BF"/>
                </a:solidFill>
              </a:rPr>
              <a:t>&gt;</a:t>
            </a:r>
            <a:r>
              <a:rPr lang="en-IN" sz="2000" dirty="0"/>
              <a:t> entry </a:t>
            </a:r>
            <a:r>
              <a:rPr lang="en-IN" sz="2000" dirty="0">
                <a:solidFill>
                  <a:srgbClr val="61AFEF"/>
                </a:solidFill>
              </a:rPr>
              <a:t>: </a:t>
            </a:r>
            <a:r>
              <a:rPr lang="en-IN" sz="2000" dirty="0" err="1"/>
              <a:t>studentAges</a:t>
            </a:r>
            <a:r>
              <a:rPr lang="en-IN" sz="2000" dirty="0" err="1">
                <a:solidFill>
                  <a:srgbClr val="ABB2BF"/>
                </a:solidFill>
              </a:rPr>
              <a:t>.</a:t>
            </a:r>
            <a:r>
              <a:rPr lang="en-IN" sz="2000" dirty="0" err="1">
                <a:solidFill>
                  <a:srgbClr val="61AFEF"/>
                </a:solidFill>
              </a:rPr>
              <a:t>entrySet</a:t>
            </a:r>
            <a:r>
              <a:rPr lang="en-IN" sz="2000" dirty="0">
                <a:solidFill>
                  <a:srgbClr val="ABB2BF"/>
                </a:solidFill>
              </a:rPr>
              <a:t>())</a:t>
            </a:r>
            <a:r>
              <a:rPr lang="en-IN" sz="2000" dirty="0"/>
              <a:t> </a:t>
            </a:r>
            <a:r>
              <a:rPr lang="en-IN" sz="2000" dirty="0">
                <a:solidFill>
                  <a:srgbClr val="ABB2BF"/>
                </a:solidFill>
              </a:rPr>
              <a:t>{</a:t>
            </a:r>
            <a:r>
              <a:rPr lang="en-IN" sz="2000" dirty="0"/>
              <a:t> </a:t>
            </a:r>
          </a:p>
          <a:p>
            <a:r>
              <a:rPr lang="en-IN" sz="2000" dirty="0">
                <a:solidFill>
                  <a:srgbClr val="D19A66"/>
                </a:solidFill>
              </a:rPr>
              <a:t>String</a:t>
            </a:r>
            <a:r>
              <a:rPr lang="en-IN" sz="2000" dirty="0"/>
              <a:t> name </a:t>
            </a:r>
            <a:r>
              <a:rPr lang="en-IN" sz="2000" dirty="0">
                <a:solidFill>
                  <a:srgbClr val="61AFEF"/>
                </a:solidFill>
              </a:rPr>
              <a:t>=</a:t>
            </a:r>
            <a:r>
              <a:rPr lang="en-IN" sz="2000" dirty="0"/>
              <a:t> </a:t>
            </a:r>
            <a:r>
              <a:rPr lang="en-IN" sz="2000" dirty="0" err="1"/>
              <a:t>entry</a:t>
            </a:r>
            <a:r>
              <a:rPr lang="en-IN" sz="2000" dirty="0" err="1">
                <a:solidFill>
                  <a:srgbClr val="ABB2BF"/>
                </a:solidFill>
              </a:rPr>
              <a:t>.</a:t>
            </a:r>
            <a:r>
              <a:rPr lang="en-IN" sz="2000" dirty="0" err="1">
                <a:solidFill>
                  <a:srgbClr val="61AFEF"/>
                </a:solidFill>
              </a:rPr>
              <a:t>getKey</a:t>
            </a:r>
            <a:r>
              <a:rPr lang="en-IN" sz="2000" dirty="0">
                <a:solidFill>
                  <a:srgbClr val="ABB2BF"/>
                </a:solidFill>
              </a:rPr>
              <a:t>();</a:t>
            </a:r>
            <a:r>
              <a:rPr lang="en-IN" sz="2000" dirty="0"/>
              <a:t> </a:t>
            </a:r>
          </a:p>
          <a:p>
            <a:r>
              <a:rPr lang="en-IN" sz="2000" dirty="0">
                <a:solidFill>
                  <a:srgbClr val="C678DD"/>
                </a:solidFill>
              </a:rPr>
              <a:t>int</a:t>
            </a:r>
            <a:r>
              <a:rPr lang="en-IN" sz="2000" dirty="0"/>
              <a:t> age </a:t>
            </a:r>
            <a:r>
              <a:rPr lang="en-IN" sz="2000" dirty="0">
                <a:solidFill>
                  <a:srgbClr val="61AFEF"/>
                </a:solidFill>
              </a:rPr>
              <a:t>=</a:t>
            </a:r>
            <a:r>
              <a:rPr lang="en-IN" sz="2000" dirty="0"/>
              <a:t> </a:t>
            </a:r>
            <a:r>
              <a:rPr lang="en-IN" sz="2000" dirty="0" err="1"/>
              <a:t>entry</a:t>
            </a:r>
            <a:r>
              <a:rPr lang="en-IN" sz="2000" dirty="0" err="1">
                <a:solidFill>
                  <a:srgbClr val="ABB2BF"/>
                </a:solidFill>
              </a:rPr>
              <a:t>.</a:t>
            </a:r>
            <a:r>
              <a:rPr lang="en-IN" sz="2000" dirty="0" err="1">
                <a:solidFill>
                  <a:srgbClr val="61AFEF"/>
                </a:solidFill>
              </a:rPr>
              <a:t>getValue</a:t>
            </a:r>
            <a:r>
              <a:rPr lang="en-IN" sz="2000" dirty="0">
                <a:solidFill>
                  <a:srgbClr val="ABB2BF"/>
                </a:solidFill>
              </a:rPr>
              <a:t>();</a:t>
            </a:r>
          </a:p>
          <a:p>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t>name </a:t>
            </a:r>
            <a:r>
              <a:rPr lang="en-IN" sz="2000" dirty="0">
                <a:solidFill>
                  <a:srgbClr val="61AFEF"/>
                </a:solidFill>
              </a:rPr>
              <a:t>+</a:t>
            </a:r>
            <a:r>
              <a:rPr lang="en-IN" sz="2000" dirty="0"/>
              <a:t> </a:t>
            </a:r>
            <a:r>
              <a:rPr lang="en-IN" sz="2000" dirty="0">
                <a:solidFill>
                  <a:srgbClr val="98C379"/>
                </a:solidFill>
              </a:rPr>
              <a:t>": "</a:t>
            </a:r>
            <a:r>
              <a:rPr lang="en-IN" sz="2000" dirty="0"/>
              <a:t> </a:t>
            </a:r>
            <a:r>
              <a:rPr lang="en-IN" sz="2000" dirty="0">
                <a:solidFill>
                  <a:srgbClr val="61AFEF"/>
                </a:solidFill>
              </a:rPr>
              <a:t>+</a:t>
            </a:r>
            <a:r>
              <a:rPr lang="en-IN" sz="2000" dirty="0"/>
              <a:t> age</a:t>
            </a:r>
            <a:r>
              <a:rPr lang="en-IN" sz="2000" dirty="0">
                <a:solidFill>
                  <a:srgbClr val="ABB2BF"/>
                </a:solidFill>
              </a:rPr>
              <a:t>);</a:t>
            </a:r>
            <a:r>
              <a:rPr lang="en-IN" sz="2000" dirty="0"/>
              <a:t> </a:t>
            </a:r>
            <a:r>
              <a:rPr lang="en-IN" sz="2000" dirty="0">
                <a:solidFill>
                  <a:srgbClr val="ABB2BF"/>
                </a:solidFill>
              </a:rPr>
              <a:t>}</a:t>
            </a:r>
            <a:r>
              <a:rPr lang="en-IN" sz="2000" dirty="0"/>
              <a:t> </a:t>
            </a:r>
          </a:p>
          <a:p>
            <a:r>
              <a:rPr lang="en-IN" sz="2000" i="1" dirty="0">
                <a:solidFill>
                  <a:srgbClr val="5C6370"/>
                </a:solidFill>
              </a:rPr>
              <a:t>// Output (order may vary):</a:t>
            </a:r>
            <a:r>
              <a:rPr lang="en-IN" sz="2000" dirty="0"/>
              <a:t> </a:t>
            </a:r>
            <a:r>
              <a:rPr lang="en-IN" sz="2000" i="1" dirty="0">
                <a:solidFill>
                  <a:srgbClr val="5C6370"/>
                </a:solidFill>
              </a:rPr>
              <a:t>// Student Ages:</a:t>
            </a:r>
            <a:r>
              <a:rPr lang="en-IN" sz="2000" dirty="0"/>
              <a:t> </a:t>
            </a:r>
            <a:r>
              <a:rPr lang="en-IN" sz="2000" i="1" dirty="0">
                <a:solidFill>
                  <a:srgbClr val="5C6370"/>
                </a:solidFill>
              </a:rPr>
              <a:t>// Alice: 20</a:t>
            </a:r>
            <a:r>
              <a:rPr lang="en-IN" sz="2000" dirty="0"/>
              <a:t> </a:t>
            </a:r>
            <a:r>
              <a:rPr lang="en-IN" sz="2000" i="1" dirty="0">
                <a:solidFill>
                  <a:srgbClr val="5C6370"/>
                </a:solidFill>
              </a:rPr>
              <a:t>// Bob: 22</a:t>
            </a:r>
            <a:r>
              <a:rPr lang="en-IN" sz="2000" dirty="0"/>
              <a:t> </a:t>
            </a:r>
            <a:r>
              <a:rPr lang="en-IN" sz="2000" i="1" dirty="0">
                <a:solidFill>
                  <a:srgbClr val="5C6370"/>
                </a:solidFill>
              </a:rPr>
              <a:t>// Charlie: 19</a:t>
            </a:r>
            <a:r>
              <a:rPr lang="en-IN" sz="2000" dirty="0"/>
              <a:t> </a:t>
            </a:r>
          </a:p>
          <a:p>
            <a:r>
              <a:rPr lang="en-IN" sz="2000" dirty="0">
                <a:solidFill>
                  <a:srgbClr val="ABB2BF"/>
                </a:solidFill>
              </a:rPr>
              <a:t>}</a:t>
            </a:r>
            <a:endParaRPr lang="en-IN" sz="2000" dirty="0"/>
          </a:p>
        </p:txBody>
      </p:sp>
    </p:spTree>
    <p:extLst>
      <p:ext uri="{BB962C8B-B14F-4D97-AF65-F5344CB8AC3E}">
        <p14:creationId xmlns:p14="http://schemas.microsoft.com/office/powerpoint/2010/main" val="164971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89F8-2DBA-94BB-2719-FF5E1DDC99D7}"/>
              </a:ext>
            </a:extLst>
          </p:cNvPr>
          <p:cNvSpPr>
            <a:spLocks noGrp="1"/>
          </p:cNvSpPr>
          <p:nvPr>
            <p:ph type="title"/>
          </p:nvPr>
        </p:nvSpPr>
        <p:spPr/>
        <p:txBody>
          <a:bodyPr>
            <a:normAutofit/>
          </a:bodyPr>
          <a:lstStyle/>
          <a:p>
            <a:r>
              <a:rPr lang="en-US" dirty="0">
                <a:ea typeface="+mj-lt"/>
                <a:cs typeface="+mj-lt"/>
              </a:rPr>
              <a:t>Hierarchy of Collection Framework</a:t>
            </a:r>
          </a:p>
        </p:txBody>
      </p:sp>
      <p:sp>
        <p:nvSpPr>
          <p:cNvPr id="3" name="Content Placeholder 2">
            <a:extLst>
              <a:ext uri="{FF2B5EF4-FFF2-40B4-BE49-F238E27FC236}">
                <a16:creationId xmlns:a16="http://schemas.microsoft.com/office/drawing/2014/main" id="{C3446DFE-F6DC-AE41-60CD-4766013D3000}"/>
              </a:ext>
            </a:extLst>
          </p:cNvPr>
          <p:cNvSpPr>
            <a:spLocks noGrp="1"/>
          </p:cNvSpPr>
          <p:nvPr>
            <p:ph idx="1"/>
          </p:nvPr>
        </p:nvSpPr>
        <p:spPr>
          <a:xfrm>
            <a:off x="838200" y="2098795"/>
            <a:ext cx="10515600" cy="4351338"/>
          </a:xfrm>
        </p:spPr>
        <p:txBody>
          <a:bodyPr vert="horz" lIns="91440" tIns="45720" rIns="91440" bIns="45720" rtlCol="0" anchor="t">
            <a:normAutofit lnSpcReduction="10000"/>
          </a:bodyPr>
          <a:lstStyle/>
          <a:p>
            <a:pPr marL="0" indent="0" algn="just">
              <a:buNone/>
            </a:pPr>
            <a:r>
              <a:rPr lang="en-US" sz="3200" dirty="0">
                <a:solidFill>
                  <a:srgbClr val="29261B"/>
                </a:solidFill>
                <a:ea typeface="+mn-lt"/>
                <a:cs typeface="+mn-lt"/>
              </a:rPr>
              <a:t>Underneath Collection, we have three main interfaces:</a:t>
            </a:r>
            <a:endParaRPr lang="en-US" sz="3200" dirty="0"/>
          </a:p>
          <a:p>
            <a:pPr marL="0" indent="0" algn="just">
              <a:buNone/>
            </a:pPr>
            <a:r>
              <a:rPr lang="en-US" sz="3200" b="1" dirty="0">
                <a:solidFill>
                  <a:srgbClr val="29261B"/>
                </a:solidFill>
                <a:ea typeface="+mn-lt"/>
                <a:cs typeface="+mn-lt"/>
              </a:rPr>
              <a:t>List: </a:t>
            </a:r>
            <a:r>
              <a:rPr lang="en-US" sz="3200" dirty="0">
                <a:solidFill>
                  <a:srgbClr val="29261B"/>
                </a:solidFill>
                <a:ea typeface="+mn-lt"/>
                <a:cs typeface="+mn-lt"/>
              </a:rPr>
              <a:t>An ordered collection that allows duplicate elements. Its implementations are </a:t>
            </a:r>
            <a:r>
              <a:rPr lang="en-US" sz="3200" dirty="0" err="1">
                <a:solidFill>
                  <a:srgbClr val="29261B"/>
                </a:solidFill>
                <a:ea typeface="+mn-lt"/>
                <a:cs typeface="+mn-lt"/>
              </a:rPr>
              <a:t>ArrayList</a:t>
            </a:r>
            <a:r>
              <a:rPr lang="en-US" sz="3200" dirty="0">
                <a:solidFill>
                  <a:srgbClr val="29261B"/>
                </a:solidFill>
                <a:ea typeface="+mn-lt"/>
                <a:cs typeface="+mn-lt"/>
              </a:rPr>
              <a:t>, LinkedList, Vector, and Stack.</a:t>
            </a:r>
            <a:endParaRPr lang="en-US" sz="3200" dirty="0"/>
          </a:p>
          <a:p>
            <a:pPr marL="0" indent="0" algn="just">
              <a:buNone/>
            </a:pPr>
            <a:r>
              <a:rPr lang="en-US" sz="3200" b="1" dirty="0">
                <a:solidFill>
                  <a:srgbClr val="29261B"/>
                </a:solidFill>
                <a:ea typeface="+mn-lt"/>
                <a:cs typeface="+mn-lt"/>
              </a:rPr>
              <a:t>Queue: </a:t>
            </a:r>
            <a:r>
              <a:rPr lang="en-US" sz="3200" dirty="0">
                <a:solidFill>
                  <a:srgbClr val="29261B"/>
                </a:solidFill>
                <a:ea typeface="+mn-lt"/>
                <a:cs typeface="+mn-lt"/>
              </a:rPr>
              <a:t>A collection designed for holding elements prior to processing. Its implementations are PriorityQueue, Deque, and </a:t>
            </a:r>
            <a:r>
              <a:rPr lang="en-US" sz="3200" dirty="0" err="1">
                <a:solidFill>
                  <a:srgbClr val="29261B"/>
                </a:solidFill>
                <a:ea typeface="+mn-lt"/>
                <a:cs typeface="+mn-lt"/>
              </a:rPr>
              <a:t>ArrayDeque</a:t>
            </a:r>
            <a:r>
              <a:rPr lang="en-US" sz="3200" dirty="0">
                <a:solidFill>
                  <a:srgbClr val="29261B"/>
                </a:solidFill>
                <a:ea typeface="+mn-lt"/>
                <a:cs typeface="+mn-lt"/>
              </a:rPr>
              <a:t>.</a:t>
            </a:r>
            <a:endParaRPr lang="en-US" sz="3200" dirty="0"/>
          </a:p>
          <a:p>
            <a:pPr marL="0" indent="0" algn="just">
              <a:buNone/>
            </a:pPr>
            <a:r>
              <a:rPr lang="en-US" sz="3200" b="1" dirty="0">
                <a:solidFill>
                  <a:srgbClr val="29261B"/>
                </a:solidFill>
                <a:ea typeface="+mn-lt"/>
                <a:cs typeface="+mn-lt"/>
              </a:rPr>
              <a:t>Set: </a:t>
            </a:r>
            <a:r>
              <a:rPr lang="en-US" sz="3200" dirty="0">
                <a:solidFill>
                  <a:srgbClr val="29261B"/>
                </a:solidFill>
                <a:ea typeface="+mn-lt"/>
                <a:cs typeface="+mn-lt"/>
              </a:rPr>
              <a:t>An unordered collection that does not allow duplicate elements. Its implementations are HashSet, </a:t>
            </a:r>
            <a:r>
              <a:rPr lang="en-US" sz="3200" dirty="0" err="1">
                <a:solidFill>
                  <a:srgbClr val="29261B"/>
                </a:solidFill>
                <a:ea typeface="+mn-lt"/>
                <a:cs typeface="+mn-lt"/>
              </a:rPr>
              <a:t>LinkedHashSet</a:t>
            </a:r>
            <a:r>
              <a:rPr lang="en-US" sz="3200" dirty="0">
                <a:solidFill>
                  <a:srgbClr val="29261B"/>
                </a:solidFill>
                <a:ea typeface="+mn-lt"/>
                <a:cs typeface="+mn-lt"/>
              </a:rPr>
              <a:t>, </a:t>
            </a:r>
            <a:r>
              <a:rPr lang="en-US" sz="3200" dirty="0" err="1">
                <a:solidFill>
                  <a:srgbClr val="29261B"/>
                </a:solidFill>
                <a:ea typeface="+mn-lt"/>
                <a:cs typeface="+mn-lt"/>
              </a:rPr>
              <a:t>SortedSet</a:t>
            </a:r>
            <a:r>
              <a:rPr lang="en-US" sz="3200" dirty="0">
                <a:solidFill>
                  <a:srgbClr val="29261B"/>
                </a:solidFill>
                <a:ea typeface="+mn-lt"/>
                <a:cs typeface="+mn-lt"/>
              </a:rPr>
              <a:t>, and </a:t>
            </a:r>
            <a:r>
              <a:rPr lang="en-US" sz="3200" dirty="0" err="1">
                <a:solidFill>
                  <a:srgbClr val="29261B"/>
                </a:solidFill>
                <a:ea typeface="+mn-lt"/>
                <a:cs typeface="+mn-lt"/>
              </a:rPr>
              <a:t>TreeSet</a:t>
            </a:r>
            <a:r>
              <a:rPr lang="en-US" sz="3200" dirty="0">
                <a:solidFill>
                  <a:srgbClr val="29261B"/>
                </a:solidFill>
                <a:ea typeface="+mn-lt"/>
                <a:cs typeface="+mn-lt"/>
              </a:rPr>
              <a:t>.</a:t>
            </a:r>
            <a:endParaRPr lang="en-US" sz="3200" dirty="0"/>
          </a:p>
          <a:p>
            <a:pPr marL="0" indent="0" algn="just">
              <a:buNone/>
            </a:pPr>
            <a:endParaRPr lang="en-US" sz="3200" dirty="0"/>
          </a:p>
        </p:txBody>
      </p:sp>
    </p:spTree>
    <p:extLst>
      <p:ext uri="{BB962C8B-B14F-4D97-AF65-F5344CB8AC3E}">
        <p14:creationId xmlns:p14="http://schemas.microsoft.com/office/powerpoint/2010/main" val="5962218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64710-B2A1-4D33-A478-213F7F2C0A9D}"/>
              </a:ext>
            </a:extLst>
          </p:cNvPr>
          <p:cNvSpPr>
            <a:spLocks noGrp="1"/>
          </p:cNvSpPr>
          <p:nvPr>
            <p:ph idx="1"/>
          </p:nvPr>
        </p:nvSpPr>
        <p:spPr/>
        <p:txBody>
          <a:bodyPr/>
          <a:lstStyle/>
          <a:p>
            <a:pPr marL="0" indent="0" algn="just">
              <a:buNone/>
            </a:pPr>
            <a:r>
              <a:rPr lang="en-US" dirty="0"/>
              <a:t>In this example, we create a HashMap to store student names and their ages. We demonstrate adding key-value pairs to the HashMap, retrieving a value using its key, checking if a key exists, and iterating over the key-value pairs using the </a:t>
            </a:r>
            <a:r>
              <a:rPr lang="en-US" dirty="0" err="1"/>
              <a:t>entrySet</a:t>
            </a:r>
            <a:r>
              <a:rPr lang="en-US" dirty="0"/>
              <a:t>() method.</a:t>
            </a:r>
          </a:p>
          <a:p>
            <a:pPr marL="0" indent="0" algn="just">
              <a:buNone/>
            </a:pPr>
            <a:r>
              <a:rPr lang="en-US" dirty="0"/>
              <a:t> Note that the order of iteration is not guaranteed.</a:t>
            </a:r>
          </a:p>
          <a:p>
            <a:pPr marL="0" indent="0" algn="just">
              <a:buNone/>
            </a:pPr>
            <a:r>
              <a:rPr lang="en-US" dirty="0"/>
              <a:t>HashMap is widely used when you need to store and retrieve key-value pairs efficiently, and you don't need to maintain any specific order of the elements. It provides constant-time performance for basic operations on average, making it suitable for large datasets.</a:t>
            </a:r>
          </a:p>
          <a:p>
            <a:pPr marL="0" indent="0" algn="just">
              <a:buNone/>
            </a:pPr>
            <a:r>
              <a:rPr lang="en-US" dirty="0"/>
              <a:t>However, it's important to note that the performance of HashMap depends on the quality of the hash function and the load factor (the ratio of elements to the capacity of the hash table). If the hash function is not well-distributed or the load factor becomes too high, the performance can degrade due to an increase in collisions and the need for resizing the hash table.</a:t>
            </a:r>
            <a:endParaRPr lang="en-IN" dirty="0"/>
          </a:p>
        </p:txBody>
      </p:sp>
    </p:spTree>
    <p:extLst>
      <p:ext uri="{BB962C8B-B14F-4D97-AF65-F5344CB8AC3E}">
        <p14:creationId xmlns:p14="http://schemas.microsoft.com/office/powerpoint/2010/main" val="35317457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707-4A19-287C-C34B-54146ECFD02B}"/>
              </a:ext>
            </a:extLst>
          </p:cNvPr>
          <p:cNvSpPr>
            <a:spLocks noGrp="1"/>
          </p:cNvSpPr>
          <p:nvPr>
            <p:ph type="title"/>
          </p:nvPr>
        </p:nvSpPr>
        <p:spPr/>
        <p:txBody>
          <a:bodyPr/>
          <a:lstStyle/>
          <a:p>
            <a:r>
              <a:rPr lang="en-US" b="0" dirty="0" err="1"/>
              <a:t>LinkedHashMap</a:t>
            </a:r>
            <a:r>
              <a:rPr lang="en-US" b="0" dirty="0"/>
              <a:t> Class</a:t>
            </a:r>
            <a:endParaRPr lang="en-US" dirty="0"/>
          </a:p>
        </p:txBody>
      </p:sp>
      <p:sp>
        <p:nvSpPr>
          <p:cNvPr id="3" name="Content Placeholder 2">
            <a:extLst>
              <a:ext uri="{FF2B5EF4-FFF2-40B4-BE49-F238E27FC236}">
                <a16:creationId xmlns:a16="http://schemas.microsoft.com/office/drawing/2014/main" id="{B3065556-FAEC-01A7-C308-3FBBB69F456C}"/>
              </a:ext>
            </a:extLst>
          </p:cNvPr>
          <p:cNvSpPr>
            <a:spLocks noGrp="1"/>
          </p:cNvSpPr>
          <p:nvPr>
            <p:ph idx="1"/>
          </p:nvPr>
        </p:nvSpPr>
        <p:spPr/>
        <p:txBody>
          <a:bodyPr vert="horz" lIns="91440" tIns="45720" rIns="91440" bIns="45720" rtlCol="0" anchor="t">
            <a:normAutofit/>
          </a:bodyPr>
          <a:lstStyle/>
          <a:p>
            <a:pPr marL="0" indent="0" algn="just">
              <a:buNone/>
            </a:pPr>
            <a:r>
              <a:rPr lang="en-US" sz="2800" dirty="0">
                <a:latin typeface="Times New Roman"/>
                <a:cs typeface="Times New Roman"/>
              </a:rPr>
              <a:t>The </a:t>
            </a:r>
            <a:r>
              <a:rPr lang="en-US" sz="2800" err="1">
                <a:latin typeface="Times New Roman"/>
                <a:cs typeface="Times New Roman"/>
              </a:rPr>
              <a:t>LinkedHashMap</a:t>
            </a:r>
            <a:r>
              <a:rPr lang="en-US" sz="2800" dirty="0">
                <a:latin typeface="Times New Roman"/>
                <a:cs typeface="Times New Roman"/>
              </a:rPr>
              <a:t> class in Java is a subclass of the HashMap class and provides the additional functionality of maintaining the insertion order of the elements. It inherits the properties of the HashMap class and additionally maintains a doubly-linked list of the entries, allowing for insertion-order iteration.</a:t>
            </a:r>
            <a:endParaRPr lang="en-US" sz="2800" dirty="0"/>
          </a:p>
        </p:txBody>
      </p:sp>
    </p:spTree>
    <p:extLst>
      <p:ext uri="{BB962C8B-B14F-4D97-AF65-F5344CB8AC3E}">
        <p14:creationId xmlns:p14="http://schemas.microsoft.com/office/powerpoint/2010/main" val="2651202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707-4A19-287C-C34B-54146ECFD02B}"/>
              </a:ext>
            </a:extLst>
          </p:cNvPr>
          <p:cNvSpPr>
            <a:spLocks noGrp="1"/>
          </p:cNvSpPr>
          <p:nvPr>
            <p:ph type="title"/>
          </p:nvPr>
        </p:nvSpPr>
        <p:spPr/>
        <p:txBody>
          <a:bodyPr/>
          <a:lstStyle/>
          <a:p>
            <a:r>
              <a:rPr lang="en-US" b="0" dirty="0" err="1">
                <a:latin typeface="Times New Roman"/>
                <a:cs typeface="Times New Roman"/>
              </a:rPr>
              <a:t>LinkedHashMap</a:t>
            </a:r>
            <a:r>
              <a:rPr lang="en-US" b="0" dirty="0">
                <a:latin typeface="Times New Roman"/>
                <a:cs typeface="Times New Roman"/>
              </a:rPr>
              <a:t> Class Features</a:t>
            </a:r>
            <a:endParaRPr lang="en-US" dirty="0"/>
          </a:p>
        </p:txBody>
      </p:sp>
      <p:sp>
        <p:nvSpPr>
          <p:cNvPr id="3" name="Content Placeholder 2">
            <a:extLst>
              <a:ext uri="{FF2B5EF4-FFF2-40B4-BE49-F238E27FC236}">
                <a16:creationId xmlns:a16="http://schemas.microsoft.com/office/drawing/2014/main" id="{B3065556-FAEC-01A7-C308-3FBBB69F456C}"/>
              </a:ext>
            </a:extLst>
          </p:cNvPr>
          <p:cNvSpPr>
            <a:spLocks noGrp="1"/>
          </p:cNvSpPr>
          <p:nvPr>
            <p:ph idx="1"/>
          </p:nvPr>
        </p:nvSpPr>
        <p:spPr/>
        <p:txBody>
          <a:bodyPr vert="horz" lIns="91440" tIns="45720" rIns="91440" bIns="45720" rtlCol="0" anchor="t">
            <a:normAutofit/>
          </a:bodyPr>
          <a:lstStyle/>
          <a:p>
            <a:pPr marL="0" indent="0" algn="just">
              <a:buNone/>
            </a:pPr>
            <a:r>
              <a:rPr lang="en-US" sz="2800" b="1" dirty="0">
                <a:latin typeface="Times New Roman"/>
                <a:cs typeface="Times New Roman"/>
              </a:rPr>
              <a:t>Underlying Data Structure:</a:t>
            </a:r>
            <a:r>
              <a:rPr lang="en-US" sz="2800" dirty="0">
                <a:latin typeface="Times New Roman"/>
                <a:cs typeface="Times New Roman"/>
              </a:rPr>
              <a:t> </a:t>
            </a:r>
            <a:r>
              <a:rPr lang="en-US" sz="2800" dirty="0" err="1">
                <a:latin typeface="Times New Roman"/>
                <a:cs typeface="Times New Roman"/>
              </a:rPr>
              <a:t>LinkedHashMap</a:t>
            </a:r>
            <a:r>
              <a:rPr lang="en-US" sz="2800" dirty="0">
                <a:latin typeface="Times New Roman"/>
                <a:cs typeface="Times New Roman"/>
              </a:rPr>
              <a:t> uses a combination of a HashMap and a doubly-linked list to store the key-value pairs. The HashMap provides efficient key-value storage and retrieval, while the doubly-linked list maintains the insertion order of the elements.</a:t>
            </a:r>
            <a:endParaRPr lang="en-US" sz="2800" dirty="0"/>
          </a:p>
          <a:p>
            <a:pPr marL="0" indent="0" algn="just">
              <a:buNone/>
            </a:pPr>
            <a:r>
              <a:rPr lang="en-US" sz="2800" b="1" dirty="0">
                <a:latin typeface="Times New Roman"/>
                <a:cs typeface="Times New Roman"/>
              </a:rPr>
              <a:t>Insertion Order:</a:t>
            </a:r>
            <a:r>
              <a:rPr lang="en-US" sz="2800" dirty="0">
                <a:latin typeface="Times New Roman"/>
                <a:cs typeface="Times New Roman"/>
              </a:rPr>
              <a:t> When elements are inserted into a </a:t>
            </a:r>
            <a:r>
              <a:rPr lang="en-US" sz="2800" dirty="0" err="1">
                <a:latin typeface="Times New Roman"/>
                <a:cs typeface="Times New Roman"/>
              </a:rPr>
              <a:t>LinkedHashMap</a:t>
            </a:r>
            <a:r>
              <a:rPr lang="en-US" sz="2800" dirty="0">
                <a:latin typeface="Times New Roman"/>
                <a:cs typeface="Times New Roman"/>
              </a:rPr>
              <a:t>, they are added to both the HashMap and the doubly-linked list. The order in which the elements are added to the </a:t>
            </a:r>
            <a:r>
              <a:rPr lang="en-US" sz="2800" dirty="0" err="1">
                <a:latin typeface="Times New Roman"/>
                <a:cs typeface="Times New Roman"/>
              </a:rPr>
              <a:t>LinkedHashMap</a:t>
            </a:r>
            <a:r>
              <a:rPr lang="en-US" sz="2800" dirty="0">
                <a:latin typeface="Times New Roman"/>
                <a:cs typeface="Times New Roman"/>
              </a:rPr>
              <a:t> is preserved in the doubly-linked list.</a:t>
            </a:r>
            <a:endParaRPr lang="en-US" sz="2800" dirty="0"/>
          </a:p>
          <a:p>
            <a:pPr marL="0" indent="0" algn="just">
              <a:buNone/>
            </a:pPr>
            <a:endParaRPr lang="en-US" sz="2800" dirty="0"/>
          </a:p>
        </p:txBody>
      </p:sp>
    </p:spTree>
    <p:extLst>
      <p:ext uri="{BB962C8B-B14F-4D97-AF65-F5344CB8AC3E}">
        <p14:creationId xmlns:p14="http://schemas.microsoft.com/office/powerpoint/2010/main" val="32379294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707-4A19-287C-C34B-54146ECFD02B}"/>
              </a:ext>
            </a:extLst>
          </p:cNvPr>
          <p:cNvSpPr>
            <a:spLocks noGrp="1"/>
          </p:cNvSpPr>
          <p:nvPr>
            <p:ph type="title"/>
          </p:nvPr>
        </p:nvSpPr>
        <p:spPr/>
        <p:txBody>
          <a:bodyPr/>
          <a:lstStyle/>
          <a:p>
            <a:r>
              <a:rPr lang="en-US" b="0" dirty="0" err="1">
                <a:latin typeface="Times New Roman"/>
                <a:cs typeface="Times New Roman"/>
              </a:rPr>
              <a:t>LinkedHashMap</a:t>
            </a:r>
            <a:r>
              <a:rPr lang="en-US" b="0" dirty="0">
                <a:latin typeface="Times New Roman"/>
                <a:cs typeface="Times New Roman"/>
              </a:rPr>
              <a:t> Class Features</a:t>
            </a:r>
            <a:endParaRPr lang="en-US" dirty="0"/>
          </a:p>
        </p:txBody>
      </p:sp>
      <p:sp>
        <p:nvSpPr>
          <p:cNvPr id="3" name="Content Placeholder 2">
            <a:extLst>
              <a:ext uri="{FF2B5EF4-FFF2-40B4-BE49-F238E27FC236}">
                <a16:creationId xmlns:a16="http://schemas.microsoft.com/office/drawing/2014/main" id="{B3065556-FAEC-01A7-C308-3FBBB69F456C}"/>
              </a:ext>
            </a:extLst>
          </p:cNvPr>
          <p:cNvSpPr>
            <a:spLocks noGrp="1"/>
          </p:cNvSpPr>
          <p:nvPr>
            <p:ph idx="1"/>
          </p:nvPr>
        </p:nvSpPr>
        <p:spPr/>
        <p:txBody>
          <a:bodyPr vert="horz" lIns="91440" tIns="45720" rIns="91440" bIns="45720" rtlCol="0" anchor="t">
            <a:normAutofit/>
          </a:bodyPr>
          <a:lstStyle/>
          <a:p>
            <a:pPr marL="0" indent="0" algn="just">
              <a:buNone/>
            </a:pPr>
            <a:r>
              <a:rPr lang="en-US" sz="2800" b="1" dirty="0">
                <a:latin typeface="Times New Roman"/>
                <a:cs typeface="Times New Roman"/>
              </a:rPr>
              <a:t>Access Order:</a:t>
            </a:r>
            <a:r>
              <a:rPr lang="en-US" sz="2800" dirty="0">
                <a:latin typeface="Times New Roman"/>
                <a:cs typeface="Times New Roman"/>
              </a:rPr>
              <a:t> By default, </a:t>
            </a:r>
            <a:r>
              <a:rPr lang="en-US" sz="2800" dirty="0" err="1">
                <a:latin typeface="Times New Roman"/>
                <a:cs typeface="Times New Roman"/>
              </a:rPr>
              <a:t>LinkedHashMap</a:t>
            </a:r>
            <a:r>
              <a:rPr lang="en-US" sz="2800" dirty="0">
                <a:latin typeface="Times New Roman"/>
                <a:cs typeface="Times New Roman"/>
              </a:rPr>
              <a:t> maintains the insertion order of the elements. However, it can be configured to maintain the access order (the order in which the elements are accessed) by setting the </a:t>
            </a:r>
            <a:r>
              <a:rPr lang="en-US" sz="2800" dirty="0" err="1">
                <a:latin typeface="Times New Roman"/>
                <a:cs typeface="Times New Roman"/>
              </a:rPr>
              <a:t>accessOrder</a:t>
            </a:r>
            <a:r>
              <a:rPr lang="en-US" sz="2800" dirty="0">
                <a:latin typeface="Times New Roman"/>
                <a:cs typeface="Times New Roman"/>
              </a:rPr>
              <a:t> flag to true during the construction of the </a:t>
            </a:r>
            <a:r>
              <a:rPr lang="en-US" sz="2800" dirty="0" err="1">
                <a:latin typeface="Times New Roman"/>
                <a:cs typeface="Times New Roman"/>
              </a:rPr>
              <a:t>LinkedHashMap</a:t>
            </a:r>
            <a:r>
              <a:rPr lang="en-US" sz="2800" dirty="0">
                <a:latin typeface="Times New Roman"/>
                <a:cs typeface="Times New Roman"/>
              </a:rPr>
              <a:t>.</a:t>
            </a:r>
            <a:endParaRPr lang="en-US" sz="2800" dirty="0"/>
          </a:p>
          <a:p>
            <a:pPr marL="0" indent="0" algn="just">
              <a:buNone/>
            </a:pPr>
            <a:r>
              <a:rPr lang="en-US" sz="2800" b="1" dirty="0">
                <a:latin typeface="Times New Roman"/>
                <a:cs typeface="Times New Roman"/>
              </a:rPr>
              <a:t>Performance:</a:t>
            </a:r>
            <a:r>
              <a:rPr lang="en-US" sz="2800" dirty="0">
                <a:latin typeface="Times New Roman"/>
                <a:cs typeface="Times New Roman"/>
              </a:rPr>
              <a:t> </a:t>
            </a:r>
            <a:r>
              <a:rPr lang="en-US" sz="2800" dirty="0" err="1">
                <a:latin typeface="Times New Roman"/>
                <a:cs typeface="Times New Roman"/>
              </a:rPr>
              <a:t>LinkedHashMap</a:t>
            </a:r>
            <a:r>
              <a:rPr lang="en-US" sz="2800" dirty="0">
                <a:latin typeface="Times New Roman"/>
                <a:cs typeface="Times New Roman"/>
              </a:rPr>
              <a:t> has the same time complexity as HashMap for basic operations like get(), put(), and remove(), which is O(1) on average. However, iterating over the elements in the </a:t>
            </a:r>
            <a:r>
              <a:rPr lang="en-US" sz="2800" dirty="0" err="1">
                <a:latin typeface="Times New Roman"/>
                <a:cs typeface="Times New Roman"/>
              </a:rPr>
              <a:t>LinkedHashMap</a:t>
            </a:r>
            <a:r>
              <a:rPr lang="en-US" sz="2800" dirty="0">
                <a:latin typeface="Times New Roman"/>
                <a:cs typeface="Times New Roman"/>
              </a:rPr>
              <a:t> takes O(n) time, where n is the number of elements.</a:t>
            </a:r>
            <a:endParaRPr lang="en-US" sz="2800" dirty="0"/>
          </a:p>
          <a:p>
            <a:pPr marL="0" indent="0" algn="just">
              <a:buNone/>
            </a:pPr>
            <a:endParaRPr lang="en-US" sz="2800" dirty="0"/>
          </a:p>
        </p:txBody>
      </p:sp>
    </p:spTree>
    <p:extLst>
      <p:ext uri="{BB962C8B-B14F-4D97-AF65-F5344CB8AC3E}">
        <p14:creationId xmlns:p14="http://schemas.microsoft.com/office/powerpoint/2010/main" val="38962108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9317-D897-E337-819B-7D64E08D4CCE}"/>
              </a:ext>
            </a:extLst>
          </p:cNvPr>
          <p:cNvSpPr>
            <a:spLocks noGrp="1"/>
          </p:cNvSpPr>
          <p:nvPr>
            <p:ph type="title"/>
          </p:nvPr>
        </p:nvSpPr>
        <p:spPr/>
        <p:txBody>
          <a:bodyPr/>
          <a:lstStyle/>
          <a:p>
            <a:r>
              <a:rPr lang="en-US" dirty="0">
                <a:latin typeface="Times New Roman"/>
                <a:cs typeface="Times New Roman"/>
              </a:rPr>
              <a:t>Example Part:1</a:t>
            </a:r>
            <a:endParaRPr lang="en-US" dirty="0"/>
          </a:p>
        </p:txBody>
      </p:sp>
      <p:sp>
        <p:nvSpPr>
          <p:cNvPr id="3" name="Content Placeholder 2">
            <a:extLst>
              <a:ext uri="{FF2B5EF4-FFF2-40B4-BE49-F238E27FC236}">
                <a16:creationId xmlns:a16="http://schemas.microsoft.com/office/drawing/2014/main" id="{C6BFC25E-93EA-B575-2ED1-07752B96FEAD}"/>
              </a:ext>
            </a:extLst>
          </p:cNvPr>
          <p:cNvSpPr>
            <a:spLocks noGrp="1"/>
          </p:cNvSpPr>
          <p:nvPr>
            <p:ph idx="1"/>
          </p:nvPr>
        </p:nvSpPr>
        <p:spPr>
          <a:xfrm>
            <a:off x="838200" y="1466191"/>
            <a:ext cx="9839864" cy="5012696"/>
          </a:xfrm>
          <a:solidFill>
            <a:schemeClr val="accent4">
              <a:lumMod val="20000"/>
              <a:lumOff val="80000"/>
            </a:schemeClr>
          </a:solidFill>
        </p:spPr>
        <p:txBody>
          <a:bodyPr vert="horz" lIns="91440" tIns="45720" rIns="91440" bIns="45720" rtlCol="0" anchor="t">
            <a:noAutofit/>
          </a:bodyPr>
          <a:lstStyle/>
          <a:p>
            <a:pPr marL="0" indent="0">
              <a:buNone/>
            </a:pPr>
            <a:r>
              <a:rPr lang="en-US" sz="3200" dirty="0">
                <a:solidFill>
                  <a:srgbClr val="C678DD"/>
                </a:solidFill>
                <a:latin typeface="Times New Roman"/>
                <a:cs typeface="Times New Roman"/>
              </a:rPr>
              <a:t>import</a:t>
            </a:r>
            <a:r>
              <a:rPr lang="en-US" sz="3200" dirty="0">
                <a:latin typeface="Times New Roman"/>
                <a:cs typeface="Times New Roman"/>
              </a:rPr>
              <a:t> </a:t>
            </a:r>
            <a:r>
              <a:rPr lang="en-US" sz="3200" err="1">
                <a:latin typeface="Times New Roman"/>
                <a:cs typeface="Times New Roman"/>
              </a:rPr>
              <a:t>java</a:t>
            </a:r>
            <a:r>
              <a:rPr lang="en-US" sz="3200" err="1">
                <a:solidFill>
                  <a:srgbClr val="ABB2BF"/>
                </a:solidFill>
                <a:latin typeface="Times New Roman"/>
                <a:cs typeface="Times New Roman"/>
              </a:rPr>
              <a:t>.</a:t>
            </a:r>
            <a:r>
              <a:rPr lang="en-US" sz="3200" err="1">
                <a:latin typeface="Times New Roman"/>
                <a:cs typeface="Times New Roman"/>
              </a:rPr>
              <a:t>util</a:t>
            </a:r>
            <a:r>
              <a:rPr lang="en-US" sz="3200" err="1">
                <a:solidFill>
                  <a:srgbClr val="ABB2BF"/>
                </a:solidFill>
                <a:latin typeface="Times New Roman"/>
                <a:cs typeface="Times New Roman"/>
              </a:rPr>
              <a:t>.</a:t>
            </a:r>
            <a:r>
              <a:rPr lang="en-US" sz="3200" err="1">
                <a:solidFill>
                  <a:srgbClr val="D19A66"/>
                </a:solidFill>
                <a:latin typeface="Times New Roman"/>
                <a:cs typeface="Times New Roman"/>
              </a:rPr>
              <a:t>LinkedHashMap</a:t>
            </a:r>
            <a:r>
              <a:rPr lang="en-US" sz="3200" dirty="0">
                <a:solidFill>
                  <a:srgbClr val="ABB2BF"/>
                </a:solidFill>
                <a:latin typeface="Times New Roman"/>
                <a:cs typeface="Times New Roman"/>
              </a:rPr>
              <a:t>;</a:t>
            </a:r>
            <a:r>
              <a:rPr lang="en-US" sz="3200" dirty="0">
                <a:latin typeface="Times New Roman"/>
                <a:cs typeface="Times New Roman"/>
              </a:rPr>
              <a:t> </a:t>
            </a:r>
            <a:endParaRPr lang="en-US" sz="2800">
              <a:solidFill>
                <a:srgbClr val="000000"/>
              </a:solidFill>
            </a:endParaRPr>
          </a:p>
          <a:p>
            <a:pPr marL="0" indent="0">
              <a:buNone/>
            </a:pPr>
            <a:r>
              <a:rPr lang="en-US" sz="3200" dirty="0">
                <a:solidFill>
                  <a:srgbClr val="C678DD"/>
                </a:solidFill>
                <a:latin typeface="Times New Roman"/>
                <a:cs typeface="Times New Roman"/>
              </a:rPr>
              <a:t>public</a:t>
            </a:r>
            <a:r>
              <a:rPr lang="en-US" sz="3200" dirty="0">
                <a:latin typeface="Times New Roman"/>
                <a:cs typeface="Times New Roman"/>
              </a:rPr>
              <a:t> </a:t>
            </a:r>
            <a:r>
              <a:rPr lang="en-US" sz="3200" dirty="0">
                <a:solidFill>
                  <a:srgbClr val="C678DD"/>
                </a:solidFill>
                <a:latin typeface="Times New Roman"/>
                <a:cs typeface="Times New Roman"/>
              </a:rPr>
              <a:t>class</a:t>
            </a:r>
            <a:r>
              <a:rPr lang="en-US" sz="3200" dirty="0">
                <a:latin typeface="Times New Roman"/>
                <a:cs typeface="Times New Roman"/>
              </a:rPr>
              <a:t> </a:t>
            </a:r>
            <a:r>
              <a:rPr lang="en-US" sz="3200" dirty="0" err="1">
                <a:solidFill>
                  <a:srgbClr val="D19A66"/>
                </a:solidFill>
                <a:latin typeface="Times New Roman"/>
                <a:cs typeface="Times New Roman"/>
              </a:rPr>
              <a:t>LinkedHashMapExample</a:t>
            </a:r>
            <a:r>
              <a:rPr lang="en-US" sz="3200" dirty="0">
                <a:latin typeface="Times New Roman"/>
                <a:cs typeface="Times New Roman"/>
              </a:rPr>
              <a:t> </a:t>
            </a:r>
            <a:r>
              <a:rPr lang="en-US" sz="3200" dirty="0">
                <a:solidFill>
                  <a:srgbClr val="ABB2BF"/>
                </a:solidFill>
                <a:latin typeface="Times New Roman"/>
                <a:cs typeface="Times New Roman"/>
              </a:rPr>
              <a:t>{</a:t>
            </a:r>
            <a:endParaRPr lang="en-US" sz="2800" dirty="0"/>
          </a:p>
          <a:p>
            <a:pPr marL="0" indent="0">
              <a:buNone/>
            </a:pPr>
            <a:r>
              <a:rPr lang="en-US" sz="3200" dirty="0">
                <a:latin typeface="Times New Roman"/>
                <a:cs typeface="Times New Roman"/>
              </a:rPr>
              <a:t> </a:t>
            </a:r>
            <a:r>
              <a:rPr lang="en-US" sz="3200" dirty="0">
                <a:solidFill>
                  <a:srgbClr val="C678DD"/>
                </a:solidFill>
                <a:latin typeface="Times New Roman"/>
                <a:cs typeface="Times New Roman"/>
              </a:rPr>
              <a:t>public</a:t>
            </a:r>
            <a:r>
              <a:rPr lang="en-US" sz="3200" dirty="0">
                <a:latin typeface="Times New Roman"/>
                <a:cs typeface="Times New Roman"/>
              </a:rPr>
              <a:t> </a:t>
            </a:r>
            <a:r>
              <a:rPr lang="en-US" sz="3200" dirty="0">
                <a:solidFill>
                  <a:srgbClr val="C678DD"/>
                </a:solidFill>
                <a:latin typeface="Times New Roman"/>
                <a:cs typeface="Times New Roman"/>
              </a:rPr>
              <a:t>static</a:t>
            </a:r>
            <a:r>
              <a:rPr lang="en-US" sz="3200" dirty="0">
                <a:latin typeface="Times New Roman"/>
                <a:cs typeface="Times New Roman"/>
              </a:rPr>
              <a:t> </a:t>
            </a:r>
            <a:r>
              <a:rPr lang="en-US" sz="3200" dirty="0">
                <a:solidFill>
                  <a:srgbClr val="C678DD"/>
                </a:solidFill>
                <a:latin typeface="Times New Roman"/>
                <a:cs typeface="Times New Roman"/>
              </a:rPr>
              <a:t>void</a:t>
            </a:r>
            <a:r>
              <a:rPr lang="en-US" sz="3200" dirty="0">
                <a:latin typeface="Times New Roman"/>
                <a:cs typeface="Times New Roman"/>
              </a:rPr>
              <a:t> </a:t>
            </a:r>
            <a:r>
              <a:rPr lang="en-US" sz="3200" dirty="0">
                <a:solidFill>
                  <a:srgbClr val="61AFEF"/>
                </a:solidFill>
                <a:latin typeface="Times New Roman"/>
                <a:cs typeface="Times New Roman"/>
              </a:rPr>
              <a:t>main</a:t>
            </a:r>
            <a:r>
              <a:rPr lang="en-US" sz="3200" dirty="0">
                <a:solidFill>
                  <a:srgbClr val="ABB2BF"/>
                </a:solidFill>
                <a:latin typeface="Times New Roman"/>
                <a:cs typeface="Times New Roman"/>
              </a:rPr>
              <a:t>(</a:t>
            </a:r>
            <a:r>
              <a:rPr lang="en-US" sz="3200" dirty="0">
                <a:solidFill>
                  <a:srgbClr val="D19A66"/>
                </a:solidFill>
                <a:latin typeface="Times New Roman"/>
                <a:cs typeface="Times New Roman"/>
              </a:rPr>
              <a:t>String</a:t>
            </a:r>
            <a:r>
              <a:rPr lang="en-US" sz="3200" dirty="0">
                <a:solidFill>
                  <a:srgbClr val="ABB2BF"/>
                </a:solidFill>
                <a:latin typeface="Times New Roman"/>
                <a:cs typeface="Times New Roman"/>
              </a:rPr>
              <a:t>[]</a:t>
            </a:r>
            <a:r>
              <a:rPr lang="en-US" sz="3200" dirty="0">
                <a:latin typeface="Times New Roman"/>
                <a:cs typeface="Times New Roman"/>
              </a:rPr>
              <a:t> </a:t>
            </a:r>
            <a:r>
              <a:rPr lang="en-US" sz="3200" err="1">
                <a:latin typeface="Times New Roman"/>
                <a:cs typeface="Times New Roman"/>
              </a:rPr>
              <a:t>args</a:t>
            </a:r>
            <a:r>
              <a:rPr lang="en-US" sz="3200" dirty="0">
                <a:solidFill>
                  <a:srgbClr val="ABB2BF"/>
                </a:solidFill>
                <a:latin typeface="Times New Roman"/>
                <a:cs typeface="Times New Roman"/>
              </a:rPr>
              <a:t>)</a:t>
            </a:r>
            <a:r>
              <a:rPr lang="en-US" sz="3200" dirty="0">
                <a:latin typeface="Times New Roman"/>
                <a:cs typeface="Times New Roman"/>
              </a:rPr>
              <a:t> </a:t>
            </a:r>
            <a:r>
              <a:rPr lang="en-US" sz="3200" dirty="0">
                <a:solidFill>
                  <a:srgbClr val="ABB2BF"/>
                </a:solidFill>
                <a:latin typeface="Times New Roman"/>
                <a:cs typeface="Times New Roman"/>
              </a:rPr>
              <a:t>{</a:t>
            </a:r>
            <a:r>
              <a:rPr lang="en-US" sz="3200" dirty="0">
                <a:latin typeface="Times New Roman"/>
                <a:cs typeface="Times New Roman"/>
              </a:rPr>
              <a:t> </a:t>
            </a:r>
            <a:endParaRPr lang="en-US" sz="2800" dirty="0">
              <a:solidFill>
                <a:srgbClr val="000000"/>
              </a:solidFill>
            </a:endParaRPr>
          </a:p>
          <a:p>
            <a:pPr marL="0" indent="0">
              <a:buNone/>
            </a:pPr>
            <a:r>
              <a:rPr lang="en-US" sz="3200" i="1" dirty="0">
                <a:solidFill>
                  <a:srgbClr val="5C6370"/>
                </a:solidFill>
                <a:latin typeface="Times New Roman"/>
                <a:cs typeface="Times New Roman"/>
              </a:rPr>
              <a:t>// Creating a </a:t>
            </a:r>
            <a:r>
              <a:rPr lang="en-US" sz="3200" i="1" dirty="0" err="1">
                <a:solidFill>
                  <a:srgbClr val="5C6370"/>
                </a:solidFill>
                <a:latin typeface="Times New Roman"/>
                <a:cs typeface="Times New Roman"/>
              </a:rPr>
              <a:t>LinkedHashMap</a:t>
            </a:r>
            <a:r>
              <a:rPr lang="en-US" sz="3200" dirty="0">
                <a:latin typeface="Times New Roman"/>
                <a:cs typeface="Times New Roman"/>
              </a:rPr>
              <a:t> </a:t>
            </a:r>
            <a:r>
              <a:rPr lang="en-US" sz="3200" dirty="0" err="1">
                <a:solidFill>
                  <a:srgbClr val="D19A66"/>
                </a:solidFill>
                <a:latin typeface="Times New Roman"/>
                <a:cs typeface="Times New Roman"/>
              </a:rPr>
              <a:t>LinkedHashMap</a:t>
            </a:r>
            <a:r>
              <a:rPr lang="en-US" sz="3200" dirty="0">
                <a:solidFill>
                  <a:srgbClr val="ABB2BF"/>
                </a:solidFill>
                <a:latin typeface="Times New Roman"/>
                <a:cs typeface="Times New Roman"/>
              </a:rPr>
              <a:t>&lt;</a:t>
            </a:r>
            <a:r>
              <a:rPr lang="en-US" sz="3200" dirty="0">
                <a:solidFill>
                  <a:srgbClr val="D19A66"/>
                </a:solidFill>
                <a:latin typeface="Times New Roman"/>
                <a:cs typeface="Times New Roman"/>
              </a:rPr>
              <a:t>String</a:t>
            </a:r>
            <a:r>
              <a:rPr lang="en-US" sz="3200" dirty="0">
                <a:solidFill>
                  <a:srgbClr val="ABB2BF"/>
                </a:solidFill>
                <a:latin typeface="Times New Roman"/>
                <a:cs typeface="Times New Roman"/>
              </a:rPr>
              <a:t>,</a:t>
            </a:r>
            <a:r>
              <a:rPr lang="en-US" sz="3200" dirty="0">
                <a:latin typeface="Times New Roman"/>
                <a:cs typeface="Times New Roman"/>
              </a:rPr>
              <a:t> </a:t>
            </a:r>
            <a:r>
              <a:rPr lang="en-US" sz="3200" dirty="0">
                <a:solidFill>
                  <a:srgbClr val="D19A66"/>
                </a:solidFill>
                <a:latin typeface="Times New Roman"/>
                <a:cs typeface="Times New Roman"/>
              </a:rPr>
              <a:t>Integer</a:t>
            </a:r>
            <a:r>
              <a:rPr lang="en-US" sz="3200" dirty="0">
                <a:solidFill>
                  <a:srgbClr val="ABB2BF"/>
                </a:solidFill>
                <a:latin typeface="Times New Roman"/>
                <a:cs typeface="Times New Roman"/>
              </a:rPr>
              <a:t>&gt;</a:t>
            </a:r>
            <a:r>
              <a:rPr lang="en-US" sz="3200" dirty="0">
                <a:latin typeface="Times New Roman"/>
                <a:cs typeface="Times New Roman"/>
              </a:rPr>
              <a:t> </a:t>
            </a:r>
            <a:r>
              <a:rPr lang="en-US" sz="3200" dirty="0" err="1">
                <a:latin typeface="Times New Roman"/>
                <a:cs typeface="Times New Roman"/>
              </a:rPr>
              <a:t>linkedHashMap</a:t>
            </a:r>
            <a:r>
              <a:rPr lang="en-US" sz="3200" dirty="0">
                <a:latin typeface="Times New Roman"/>
                <a:cs typeface="Times New Roman"/>
              </a:rPr>
              <a:t> </a:t>
            </a:r>
            <a:r>
              <a:rPr lang="en-US" sz="3200" dirty="0">
                <a:solidFill>
                  <a:srgbClr val="61AFEF"/>
                </a:solidFill>
                <a:latin typeface="Times New Roman"/>
                <a:cs typeface="Times New Roman"/>
              </a:rPr>
              <a:t>=</a:t>
            </a:r>
            <a:r>
              <a:rPr lang="en-US" sz="3200" dirty="0">
                <a:latin typeface="Times New Roman"/>
                <a:cs typeface="Times New Roman"/>
              </a:rPr>
              <a:t> </a:t>
            </a:r>
            <a:r>
              <a:rPr lang="en-US" sz="3200" dirty="0">
                <a:solidFill>
                  <a:srgbClr val="C678DD"/>
                </a:solidFill>
                <a:latin typeface="Times New Roman"/>
                <a:cs typeface="Times New Roman"/>
              </a:rPr>
              <a:t>new</a:t>
            </a:r>
            <a:r>
              <a:rPr lang="en-US" sz="3200" dirty="0">
                <a:latin typeface="Times New Roman"/>
                <a:cs typeface="Times New Roman"/>
              </a:rPr>
              <a:t> </a:t>
            </a:r>
            <a:r>
              <a:rPr lang="en-US" sz="3200" dirty="0" err="1">
                <a:solidFill>
                  <a:srgbClr val="D19A66"/>
                </a:solidFill>
                <a:latin typeface="Times New Roman"/>
                <a:cs typeface="Times New Roman"/>
              </a:rPr>
              <a:t>LinkedHashMap</a:t>
            </a:r>
            <a:r>
              <a:rPr lang="en-US" sz="3200" dirty="0">
                <a:solidFill>
                  <a:srgbClr val="ABB2BF"/>
                </a:solidFill>
                <a:latin typeface="Times New Roman"/>
                <a:cs typeface="Times New Roman"/>
              </a:rPr>
              <a:t>&lt;&gt;();</a:t>
            </a:r>
            <a:endParaRPr lang="en-US" sz="2800"/>
          </a:p>
          <a:p>
            <a:pPr marL="0" indent="0">
              <a:buNone/>
            </a:pPr>
            <a:r>
              <a:rPr lang="en-US" sz="3200" dirty="0">
                <a:latin typeface="Times New Roman"/>
                <a:cs typeface="Times New Roman"/>
              </a:rPr>
              <a:t> </a:t>
            </a:r>
            <a:r>
              <a:rPr lang="en-US" sz="3200" i="1" dirty="0">
                <a:solidFill>
                  <a:srgbClr val="5C6370"/>
                </a:solidFill>
                <a:latin typeface="Times New Roman"/>
                <a:cs typeface="Times New Roman"/>
              </a:rPr>
              <a:t>// Adding elements to the </a:t>
            </a:r>
            <a:r>
              <a:rPr lang="en-US" sz="3200" i="1" err="1">
                <a:solidFill>
                  <a:srgbClr val="5C6370"/>
                </a:solidFill>
                <a:latin typeface="Times New Roman"/>
                <a:cs typeface="Times New Roman"/>
              </a:rPr>
              <a:t>LinkedHashMap</a:t>
            </a:r>
            <a:r>
              <a:rPr lang="en-US" sz="3200" dirty="0">
                <a:latin typeface="Times New Roman"/>
                <a:cs typeface="Times New Roman"/>
              </a:rPr>
              <a:t> </a:t>
            </a:r>
            <a:r>
              <a:rPr lang="en-US" sz="3200" err="1">
                <a:latin typeface="Times New Roman"/>
                <a:cs typeface="Times New Roman"/>
              </a:rPr>
              <a:t>linkedHashMap</a:t>
            </a:r>
            <a:r>
              <a:rPr lang="en-US" sz="3200" err="1">
                <a:solidFill>
                  <a:srgbClr val="ABB2BF"/>
                </a:solidFill>
                <a:latin typeface="Times New Roman"/>
                <a:cs typeface="Times New Roman"/>
              </a:rPr>
              <a:t>.</a:t>
            </a:r>
            <a:r>
              <a:rPr lang="en-US" sz="3200" err="1">
                <a:solidFill>
                  <a:srgbClr val="61AFEF"/>
                </a:solidFill>
                <a:latin typeface="Times New Roman"/>
                <a:cs typeface="Times New Roman"/>
              </a:rPr>
              <a:t>put</a:t>
            </a:r>
            <a:r>
              <a:rPr lang="en-US" sz="3200" dirty="0">
                <a:solidFill>
                  <a:srgbClr val="ABB2BF"/>
                </a:solidFill>
                <a:latin typeface="Times New Roman"/>
                <a:cs typeface="Times New Roman"/>
              </a:rPr>
              <a:t>(</a:t>
            </a:r>
            <a:r>
              <a:rPr lang="en-US" sz="3200" dirty="0">
                <a:solidFill>
                  <a:srgbClr val="98C379"/>
                </a:solidFill>
                <a:latin typeface="Times New Roman"/>
                <a:cs typeface="Times New Roman"/>
              </a:rPr>
              <a:t>"Apple"</a:t>
            </a:r>
            <a:r>
              <a:rPr lang="en-US" sz="3200" dirty="0">
                <a:solidFill>
                  <a:srgbClr val="ABB2BF"/>
                </a:solidFill>
                <a:latin typeface="Times New Roman"/>
                <a:cs typeface="Times New Roman"/>
              </a:rPr>
              <a:t>,</a:t>
            </a:r>
            <a:r>
              <a:rPr lang="en-US" sz="3200" dirty="0">
                <a:latin typeface="Times New Roman"/>
                <a:cs typeface="Times New Roman"/>
              </a:rPr>
              <a:t> </a:t>
            </a:r>
            <a:r>
              <a:rPr lang="en-US" sz="3200" dirty="0">
                <a:solidFill>
                  <a:srgbClr val="D19A66"/>
                </a:solidFill>
                <a:latin typeface="Times New Roman"/>
                <a:cs typeface="Times New Roman"/>
              </a:rPr>
              <a:t>1</a:t>
            </a:r>
            <a:r>
              <a:rPr lang="en-US" sz="3200" dirty="0">
                <a:solidFill>
                  <a:srgbClr val="ABB2BF"/>
                </a:solidFill>
                <a:latin typeface="Times New Roman"/>
                <a:cs typeface="Times New Roman"/>
              </a:rPr>
              <a:t>);</a:t>
            </a:r>
            <a:r>
              <a:rPr lang="en-US" sz="3200" dirty="0">
                <a:latin typeface="Times New Roman"/>
                <a:cs typeface="Times New Roman"/>
              </a:rPr>
              <a:t> </a:t>
            </a:r>
            <a:r>
              <a:rPr lang="en-US" sz="3200" err="1">
                <a:latin typeface="Times New Roman"/>
                <a:cs typeface="Times New Roman"/>
              </a:rPr>
              <a:t>linkedHashMap</a:t>
            </a:r>
            <a:r>
              <a:rPr lang="en-US" sz="3200" err="1">
                <a:solidFill>
                  <a:srgbClr val="ABB2BF"/>
                </a:solidFill>
                <a:latin typeface="Times New Roman"/>
                <a:cs typeface="Times New Roman"/>
              </a:rPr>
              <a:t>.</a:t>
            </a:r>
            <a:r>
              <a:rPr lang="en-US" sz="3200" err="1">
                <a:solidFill>
                  <a:srgbClr val="61AFEF"/>
                </a:solidFill>
                <a:latin typeface="Times New Roman"/>
                <a:cs typeface="Times New Roman"/>
              </a:rPr>
              <a:t>put</a:t>
            </a:r>
            <a:r>
              <a:rPr lang="en-US" sz="3200" dirty="0">
                <a:solidFill>
                  <a:srgbClr val="ABB2BF"/>
                </a:solidFill>
                <a:latin typeface="Times New Roman"/>
                <a:cs typeface="Times New Roman"/>
              </a:rPr>
              <a:t>(</a:t>
            </a:r>
            <a:r>
              <a:rPr lang="en-US" sz="3200" dirty="0">
                <a:solidFill>
                  <a:srgbClr val="98C379"/>
                </a:solidFill>
                <a:latin typeface="Times New Roman"/>
                <a:cs typeface="Times New Roman"/>
              </a:rPr>
              <a:t>"Banana"</a:t>
            </a:r>
            <a:r>
              <a:rPr lang="en-US" sz="3200" dirty="0">
                <a:solidFill>
                  <a:srgbClr val="ABB2BF"/>
                </a:solidFill>
                <a:latin typeface="Times New Roman"/>
                <a:cs typeface="Times New Roman"/>
              </a:rPr>
              <a:t>,</a:t>
            </a:r>
            <a:r>
              <a:rPr lang="en-US" sz="3200" dirty="0">
                <a:latin typeface="Times New Roman"/>
                <a:cs typeface="Times New Roman"/>
              </a:rPr>
              <a:t> </a:t>
            </a:r>
            <a:r>
              <a:rPr lang="en-US" sz="3200" dirty="0">
                <a:solidFill>
                  <a:srgbClr val="D19A66"/>
                </a:solidFill>
                <a:latin typeface="Times New Roman"/>
                <a:cs typeface="Times New Roman"/>
              </a:rPr>
              <a:t>2</a:t>
            </a:r>
            <a:r>
              <a:rPr lang="en-US" sz="3200" dirty="0">
                <a:solidFill>
                  <a:srgbClr val="ABB2BF"/>
                </a:solidFill>
                <a:latin typeface="Times New Roman"/>
                <a:cs typeface="Times New Roman"/>
              </a:rPr>
              <a:t>);</a:t>
            </a:r>
            <a:r>
              <a:rPr lang="en-US" sz="3200" dirty="0">
                <a:latin typeface="Times New Roman"/>
                <a:cs typeface="Times New Roman"/>
              </a:rPr>
              <a:t> </a:t>
            </a:r>
            <a:r>
              <a:rPr lang="en-US" sz="3200" err="1">
                <a:latin typeface="Times New Roman"/>
                <a:cs typeface="Times New Roman"/>
              </a:rPr>
              <a:t>linkedHashMap</a:t>
            </a:r>
            <a:r>
              <a:rPr lang="en-US" sz="3200" err="1">
                <a:solidFill>
                  <a:srgbClr val="ABB2BF"/>
                </a:solidFill>
                <a:latin typeface="Times New Roman"/>
                <a:cs typeface="Times New Roman"/>
              </a:rPr>
              <a:t>.</a:t>
            </a:r>
            <a:r>
              <a:rPr lang="en-US" sz="3200" err="1">
                <a:solidFill>
                  <a:srgbClr val="61AFEF"/>
                </a:solidFill>
                <a:latin typeface="Times New Roman"/>
                <a:cs typeface="Times New Roman"/>
              </a:rPr>
              <a:t>put</a:t>
            </a:r>
            <a:r>
              <a:rPr lang="en-US" sz="3200" dirty="0">
                <a:solidFill>
                  <a:srgbClr val="ABB2BF"/>
                </a:solidFill>
                <a:latin typeface="Times New Roman"/>
                <a:cs typeface="Times New Roman"/>
              </a:rPr>
              <a:t>(</a:t>
            </a:r>
            <a:r>
              <a:rPr lang="en-US" sz="3200" dirty="0">
                <a:solidFill>
                  <a:srgbClr val="98C379"/>
                </a:solidFill>
                <a:latin typeface="Times New Roman"/>
                <a:cs typeface="Times New Roman"/>
              </a:rPr>
              <a:t>"Orange"</a:t>
            </a:r>
            <a:r>
              <a:rPr lang="en-US" sz="3200" dirty="0">
                <a:solidFill>
                  <a:srgbClr val="ABB2BF"/>
                </a:solidFill>
                <a:latin typeface="Times New Roman"/>
                <a:cs typeface="Times New Roman"/>
              </a:rPr>
              <a:t>,</a:t>
            </a:r>
            <a:r>
              <a:rPr lang="en-US" sz="3200" dirty="0">
                <a:latin typeface="Times New Roman"/>
                <a:cs typeface="Times New Roman"/>
              </a:rPr>
              <a:t> </a:t>
            </a:r>
            <a:r>
              <a:rPr lang="en-US" sz="3200" dirty="0">
                <a:solidFill>
                  <a:srgbClr val="D19A66"/>
                </a:solidFill>
                <a:latin typeface="Times New Roman"/>
                <a:cs typeface="Times New Roman"/>
              </a:rPr>
              <a:t>3</a:t>
            </a:r>
            <a:r>
              <a:rPr lang="en-US" sz="3200" dirty="0">
                <a:solidFill>
                  <a:srgbClr val="ABB2BF"/>
                </a:solidFill>
                <a:latin typeface="Times New Roman"/>
                <a:cs typeface="Times New Roman"/>
              </a:rPr>
              <a:t>);</a:t>
            </a:r>
            <a:r>
              <a:rPr lang="en-US" sz="3200" dirty="0">
                <a:latin typeface="Times New Roman"/>
                <a:cs typeface="Times New Roman"/>
              </a:rPr>
              <a:t> </a:t>
            </a:r>
            <a:r>
              <a:rPr lang="en-US" sz="3200" err="1">
                <a:latin typeface="Times New Roman"/>
                <a:cs typeface="Times New Roman"/>
              </a:rPr>
              <a:t>linkedHashMap</a:t>
            </a:r>
            <a:r>
              <a:rPr lang="en-US" sz="3200" err="1">
                <a:solidFill>
                  <a:srgbClr val="ABB2BF"/>
                </a:solidFill>
                <a:latin typeface="Times New Roman"/>
                <a:cs typeface="Times New Roman"/>
              </a:rPr>
              <a:t>.</a:t>
            </a:r>
            <a:r>
              <a:rPr lang="en-US" sz="3200" err="1">
                <a:solidFill>
                  <a:srgbClr val="61AFEF"/>
                </a:solidFill>
                <a:latin typeface="Times New Roman"/>
                <a:cs typeface="Times New Roman"/>
              </a:rPr>
              <a:t>put</a:t>
            </a:r>
            <a:r>
              <a:rPr lang="en-US" sz="3200" dirty="0">
                <a:solidFill>
                  <a:srgbClr val="ABB2BF"/>
                </a:solidFill>
                <a:latin typeface="Times New Roman"/>
                <a:cs typeface="Times New Roman"/>
              </a:rPr>
              <a:t>(</a:t>
            </a:r>
            <a:r>
              <a:rPr lang="en-US" sz="3200" dirty="0">
                <a:solidFill>
                  <a:srgbClr val="98C379"/>
                </a:solidFill>
                <a:latin typeface="Times New Roman"/>
                <a:cs typeface="Times New Roman"/>
              </a:rPr>
              <a:t>"Kiwi"</a:t>
            </a:r>
            <a:r>
              <a:rPr lang="en-US" sz="3200" dirty="0">
                <a:solidFill>
                  <a:srgbClr val="ABB2BF"/>
                </a:solidFill>
                <a:latin typeface="Times New Roman"/>
                <a:cs typeface="Times New Roman"/>
              </a:rPr>
              <a:t>,</a:t>
            </a:r>
            <a:r>
              <a:rPr lang="en-US" sz="3200" dirty="0">
                <a:latin typeface="Times New Roman"/>
                <a:cs typeface="Times New Roman"/>
              </a:rPr>
              <a:t> </a:t>
            </a:r>
            <a:r>
              <a:rPr lang="en-US" sz="3200" dirty="0">
                <a:solidFill>
                  <a:srgbClr val="D19A66"/>
                </a:solidFill>
                <a:latin typeface="Times New Roman"/>
                <a:cs typeface="Times New Roman"/>
              </a:rPr>
              <a:t>4</a:t>
            </a:r>
            <a:r>
              <a:rPr lang="en-US" sz="3200" dirty="0">
                <a:solidFill>
                  <a:srgbClr val="ABB2BF"/>
                </a:solidFill>
                <a:latin typeface="Times New Roman"/>
                <a:cs typeface="Times New Roman"/>
              </a:rPr>
              <a:t>);</a:t>
            </a:r>
            <a:r>
              <a:rPr lang="en-US" sz="3200" dirty="0">
                <a:latin typeface="Times New Roman"/>
                <a:cs typeface="Times New Roman"/>
              </a:rPr>
              <a:t> </a:t>
            </a:r>
            <a:endParaRPr lang="en-US" sz="2800"/>
          </a:p>
          <a:p>
            <a:pPr marL="0" indent="0">
              <a:buNone/>
            </a:pPr>
            <a:r>
              <a:rPr lang="en-US" sz="3200" dirty="0">
                <a:latin typeface="Times New Roman"/>
                <a:cs typeface="Times New Roman"/>
              </a:rPr>
              <a:t>   </a:t>
            </a:r>
          </a:p>
        </p:txBody>
      </p:sp>
    </p:spTree>
    <p:extLst>
      <p:ext uri="{BB962C8B-B14F-4D97-AF65-F5344CB8AC3E}">
        <p14:creationId xmlns:p14="http://schemas.microsoft.com/office/powerpoint/2010/main" val="3438165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9317-D897-E337-819B-7D64E08D4CCE}"/>
              </a:ext>
            </a:extLst>
          </p:cNvPr>
          <p:cNvSpPr>
            <a:spLocks noGrp="1"/>
          </p:cNvSpPr>
          <p:nvPr>
            <p:ph type="title"/>
          </p:nvPr>
        </p:nvSpPr>
        <p:spPr/>
        <p:txBody>
          <a:bodyPr/>
          <a:lstStyle/>
          <a:p>
            <a:r>
              <a:rPr lang="en-US" dirty="0">
                <a:latin typeface="Times New Roman"/>
                <a:cs typeface="Times New Roman"/>
              </a:rPr>
              <a:t>Example Part:2</a:t>
            </a:r>
            <a:endParaRPr lang="en-US" dirty="0"/>
          </a:p>
        </p:txBody>
      </p:sp>
      <p:sp>
        <p:nvSpPr>
          <p:cNvPr id="4" name="TextBox 3">
            <a:extLst>
              <a:ext uri="{FF2B5EF4-FFF2-40B4-BE49-F238E27FC236}">
                <a16:creationId xmlns:a16="http://schemas.microsoft.com/office/drawing/2014/main" id="{71B49F81-00D7-2FCA-B99C-CB438A53CDA5}"/>
              </a:ext>
            </a:extLst>
          </p:cNvPr>
          <p:cNvSpPr txBox="1"/>
          <p:nvPr/>
        </p:nvSpPr>
        <p:spPr>
          <a:xfrm>
            <a:off x="407733" y="1348916"/>
            <a:ext cx="11394906" cy="5632311"/>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dirty="0">
                <a:solidFill>
                  <a:srgbClr val="5C6370"/>
                </a:solidFill>
                <a:latin typeface="Times New Roman"/>
                <a:cs typeface="Times New Roman"/>
              </a:rPr>
              <a:t>// Accessing elements by key</a:t>
            </a:r>
            <a:r>
              <a:rPr lang="en-US" sz="2400" dirty="0">
                <a:latin typeface="Times New Roman"/>
                <a:cs typeface="Times New Roman"/>
              </a:rPr>
              <a:t> </a:t>
            </a:r>
            <a:endParaRPr lang="en-US" sz="2400">
              <a:solidFill>
                <a:srgbClr val="000000"/>
              </a:solidFill>
              <a:latin typeface="Times New Roman"/>
              <a:cs typeface="Times New Roman"/>
            </a:endParaRPr>
          </a:p>
          <a:p>
            <a:r>
              <a:rPr lang="en-US" sz="2400" dirty="0" err="1">
                <a:solidFill>
                  <a:srgbClr val="D19A66"/>
                </a:solidFill>
                <a:latin typeface="Times New Roman"/>
                <a:cs typeface="Times New Roman"/>
              </a:rPr>
              <a:t>System</a:t>
            </a:r>
            <a:r>
              <a:rPr lang="en-US" sz="2400" dirty="0" err="1">
                <a:solidFill>
                  <a:srgbClr val="ABB2BF"/>
                </a:solidFill>
                <a:latin typeface="Times New Roman"/>
                <a:cs typeface="Times New Roman"/>
              </a:rPr>
              <a:t>.</a:t>
            </a:r>
            <a:r>
              <a:rPr lang="en-US" sz="2400" dirty="0" err="1">
                <a:latin typeface="Times New Roman"/>
                <a:cs typeface="Times New Roman"/>
              </a:rPr>
              <a:t>out</a:t>
            </a:r>
            <a:r>
              <a:rPr lang="en-US" sz="2400" dirty="0" err="1">
                <a:solidFill>
                  <a:srgbClr val="ABB2BF"/>
                </a:solidFill>
                <a:latin typeface="Times New Roman"/>
                <a:cs typeface="Times New Roman"/>
              </a:rPr>
              <a:t>.</a:t>
            </a:r>
            <a:r>
              <a:rPr lang="en-US" sz="2400" dirty="0" err="1">
                <a:solidFill>
                  <a:srgbClr val="61AFEF"/>
                </a:solidFill>
                <a:latin typeface="Times New Roman"/>
                <a:cs typeface="Times New Roman"/>
              </a:rPr>
              <a:t>println</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"Value of Apple: "</a:t>
            </a:r>
            <a:r>
              <a:rPr lang="en-US" sz="2400" dirty="0">
                <a:latin typeface="Times New Roman"/>
                <a:cs typeface="Times New Roman"/>
              </a:rPr>
              <a:t> </a:t>
            </a:r>
            <a:r>
              <a:rPr lang="en-US" sz="2400" dirty="0">
                <a:solidFill>
                  <a:srgbClr val="61AFEF"/>
                </a:solidFill>
                <a:latin typeface="Times New Roman"/>
                <a:cs typeface="Times New Roman"/>
              </a:rPr>
              <a:t>+</a:t>
            </a:r>
            <a:r>
              <a:rPr lang="en-US" sz="2400" dirty="0">
                <a:latin typeface="Times New Roman"/>
                <a:cs typeface="Times New Roman"/>
              </a:rPr>
              <a:t> </a:t>
            </a:r>
            <a:r>
              <a:rPr lang="en-US" sz="2400" dirty="0" err="1">
                <a:latin typeface="Times New Roman"/>
                <a:cs typeface="Times New Roman"/>
              </a:rPr>
              <a:t>linkedHashMap</a:t>
            </a:r>
            <a:r>
              <a:rPr lang="en-US" sz="2400" dirty="0" err="1">
                <a:solidFill>
                  <a:srgbClr val="ABB2BF"/>
                </a:solidFill>
                <a:latin typeface="Times New Roman"/>
                <a:cs typeface="Times New Roman"/>
              </a:rPr>
              <a:t>.</a:t>
            </a:r>
            <a:r>
              <a:rPr lang="en-US" sz="2400" dirty="0" err="1">
                <a:solidFill>
                  <a:srgbClr val="61AFEF"/>
                </a:solidFill>
                <a:latin typeface="Times New Roman"/>
                <a:cs typeface="Times New Roman"/>
              </a:rPr>
              <a:t>get</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"Apple"</a:t>
            </a:r>
            <a:r>
              <a:rPr lang="en-US" sz="2400" dirty="0">
                <a:solidFill>
                  <a:srgbClr val="ABB2BF"/>
                </a:solidFill>
                <a:latin typeface="Times New Roman"/>
                <a:cs typeface="Times New Roman"/>
              </a:rPr>
              <a:t>));</a:t>
            </a:r>
            <a:r>
              <a:rPr lang="en-US" sz="2400" dirty="0">
                <a:latin typeface="Times New Roman"/>
                <a:cs typeface="Times New Roman"/>
              </a:rPr>
              <a:t> </a:t>
            </a:r>
            <a:endParaRPr lang="en-US" sz="2400">
              <a:solidFill>
                <a:srgbClr val="000000"/>
              </a:solidFill>
              <a:latin typeface="Times New Roman"/>
              <a:cs typeface="Times New Roman"/>
            </a:endParaRPr>
          </a:p>
          <a:p>
            <a:r>
              <a:rPr lang="en-US" sz="2400" i="1" dirty="0">
                <a:solidFill>
                  <a:srgbClr val="5C6370"/>
                </a:solidFill>
                <a:latin typeface="Times New Roman"/>
                <a:cs typeface="Times New Roman"/>
              </a:rPr>
              <a:t>// Output: Value of Apple: 1</a:t>
            </a:r>
            <a:r>
              <a:rPr lang="en-US" sz="2400" dirty="0">
                <a:latin typeface="Times New Roman"/>
                <a:cs typeface="Times New Roman"/>
              </a:rPr>
              <a:t> </a:t>
            </a:r>
            <a:r>
              <a:rPr lang="en-US" sz="2400" i="1" dirty="0">
                <a:solidFill>
                  <a:srgbClr val="5C6370"/>
                </a:solidFill>
                <a:latin typeface="Times New Roman"/>
                <a:cs typeface="Times New Roman"/>
              </a:rPr>
              <a:t>// Iterating over the elements in insertion order</a:t>
            </a:r>
            <a:r>
              <a:rPr lang="en-US" sz="2400" dirty="0">
                <a:latin typeface="Times New Roman"/>
                <a:cs typeface="Times New Roman"/>
              </a:rPr>
              <a:t> </a:t>
            </a:r>
            <a:r>
              <a:rPr lang="en-US" sz="2400" err="1">
                <a:solidFill>
                  <a:srgbClr val="D19A66"/>
                </a:solidFill>
                <a:latin typeface="Times New Roman"/>
                <a:cs typeface="Times New Roman"/>
              </a:rPr>
              <a:t>System</a:t>
            </a:r>
            <a:r>
              <a:rPr lang="en-US" sz="2400" err="1">
                <a:solidFill>
                  <a:srgbClr val="ABB2BF"/>
                </a:solidFill>
                <a:latin typeface="Times New Roman"/>
                <a:cs typeface="Times New Roman"/>
              </a:rPr>
              <a:t>.</a:t>
            </a:r>
            <a:r>
              <a:rPr lang="en-US" sz="2400" err="1">
                <a:latin typeface="Times New Roman"/>
                <a:cs typeface="Times New Roman"/>
              </a:rPr>
              <a:t>out</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println</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"Elements in insertion order:"</a:t>
            </a:r>
            <a:r>
              <a:rPr lang="en-US" sz="2400" dirty="0">
                <a:solidFill>
                  <a:srgbClr val="ABB2BF"/>
                </a:solidFill>
                <a:latin typeface="Times New Roman"/>
                <a:cs typeface="Times New Roman"/>
              </a:rPr>
              <a:t>);</a:t>
            </a:r>
            <a:endParaRPr lang="en-US" sz="2400" dirty="0">
              <a:latin typeface="Times New Roman"/>
              <a:cs typeface="Times New Roman"/>
            </a:endParaRPr>
          </a:p>
          <a:p>
            <a:r>
              <a:rPr lang="en-US" sz="2400" dirty="0">
                <a:latin typeface="Times New Roman"/>
                <a:cs typeface="Times New Roman"/>
              </a:rPr>
              <a:t> </a:t>
            </a:r>
            <a:r>
              <a:rPr lang="en-US" sz="2400" dirty="0">
                <a:solidFill>
                  <a:srgbClr val="C678DD"/>
                </a:solidFill>
                <a:latin typeface="Times New Roman"/>
                <a:cs typeface="Times New Roman"/>
              </a:rPr>
              <a:t>for</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solidFill>
                  <a:srgbClr val="D19A66"/>
                </a:solidFill>
                <a:latin typeface="Times New Roman"/>
                <a:cs typeface="Times New Roman"/>
              </a:rPr>
              <a:t>String</a:t>
            </a:r>
            <a:r>
              <a:rPr lang="en-US" sz="2400" dirty="0">
                <a:latin typeface="Times New Roman"/>
                <a:cs typeface="Times New Roman"/>
              </a:rPr>
              <a:t> key </a:t>
            </a:r>
            <a:r>
              <a:rPr lang="en-US" sz="2400" dirty="0">
                <a:solidFill>
                  <a:srgbClr val="61AFEF"/>
                </a:solidFill>
                <a:latin typeface="Times New Roman"/>
                <a:cs typeface="Times New Roman"/>
              </a:rPr>
              <a:t>:</a:t>
            </a:r>
            <a:r>
              <a:rPr lang="en-US" sz="2400" dirty="0">
                <a:latin typeface="Times New Roman"/>
                <a:cs typeface="Times New Roman"/>
              </a:rPr>
              <a:t> </a:t>
            </a:r>
            <a:r>
              <a:rPr lang="en-US" sz="2400" err="1">
                <a:latin typeface="Times New Roman"/>
                <a:cs typeface="Times New Roman"/>
              </a:rPr>
              <a:t>linkedHashMap</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keySet</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latin typeface="Times New Roman"/>
                <a:cs typeface="Times New Roman"/>
              </a:rPr>
              <a:t> </a:t>
            </a:r>
            <a:r>
              <a:rPr lang="en-US" sz="2400" err="1">
                <a:solidFill>
                  <a:srgbClr val="D19A66"/>
                </a:solidFill>
                <a:latin typeface="Times New Roman"/>
                <a:cs typeface="Times New Roman"/>
              </a:rPr>
              <a:t>System</a:t>
            </a:r>
            <a:r>
              <a:rPr lang="en-US" sz="2400" err="1">
                <a:solidFill>
                  <a:srgbClr val="ABB2BF"/>
                </a:solidFill>
                <a:latin typeface="Times New Roman"/>
                <a:cs typeface="Times New Roman"/>
              </a:rPr>
              <a:t>.</a:t>
            </a:r>
            <a:r>
              <a:rPr lang="en-US" sz="2400" err="1">
                <a:latin typeface="Times New Roman"/>
                <a:cs typeface="Times New Roman"/>
              </a:rPr>
              <a:t>out</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println</a:t>
            </a:r>
            <a:r>
              <a:rPr lang="en-US" sz="2400" dirty="0">
                <a:solidFill>
                  <a:srgbClr val="ABB2BF"/>
                </a:solidFill>
                <a:latin typeface="Times New Roman"/>
                <a:cs typeface="Times New Roman"/>
              </a:rPr>
              <a:t>(</a:t>
            </a:r>
            <a:r>
              <a:rPr lang="en-US" sz="2400" dirty="0">
                <a:latin typeface="Times New Roman"/>
                <a:cs typeface="Times New Roman"/>
              </a:rPr>
              <a:t>key </a:t>
            </a:r>
            <a:r>
              <a:rPr lang="en-US" sz="2400" dirty="0">
                <a:solidFill>
                  <a:srgbClr val="61AFEF"/>
                </a:solidFill>
                <a:latin typeface="Times New Roman"/>
                <a:cs typeface="Times New Roman"/>
              </a:rPr>
              <a:t>+</a:t>
            </a:r>
            <a:r>
              <a:rPr lang="en-US" sz="2400" dirty="0">
                <a:latin typeface="Times New Roman"/>
                <a:cs typeface="Times New Roman"/>
              </a:rPr>
              <a:t> </a:t>
            </a:r>
            <a:r>
              <a:rPr lang="en-US" sz="2400" dirty="0">
                <a:solidFill>
                  <a:srgbClr val="98C379"/>
                </a:solidFill>
                <a:latin typeface="Times New Roman"/>
                <a:cs typeface="Times New Roman"/>
              </a:rPr>
              <a:t>": "</a:t>
            </a:r>
            <a:r>
              <a:rPr lang="en-US" sz="2400" dirty="0">
                <a:latin typeface="Times New Roman"/>
                <a:cs typeface="Times New Roman"/>
              </a:rPr>
              <a:t> </a:t>
            </a:r>
            <a:r>
              <a:rPr lang="en-US" sz="2400" dirty="0">
                <a:solidFill>
                  <a:srgbClr val="61AFEF"/>
                </a:solidFill>
                <a:latin typeface="Times New Roman"/>
                <a:cs typeface="Times New Roman"/>
              </a:rPr>
              <a:t>+</a:t>
            </a:r>
            <a:r>
              <a:rPr lang="en-US" sz="2400" dirty="0">
                <a:latin typeface="Times New Roman"/>
                <a:cs typeface="Times New Roman"/>
              </a:rPr>
              <a:t> </a:t>
            </a:r>
            <a:r>
              <a:rPr lang="en-US" sz="2400" err="1">
                <a:latin typeface="Times New Roman"/>
                <a:cs typeface="Times New Roman"/>
              </a:rPr>
              <a:t>linkedHashMap</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get</a:t>
            </a:r>
            <a:r>
              <a:rPr lang="en-US" sz="2400" dirty="0">
                <a:solidFill>
                  <a:srgbClr val="ABB2BF"/>
                </a:solidFill>
                <a:latin typeface="Times New Roman"/>
                <a:cs typeface="Times New Roman"/>
              </a:rPr>
              <a:t>(</a:t>
            </a:r>
            <a:r>
              <a:rPr lang="en-US" sz="2400" dirty="0">
                <a:latin typeface="Times New Roman"/>
                <a:cs typeface="Times New Roman"/>
              </a:rPr>
              <a:t>key</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a:solidFill>
                  <a:srgbClr val="ABB2BF"/>
                </a:solidFill>
                <a:latin typeface="Times New Roman"/>
                <a:cs typeface="Times New Roman"/>
              </a:rPr>
              <a:t>}</a:t>
            </a:r>
            <a:endParaRPr lang="en-US" sz="2400" dirty="0">
              <a:latin typeface="Times New Roman"/>
              <a:cs typeface="Times New Roman"/>
            </a:endParaRPr>
          </a:p>
          <a:p>
            <a:r>
              <a:rPr lang="en-US" sz="2400" dirty="0">
                <a:latin typeface="Times New Roman"/>
                <a:cs typeface="Times New Roman"/>
              </a:rPr>
              <a:t> </a:t>
            </a:r>
            <a:r>
              <a:rPr lang="en-US" sz="2400" i="1" dirty="0">
                <a:solidFill>
                  <a:srgbClr val="5C6370"/>
                </a:solidFill>
                <a:latin typeface="Times New Roman"/>
                <a:cs typeface="Times New Roman"/>
              </a:rPr>
              <a:t>// Output:</a:t>
            </a:r>
            <a:r>
              <a:rPr lang="en-US" sz="2400" dirty="0">
                <a:latin typeface="Times New Roman"/>
                <a:cs typeface="Times New Roman"/>
              </a:rPr>
              <a:t> </a:t>
            </a:r>
            <a:r>
              <a:rPr lang="en-US" sz="2400" i="1" dirty="0">
                <a:solidFill>
                  <a:srgbClr val="5C6370"/>
                </a:solidFill>
                <a:latin typeface="Times New Roman"/>
                <a:cs typeface="Times New Roman"/>
              </a:rPr>
              <a:t>// Elements in insertion order:</a:t>
            </a:r>
            <a:r>
              <a:rPr lang="en-US" sz="2400" dirty="0">
                <a:latin typeface="Times New Roman"/>
                <a:cs typeface="Times New Roman"/>
              </a:rPr>
              <a:t> </a:t>
            </a:r>
            <a:r>
              <a:rPr lang="en-US" sz="2400" i="1" dirty="0">
                <a:solidFill>
                  <a:srgbClr val="5C6370"/>
                </a:solidFill>
                <a:latin typeface="Times New Roman"/>
                <a:cs typeface="Times New Roman"/>
              </a:rPr>
              <a:t>// Apple: 1</a:t>
            </a:r>
            <a:r>
              <a:rPr lang="en-US" sz="2400" dirty="0">
                <a:latin typeface="Times New Roman"/>
                <a:cs typeface="Times New Roman"/>
              </a:rPr>
              <a:t> </a:t>
            </a:r>
            <a:r>
              <a:rPr lang="en-US" sz="2400" i="1" dirty="0">
                <a:solidFill>
                  <a:srgbClr val="5C6370"/>
                </a:solidFill>
                <a:latin typeface="Times New Roman"/>
                <a:cs typeface="Times New Roman"/>
              </a:rPr>
              <a:t>// Banana: 2</a:t>
            </a:r>
            <a:r>
              <a:rPr lang="en-US" sz="2400" dirty="0">
                <a:latin typeface="Times New Roman"/>
                <a:cs typeface="Times New Roman"/>
              </a:rPr>
              <a:t> </a:t>
            </a:r>
            <a:r>
              <a:rPr lang="en-US" sz="2400" i="1" dirty="0">
                <a:solidFill>
                  <a:srgbClr val="5C6370"/>
                </a:solidFill>
                <a:latin typeface="Times New Roman"/>
                <a:cs typeface="Times New Roman"/>
              </a:rPr>
              <a:t>// Orange: 3</a:t>
            </a:r>
            <a:r>
              <a:rPr lang="en-US" sz="2400" dirty="0">
                <a:latin typeface="Times New Roman"/>
                <a:cs typeface="Times New Roman"/>
              </a:rPr>
              <a:t> </a:t>
            </a:r>
            <a:r>
              <a:rPr lang="en-US" sz="2400" i="1" dirty="0">
                <a:solidFill>
                  <a:srgbClr val="5C6370"/>
                </a:solidFill>
                <a:latin typeface="Times New Roman"/>
                <a:cs typeface="Times New Roman"/>
              </a:rPr>
              <a:t>// Kiwi: 4</a:t>
            </a:r>
            <a:r>
              <a:rPr lang="en-US" sz="2400" dirty="0">
                <a:latin typeface="Times New Roman"/>
                <a:cs typeface="Times New Roman"/>
              </a:rPr>
              <a:t> </a:t>
            </a:r>
            <a:r>
              <a:rPr lang="en-US" sz="2400" i="1" dirty="0">
                <a:solidFill>
                  <a:srgbClr val="5C6370"/>
                </a:solidFill>
                <a:latin typeface="Times New Roman"/>
                <a:cs typeface="Times New Roman"/>
              </a:rPr>
              <a:t>// Removing an element</a:t>
            </a:r>
            <a:r>
              <a:rPr lang="en-US" sz="2400" dirty="0">
                <a:latin typeface="Times New Roman"/>
                <a:cs typeface="Times New Roman"/>
              </a:rPr>
              <a:t> </a:t>
            </a:r>
          </a:p>
          <a:p>
            <a:r>
              <a:rPr lang="en-US" sz="2400" err="1">
                <a:latin typeface="Times New Roman"/>
                <a:cs typeface="Times New Roman"/>
              </a:rPr>
              <a:t>linkedHashMap</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remove</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"Banana"</a:t>
            </a:r>
            <a:r>
              <a:rPr lang="en-US" sz="2400" dirty="0">
                <a:solidFill>
                  <a:srgbClr val="ABB2BF"/>
                </a:solidFill>
                <a:latin typeface="Times New Roman"/>
                <a:cs typeface="Times New Roman"/>
              </a:rPr>
              <a:t>);</a:t>
            </a:r>
            <a:endParaRPr lang="en-US" sz="2400" dirty="0">
              <a:latin typeface="Times New Roman"/>
              <a:cs typeface="Times New Roman"/>
            </a:endParaRPr>
          </a:p>
          <a:p>
            <a:r>
              <a:rPr lang="en-US" sz="2400" dirty="0">
                <a:latin typeface="Times New Roman"/>
                <a:cs typeface="Times New Roman"/>
              </a:rPr>
              <a:t> </a:t>
            </a:r>
            <a:r>
              <a:rPr lang="en-US" sz="2400" i="1" dirty="0">
                <a:solidFill>
                  <a:srgbClr val="5C6370"/>
                </a:solidFill>
                <a:latin typeface="Times New Roman"/>
                <a:cs typeface="Times New Roman"/>
              </a:rPr>
              <a:t>// Iterating over the elements after removal</a:t>
            </a:r>
            <a:r>
              <a:rPr lang="en-US" sz="2400" dirty="0">
                <a:latin typeface="Times New Roman"/>
                <a:cs typeface="Times New Roman"/>
              </a:rPr>
              <a:t> </a:t>
            </a:r>
            <a:r>
              <a:rPr lang="en-US" sz="2400" err="1">
                <a:solidFill>
                  <a:srgbClr val="D19A66"/>
                </a:solidFill>
                <a:latin typeface="Times New Roman"/>
                <a:cs typeface="Times New Roman"/>
              </a:rPr>
              <a:t>System</a:t>
            </a:r>
            <a:r>
              <a:rPr lang="en-US" sz="2400" err="1">
                <a:solidFill>
                  <a:srgbClr val="ABB2BF"/>
                </a:solidFill>
                <a:latin typeface="Times New Roman"/>
                <a:cs typeface="Times New Roman"/>
              </a:rPr>
              <a:t>.</a:t>
            </a:r>
            <a:r>
              <a:rPr lang="en-US" sz="2400" err="1">
                <a:latin typeface="Times New Roman"/>
                <a:cs typeface="Times New Roman"/>
              </a:rPr>
              <a:t>out</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println</a:t>
            </a:r>
            <a:r>
              <a:rPr lang="en-US" sz="2400" dirty="0">
                <a:solidFill>
                  <a:srgbClr val="ABB2BF"/>
                </a:solidFill>
                <a:latin typeface="Times New Roman"/>
                <a:cs typeface="Times New Roman"/>
              </a:rPr>
              <a:t>(</a:t>
            </a:r>
            <a:r>
              <a:rPr lang="en-US" sz="2400" dirty="0">
                <a:solidFill>
                  <a:srgbClr val="98C379"/>
                </a:solidFill>
                <a:latin typeface="Times New Roman"/>
                <a:cs typeface="Times New Roman"/>
              </a:rPr>
              <a:t>"\</a:t>
            </a:r>
            <a:r>
              <a:rPr lang="en-US" sz="2400" err="1">
                <a:solidFill>
                  <a:srgbClr val="98C379"/>
                </a:solidFill>
                <a:latin typeface="Times New Roman"/>
                <a:cs typeface="Times New Roman"/>
              </a:rPr>
              <a:t>nElements</a:t>
            </a:r>
            <a:r>
              <a:rPr lang="en-US" sz="2400" dirty="0">
                <a:solidFill>
                  <a:srgbClr val="98C379"/>
                </a:solidFill>
                <a:latin typeface="Times New Roman"/>
                <a:cs typeface="Times New Roman"/>
              </a:rPr>
              <a:t> after removing 'Banana':"</a:t>
            </a:r>
            <a:r>
              <a:rPr lang="en-US" sz="2400" dirty="0">
                <a:solidFill>
                  <a:srgbClr val="ABB2BF"/>
                </a:solidFill>
                <a:latin typeface="Times New Roman"/>
                <a:cs typeface="Times New Roman"/>
              </a:rPr>
              <a:t>);</a:t>
            </a:r>
            <a:r>
              <a:rPr lang="en-US" sz="2400" dirty="0">
                <a:latin typeface="Times New Roman"/>
                <a:cs typeface="Times New Roman"/>
              </a:rPr>
              <a:t> </a:t>
            </a:r>
            <a:endParaRPr lang="en-US" sz="2400">
              <a:solidFill>
                <a:srgbClr val="000000"/>
              </a:solidFill>
              <a:latin typeface="Times New Roman"/>
              <a:cs typeface="Times New Roman"/>
            </a:endParaRPr>
          </a:p>
          <a:p>
            <a:r>
              <a:rPr lang="en-US" sz="2400" dirty="0">
                <a:solidFill>
                  <a:srgbClr val="C678DD"/>
                </a:solidFill>
                <a:latin typeface="Times New Roman"/>
                <a:cs typeface="Times New Roman"/>
              </a:rPr>
              <a:t>for</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solidFill>
                  <a:srgbClr val="D19A66"/>
                </a:solidFill>
                <a:latin typeface="Times New Roman"/>
                <a:cs typeface="Times New Roman"/>
              </a:rPr>
              <a:t>String</a:t>
            </a:r>
            <a:r>
              <a:rPr lang="en-US" sz="2400" dirty="0">
                <a:latin typeface="Times New Roman"/>
                <a:cs typeface="Times New Roman"/>
              </a:rPr>
              <a:t> key </a:t>
            </a:r>
            <a:r>
              <a:rPr lang="en-US" sz="2400" dirty="0">
                <a:solidFill>
                  <a:srgbClr val="61AFEF"/>
                </a:solidFill>
                <a:latin typeface="Times New Roman"/>
                <a:cs typeface="Times New Roman"/>
              </a:rPr>
              <a:t>:</a:t>
            </a:r>
            <a:r>
              <a:rPr lang="en-US" sz="2400" dirty="0">
                <a:latin typeface="Times New Roman"/>
                <a:cs typeface="Times New Roman"/>
              </a:rPr>
              <a:t> </a:t>
            </a:r>
            <a:r>
              <a:rPr lang="en-US" sz="2400" err="1">
                <a:latin typeface="Times New Roman"/>
                <a:cs typeface="Times New Roman"/>
              </a:rPr>
              <a:t>linkedHashMap</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keySet</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latin typeface="Times New Roman"/>
                <a:cs typeface="Times New Roman"/>
              </a:rPr>
              <a:t> </a:t>
            </a:r>
            <a:r>
              <a:rPr lang="en-US" sz="2400" err="1">
                <a:solidFill>
                  <a:srgbClr val="D19A66"/>
                </a:solidFill>
                <a:latin typeface="Times New Roman"/>
                <a:cs typeface="Times New Roman"/>
              </a:rPr>
              <a:t>System</a:t>
            </a:r>
            <a:r>
              <a:rPr lang="en-US" sz="2400" err="1">
                <a:solidFill>
                  <a:srgbClr val="ABB2BF"/>
                </a:solidFill>
                <a:latin typeface="Times New Roman"/>
                <a:cs typeface="Times New Roman"/>
              </a:rPr>
              <a:t>.</a:t>
            </a:r>
            <a:r>
              <a:rPr lang="en-US" sz="2400" err="1">
                <a:latin typeface="Times New Roman"/>
                <a:cs typeface="Times New Roman"/>
              </a:rPr>
              <a:t>out</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println</a:t>
            </a:r>
            <a:r>
              <a:rPr lang="en-US" sz="2400" dirty="0">
                <a:solidFill>
                  <a:srgbClr val="ABB2BF"/>
                </a:solidFill>
                <a:latin typeface="Times New Roman"/>
                <a:cs typeface="Times New Roman"/>
              </a:rPr>
              <a:t>(</a:t>
            </a:r>
            <a:r>
              <a:rPr lang="en-US" sz="2400" dirty="0">
                <a:latin typeface="Times New Roman"/>
                <a:cs typeface="Times New Roman"/>
              </a:rPr>
              <a:t>key </a:t>
            </a:r>
            <a:r>
              <a:rPr lang="en-US" sz="2400" dirty="0">
                <a:solidFill>
                  <a:srgbClr val="61AFEF"/>
                </a:solidFill>
                <a:latin typeface="Times New Roman"/>
                <a:cs typeface="Times New Roman"/>
              </a:rPr>
              <a:t>+</a:t>
            </a:r>
            <a:r>
              <a:rPr lang="en-US" sz="2400" dirty="0">
                <a:latin typeface="Times New Roman"/>
                <a:cs typeface="Times New Roman"/>
              </a:rPr>
              <a:t> </a:t>
            </a:r>
            <a:r>
              <a:rPr lang="en-US" sz="2400" dirty="0">
                <a:solidFill>
                  <a:srgbClr val="98C379"/>
                </a:solidFill>
                <a:latin typeface="Times New Roman"/>
                <a:cs typeface="Times New Roman"/>
              </a:rPr>
              <a:t>": "</a:t>
            </a:r>
            <a:r>
              <a:rPr lang="en-US" sz="2400" dirty="0">
                <a:latin typeface="Times New Roman"/>
                <a:cs typeface="Times New Roman"/>
              </a:rPr>
              <a:t> </a:t>
            </a:r>
            <a:r>
              <a:rPr lang="en-US" sz="2400" dirty="0">
                <a:solidFill>
                  <a:srgbClr val="61AFEF"/>
                </a:solidFill>
                <a:latin typeface="Times New Roman"/>
                <a:cs typeface="Times New Roman"/>
              </a:rPr>
              <a:t>+</a:t>
            </a:r>
            <a:r>
              <a:rPr lang="en-US" sz="2400" dirty="0">
                <a:latin typeface="Times New Roman"/>
                <a:cs typeface="Times New Roman"/>
              </a:rPr>
              <a:t> </a:t>
            </a:r>
            <a:r>
              <a:rPr lang="en-US" sz="2400" err="1">
                <a:latin typeface="Times New Roman"/>
                <a:cs typeface="Times New Roman"/>
              </a:rPr>
              <a:t>linkedHashMap</a:t>
            </a:r>
            <a:r>
              <a:rPr lang="en-US" sz="2400" err="1">
                <a:solidFill>
                  <a:srgbClr val="ABB2BF"/>
                </a:solidFill>
                <a:latin typeface="Times New Roman"/>
                <a:cs typeface="Times New Roman"/>
              </a:rPr>
              <a:t>.</a:t>
            </a:r>
            <a:r>
              <a:rPr lang="en-US" sz="2400" err="1">
                <a:solidFill>
                  <a:srgbClr val="61AFEF"/>
                </a:solidFill>
                <a:latin typeface="Times New Roman"/>
                <a:cs typeface="Times New Roman"/>
              </a:rPr>
              <a:t>get</a:t>
            </a:r>
            <a:r>
              <a:rPr lang="en-US" sz="2400" dirty="0">
                <a:solidFill>
                  <a:srgbClr val="ABB2BF"/>
                </a:solidFill>
                <a:latin typeface="Times New Roman"/>
                <a:cs typeface="Times New Roman"/>
              </a:rPr>
              <a:t>(</a:t>
            </a:r>
            <a:r>
              <a:rPr lang="en-US" sz="2400" dirty="0">
                <a:latin typeface="Times New Roman"/>
                <a:cs typeface="Times New Roman"/>
              </a:rPr>
              <a:t>key</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latin typeface="Times New Roman"/>
                <a:cs typeface="Times New Roman"/>
              </a:rPr>
              <a:t> </a:t>
            </a:r>
            <a:endParaRPr lang="en-US" sz="2400">
              <a:solidFill>
                <a:srgbClr val="000000"/>
              </a:solidFill>
              <a:latin typeface="Times New Roman"/>
              <a:cs typeface="Times New Roman"/>
            </a:endParaRPr>
          </a:p>
          <a:p>
            <a:r>
              <a:rPr lang="en-US" sz="2400" i="1" dirty="0">
                <a:solidFill>
                  <a:srgbClr val="5C6370"/>
                </a:solidFill>
                <a:latin typeface="Times New Roman"/>
                <a:cs typeface="Times New Roman"/>
              </a:rPr>
              <a:t>// Output:</a:t>
            </a:r>
            <a:r>
              <a:rPr lang="en-US" sz="2400" dirty="0">
                <a:latin typeface="Times New Roman"/>
                <a:cs typeface="Times New Roman"/>
              </a:rPr>
              <a:t> </a:t>
            </a:r>
            <a:r>
              <a:rPr lang="en-US" sz="2400" i="1" dirty="0">
                <a:solidFill>
                  <a:srgbClr val="5C6370"/>
                </a:solidFill>
                <a:latin typeface="Times New Roman"/>
                <a:cs typeface="Times New Roman"/>
              </a:rPr>
              <a:t>// Elements after removing 'Banana':</a:t>
            </a:r>
            <a:endParaRPr lang="en-US" sz="2400" dirty="0">
              <a:latin typeface="Times New Roman"/>
              <a:cs typeface="Times New Roman"/>
            </a:endParaRPr>
          </a:p>
          <a:p>
            <a:r>
              <a:rPr lang="en-US" sz="2400" dirty="0">
                <a:latin typeface="Times New Roman"/>
                <a:cs typeface="Times New Roman"/>
              </a:rPr>
              <a:t> </a:t>
            </a:r>
            <a:r>
              <a:rPr lang="en-US" sz="2400" i="1" dirty="0">
                <a:solidFill>
                  <a:srgbClr val="5C6370"/>
                </a:solidFill>
                <a:latin typeface="Times New Roman"/>
                <a:cs typeface="Times New Roman"/>
              </a:rPr>
              <a:t>// Apple: 1</a:t>
            </a:r>
            <a:r>
              <a:rPr lang="en-US" sz="2400" dirty="0">
                <a:latin typeface="Times New Roman"/>
                <a:cs typeface="Times New Roman"/>
              </a:rPr>
              <a:t> </a:t>
            </a:r>
            <a:r>
              <a:rPr lang="en-US" sz="2400" i="1" dirty="0">
                <a:solidFill>
                  <a:srgbClr val="5C6370"/>
                </a:solidFill>
                <a:latin typeface="Times New Roman"/>
                <a:cs typeface="Times New Roman"/>
              </a:rPr>
              <a:t>// Orange: 3</a:t>
            </a:r>
            <a:r>
              <a:rPr lang="en-US" sz="2400" dirty="0">
                <a:latin typeface="Times New Roman"/>
                <a:cs typeface="Times New Roman"/>
              </a:rPr>
              <a:t> </a:t>
            </a:r>
            <a:r>
              <a:rPr lang="en-US" sz="2400" i="1" dirty="0">
                <a:solidFill>
                  <a:srgbClr val="5C6370"/>
                </a:solidFill>
                <a:latin typeface="Times New Roman"/>
                <a:cs typeface="Times New Roman"/>
              </a:rPr>
              <a:t>// Kiwi: 4</a:t>
            </a:r>
            <a:r>
              <a:rPr lang="en-US" sz="2400" dirty="0">
                <a:latin typeface="Times New Roman"/>
                <a:cs typeface="Times New Roman"/>
              </a:rPr>
              <a:t> </a:t>
            </a:r>
            <a:r>
              <a:rPr lang="en-US" sz="2400" dirty="0">
                <a:solidFill>
                  <a:srgbClr val="ABB2BF"/>
                </a:solidFill>
                <a:latin typeface="Times New Roman"/>
                <a:cs typeface="Times New Roman"/>
              </a:rPr>
              <a:t>}</a:t>
            </a:r>
            <a:r>
              <a:rPr lang="en-US" sz="2400" dirty="0">
                <a:latin typeface="Times New Roman"/>
                <a:cs typeface="Times New Roman"/>
              </a:rPr>
              <a:t> </a:t>
            </a:r>
            <a:r>
              <a:rPr lang="en-US" sz="2400" dirty="0">
                <a:solidFill>
                  <a:srgbClr val="ABB2BF"/>
                </a:solidFill>
                <a:latin typeface="Times New Roman"/>
                <a:cs typeface="Times New Roman"/>
              </a:rPr>
              <a:t>}</a:t>
            </a:r>
            <a:endParaRPr lang="en-US" sz="2400">
              <a:latin typeface="Times New Roman"/>
              <a:cs typeface="Times New Roman"/>
            </a:endParaRPr>
          </a:p>
        </p:txBody>
      </p:sp>
    </p:spTree>
    <p:extLst>
      <p:ext uri="{BB962C8B-B14F-4D97-AF65-F5344CB8AC3E}">
        <p14:creationId xmlns:p14="http://schemas.microsoft.com/office/powerpoint/2010/main" val="38994772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4A4A-169B-13E0-66C7-9A4AAC1D0BFA}"/>
              </a:ext>
            </a:extLst>
          </p:cNvPr>
          <p:cNvSpPr>
            <a:spLocks noGrp="1"/>
          </p:cNvSpPr>
          <p:nvPr>
            <p:ph type="title"/>
          </p:nvPr>
        </p:nvSpPr>
        <p:spPr/>
        <p:txBody>
          <a:bodyPr/>
          <a:lstStyle/>
          <a:p>
            <a:r>
              <a:rPr lang="en-US" dirty="0">
                <a:latin typeface="Times New Roman"/>
                <a:cs typeface="Times New Roman"/>
              </a:rPr>
              <a:t>Output</a:t>
            </a:r>
            <a:endParaRPr lang="en-US" dirty="0"/>
          </a:p>
        </p:txBody>
      </p:sp>
      <p:sp>
        <p:nvSpPr>
          <p:cNvPr id="3" name="Content Placeholder 2">
            <a:extLst>
              <a:ext uri="{FF2B5EF4-FFF2-40B4-BE49-F238E27FC236}">
                <a16:creationId xmlns:a16="http://schemas.microsoft.com/office/drawing/2014/main" id="{DAD49921-AC83-FA77-13A3-FAC399E65C5B}"/>
              </a:ext>
            </a:extLst>
          </p:cNvPr>
          <p:cNvSpPr>
            <a:spLocks noGrp="1"/>
          </p:cNvSpPr>
          <p:nvPr>
            <p:ph idx="1"/>
          </p:nvPr>
        </p:nvSpPr>
        <p:spPr/>
        <p:txBody>
          <a:bodyPr vert="horz" lIns="91440" tIns="45720" rIns="91440" bIns="45720" rtlCol="0" anchor="t">
            <a:normAutofit lnSpcReduction="10000"/>
          </a:bodyPr>
          <a:lstStyle/>
          <a:p>
            <a:pPr>
              <a:buNone/>
            </a:pPr>
            <a:r>
              <a:rPr lang="en-US" dirty="0">
                <a:latin typeface="Times New Roman"/>
                <a:cs typeface="Times New Roman"/>
              </a:rPr>
              <a:t>Value of Apple: 1</a:t>
            </a:r>
            <a:endParaRPr lang="en-US" dirty="0"/>
          </a:p>
          <a:p>
            <a:pPr>
              <a:buNone/>
            </a:pPr>
            <a:r>
              <a:rPr lang="en-US" dirty="0">
                <a:latin typeface="Times New Roman"/>
                <a:cs typeface="Times New Roman"/>
              </a:rPr>
              <a:t>Elements in insertion order:</a:t>
            </a:r>
          </a:p>
          <a:p>
            <a:pPr>
              <a:buNone/>
            </a:pPr>
            <a:r>
              <a:rPr lang="en-US" dirty="0">
                <a:latin typeface="Times New Roman"/>
                <a:cs typeface="Times New Roman"/>
              </a:rPr>
              <a:t>Apple: 1</a:t>
            </a:r>
          </a:p>
          <a:p>
            <a:pPr>
              <a:buNone/>
            </a:pPr>
            <a:r>
              <a:rPr lang="en-US" dirty="0">
                <a:latin typeface="Times New Roman"/>
                <a:cs typeface="Times New Roman"/>
              </a:rPr>
              <a:t>Banana: 2</a:t>
            </a:r>
          </a:p>
          <a:p>
            <a:pPr>
              <a:buNone/>
            </a:pPr>
            <a:r>
              <a:rPr lang="en-US" dirty="0">
                <a:latin typeface="Times New Roman"/>
                <a:cs typeface="Times New Roman"/>
              </a:rPr>
              <a:t>Orange: 3</a:t>
            </a:r>
          </a:p>
          <a:p>
            <a:pPr>
              <a:buNone/>
            </a:pPr>
            <a:r>
              <a:rPr lang="en-US" dirty="0">
                <a:latin typeface="Times New Roman"/>
                <a:cs typeface="Times New Roman"/>
              </a:rPr>
              <a:t>Kiwi: 4</a:t>
            </a:r>
          </a:p>
          <a:p>
            <a:pPr>
              <a:buNone/>
            </a:pPr>
            <a:endParaRPr lang="en-US"/>
          </a:p>
          <a:p>
            <a:pPr>
              <a:buNone/>
            </a:pPr>
            <a:r>
              <a:rPr lang="en-US" dirty="0">
                <a:latin typeface="Times New Roman"/>
                <a:cs typeface="Times New Roman"/>
              </a:rPr>
              <a:t>Elements after removing 'Banana':</a:t>
            </a:r>
          </a:p>
          <a:p>
            <a:pPr>
              <a:buNone/>
            </a:pPr>
            <a:r>
              <a:rPr lang="en-US" dirty="0">
                <a:latin typeface="Times New Roman"/>
                <a:cs typeface="Times New Roman"/>
              </a:rPr>
              <a:t>Apple: 1</a:t>
            </a:r>
          </a:p>
          <a:p>
            <a:pPr>
              <a:buNone/>
            </a:pPr>
            <a:r>
              <a:rPr lang="en-US" dirty="0">
                <a:latin typeface="Times New Roman"/>
                <a:cs typeface="Times New Roman"/>
              </a:rPr>
              <a:t>Orange: 3</a:t>
            </a:r>
          </a:p>
          <a:p>
            <a:pPr marL="0" indent="0">
              <a:buNone/>
            </a:pPr>
            <a:r>
              <a:rPr lang="en-US" dirty="0"/>
              <a:t>Kiwi: 4</a:t>
            </a:r>
          </a:p>
        </p:txBody>
      </p:sp>
      <p:sp>
        <p:nvSpPr>
          <p:cNvPr id="4" name="TextBox 3">
            <a:extLst>
              <a:ext uri="{FF2B5EF4-FFF2-40B4-BE49-F238E27FC236}">
                <a16:creationId xmlns:a16="http://schemas.microsoft.com/office/drawing/2014/main" id="{11F8AC3E-770E-2B30-BFD5-A549532645E7}"/>
              </a:ext>
            </a:extLst>
          </p:cNvPr>
          <p:cNvSpPr txBox="1"/>
          <p:nvPr/>
        </p:nvSpPr>
        <p:spPr>
          <a:xfrm>
            <a:off x="5055079" y="1820174"/>
            <a:ext cx="68119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Times New Roman"/>
                <a:cs typeface="Times New Roman"/>
              </a:rPr>
              <a:t>In this example, we create a LinkedHashMap and add several elements to it. We then demonstrate accessing an element by its key, iterating over the elements in insertion order, removing an element, and iterating over the remaining elements after the removal.</a:t>
            </a:r>
          </a:p>
          <a:p>
            <a:pPr algn="just"/>
            <a:r>
              <a:rPr lang="en-US" sz="2400">
                <a:latin typeface="Times New Roman"/>
                <a:cs typeface="Times New Roman"/>
              </a:rPr>
              <a:t>The LinkedHashMap class is useful when you need to maintain the insertion order of the elements or when you need to iterate over the elements in the order they were added or accessed. It is commonly used in caching mechanisms, where recently accessed elements can be easily tracked and evicted when necessary.</a:t>
            </a:r>
          </a:p>
        </p:txBody>
      </p:sp>
    </p:spTree>
    <p:extLst>
      <p:ext uri="{BB962C8B-B14F-4D97-AF65-F5344CB8AC3E}">
        <p14:creationId xmlns:p14="http://schemas.microsoft.com/office/powerpoint/2010/main" val="32180049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319D-1DEC-441D-5A2F-79A28B7F1BA2}"/>
              </a:ext>
            </a:extLst>
          </p:cNvPr>
          <p:cNvSpPr>
            <a:spLocks noGrp="1"/>
          </p:cNvSpPr>
          <p:nvPr>
            <p:ph type="title"/>
          </p:nvPr>
        </p:nvSpPr>
        <p:spPr/>
        <p:txBody>
          <a:bodyPr>
            <a:normAutofit/>
          </a:bodyPr>
          <a:lstStyle/>
          <a:p>
            <a:r>
              <a:rPr lang="en-US" dirty="0" err="1">
                <a:latin typeface="Times New Roman"/>
                <a:cs typeface="Times New Roman"/>
              </a:rPr>
              <a:t>TreeMap</a:t>
            </a:r>
            <a:r>
              <a:rPr lang="en-US" dirty="0">
                <a:latin typeface="Times New Roman"/>
                <a:cs typeface="Times New Roman"/>
              </a:rPr>
              <a:t> Class</a:t>
            </a:r>
            <a:endParaRPr lang="en-US" dirty="0"/>
          </a:p>
        </p:txBody>
      </p:sp>
      <p:sp>
        <p:nvSpPr>
          <p:cNvPr id="3" name="Content Placeholder 2">
            <a:extLst>
              <a:ext uri="{FF2B5EF4-FFF2-40B4-BE49-F238E27FC236}">
                <a16:creationId xmlns:a16="http://schemas.microsoft.com/office/drawing/2014/main" id="{1FDD5767-5228-B28C-A679-0E0159D28090}"/>
              </a:ext>
            </a:extLst>
          </p:cNvPr>
          <p:cNvSpPr>
            <a:spLocks noGrp="1"/>
          </p:cNvSpPr>
          <p:nvPr>
            <p:ph idx="1"/>
          </p:nvPr>
        </p:nvSpPr>
        <p:spPr/>
        <p:txBody>
          <a:bodyPr vert="horz" lIns="91440" tIns="45720" rIns="91440" bIns="45720" rtlCol="0" anchor="t">
            <a:normAutofit/>
          </a:bodyPr>
          <a:lstStyle/>
          <a:p>
            <a:pPr marL="0" indent="0" algn="just">
              <a:buNone/>
            </a:pPr>
            <a:r>
              <a:rPr lang="en-US" sz="2800" dirty="0">
                <a:latin typeface="Times New Roman"/>
                <a:cs typeface="Times New Roman"/>
              </a:rPr>
              <a:t>The </a:t>
            </a:r>
            <a:r>
              <a:rPr lang="en-US" sz="2800" dirty="0" err="1">
                <a:latin typeface="Times New Roman"/>
                <a:cs typeface="Times New Roman"/>
              </a:rPr>
              <a:t>TreeMap</a:t>
            </a:r>
            <a:r>
              <a:rPr lang="en-US" sz="2800" dirty="0">
                <a:latin typeface="Times New Roman"/>
                <a:cs typeface="Times New Roman"/>
              </a:rPr>
              <a:t> class in Java is a red-black tree-based implementation of the Map interface. It provides an efficient way to store key-value pairs in a sorted order. The keys in a </a:t>
            </a:r>
            <a:r>
              <a:rPr lang="en-US" sz="2800" dirty="0" err="1">
                <a:latin typeface="Times New Roman"/>
                <a:cs typeface="Times New Roman"/>
              </a:rPr>
              <a:t>TreeMap</a:t>
            </a:r>
            <a:r>
              <a:rPr lang="en-US" sz="2800" dirty="0">
                <a:latin typeface="Times New Roman"/>
                <a:cs typeface="Times New Roman"/>
              </a:rPr>
              <a:t> are sorted based on their natural ordering or by a custom Comparator provided during construction.</a:t>
            </a:r>
            <a:endParaRPr lang="en-US" sz="2800"/>
          </a:p>
        </p:txBody>
      </p:sp>
    </p:spTree>
    <p:extLst>
      <p:ext uri="{BB962C8B-B14F-4D97-AF65-F5344CB8AC3E}">
        <p14:creationId xmlns:p14="http://schemas.microsoft.com/office/powerpoint/2010/main" val="24610505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319D-1DEC-441D-5A2F-79A28B7F1BA2}"/>
              </a:ext>
            </a:extLst>
          </p:cNvPr>
          <p:cNvSpPr>
            <a:spLocks noGrp="1"/>
          </p:cNvSpPr>
          <p:nvPr>
            <p:ph type="title"/>
          </p:nvPr>
        </p:nvSpPr>
        <p:spPr/>
        <p:txBody>
          <a:bodyPr>
            <a:normAutofit/>
          </a:bodyPr>
          <a:lstStyle/>
          <a:p>
            <a:r>
              <a:rPr lang="en-US" dirty="0" err="1">
                <a:latin typeface="Times New Roman"/>
                <a:cs typeface="Times New Roman"/>
              </a:rPr>
              <a:t>TreeMap</a:t>
            </a:r>
            <a:r>
              <a:rPr lang="en-US" dirty="0">
                <a:latin typeface="Times New Roman"/>
                <a:cs typeface="Times New Roman"/>
              </a:rPr>
              <a:t> Class Features</a:t>
            </a:r>
            <a:endParaRPr lang="en-US" dirty="0"/>
          </a:p>
        </p:txBody>
      </p:sp>
      <p:sp>
        <p:nvSpPr>
          <p:cNvPr id="3" name="Content Placeholder 2">
            <a:extLst>
              <a:ext uri="{FF2B5EF4-FFF2-40B4-BE49-F238E27FC236}">
                <a16:creationId xmlns:a16="http://schemas.microsoft.com/office/drawing/2014/main" id="{1FDD5767-5228-B28C-A679-0E0159D28090}"/>
              </a:ext>
            </a:extLst>
          </p:cNvPr>
          <p:cNvSpPr>
            <a:spLocks noGrp="1"/>
          </p:cNvSpPr>
          <p:nvPr>
            <p:ph idx="1"/>
          </p:nvPr>
        </p:nvSpPr>
        <p:spPr/>
        <p:txBody>
          <a:bodyPr vert="horz" lIns="91440" tIns="45720" rIns="91440" bIns="45720" rtlCol="0" anchor="t">
            <a:normAutofit/>
          </a:bodyPr>
          <a:lstStyle/>
          <a:p>
            <a:pPr algn="just">
              <a:buFont typeface="Arial"/>
              <a:buChar char="•"/>
            </a:pPr>
            <a:r>
              <a:rPr lang="en-US" sz="2800" b="1" dirty="0">
                <a:latin typeface="Times New Roman"/>
                <a:cs typeface="Times New Roman"/>
              </a:rPr>
              <a:t>Underlying Data Structure:</a:t>
            </a:r>
            <a:r>
              <a:rPr lang="en-US" sz="2800" dirty="0">
                <a:latin typeface="Times New Roman"/>
                <a:cs typeface="Times New Roman"/>
              </a:rPr>
              <a:t> </a:t>
            </a:r>
            <a:r>
              <a:rPr lang="en-US" sz="2800" dirty="0" err="1">
                <a:latin typeface="Times New Roman"/>
                <a:cs typeface="Times New Roman"/>
              </a:rPr>
              <a:t>TreeMap</a:t>
            </a:r>
            <a:r>
              <a:rPr lang="en-US" sz="2800" dirty="0">
                <a:latin typeface="Times New Roman"/>
                <a:cs typeface="Times New Roman"/>
              </a:rPr>
              <a:t> uses a self-balancing Red-Black tree data structure to store the key-value pairs. This data structure ensures that the tree remains balanced, providing logarithmic time complexity for most operations, such as insertion, deletion, and retrieval.</a:t>
            </a:r>
            <a:endParaRPr lang="en-US" dirty="0"/>
          </a:p>
          <a:p>
            <a:pPr algn="just">
              <a:buFont typeface="Arial"/>
              <a:buChar char="•"/>
            </a:pPr>
            <a:r>
              <a:rPr lang="en-US" sz="2800" b="1" dirty="0">
                <a:latin typeface="Times New Roman"/>
                <a:cs typeface="Times New Roman"/>
              </a:rPr>
              <a:t>Sorting Order:</a:t>
            </a:r>
            <a:r>
              <a:rPr lang="en-US" sz="2800" dirty="0">
                <a:latin typeface="Times New Roman"/>
                <a:cs typeface="Times New Roman"/>
              </a:rPr>
              <a:t> The keys in a </a:t>
            </a:r>
            <a:r>
              <a:rPr lang="en-US" sz="2800" dirty="0" err="1">
                <a:latin typeface="Times New Roman"/>
                <a:cs typeface="Times New Roman"/>
              </a:rPr>
              <a:t>TreeMap</a:t>
            </a:r>
            <a:r>
              <a:rPr lang="en-US" sz="2800" dirty="0">
                <a:latin typeface="Times New Roman"/>
                <a:cs typeface="Times New Roman"/>
              </a:rPr>
              <a:t> are sorted based on their natural ordering (if the keys implement the Comparable interface) or by a custom Comparator provided during construction. This sorting order is maintained automatically by the </a:t>
            </a:r>
            <a:r>
              <a:rPr lang="en-US" sz="2800" dirty="0" err="1">
                <a:latin typeface="Times New Roman"/>
                <a:cs typeface="Times New Roman"/>
              </a:rPr>
              <a:t>TreeMap</a:t>
            </a:r>
            <a:r>
              <a:rPr lang="en-US" sz="2800" dirty="0">
                <a:latin typeface="Times New Roman"/>
                <a:cs typeface="Times New Roman"/>
              </a:rPr>
              <a:t>.</a:t>
            </a:r>
            <a:endParaRPr lang="en-US" dirty="0"/>
          </a:p>
          <a:p>
            <a:pPr marL="0" indent="0" algn="just">
              <a:buNone/>
            </a:pPr>
            <a:endParaRPr lang="en-US" sz="2800" dirty="0"/>
          </a:p>
        </p:txBody>
      </p:sp>
    </p:spTree>
    <p:extLst>
      <p:ext uri="{BB962C8B-B14F-4D97-AF65-F5344CB8AC3E}">
        <p14:creationId xmlns:p14="http://schemas.microsoft.com/office/powerpoint/2010/main" val="34109457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319D-1DEC-441D-5A2F-79A28B7F1BA2}"/>
              </a:ext>
            </a:extLst>
          </p:cNvPr>
          <p:cNvSpPr>
            <a:spLocks noGrp="1"/>
          </p:cNvSpPr>
          <p:nvPr>
            <p:ph type="title"/>
          </p:nvPr>
        </p:nvSpPr>
        <p:spPr/>
        <p:txBody>
          <a:bodyPr>
            <a:normAutofit/>
          </a:bodyPr>
          <a:lstStyle/>
          <a:p>
            <a:r>
              <a:rPr lang="en-US" dirty="0" err="1">
                <a:latin typeface="Times New Roman"/>
                <a:cs typeface="Times New Roman"/>
              </a:rPr>
              <a:t>TreeMap</a:t>
            </a:r>
            <a:r>
              <a:rPr lang="en-US" dirty="0">
                <a:latin typeface="Times New Roman"/>
                <a:cs typeface="Times New Roman"/>
              </a:rPr>
              <a:t> Class Features</a:t>
            </a:r>
            <a:endParaRPr lang="en-US" dirty="0"/>
          </a:p>
        </p:txBody>
      </p:sp>
      <p:sp>
        <p:nvSpPr>
          <p:cNvPr id="3" name="Content Placeholder 2">
            <a:extLst>
              <a:ext uri="{FF2B5EF4-FFF2-40B4-BE49-F238E27FC236}">
                <a16:creationId xmlns:a16="http://schemas.microsoft.com/office/drawing/2014/main" id="{1FDD5767-5228-B28C-A679-0E0159D28090}"/>
              </a:ext>
            </a:extLst>
          </p:cNvPr>
          <p:cNvSpPr>
            <a:spLocks noGrp="1"/>
          </p:cNvSpPr>
          <p:nvPr>
            <p:ph idx="1"/>
          </p:nvPr>
        </p:nvSpPr>
        <p:spPr/>
        <p:txBody>
          <a:bodyPr vert="horz" lIns="91440" tIns="45720" rIns="91440" bIns="45720" rtlCol="0" anchor="t">
            <a:normAutofit/>
          </a:bodyPr>
          <a:lstStyle/>
          <a:p>
            <a:pPr marL="0" indent="0" algn="just">
              <a:buNone/>
            </a:pPr>
            <a:r>
              <a:rPr lang="en-US" sz="2800" b="1" dirty="0">
                <a:latin typeface="Times New Roman"/>
                <a:cs typeface="Times New Roman"/>
              </a:rPr>
              <a:t>Null Keys and Values:</a:t>
            </a:r>
            <a:r>
              <a:rPr lang="en-US" sz="2800" dirty="0">
                <a:latin typeface="Times New Roman"/>
                <a:cs typeface="Times New Roman"/>
              </a:rPr>
              <a:t> </a:t>
            </a:r>
            <a:r>
              <a:rPr lang="en-US" sz="2800" dirty="0" err="1">
                <a:latin typeface="Times New Roman"/>
                <a:cs typeface="Times New Roman"/>
              </a:rPr>
              <a:t>TreeMap</a:t>
            </a:r>
            <a:r>
              <a:rPr lang="en-US" sz="2800" dirty="0">
                <a:latin typeface="Times New Roman"/>
                <a:cs typeface="Times New Roman"/>
              </a:rPr>
              <a:t> allows for one null value, but it does not allow null keys, as keys must be comparable or provided with a Comparator.</a:t>
            </a:r>
            <a:endParaRPr lang="en-US"/>
          </a:p>
          <a:p>
            <a:pPr marL="0" indent="0" algn="just">
              <a:buNone/>
            </a:pPr>
            <a:r>
              <a:rPr lang="en-US" sz="2800" b="1" dirty="0">
                <a:latin typeface="Times New Roman"/>
                <a:cs typeface="Times New Roman"/>
              </a:rPr>
              <a:t>Performance:</a:t>
            </a:r>
            <a:r>
              <a:rPr lang="en-US" sz="2800" dirty="0">
                <a:latin typeface="Times New Roman"/>
                <a:cs typeface="Times New Roman"/>
              </a:rPr>
              <a:t> Most operations in </a:t>
            </a:r>
            <a:r>
              <a:rPr lang="en-US" sz="2800" err="1">
                <a:latin typeface="Times New Roman"/>
                <a:cs typeface="Times New Roman"/>
              </a:rPr>
              <a:t>TreeMap</a:t>
            </a:r>
            <a:r>
              <a:rPr lang="en-US" sz="2800" dirty="0">
                <a:latin typeface="Times New Roman"/>
                <a:cs typeface="Times New Roman"/>
              </a:rPr>
              <a:t>, such as get(), put(), remove(), and </a:t>
            </a:r>
            <a:r>
              <a:rPr lang="en-US" sz="2800" err="1">
                <a:latin typeface="Times New Roman"/>
                <a:cs typeface="Times New Roman"/>
              </a:rPr>
              <a:t>containsKey</a:t>
            </a:r>
            <a:r>
              <a:rPr lang="en-US" sz="2800" dirty="0">
                <a:latin typeface="Times New Roman"/>
                <a:cs typeface="Times New Roman"/>
              </a:rPr>
              <a:t>(), have a time complexity of O(log n), where n is the number of elements in the map. This makes </a:t>
            </a:r>
            <a:r>
              <a:rPr lang="en-US" sz="2800" err="1">
                <a:latin typeface="Times New Roman"/>
                <a:cs typeface="Times New Roman"/>
              </a:rPr>
              <a:t>TreeMap</a:t>
            </a:r>
            <a:r>
              <a:rPr lang="en-US" sz="2800" dirty="0">
                <a:latin typeface="Times New Roman"/>
                <a:cs typeface="Times New Roman"/>
              </a:rPr>
              <a:t> an efficient choice when you need to perform frequent operations on sorted data.</a:t>
            </a:r>
            <a:endParaRPr lang="en-US" sz="2800" dirty="0"/>
          </a:p>
          <a:p>
            <a:pPr marL="0" indent="0" algn="just">
              <a:buNone/>
            </a:pPr>
            <a:r>
              <a:rPr lang="en-US" sz="2800" b="1" dirty="0">
                <a:latin typeface="Times New Roman"/>
                <a:cs typeface="Times New Roman"/>
              </a:rPr>
              <a:t>Iteration Order:</a:t>
            </a:r>
            <a:r>
              <a:rPr lang="en-US" sz="2800" dirty="0">
                <a:latin typeface="Times New Roman"/>
                <a:cs typeface="Times New Roman"/>
              </a:rPr>
              <a:t> The elements in a </a:t>
            </a:r>
            <a:r>
              <a:rPr lang="en-US" sz="2800" dirty="0" err="1">
                <a:latin typeface="Times New Roman"/>
                <a:cs typeface="Times New Roman"/>
              </a:rPr>
              <a:t>TreeMap</a:t>
            </a:r>
            <a:r>
              <a:rPr lang="en-US" sz="2800" dirty="0">
                <a:latin typeface="Times New Roman"/>
                <a:cs typeface="Times New Roman"/>
              </a:rPr>
              <a:t> are traversed in ascending order of the keys during iteration.</a:t>
            </a:r>
            <a:endParaRPr lang="en-US" sz="2800" dirty="0"/>
          </a:p>
        </p:txBody>
      </p:sp>
    </p:spTree>
    <p:extLst>
      <p:ext uri="{BB962C8B-B14F-4D97-AF65-F5344CB8AC3E}">
        <p14:creationId xmlns:p14="http://schemas.microsoft.com/office/powerpoint/2010/main" val="259752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E838-28A6-ACD7-051B-BF46573D1D8B}"/>
              </a:ext>
            </a:extLst>
          </p:cNvPr>
          <p:cNvSpPr>
            <a:spLocks noGrp="1"/>
          </p:cNvSpPr>
          <p:nvPr>
            <p:ph type="title"/>
          </p:nvPr>
        </p:nvSpPr>
        <p:spPr/>
        <p:txBody>
          <a:bodyPr>
            <a:normAutofit/>
          </a:bodyPr>
          <a:lstStyle/>
          <a:p>
            <a:r>
              <a:rPr lang="en-US" dirty="0">
                <a:ea typeface="+mj-lt"/>
                <a:cs typeface="+mj-lt"/>
              </a:rPr>
              <a:t>Hierarchy of Collection Framework</a:t>
            </a:r>
          </a:p>
        </p:txBody>
      </p:sp>
      <p:sp>
        <p:nvSpPr>
          <p:cNvPr id="3" name="Content Placeholder 2">
            <a:extLst>
              <a:ext uri="{FF2B5EF4-FFF2-40B4-BE49-F238E27FC236}">
                <a16:creationId xmlns:a16="http://schemas.microsoft.com/office/drawing/2014/main" id="{60DC81E9-3A92-6A00-6F18-943D725C958F}"/>
              </a:ext>
            </a:extLst>
          </p:cNvPr>
          <p:cNvSpPr>
            <a:spLocks noGrp="1"/>
          </p:cNvSpPr>
          <p:nvPr>
            <p:ph idx="1"/>
          </p:nvPr>
        </p:nvSpPr>
        <p:spPr>
          <a:xfrm>
            <a:off x="841229" y="1928962"/>
            <a:ext cx="10509952" cy="4351338"/>
          </a:xfrm>
        </p:spPr>
        <p:txBody>
          <a:bodyPr vert="horz" lIns="91440" tIns="45720" rIns="91440" bIns="45720" rtlCol="0" anchor="t">
            <a:normAutofit/>
          </a:bodyPr>
          <a:lstStyle/>
          <a:p>
            <a:pPr marL="0" indent="0" algn="just">
              <a:buNone/>
            </a:pPr>
            <a:r>
              <a:rPr lang="en-US" sz="2800" dirty="0"/>
              <a:t>Each of these interfaces has its own concrete implementations, which are represented by the colored boxes in the image.</a:t>
            </a:r>
          </a:p>
          <a:p>
            <a:pPr marL="0" indent="0" algn="just">
              <a:buNone/>
            </a:pPr>
            <a:r>
              <a:rPr lang="en-US" sz="2800" dirty="0" err="1">
                <a:solidFill>
                  <a:schemeClr val="accent5"/>
                </a:solidFill>
              </a:rPr>
              <a:t>ArrayList</a:t>
            </a:r>
            <a:r>
              <a:rPr lang="en-US" sz="2800" dirty="0">
                <a:solidFill>
                  <a:schemeClr val="accent5"/>
                </a:solidFill>
              </a:rPr>
              <a:t>, LinkedList, Vector, and Stack implement the List interface.</a:t>
            </a:r>
          </a:p>
          <a:p>
            <a:pPr marL="0" indent="0" algn="just">
              <a:buNone/>
            </a:pPr>
            <a:r>
              <a:rPr lang="en-US" sz="2800" dirty="0">
                <a:solidFill>
                  <a:schemeClr val="accent6">
                    <a:lumMod val="75000"/>
                  </a:schemeClr>
                </a:solidFill>
              </a:rPr>
              <a:t>PriorityQueue, Deque, and </a:t>
            </a:r>
            <a:r>
              <a:rPr lang="en-US" sz="2800" dirty="0" err="1">
                <a:solidFill>
                  <a:schemeClr val="accent6">
                    <a:lumMod val="75000"/>
                  </a:schemeClr>
                </a:solidFill>
              </a:rPr>
              <a:t>ArrayDeque</a:t>
            </a:r>
            <a:r>
              <a:rPr lang="en-US" sz="2800" dirty="0">
                <a:solidFill>
                  <a:schemeClr val="accent6">
                    <a:lumMod val="75000"/>
                  </a:schemeClr>
                </a:solidFill>
              </a:rPr>
              <a:t> implement the Queue interface.</a:t>
            </a:r>
          </a:p>
          <a:p>
            <a:pPr marL="0" indent="0" algn="just">
              <a:buNone/>
            </a:pPr>
            <a:r>
              <a:rPr lang="en-US" sz="2800" dirty="0">
                <a:solidFill>
                  <a:schemeClr val="tx2">
                    <a:lumMod val="75000"/>
                    <a:lumOff val="25000"/>
                  </a:schemeClr>
                </a:solidFill>
              </a:rPr>
              <a:t>HashSet, </a:t>
            </a:r>
            <a:r>
              <a:rPr lang="en-US" sz="2800" dirty="0" err="1">
                <a:solidFill>
                  <a:schemeClr val="tx2">
                    <a:lumMod val="75000"/>
                    <a:lumOff val="25000"/>
                  </a:schemeClr>
                </a:solidFill>
              </a:rPr>
              <a:t>LinkedHashSet</a:t>
            </a:r>
            <a:r>
              <a:rPr lang="en-US" sz="2800" dirty="0">
                <a:solidFill>
                  <a:schemeClr val="tx2">
                    <a:lumMod val="75000"/>
                    <a:lumOff val="25000"/>
                  </a:schemeClr>
                </a:solidFill>
              </a:rPr>
              <a:t>, </a:t>
            </a:r>
            <a:r>
              <a:rPr lang="en-US" sz="2800" dirty="0" err="1">
                <a:solidFill>
                  <a:schemeClr val="tx2">
                    <a:lumMod val="75000"/>
                    <a:lumOff val="25000"/>
                  </a:schemeClr>
                </a:solidFill>
              </a:rPr>
              <a:t>SortedSet</a:t>
            </a:r>
            <a:r>
              <a:rPr lang="en-US" sz="2800" dirty="0">
                <a:solidFill>
                  <a:schemeClr val="tx2">
                    <a:lumMod val="75000"/>
                    <a:lumOff val="25000"/>
                  </a:schemeClr>
                </a:solidFill>
              </a:rPr>
              <a:t>, and </a:t>
            </a:r>
            <a:r>
              <a:rPr lang="en-US" sz="2800" dirty="0" err="1">
                <a:solidFill>
                  <a:schemeClr val="tx2">
                    <a:lumMod val="75000"/>
                    <a:lumOff val="25000"/>
                  </a:schemeClr>
                </a:solidFill>
              </a:rPr>
              <a:t>TreeSet</a:t>
            </a:r>
            <a:r>
              <a:rPr lang="en-US" sz="2800" dirty="0">
                <a:solidFill>
                  <a:schemeClr val="tx2">
                    <a:lumMod val="75000"/>
                    <a:lumOff val="25000"/>
                  </a:schemeClr>
                </a:solidFill>
              </a:rPr>
              <a:t> implement the Set interface.</a:t>
            </a:r>
          </a:p>
          <a:p>
            <a:pPr marL="0" indent="0" algn="just">
              <a:buNone/>
            </a:pPr>
            <a:r>
              <a:rPr lang="en-US" sz="2800" dirty="0"/>
              <a:t>These implementations provide different characteristics and performance trade-offs depending on the use case and requirements of the application.</a:t>
            </a:r>
          </a:p>
          <a:p>
            <a:pPr marL="0" indent="0" algn="just">
              <a:buNone/>
            </a:pPr>
            <a:endParaRPr lang="en-US" sz="2800" dirty="0"/>
          </a:p>
        </p:txBody>
      </p:sp>
    </p:spTree>
    <p:extLst>
      <p:ext uri="{BB962C8B-B14F-4D97-AF65-F5344CB8AC3E}">
        <p14:creationId xmlns:p14="http://schemas.microsoft.com/office/powerpoint/2010/main" val="23901438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F1B9-3BDE-763A-ED38-54EFCEC726A4}"/>
              </a:ext>
            </a:extLst>
          </p:cNvPr>
          <p:cNvSpPr>
            <a:spLocks noGrp="1"/>
          </p:cNvSpPr>
          <p:nvPr>
            <p:ph type="title"/>
          </p:nvPr>
        </p:nvSpPr>
        <p:spPr/>
        <p:txBody>
          <a:bodyPr/>
          <a:lstStyle/>
          <a:p>
            <a:r>
              <a:rPr lang="en-US" dirty="0">
                <a:latin typeface="Times New Roman"/>
                <a:cs typeface="Times New Roman"/>
              </a:rPr>
              <a:t>Example Part:1 </a:t>
            </a:r>
            <a:endParaRPr lang="en-US" dirty="0"/>
          </a:p>
        </p:txBody>
      </p:sp>
      <p:sp>
        <p:nvSpPr>
          <p:cNvPr id="3" name="Content Placeholder 2">
            <a:extLst>
              <a:ext uri="{FF2B5EF4-FFF2-40B4-BE49-F238E27FC236}">
                <a16:creationId xmlns:a16="http://schemas.microsoft.com/office/drawing/2014/main" id="{3DEB726F-3C58-9D10-8849-48763111B9C2}"/>
              </a:ext>
            </a:extLst>
          </p:cNvPr>
          <p:cNvSpPr>
            <a:spLocks noGrp="1"/>
          </p:cNvSpPr>
          <p:nvPr>
            <p:ph idx="1"/>
          </p:nvPr>
        </p:nvSpPr>
        <p:spPr>
          <a:solidFill>
            <a:schemeClr val="tx2">
              <a:lumMod val="10000"/>
              <a:lumOff val="90000"/>
            </a:schemeClr>
          </a:solidFill>
        </p:spPr>
        <p:txBody>
          <a:bodyPr vert="horz" lIns="91440" tIns="45720" rIns="91440" bIns="45720" rtlCol="0" anchor="t">
            <a:normAutofit lnSpcReduction="10000"/>
          </a:bodyPr>
          <a:lstStyle/>
          <a:p>
            <a:pPr marL="0" indent="0">
              <a:buNone/>
            </a:pPr>
            <a:r>
              <a:rPr lang="en-US">
                <a:solidFill>
                  <a:srgbClr val="C678DD"/>
                </a:solidFill>
                <a:latin typeface="Times New Roman"/>
                <a:cs typeface="Times New Roman"/>
              </a:rPr>
              <a:t>import</a:t>
            </a:r>
            <a:r>
              <a:rPr lang="en-US" dirty="0">
                <a:latin typeface="Times New Roman"/>
                <a:cs typeface="Times New Roman"/>
              </a:rPr>
              <a:t> </a:t>
            </a:r>
            <a:r>
              <a:rPr lang="en-US" err="1">
                <a:latin typeface="Times New Roman"/>
                <a:cs typeface="Times New Roman"/>
              </a:rPr>
              <a:t>java</a:t>
            </a:r>
            <a:r>
              <a:rPr lang="en-US" err="1">
                <a:solidFill>
                  <a:srgbClr val="ABB2BF"/>
                </a:solidFill>
                <a:latin typeface="Times New Roman"/>
                <a:cs typeface="Times New Roman"/>
              </a:rPr>
              <a:t>.</a:t>
            </a:r>
            <a:r>
              <a:rPr lang="en-US" err="1">
                <a:latin typeface="Times New Roman"/>
                <a:cs typeface="Times New Roman"/>
              </a:rPr>
              <a:t>util</a:t>
            </a:r>
            <a:r>
              <a:rPr lang="en-US" err="1">
                <a:solidFill>
                  <a:srgbClr val="ABB2BF"/>
                </a:solidFill>
                <a:latin typeface="Times New Roman"/>
                <a:cs typeface="Times New Roman"/>
              </a:rPr>
              <a:t>.</a:t>
            </a:r>
            <a:r>
              <a:rPr lang="en-US" err="1">
                <a:solidFill>
                  <a:srgbClr val="D19A66"/>
                </a:solidFill>
                <a:latin typeface="Times New Roman"/>
                <a:cs typeface="Times New Roman"/>
              </a:rPr>
              <a:t>TreeMap</a:t>
            </a:r>
            <a:r>
              <a:rPr lang="en-US">
                <a:solidFill>
                  <a:srgbClr val="ABB2BF"/>
                </a:solidFill>
                <a:latin typeface="Times New Roman"/>
                <a:cs typeface="Times New Roman"/>
              </a:rPr>
              <a:t>;</a:t>
            </a:r>
            <a:r>
              <a:rPr lang="en-US" dirty="0">
                <a:latin typeface="Times New Roman"/>
                <a:cs typeface="Times New Roman"/>
              </a:rPr>
              <a:t> </a:t>
            </a:r>
            <a:endParaRPr lang="en-US" dirty="0">
              <a:solidFill>
                <a:srgbClr val="000000"/>
              </a:solidFill>
              <a:latin typeface="Times New Roman"/>
              <a:cs typeface="Times New Roman"/>
            </a:endParaRPr>
          </a:p>
          <a:p>
            <a:pPr marL="0" indent="0">
              <a:buNone/>
            </a:pPr>
            <a:r>
              <a:rPr lang="en-US">
                <a:solidFill>
                  <a:srgbClr val="C678DD"/>
                </a:solidFill>
                <a:latin typeface="Times New Roman"/>
                <a:cs typeface="Times New Roman"/>
              </a:rPr>
              <a:t>public</a:t>
            </a:r>
            <a:r>
              <a:rPr lang="en-US" dirty="0">
                <a:latin typeface="Times New Roman"/>
                <a:cs typeface="Times New Roman"/>
              </a:rPr>
              <a:t> </a:t>
            </a:r>
            <a:r>
              <a:rPr lang="en-US">
                <a:solidFill>
                  <a:srgbClr val="C678DD"/>
                </a:solidFill>
                <a:latin typeface="Times New Roman"/>
                <a:cs typeface="Times New Roman"/>
              </a:rPr>
              <a:t>class</a:t>
            </a:r>
            <a:r>
              <a:rPr lang="en-US" dirty="0">
                <a:latin typeface="Times New Roman"/>
                <a:cs typeface="Times New Roman"/>
              </a:rPr>
              <a:t> </a:t>
            </a:r>
            <a:r>
              <a:rPr lang="en-US" err="1">
                <a:solidFill>
                  <a:srgbClr val="D19A66"/>
                </a:solidFill>
                <a:latin typeface="Times New Roman"/>
                <a:cs typeface="Times New Roman"/>
              </a:rPr>
              <a:t>TreeMapExample</a:t>
            </a:r>
            <a:r>
              <a:rPr lang="en-US" dirty="0">
                <a:latin typeface="Times New Roman"/>
                <a:cs typeface="Times New Roman"/>
              </a:rPr>
              <a:t> </a:t>
            </a:r>
            <a:r>
              <a:rPr lang="en-US">
                <a:solidFill>
                  <a:srgbClr val="ABB2BF"/>
                </a:solidFill>
                <a:latin typeface="Times New Roman"/>
                <a:cs typeface="Times New Roman"/>
              </a:rPr>
              <a:t>{</a:t>
            </a:r>
            <a:r>
              <a:rPr lang="en-US" dirty="0">
                <a:latin typeface="Times New Roman"/>
                <a:cs typeface="Times New Roman"/>
              </a:rPr>
              <a:t> </a:t>
            </a:r>
            <a:endParaRPr lang="en-US" dirty="0">
              <a:solidFill>
                <a:srgbClr val="000000"/>
              </a:solidFill>
            </a:endParaRPr>
          </a:p>
          <a:p>
            <a:pPr marL="0" indent="0">
              <a:buNone/>
            </a:pPr>
            <a:r>
              <a:rPr lang="en-US" dirty="0">
                <a:solidFill>
                  <a:srgbClr val="C678DD"/>
                </a:solidFill>
                <a:latin typeface="Times New Roman"/>
                <a:cs typeface="Times New Roman"/>
              </a:rPr>
              <a:t>public</a:t>
            </a:r>
            <a:r>
              <a:rPr lang="en-US" dirty="0">
                <a:latin typeface="Times New Roman"/>
                <a:cs typeface="Times New Roman"/>
              </a:rPr>
              <a:t> </a:t>
            </a:r>
            <a:r>
              <a:rPr lang="en-US" dirty="0">
                <a:solidFill>
                  <a:srgbClr val="C678DD"/>
                </a:solidFill>
                <a:latin typeface="Times New Roman"/>
                <a:cs typeface="Times New Roman"/>
              </a:rPr>
              <a:t>static</a:t>
            </a:r>
            <a:r>
              <a:rPr lang="en-US" dirty="0">
                <a:latin typeface="Times New Roman"/>
                <a:cs typeface="Times New Roman"/>
              </a:rPr>
              <a:t> </a:t>
            </a:r>
            <a:r>
              <a:rPr lang="en-US" dirty="0">
                <a:solidFill>
                  <a:srgbClr val="C678DD"/>
                </a:solidFill>
                <a:latin typeface="Times New Roman"/>
                <a:cs typeface="Times New Roman"/>
              </a:rPr>
              <a:t>void</a:t>
            </a:r>
            <a:r>
              <a:rPr lang="en-US" dirty="0">
                <a:latin typeface="Times New Roman"/>
                <a:cs typeface="Times New Roman"/>
              </a:rPr>
              <a:t> </a:t>
            </a:r>
            <a:r>
              <a:rPr lang="en-US" dirty="0">
                <a:solidFill>
                  <a:srgbClr val="61AFEF"/>
                </a:solidFill>
                <a:latin typeface="Times New Roman"/>
                <a:cs typeface="Times New Roman"/>
              </a:rPr>
              <a:t>main</a:t>
            </a:r>
            <a:r>
              <a:rPr lang="en-US" dirty="0">
                <a:solidFill>
                  <a:srgbClr val="ABB2BF"/>
                </a:solidFill>
                <a:latin typeface="Times New Roman"/>
                <a:cs typeface="Times New Roman"/>
              </a:rPr>
              <a:t>(</a:t>
            </a:r>
            <a:r>
              <a:rPr lang="en-US" dirty="0">
                <a:solidFill>
                  <a:srgbClr val="D19A66"/>
                </a:solidFill>
                <a:latin typeface="Times New Roman"/>
                <a:cs typeface="Times New Roman"/>
              </a:rPr>
              <a:t>String</a:t>
            </a:r>
            <a:r>
              <a:rPr lang="en-US" dirty="0">
                <a:solidFill>
                  <a:srgbClr val="ABB2BF"/>
                </a:solidFill>
                <a:latin typeface="Times New Roman"/>
                <a:cs typeface="Times New Roman"/>
              </a:rPr>
              <a:t>[]</a:t>
            </a:r>
            <a:r>
              <a:rPr lang="en-US" dirty="0">
                <a:latin typeface="Times New Roman"/>
                <a:cs typeface="Times New Roman"/>
              </a:rPr>
              <a:t> </a:t>
            </a:r>
            <a:r>
              <a:rPr lang="en-US" err="1">
                <a:latin typeface="Times New Roman"/>
                <a:cs typeface="Times New Roman"/>
              </a:rPr>
              <a:t>args</a:t>
            </a:r>
            <a:r>
              <a:rPr lang="en-US" dirty="0">
                <a:solidFill>
                  <a:srgbClr val="ABB2BF"/>
                </a:solidFill>
                <a:latin typeface="Times New Roman"/>
                <a:cs typeface="Times New Roman"/>
              </a:rPr>
              <a:t>)</a:t>
            </a:r>
            <a:r>
              <a:rPr lang="en-US" dirty="0">
                <a:latin typeface="Times New Roman"/>
                <a:cs typeface="Times New Roman"/>
              </a:rPr>
              <a:t> </a:t>
            </a:r>
            <a:r>
              <a:rPr lang="en-US">
                <a:solidFill>
                  <a:srgbClr val="ABB2BF"/>
                </a:solidFill>
                <a:latin typeface="Times New Roman"/>
                <a:cs typeface="Times New Roman"/>
              </a:rPr>
              <a:t>{       </a:t>
            </a:r>
            <a:endParaRPr lang="en-US">
              <a:solidFill>
                <a:srgbClr val="000000"/>
              </a:solidFill>
            </a:endParaRPr>
          </a:p>
          <a:p>
            <a:pPr marL="0" indent="0">
              <a:buNone/>
            </a:pPr>
            <a:r>
              <a:rPr lang="en-US" dirty="0">
                <a:solidFill>
                  <a:srgbClr val="000000"/>
                </a:solidFill>
                <a:latin typeface="Times New Roman"/>
                <a:cs typeface="Times New Roman"/>
              </a:rPr>
              <a:t> </a:t>
            </a:r>
            <a:r>
              <a:rPr lang="en-US" i="1" dirty="0">
                <a:solidFill>
                  <a:srgbClr val="5C6370"/>
                </a:solidFill>
                <a:latin typeface="Times New Roman"/>
                <a:cs typeface="Times New Roman"/>
              </a:rPr>
              <a:t>// Creating a </a:t>
            </a:r>
            <a:r>
              <a:rPr lang="en-US" i="1" err="1">
                <a:solidFill>
                  <a:srgbClr val="5C6370"/>
                </a:solidFill>
                <a:latin typeface="Times New Roman"/>
                <a:cs typeface="Times New Roman"/>
              </a:rPr>
              <a:t>TreeMap</a:t>
            </a:r>
            <a:r>
              <a:rPr lang="en-US" i="1">
                <a:solidFill>
                  <a:srgbClr val="5C6370"/>
                </a:solidFill>
                <a:latin typeface="Times New Roman"/>
                <a:cs typeface="Times New Roman"/>
              </a:rPr>
              <a:t> with natural ordering</a:t>
            </a:r>
            <a:endParaRPr lang="en-US"/>
          </a:p>
          <a:p>
            <a:pPr marL="0" indent="0">
              <a:buNone/>
            </a:pPr>
            <a:r>
              <a:rPr lang="en-US" dirty="0">
                <a:latin typeface="Times New Roman"/>
                <a:cs typeface="Times New Roman"/>
              </a:rPr>
              <a:t> </a:t>
            </a:r>
            <a:r>
              <a:rPr lang="en-US" err="1">
                <a:solidFill>
                  <a:srgbClr val="D19A66"/>
                </a:solidFill>
                <a:latin typeface="Times New Roman"/>
                <a:cs typeface="Times New Roman"/>
              </a:rPr>
              <a:t>TreeMap</a:t>
            </a:r>
            <a:r>
              <a:rPr lang="en-US" dirty="0">
                <a:solidFill>
                  <a:srgbClr val="ABB2BF"/>
                </a:solidFill>
                <a:latin typeface="Times New Roman"/>
                <a:cs typeface="Times New Roman"/>
              </a:rPr>
              <a:t>&lt;</a:t>
            </a:r>
            <a:r>
              <a:rPr lang="en-US" dirty="0">
                <a:solidFill>
                  <a:srgbClr val="D19A66"/>
                </a:solidFill>
                <a:latin typeface="Times New Roman"/>
                <a:cs typeface="Times New Roman"/>
              </a:rPr>
              <a:t>Integer</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String</a:t>
            </a:r>
            <a:r>
              <a:rPr lang="en-US" dirty="0">
                <a:solidFill>
                  <a:srgbClr val="ABB2BF"/>
                </a:solidFill>
                <a:latin typeface="Times New Roman"/>
                <a:cs typeface="Times New Roman"/>
              </a:rPr>
              <a:t>&gt;</a:t>
            </a:r>
            <a:r>
              <a:rPr lang="en-US" dirty="0">
                <a:latin typeface="Times New Roman"/>
                <a:cs typeface="Times New Roman"/>
              </a:rPr>
              <a:t> </a:t>
            </a:r>
            <a:r>
              <a:rPr lang="en-US" err="1">
                <a:latin typeface="Times New Roman"/>
                <a:cs typeface="Times New Roman"/>
              </a:rPr>
              <a:t>treeMap</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t>
            </a:r>
            <a:r>
              <a:rPr lang="en-US" dirty="0">
                <a:solidFill>
                  <a:srgbClr val="C678DD"/>
                </a:solidFill>
                <a:latin typeface="Times New Roman"/>
                <a:cs typeface="Times New Roman"/>
              </a:rPr>
              <a:t>new</a:t>
            </a:r>
            <a:r>
              <a:rPr lang="en-US" dirty="0">
                <a:latin typeface="Times New Roman"/>
                <a:cs typeface="Times New Roman"/>
              </a:rPr>
              <a:t> </a:t>
            </a:r>
            <a:r>
              <a:rPr lang="en-US" err="1">
                <a:solidFill>
                  <a:srgbClr val="D19A66"/>
                </a:solidFill>
                <a:latin typeface="Times New Roman"/>
                <a:cs typeface="Times New Roman"/>
              </a:rPr>
              <a:t>TreeMap</a:t>
            </a:r>
            <a:r>
              <a:rPr lang="en-US" dirty="0">
                <a:solidFill>
                  <a:srgbClr val="ABB2BF"/>
                </a:solidFill>
                <a:latin typeface="Times New Roman"/>
                <a:cs typeface="Times New Roman"/>
              </a:rPr>
              <a:t>&lt;&gt;();</a:t>
            </a:r>
            <a:r>
              <a:rPr lang="en-US" dirty="0">
                <a:latin typeface="Times New Roman"/>
                <a:cs typeface="Times New Roman"/>
              </a:rPr>
              <a:t> </a:t>
            </a:r>
            <a:endParaRPr lang="en-US">
              <a:solidFill>
                <a:srgbClr val="000000"/>
              </a:solidFill>
            </a:endParaRPr>
          </a:p>
          <a:p>
            <a:pPr marL="0" indent="0">
              <a:buNone/>
            </a:pPr>
            <a:r>
              <a:rPr lang="en-US" i="1" dirty="0">
                <a:solidFill>
                  <a:srgbClr val="5C6370"/>
                </a:solidFill>
                <a:latin typeface="Times New Roman"/>
                <a:cs typeface="Times New Roman"/>
              </a:rPr>
              <a:t>// Adding elements to the </a:t>
            </a:r>
            <a:r>
              <a:rPr lang="en-US" i="1" err="1">
                <a:solidFill>
                  <a:srgbClr val="5C6370"/>
                </a:solidFill>
                <a:latin typeface="Times New Roman"/>
                <a:cs typeface="Times New Roman"/>
              </a:rPr>
              <a:t>TreeMap</a:t>
            </a:r>
            <a:r>
              <a:rPr lang="en-US" dirty="0">
                <a:latin typeface="Times New Roman"/>
                <a:cs typeface="Times New Roman"/>
              </a:rPr>
              <a:t> </a:t>
            </a:r>
            <a:endParaRPr lang="en-US"/>
          </a:p>
          <a:p>
            <a:pPr marL="0" indent="0">
              <a:buNone/>
            </a:pPr>
            <a:r>
              <a:rPr lang="en-US" err="1">
                <a:latin typeface="Times New Roman"/>
                <a:cs typeface="Times New Roman"/>
              </a:rPr>
              <a:t>treeMap</a:t>
            </a:r>
            <a:r>
              <a:rPr lang="en-US" err="1">
                <a:solidFill>
                  <a:srgbClr val="ABB2BF"/>
                </a:solidFill>
                <a:latin typeface="Times New Roman"/>
                <a:cs typeface="Times New Roman"/>
              </a:rPr>
              <a:t>.</a:t>
            </a:r>
            <a:r>
              <a:rPr lang="en-US" err="1">
                <a:solidFill>
                  <a:srgbClr val="61AFEF"/>
                </a:solidFill>
                <a:latin typeface="Times New Roman"/>
                <a:cs typeface="Times New Roman"/>
              </a:rPr>
              <a:t>put</a:t>
            </a:r>
            <a:r>
              <a:rPr lang="en-US" dirty="0">
                <a:solidFill>
                  <a:srgbClr val="ABB2BF"/>
                </a:solidFill>
                <a:latin typeface="Times New Roman"/>
                <a:cs typeface="Times New Roman"/>
              </a:rPr>
              <a:t>(</a:t>
            </a:r>
            <a:r>
              <a:rPr lang="en-US" dirty="0">
                <a:solidFill>
                  <a:srgbClr val="D19A66"/>
                </a:solidFill>
                <a:latin typeface="Times New Roman"/>
                <a:cs typeface="Times New Roman"/>
              </a:rPr>
              <a:t>3</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98C379"/>
                </a:solidFill>
                <a:latin typeface="Times New Roman"/>
                <a:cs typeface="Times New Roman"/>
              </a:rPr>
              <a:t>"Apple"</a:t>
            </a:r>
            <a:r>
              <a:rPr lang="en-US" dirty="0">
                <a:solidFill>
                  <a:srgbClr val="ABB2BF"/>
                </a:solidFill>
                <a:latin typeface="Times New Roman"/>
                <a:cs typeface="Times New Roman"/>
              </a:rPr>
              <a:t>);</a:t>
            </a:r>
            <a:r>
              <a:rPr lang="en-US" dirty="0">
                <a:latin typeface="Times New Roman"/>
                <a:cs typeface="Times New Roman"/>
              </a:rPr>
              <a:t> </a:t>
            </a:r>
            <a:endParaRPr lang="en-US"/>
          </a:p>
          <a:p>
            <a:pPr marL="0" indent="0">
              <a:buNone/>
            </a:pPr>
            <a:r>
              <a:rPr lang="en-US" err="1">
                <a:latin typeface="Times New Roman"/>
                <a:cs typeface="Times New Roman"/>
              </a:rPr>
              <a:t>treeMap</a:t>
            </a:r>
            <a:r>
              <a:rPr lang="en-US" err="1">
                <a:solidFill>
                  <a:srgbClr val="ABB2BF"/>
                </a:solidFill>
                <a:latin typeface="Times New Roman"/>
                <a:cs typeface="Times New Roman"/>
              </a:rPr>
              <a:t>.</a:t>
            </a:r>
            <a:r>
              <a:rPr lang="en-US" err="1">
                <a:solidFill>
                  <a:srgbClr val="61AFEF"/>
                </a:solidFill>
                <a:latin typeface="Times New Roman"/>
                <a:cs typeface="Times New Roman"/>
              </a:rPr>
              <a:t>put</a:t>
            </a:r>
            <a:r>
              <a:rPr lang="en-US">
                <a:solidFill>
                  <a:srgbClr val="ABB2BF"/>
                </a:solidFill>
                <a:latin typeface="Times New Roman"/>
                <a:cs typeface="Times New Roman"/>
              </a:rPr>
              <a:t>(</a:t>
            </a:r>
            <a:r>
              <a:rPr lang="en-US">
                <a:solidFill>
                  <a:srgbClr val="D19A66"/>
                </a:solidFill>
                <a:latin typeface="Times New Roman"/>
                <a:cs typeface="Times New Roman"/>
              </a:rPr>
              <a:t>1</a:t>
            </a:r>
            <a:r>
              <a:rPr lang="en-US">
                <a:solidFill>
                  <a:srgbClr val="ABB2BF"/>
                </a:solidFill>
                <a:latin typeface="Times New Roman"/>
                <a:cs typeface="Times New Roman"/>
              </a:rPr>
              <a:t>,</a:t>
            </a:r>
            <a:r>
              <a:rPr lang="en-US" dirty="0">
                <a:latin typeface="Times New Roman"/>
                <a:cs typeface="Times New Roman"/>
              </a:rPr>
              <a:t> </a:t>
            </a:r>
            <a:r>
              <a:rPr lang="en-US" dirty="0">
                <a:solidFill>
                  <a:srgbClr val="98C379"/>
                </a:solidFill>
                <a:latin typeface="Times New Roman"/>
                <a:cs typeface="Times New Roman"/>
              </a:rPr>
              <a:t>"Banana"</a:t>
            </a:r>
            <a:r>
              <a:rPr lang="en-US" dirty="0">
                <a:solidFill>
                  <a:srgbClr val="ABB2BF"/>
                </a:solidFill>
                <a:latin typeface="Times New Roman"/>
                <a:cs typeface="Times New Roman"/>
              </a:rPr>
              <a:t>);</a:t>
            </a:r>
            <a:r>
              <a:rPr lang="en-US" dirty="0">
                <a:latin typeface="Times New Roman"/>
                <a:cs typeface="Times New Roman"/>
              </a:rPr>
              <a:t> </a:t>
            </a:r>
            <a:endParaRPr lang="en-US"/>
          </a:p>
          <a:p>
            <a:pPr marL="0" indent="0">
              <a:buNone/>
            </a:pPr>
            <a:r>
              <a:rPr lang="en-US" err="1">
                <a:latin typeface="Times New Roman"/>
                <a:cs typeface="Times New Roman"/>
              </a:rPr>
              <a:t>treeMap</a:t>
            </a:r>
            <a:r>
              <a:rPr lang="en-US" err="1">
                <a:solidFill>
                  <a:srgbClr val="ABB2BF"/>
                </a:solidFill>
                <a:latin typeface="Times New Roman"/>
                <a:cs typeface="Times New Roman"/>
              </a:rPr>
              <a:t>.</a:t>
            </a:r>
            <a:r>
              <a:rPr lang="en-US" err="1">
                <a:solidFill>
                  <a:srgbClr val="61AFEF"/>
                </a:solidFill>
                <a:latin typeface="Times New Roman"/>
                <a:cs typeface="Times New Roman"/>
              </a:rPr>
              <a:t>put</a:t>
            </a:r>
            <a:r>
              <a:rPr lang="en-US" dirty="0">
                <a:solidFill>
                  <a:srgbClr val="ABB2BF"/>
                </a:solidFill>
                <a:latin typeface="Times New Roman"/>
                <a:cs typeface="Times New Roman"/>
              </a:rPr>
              <a:t>(</a:t>
            </a:r>
            <a:r>
              <a:rPr lang="en-US" dirty="0">
                <a:solidFill>
                  <a:srgbClr val="D19A66"/>
                </a:solidFill>
                <a:latin typeface="Times New Roman"/>
                <a:cs typeface="Times New Roman"/>
              </a:rPr>
              <a:t>4</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98C379"/>
                </a:solidFill>
                <a:latin typeface="Times New Roman"/>
                <a:cs typeface="Times New Roman"/>
              </a:rPr>
              <a:t>"Orange"</a:t>
            </a:r>
            <a:r>
              <a:rPr lang="en-US" dirty="0">
                <a:solidFill>
                  <a:srgbClr val="ABB2BF"/>
                </a:solidFill>
                <a:latin typeface="Times New Roman"/>
                <a:cs typeface="Times New Roman"/>
              </a:rPr>
              <a:t>);</a:t>
            </a:r>
            <a:r>
              <a:rPr lang="en-US" dirty="0">
                <a:latin typeface="Times New Roman"/>
                <a:cs typeface="Times New Roman"/>
              </a:rPr>
              <a:t> </a:t>
            </a:r>
            <a:endParaRPr lang="en-US"/>
          </a:p>
          <a:p>
            <a:pPr marL="0" indent="0">
              <a:buNone/>
            </a:pPr>
            <a:r>
              <a:rPr lang="en-US" dirty="0" err="1">
                <a:latin typeface="Times New Roman"/>
                <a:cs typeface="Times New Roman"/>
              </a:rPr>
              <a:t>treeMap</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put</a:t>
            </a:r>
            <a:r>
              <a:rPr lang="en-US" dirty="0">
                <a:solidFill>
                  <a:srgbClr val="ABB2BF"/>
                </a:solidFill>
                <a:latin typeface="Times New Roman"/>
                <a:cs typeface="Times New Roman"/>
              </a:rPr>
              <a:t>(</a:t>
            </a:r>
            <a:r>
              <a:rPr lang="en-US" dirty="0">
                <a:solidFill>
                  <a:srgbClr val="D19A66"/>
                </a:solidFill>
                <a:latin typeface="Times New Roman"/>
                <a:cs typeface="Times New Roman"/>
              </a:rPr>
              <a:t>2</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98C379"/>
                </a:solidFill>
                <a:latin typeface="Times New Roman"/>
                <a:cs typeface="Times New Roman"/>
              </a:rPr>
              <a:t>"Kiwi"</a:t>
            </a:r>
            <a:r>
              <a:rPr lang="en-US" dirty="0">
                <a:solidFill>
                  <a:srgbClr val="ABB2BF"/>
                </a:solidFill>
                <a:latin typeface="Times New Roman"/>
                <a:cs typeface="Times New Roman"/>
              </a:rPr>
              <a:t>);</a:t>
            </a:r>
            <a:r>
              <a:rPr lang="en-US" dirty="0">
                <a:latin typeface="Times New Roman"/>
                <a:cs typeface="Times New Roman"/>
              </a:rPr>
              <a:t> </a:t>
            </a:r>
            <a:r>
              <a:rPr lang="en-US" i="1" dirty="0">
                <a:solidFill>
                  <a:srgbClr val="5C6370"/>
                </a:solidFill>
                <a:latin typeface="Times New Roman"/>
                <a:cs typeface="Times New Roman"/>
              </a:rPr>
              <a:t>// Accessing elements by key</a:t>
            </a:r>
            <a:r>
              <a:rPr lang="en-US" dirty="0">
                <a:latin typeface="Times New Roman"/>
                <a:cs typeface="Times New Roman"/>
              </a:rPr>
              <a:t> </a:t>
            </a:r>
            <a:endParaRPr lang="en-US">
              <a:solidFill>
                <a:srgbClr val="000000"/>
              </a:solidFill>
            </a:endParaRPr>
          </a:p>
          <a:p>
            <a:pPr marL="0" indent="0">
              <a:buNone/>
            </a:pP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a:t>
            </a:r>
            <a:r>
              <a:rPr lang="en-US" dirty="0" err="1">
                <a:latin typeface="Times New Roman"/>
                <a:cs typeface="Times New Roman"/>
              </a:rPr>
              <a:t>out</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solidFill>
                  <a:srgbClr val="98C379"/>
                </a:solidFill>
                <a:latin typeface="Times New Roman"/>
                <a:cs typeface="Times New Roman"/>
              </a:rPr>
              <a:t>"Value of key 2: "</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t>
            </a:r>
            <a:r>
              <a:rPr lang="en-US" dirty="0" err="1">
                <a:latin typeface="Times New Roman"/>
                <a:cs typeface="Times New Roman"/>
              </a:rPr>
              <a:t>treeMap</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get</a:t>
            </a:r>
            <a:r>
              <a:rPr lang="en-US" dirty="0">
                <a:solidFill>
                  <a:srgbClr val="ABB2BF"/>
                </a:solidFill>
                <a:latin typeface="Times New Roman"/>
                <a:cs typeface="Times New Roman"/>
              </a:rPr>
              <a:t>(</a:t>
            </a:r>
            <a:r>
              <a:rPr lang="en-US" dirty="0">
                <a:solidFill>
                  <a:srgbClr val="D19A66"/>
                </a:solidFill>
                <a:latin typeface="Times New Roman"/>
                <a:cs typeface="Times New Roman"/>
              </a:rPr>
              <a:t>2</a:t>
            </a:r>
            <a:r>
              <a:rPr lang="en-US" dirty="0">
                <a:solidFill>
                  <a:srgbClr val="ABB2BF"/>
                </a:solidFill>
                <a:latin typeface="Times New Roman"/>
                <a:cs typeface="Times New Roman"/>
              </a:rPr>
              <a:t>));</a:t>
            </a:r>
            <a:r>
              <a:rPr lang="en-US" dirty="0">
                <a:latin typeface="Times New Roman"/>
                <a:cs typeface="Times New Roman"/>
              </a:rPr>
              <a:t> </a:t>
            </a:r>
            <a:r>
              <a:rPr lang="en-US" i="1" dirty="0">
                <a:solidFill>
                  <a:srgbClr val="5C6370"/>
                </a:solidFill>
                <a:latin typeface="Times New Roman"/>
                <a:cs typeface="Times New Roman"/>
              </a:rPr>
              <a:t>// Output: Value of key 2: Kiwi</a:t>
            </a:r>
            <a:r>
              <a:rPr lang="en-US" dirty="0">
                <a:latin typeface="Times New Roman"/>
                <a:cs typeface="Times New Roman"/>
              </a:rPr>
              <a:t> </a:t>
            </a:r>
            <a:endParaRPr lang="en-US"/>
          </a:p>
        </p:txBody>
      </p:sp>
    </p:spTree>
    <p:extLst>
      <p:ext uri="{BB962C8B-B14F-4D97-AF65-F5344CB8AC3E}">
        <p14:creationId xmlns:p14="http://schemas.microsoft.com/office/powerpoint/2010/main" val="12835873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A80B-3C67-136B-1E8E-F6DD31FCFDB2}"/>
              </a:ext>
            </a:extLst>
          </p:cNvPr>
          <p:cNvSpPr>
            <a:spLocks noGrp="1"/>
          </p:cNvSpPr>
          <p:nvPr>
            <p:ph type="title"/>
          </p:nvPr>
        </p:nvSpPr>
        <p:spPr/>
        <p:txBody>
          <a:bodyPr/>
          <a:lstStyle/>
          <a:p>
            <a:r>
              <a:rPr lang="en-US" dirty="0">
                <a:latin typeface="Times New Roman"/>
                <a:cs typeface="Times New Roman"/>
              </a:rPr>
              <a:t>Example Part:2</a:t>
            </a:r>
          </a:p>
        </p:txBody>
      </p:sp>
      <p:sp>
        <p:nvSpPr>
          <p:cNvPr id="3" name="Content Placeholder 2">
            <a:extLst>
              <a:ext uri="{FF2B5EF4-FFF2-40B4-BE49-F238E27FC236}">
                <a16:creationId xmlns:a16="http://schemas.microsoft.com/office/drawing/2014/main" id="{5C1C3DCC-143A-AC88-26D4-0E7DC946EAF3}"/>
              </a:ext>
            </a:extLst>
          </p:cNvPr>
          <p:cNvSpPr>
            <a:spLocks noGrp="1"/>
          </p:cNvSpPr>
          <p:nvPr>
            <p:ph idx="1"/>
          </p:nvPr>
        </p:nvSpPr>
        <p:spPr>
          <a:xfrm>
            <a:off x="838200" y="1458738"/>
            <a:ext cx="10981267" cy="5169780"/>
          </a:xfrm>
          <a:solidFill>
            <a:schemeClr val="tx2">
              <a:lumMod val="10000"/>
              <a:lumOff val="90000"/>
            </a:schemeClr>
          </a:solidFill>
        </p:spPr>
        <p:txBody>
          <a:bodyPr vert="horz" lIns="91440" tIns="45720" rIns="91440" bIns="45720" rtlCol="0" anchor="t">
            <a:normAutofit fontScale="92500" lnSpcReduction="20000"/>
          </a:bodyPr>
          <a:lstStyle/>
          <a:p>
            <a:pPr marL="0" indent="0">
              <a:buNone/>
            </a:pPr>
            <a:r>
              <a:rPr lang="en-US" sz="2600" i="1" dirty="0">
                <a:solidFill>
                  <a:srgbClr val="5C6370"/>
                </a:solidFill>
                <a:latin typeface="Times New Roman"/>
                <a:cs typeface="Times New Roman"/>
              </a:rPr>
              <a:t>// Iterating over </a:t>
            </a:r>
            <a:r>
              <a:rPr lang="en-US" sz="3000" i="1" dirty="0">
                <a:solidFill>
                  <a:srgbClr val="5C6370"/>
                </a:solidFill>
                <a:latin typeface="Times New Roman"/>
                <a:cs typeface="Times New Roman"/>
              </a:rPr>
              <a:t>the</a:t>
            </a:r>
            <a:r>
              <a:rPr lang="en-US" sz="2600" i="1" dirty="0">
                <a:solidFill>
                  <a:srgbClr val="5C6370"/>
                </a:solidFill>
                <a:latin typeface="Times New Roman"/>
                <a:cs typeface="Times New Roman"/>
              </a:rPr>
              <a:t> elements in sorted order</a:t>
            </a:r>
            <a:endParaRPr lang="en-US" sz="2600" dirty="0">
              <a:latin typeface="Times New Roman"/>
              <a:cs typeface="Times New Roman"/>
            </a:endParaRPr>
          </a:p>
          <a:p>
            <a:pPr marL="0" indent="0">
              <a:buNone/>
            </a:pPr>
            <a:r>
              <a:rPr lang="en-US" sz="2600" dirty="0">
                <a:latin typeface="Times New Roman"/>
                <a:cs typeface="Times New Roman"/>
              </a:rPr>
              <a:t> </a:t>
            </a:r>
            <a:r>
              <a:rPr lang="en-US" sz="2600" err="1">
                <a:solidFill>
                  <a:srgbClr val="D19A66"/>
                </a:solidFill>
                <a:latin typeface="Times New Roman"/>
                <a:cs typeface="Times New Roman"/>
              </a:rPr>
              <a:t>System</a:t>
            </a:r>
            <a:r>
              <a:rPr lang="en-US" sz="2600" err="1">
                <a:solidFill>
                  <a:srgbClr val="ABB2BF"/>
                </a:solidFill>
                <a:latin typeface="Times New Roman"/>
                <a:cs typeface="Times New Roman"/>
              </a:rPr>
              <a:t>.</a:t>
            </a:r>
            <a:r>
              <a:rPr lang="en-US" sz="2600" err="1">
                <a:latin typeface="Times New Roman"/>
                <a:cs typeface="Times New Roman"/>
              </a:rPr>
              <a:t>out</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println</a:t>
            </a:r>
            <a:r>
              <a:rPr lang="en-US" sz="2600" dirty="0">
                <a:solidFill>
                  <a:srgbClr val="ABB2BF"/>
                </a:solidFill>
                <a:latin typeface="Times New Roman"/>
                <a:cs typeface="Times New Roman"/>
              </a:rPr>
              <a:t>(</a:t>
            </a:r>
            <a:r>
              <a:rPr lang="en-US" sz="2600" dirty="0">
                <a:solidFill>
                  <a:srgbClr val="98C379"/>
                </a:solidFill>
                <a:latin typeface="Times New Roman"/>
                <a:cs typeface="Times New Roman"/>
              </a:rPr>
              <a:t>"Elements in sorted order:"</a:t>
            </a:r>
            <a:r>
              <a:rPr lang="en-US" sz="2600" dirty="0">
                <a:solidFill>
                  <a:srgbClr val="ABB2BF"/>
                </a:solidFill>
                <a:latin typeface="Times New Roman"/>
                <a:cs typeface="Times New Roman"/>
              </a:rPr>
              <a:t>);</a:t>
            </a:r>
            <a:r>
              <a:rPr lang="en-US" sz="2600" dirty="0">
                <a:latin typeface="Times New Roman"/>
                <a:cs typeface="Times New Roman"/>
              </a:rPr>
              <a:t> </a:t>
            </a:r>
            <a:endParaRPr lang="en-US" sz="2600">
              <a:solidFill>
                <a:srgbClr val="000000"/>
              </a:solidFill>
              <a:latin typeface="Times New Roman"/>
              <a:cs typeface="Times New Roman"/>
            </a:endParaRPr>
          </a:p>
          <a:p>
            <a:pPr marL="0" indent="0">
              <a:buNone/>
            </a:pPr>
            <a:r>
              <a:rPr lang="en-US" sz="2600" dirty="0">
                <a:solidFill>
                  <a:srgbClr val="C678DD"/>
                </a:solidFill>
                <a:latin typeface="Times New Roman"/>
                <a:cs typeface="Times New Roman"/>
              </a:rPr>
              <a:t>for</a:t>
            </a:r>
            <a:r>
              <a:rPr lang="en-US" sz="2600" dirty="0">
                <a:latin typeface="Times New Roman"/>
                <a:cs typeface="Times New Roman"/>
              </a:rPr>
              <a:t> </a:t>
            </a:r>
            <a:r>
              <a:rPr lang="en-US" sz="2600" dirty="0">
                <a:solidFill>
                  <a:srgbClr val="ABB2BF"/>
                </a:solidFill>
                <a:latin typeface="Times New Roman"/>
                <a:cs typeface="Times New Roman"/>
              </a:rPr>
              <a:t>(</a:t>
            </a:r>
            <a:r>
              <a:rPr lang="en-US" sz="2600" dirty="0">
                <a:solidFill>
                  <a:srgbClr val="D19A66"/>
                </a:solidFill>
                <a:latin typeface="Times New Roman"/>
                <a:cs typeface="Times New Roman"/>
              </a:rPr>
              <a:t>Integer</a:t>
            </a:r>
            <a:r>
              <a:rPr lang="en-US" sz="2600" dirty="0">
                <a:latin typeface="Times New Roman"/>
                <a:cs typeface="Times New Roman"/>
              </a:rPr>
              <a:t> key </a:t>
            </a:r>
            <a:r>
              <a:rPr lang="en-US" sz="2600" dirty="0">
                <a:solidFill>
                  <a:srgbClr val="61AFEF"/>
                </a:solidFill>
                <a:latin typeface="Times New Roman"/>
                <a:cs typeface="Times New Roman"/>
              </a:rPr>
              <a:t>:</a:t>
            </a:r>
            <a:r>
              <a:rPr lang="en-US" sz="2600" dirty="0">
                <a:latin typeface="Times New Roman"/>
                <a:cs typeface="Times New Roman"/>
              </a:rPr>
              <a:t> </a:t>
            </a:r>
            <a:r>
              <a:rPr lang="en-US" sz="2600" err="1">
                <a:latin typeface="Times New Roman"/>
                <a:cs typeface="Times New Roman"/>
              </a:rPr>
              <a:t>treeMap</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keySet</a:t>
            </a:r>
            <a:r>
              <a:rPr lang="en-US" sz="2600" dirty="0">
                <a:solidFill>
                  <a:srgbClr val="ABB2BF"/>
                </a:solidFill>
                <a:latin typeface="Times New Roman"/>
                <a:cs typeface="Times New Roman"/>
              </a:rPr>
              <a:t>())</a:t>
            </a:r>
            <a:r>
              <a:rPr lang="en-US" sz="2600" dirty="0">
                <a:latin typeface="Times New Roman"/>
                <a:cs typeface="Times New Roman"/>
              </a:rPr>
              <a:t> </a:t>
            </a:r>
            <a:r>
              <a:rPr lang="en-US" sz="2600" dirty="0">
                <a:solidFill>
                  <a:srgbClr val="ABB2BF"/>
                </a:solidFill>
                <a:latin typeface="Times New Roman"/>
                <a:cs typeface="Times New Roman"/>
              </a:rPr>
              <a:t>{</a:t>
            </a:r>
            <a:r>
              <a:rPr lang="en-US" sz="2600" dirty="0">
                <a:latin typeface="Times New Roman"/>
                <a:cs typeface="Times New Roman"/>
              </a:rPr>
              <a:t> </a:t>
            </a:r>
            <a:endParaRPr lang="en-US" sz="2600">
              <a:solidFill>
                <a:srgbClr val="000000"/>
              </a:solidFill>
              <a:latin typeface="Times New Roman"/>
              <a:cs typeface="Times New Roman"/>
            </a:endParaRPr>
          </a:p>
          <a:p>
            <a:pPr marL="0" indent="0">
              <a:buNone/>
            </a:pPr>
            <a:r>
              <a:rPr lang="en-US" sz="2600" err="1">
                <a:solidFill>
                  <a:srgbClr val="D19A66"/>
                </a:solidFill>
                <a:latin typeface="Times New Roman"/>
                <a:cs typeface="Times New Roman"/>
              </a:rPr>
              <a:t>System</a:t>
            </a:r>
            <a:r>
              <a:rPr lang="en-US" sz="2600" err="1">
                <a:solidFill>
                  <a:srgbClr val="ABB2BF"/>
                </a:solidFill>
                <a:latin typeface="Times New Roman"/>
                <a:cs typeface="Times New Roman"/>
              </a:rPr>
              <a:t>.</a:t>
            </a:r>
            <a:r>
              <a:rPr lang="en-US" sz="2600" err="1">
                <a:latin typeface="Times New Roman"/>
                <a:cs typeface="Times New Roman"/>
              </a:rPr>
              <a:t>out</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println</a:t>
            </a:r>
            <a:r>
              <a:rPr lang="en-US" sz="2600" dirty="0">
                <a:solidFill>
                  <a:srgbClr val="ABB2BF"/>
                </a:solidFill>
                <a:latin typeface="Times New Roman"/>
                <a:cs typeface="Times New Roman"/>
              </a:rPr>
              <a:t>(</a:t>
            </a:r>
            <a:r>
              <a:rPr lang="en-US" sz="2600" dirty="0">
                <a:latin typeface="Times New Roman"/>
                <a:cs typeface="Times New Roman"/>
              </a:rPr>
              <a:t>key </a:t>
            </a:r>
            <a:r>
              <a:rPr lang="en-US" sz="2600" dirty="0">
                <a:solidFill>
                  <a:srgbClr val="61AFEF"/>
                </a:solidFill>
                <a:latin typeface="Times New Roman"/>
                <a:cs typeface="Times New Roman"/>
              </a:rPr>
              <a:t>+</a:t>
            </a:r>
            <a:r>
              <a:rPr lang="en-US" sz="2600" dirty="0">
                <a:latin typeface="Times New Roman"/>
                <a:cs typeface="Times New Roman"/>
              </a:rPr>
              <a:t> </a:t>
            </a:r>
            <a:r>
              <a:rPr lang="en-US" sz="2600" dirty="0">
                <a:solidFill>
                  <a:srgbClr val="98C379"/>
                </a:solidFill>
                <a:latin typeface="Times New Roman"/>
                <a:cs typeface="Times New Roman"/>
              </a:rPr>
              <a:t>": "</a:t>
            </a:r>
            <a:r>
              <a:rPr lang="en-US" sz="2600" dirty="0">
                <a:latin typeface="Times New Roman"/>
                <a:cs typeface="Times New Roman"/>
              </a:rPr>
              <a:t> </a:t>
            </a:r>
            <a:r>
              <a:rPr lang="en-US" sz="2600" dirty="0">
                <a:solidFill>
                  <a:srgbClr val="61AFEF"/>
                </a:solidFill>
                <a:latin typeface="Times New Roman"/>
                <a:cs typeface="Times New Roman"/>
              </a:rPr>
              <a:t>+</a:t>
            </a:r>
            <a:r>
              <a:rPr lang="en-US" sz="2600" dirty="0">
                <a:latin typeface="Times New Roman"/>
                <a:cs typeface="Times New Roman"/>
              </a:rPr>
              <a:t> </a:t>
            </a:r>
            <a:r>
              <a:rPr lang="en-US" sz="2600" err="1">
                <a:latin typeface="Times New Roman"/>
                <a:cs typeface="Times New Roman"/>
              </a:rPr>
              <a:t>treeMap</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get</a:t>
            </a:r>
            <a:r>
              <a:rPr lang="en-US" sz="2600" dirty="0">
                <a:solidFill>
                  <a:srgbClr val="ABB2BF"/>
                </a:solidFill>
                <a:latin typeface="Times New Roman"/>
                <a:cs typeface="Times New Roman"/>
              </a:rPr>
              <a:t>(</a:t>
            </a:r>
            <a:r>
              <a:rPr lang="en-US" sz="2600" dirty="0">
                <a:latin typeface="Times New Roman"/>
                <a:cs typeface="Times New Roman"/>
              </a:rPr>
              <a:t>key</a:t>
            </a:r>
            <a:r>
              <a:rPr lang="en-US" sz="2600" dirty="0">
                <a:solidFill>
                  <a:srgbClr val="ABB2BF"/>
                </a:solidFill>
                <a:latin typeface="Times New Roman"/>
                <a:cs typeface="Times New Roman"/>
              </a:rPr>
              <a:t>));</a:t>
            </a:r>
            <a:r>
              <a:rPr lang="en-US" sz="2600" dirty="0">
                <a:latin typeface="Times New Roman"/>
                <a:cs typeface="Times New Roman"/>
              </a:rPr>
              <a:t> </a:t>
            </a:r>
            <a:endParaRPr lang="en-US" sz="2600">
              <a:solidFill>
                <a:srgbClr val="000000"/>
              </a:solidFill>
              <a:latin typeface="Times New Roman"/>
              <a:cs typeface="Times New Roman"/>
            </a:endParaRPr>
          </a:p>
          <a:p>
            <a:pPr marL="0" indent="0">
              <a:buNone/>
            </a:pPr>
            <a:r>
              <a:rPr lang="en-US" sz="2600" dirty="0">
                <a:solidFill>
                  <a:srgbClr val="ABB2BF"/>
                </a:solidFill>
                <a:latin typeface="Times New Roman"/>
                <a:cs typeface="Times New Roman"/>
              </a:rPr>
              <a:t>}</a:t>
            </a:r>
            <a:r>
              <a:rPr lang="en-US" sz="2600" dirty="0">
                <a:latin typeface="Times New Roman"/>
                <a:cs typeface="Times New Roman"/>
              </a:rPr>
              <a:t> </a:t>
            </a:r>
            <a:endParaRPr lang="en-US" sz="2600">
              <a:latin typeface="Times New Roman"/>
              <a:cs typeface="Times New Roman"/>
            </a:endParaRPr>
          </a:p>
          <a:p>
            <a:pPr marL="0" indent="0">
              <a:buNone/>
            </a:pPr>
            <a:r>
              <a:rPr lang="en-US" sz="2600" i="1" dirty="0">
                <a:solidFill>
                  <a:srgbClr val="5C6370"/>
                </a:solidFill>
                <a:latin typeface="Times New Roman"/>
                <a:cs typeface="Times New Roman"/>
              </a:rPr>
              <a:t>// Output:</a:t>
            </a:r>
            <a:r>
              <a:rPr lang="en-US" sz="2600" dirty="0">
                <a:latin typeface="Times New Roman"/>
                <a:cs typeface="Times New Roman"/>
              </a:rPr>
              <a:t> </a:t>
            </a:r>
            <a:r>
              <a:rPr lang="en-US" sz="2600" i="1" dirty="0">
                <a:solidFill>
                  <a:srgbClr val="5C6370"/>
                </a:solidFill>
                <a:latin typeface="Times New Roman"/>
                <a:cs typeface="Times New Roman"/>
              </a:rPr>
              <a:t>// Elements in sorted order:</a:t>
            </a:r>
            <a:r>
              <a:rPr lang="en-US" sz="2600" dirty="0">
                <a:latin typeface="Times New Roman"/>
                <a:cs typeface="Times New Roman"/>
              </a:rPr>
              <a:t> </a:t>
            </a:r>
            <a:r>
              <a:rPr lang="en-US" sz="2600" i="1" dirty="0">
                <a:solidFill>
                  <a:srgbClr val="5C6370"/>
                </a:solidFill>
                <a:latin typeface="Times New Roman"/>
                <a:cs typeface="Times New Roman"/>
              </a:rPr>
              <a:t>// 1: Banana</a:t>
            </a:r>
            <a:r>
              <a:rPr lang="en-US" sz="2600" dirty="0">
                <a:latin typeface="Times New Roman"/>
                <a:cs typeface="Times New Roman"/>
              </a:rPr>
              <a:t> </a:t>
            </a:r>
            <a:r>
              <a:rPr lang="en-US" sz="2600" i="1" dirty="0">
                <a:solidFill>
                  <a:srgbClr val="5C6370"/>
                </a:solidFill>
                <a:latin typeface="Times New Roman"/>
                <a:cs typeface="Times New Roman"/>
              </a:rPr>
              <a:t>// 2: Kiwi</a:t>
            </a:r>
            <a:r>
              <a:rPr lang="en-US" sz="2600" dirty="0">
                <a:latin typeface="Times New Roman"/>
                <a:cs typeface="Times New Roman"/>
              </a:rPr>
              <a:t> </a:t>
            </a:r>
            <a:r>
              <a:rPr lang="en-US" sz="2600" i="1" dirty="0">
                <a:solidFill>
                  <a:srgbClr val="5C6370"/>
                </a:solidFill>
                <a:latin typeface="Times New Roman"/>
                <a:cs typeface="Times New Roman"/>
              </a:rPr>
              <a:t>// 3: Apple</a:t>
            </a:r>
            <a:r>
              <a:rPr lang="en-US" sz="2600" dirty="0">
                <a:latin typeface="Times New Roman"/>
                <a:cs typeface="Times New Roman"/>
              </a:rPr>
              <a:t> </a:t>
            </a:r>
            <a:r>
              <a:rPr lang="en-US" sz="2600" i="1" dirty="0">
                <a:solidFill>
                  <a:srgbClr val="5C6370"/>
                </a:solidFill>
                <a:latin typeface="Times New Roman"/>
                <a:cs typeface="Times New Roman"/>
              </a:rPr>
              <a:t>// 4: Orange</a:t>
            </a:r>
            <a:r>
              <a:rPr lang="en-US" sz="2600" dirty="0">
                <a:latin typeface="Times New Roman"/>
                <a:cs typeface="Times New Roman"/>
              </a:rPr>
              <a:t> </a:t>
            </a:r>
            <a:r>
              <a:rPr lang="en-US" sz="2600" i="1" dirty="0">
                <a:solidFill>
                  <a:srgbClr val="5C6370"/>
                </a:solidFill>
                <a:latin typeface="Times New Roman"/>
                <a:cs typeface="Times New Roman"/>
              </a:rPr>
              <a:t>// Removing an element</a:t>
            </a:r>
            <a:endParaRPr lang="en-US" sz="2600" dirty="0">
              <a:latin typeface="Times New Roman"/>
              <a:cs typeface="Times New Roman"/>
            </a:endParaRPr>
          </a:p>
          <a:p>
            <a:pPr marL="0" indent="0">
              <a:buNone/>
            </a:pPr>
            <a:r>
              <a:rPr lang="en-US" sz="2600" dirty="0">
                <a:latin typeface="Times New Roman"/>
                <a:cs typeface="Times New Roman"/>
              </a:rPr>
              <a:t> </a:t>
            </a:r>
            <a:r>
              <a:rPr lang="en-US" sz="2600" err="1">
                <a:latin typeface="Times New Roman"/>
                <a:cs typeface="Times New Roman"/>
              </a:rPr>
              <a:t>treeMap</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remove</a:t>
            </a:r>
            <a:r>
              <a:rPr lang="en-US" sz="2600" dirty="0">
                <a:solidFill>
                  <a:srgbClr val="ABB2BF"/>
                </a:solidFill>
                <a:latin typeface="Times New Roman"/>
                <a:cs typeface="Times New Roman"/>
              </a:rPr>
              <a:t>(</a:t>
            </a:r>
            <a:r>
              <a:rPr lang="en-US" sz="2600" dirty="0">
                <a:solidFill>
                  <a:srgbClr val="D19A66"/>
                </a:solidFill>
                <a:latin typeface="Times New Roman"/>
                <a:cs typeface="Times New Roman"/>
              </a:rPr>
              <a:t>3</a:t>
            </a:r>
            <a:r>
              <a:rPr lang="en-US" sz="2600" dirty="0">
                <a:solidFill>
                  <a:srgbClr val="ABB2BF"/>
                </a:solidFill>
                <a:latin typeface="Times New Roman"/>
                <a:cs typeface="Times New Roman"/>
              </a:rPr>
              <a:t>);</a:t>
            </a:r>
            <a:r>
              <a:rPr lang="en-US" sz="2600" dirty="0">
                <a:latin typeface="Times New Roman"/>
                <a:cs typeface="Times New Roman"/>
              </a:rPr>
              <a:t> </a:t>
            </a:r>
            <a:endParaRPr lang="en-US" sz="2600">
              <a:solidFill>
                <a:srgbClr val="000000"/>
              </a:solidFill>
              <a:latin typeface="Times New Roman"/>
              <a:cs typeface="Times New Roman"/>
            </a:endParaRPr>
          </a:p>
          <a:p>
            <a:pPr marL="0" indent="0">
              <a:buNone/>
            </a:pPr>
            <a:r>
              <a:rPr lang="en-US" sz="2600" i="1" dirty="0">
                <a:solidFill>
                  <a:srgbClr val="5C6370"/>
                </a:solidFill>
                <a:latin typeface="Times New Roman"/>
                <a:cs typeface="Times New Roman"/>
              </a:rPr>
              <a:t>// Iterating over the elements after removal</a:t>
            </a:r>
            <a:r>
              <a:rPr lang="en-US" sz="2600" dirty="0">
                <a:latin typeface="Times New Roman"/>
                <a:cs typeface="Times New Roman"/>
              </a:rPr>
              <a:t> </a:t>
            </a:r>
            <a:endParaRPr lang="en-US" sz="2600">
              <a:solidFill>
                <a:srgbClr val="000000"/>
              </a:solidFill>
              <a:latin typeface="Times New Roman"/>
              <a:cs typeface="Times New Roman"/>
            </a:endParaRPr>
          </a:p>
          <a:p>
            <a:pPr marL="0" indent="0">
              <a:buNone/>
            </a:pPr>
            <a:r>
              <a:rPr lang="en-US" sz="2600" err="1">
                <a:solidFill>
                  <a:srgbClr val="D19A66"/>
                </a:solidFill>
                <a:latin typeface="Times New Roman"/>
                <a:cs typeface="Times New Roman"/>
              </a:rPr>
              <a:t>System</a:t>
            </a:r>
            <a:r>
              <a:rPr lang="en-US" sz="2600" err="1">
                <a:solidFill>
                  <a:srgbClr val="ABB2BF"/>
                </a:solidFill>
                <a:latin typeface="Times New Roman"/>
                <a:cs typeface="Times New Roman"/>
              </a:rPr>
              <a:t>.</a:t>
            </a:r>
            <a:r>
              <a:rPr lang="en-US" sz="2600" err="1">
                <a:latin typeface="Times New Roman"/>
                <a:cs typeface="Times New Roman"/>
              </a:rPr>
              <a:t>out</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println</a:t>
            </a:r>
            <a:r>
              <a:rPr lang="en-US" sz="2600" dirty="0">
                <a:solidFill>
                  <a:srgbClr val="ABB2BF"/>
                </a:solidFill>
                <a:latin typeface="Times New Roman"/>
                <a:cs typeface="Times New Roman"/>
              </a:rPr>
              <a:t>(</a:t>
            </a:r>
            <a:r>
              <a:rPr lang="en-US" sz="2600" dirty="0">
                <a:solidFill>
                  <a:srgbClr val="98C379"/>
                </a:solidFill>
                <a:latin typeface="Times New Roman"/>
                <a:cs typeface="Times New Roman"/>
              </a:rPr>
              <a:t>"\</a:t>
            </a:r>
            <a:r>
              <a:rPr lang="en-US" sz="2600" err="1">
                <a:solidFill>
                  <a:srgbClr val="98C379"/>
                </a:solidFill>
                <a:latin typeface="Times New Roman"/>
                <a:cs typeface="Times New Roman"/>
              </a:rPr>
              <a:t>nElements</a:t>
            </a:r>
            <a:r>
              <a:rPr lang="en-US" sz="2600" dirty="0">
                <a:solidFill>
                  <a:srgbClr val="98C379"/>
                </a:solidFill>
                <a:latin typeface="Times New Roman"/>
                <a:cs typeface="Times New Roman"/>
              </a:rPr>
              <a:t> after removing key 3:"</a:t>
            </a:r>
            <a:r>
              <a:rPr lang="en-US" sz="2600" dirty="0">
                <a:solidFill>
                  <a:srgbClr val="ABB2BF"/>
                </a:solidFill>
                <a:latin typeface="Times New Roman"/>
                <a:cs typeface="Times New Roman"/>
              </a:rPr>
              <a:t>);</a:t>
            </a:r>
            <a:r>
              <a:rPr lang="en-US" sz="2600" dirty="0">
                <a:latin typeface="Times New Roman"/>
                <a:cs typeface="Times New Roman"/>
              </a:rPr>
              <a:t> </a:t>
            </a:r>
            <a:endParaRPr lang="en-US" sz="2600">
              <a:solidFill>
                <a:srgbClr val="000000"/>
              </a:solidFill>
              <a:latin typeface="Times New Roman"/>
              <a:cs typeface="Times New Roman"/>
            </a:endParaRPr>
          </a:p>
          <a:p>
            <a:pPr marL="0" indent="0">
              <a:buNone/>
            </a:pPr>
            <a:r>
              <a:rPr lang="en-US" sz="2600" dirty="0">
                <a:solidFill>
                  <a:srgbClr val="C678DD"/>
                </a:solidFill>
                <a:latin typeface="Times New Roman"/>
                <a:cs typeface="Times New Roman"/>
              </a:rPr>
              <a:t>for</a:t>
            </a:r>
            <a:r>
              <a:rPr lang="en-US" sz="2600" dirty="0">
                <a:latin typeface="Times New Roman"/>
                <a:cs typeface="Times New Roman"/>
              </a:rPr>
              <a:t> </a:t>
            </a:r>
            <a:r>
              <a:rPr lang="en-US" sz="2600" dirty="0">
                <a:solidFill>
                  <a:srgbClr val="ABB2BF"/>
                </a:solidFill>
                <a:latin typeface="Times New Roman"/>
                <a:cs typeface="Times New Roman"/>
              </a:rPr>
              <a:t>(</a:t>
            </a:r>
            <a:r>
              <a:rPr lang="en-US" sz="2600" dirty="0">
                <a:solidFill>
                  <a:srgbClr val="D19A66"/>
                </a:solidFill>
                <a:latin typeface="Times New Roman"/>
                <a:cs typeface="Times New Roman"/>
              </a:rPr>
              <a:t>Integer</a:t>
            </a:r>
            <a:r>
              <a:rPr lang="en-US" sz="2600" dirty="0">
                <a:latin typeface="Times New Roman"/>
                <a:cs typeface="Times New Roman"/>
              </a:rPr>
              <a:t> key </a:t>
            </a:r>
            <a:r>
              <a:rPr lang="en-US" sz="2600" dirty="0">
                <a:solidFill>
                  <a:srgbClr val="61AFEF"/>
                </a:solidFill>
                <a:latin typeface="Times New Roman"/>
                <a:cs typeface="Times New Roman"/>
              </a:rPr>
              <a:t>:</a:t>
            </a:r>
            <a:r>
              <a:rPr lang="en-US" sz="2600" dirty="0">
                <a:latin typeface="Times New Roman"/>
                <a:cs typeface="Times New Roman"/>
              </a:rPr>
              <a:t> </a:t>
            </a:r>
            <a:r>
              <a:rPr lang="en-US" sz="2600" err="1">
                <a:latin typeface="Times New Roman"/>
                <a:cs typeface="Times New Roman"/>
              </a:rPr>
              <a:t>treeMap</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keySet</a:t>
            </a:r>
            <a:r>
              <a:rPr lang="en-US" sz="2600" dirty="0">
                <a:solidFill>
                  <a:srgbClr val="ABB2BF"/>
                </a:solidFill>
                <a:latin typeface="Times New Roman"/>
                <a:cs typeface="Times New Roman"/>
              </a:rPr>
              <a:t>())</a:t>
            </a:r>
            <a:r>
              <a:rPr lang="en-US" sz="2600" dirty="0">
                <a:latin typeface="Times New Roman"/>
                <a:cs typeface="Times New Roman"/>
              </a:rPr>
              <a:t> </a:t>
            </a:r>
            <a:r>
              <a:rPr lang="en-US" sz="2600" dirty="0">
                <a:solidFill>
                  <a:srgbClr val="ABB2BF"/>
                </a:solidFill>
                <a:latin typeface="Times New Roman"/>
                <a:cs typeface="Times New Roman"/>
              </a:rPr>
              <a:t>{</a:t>
            </a:r>
            <a:r>
              <a:rPr lang="en-US" sz="2600" dirty="0">
                <a:latin typeface="Times New Roman"/>
                <a:cs typeface="Times New Roman"/>
              </a:rPr>
              <a:t> </a:t>
            </a:r>
            <a:endParaRPr lang="en-US" sz="2600">
              <a:solidFill>
                <a:srgbClr val="000000"/>
              </a:solidFill>
              <a:latin typeface="Times New Roman"/>
              <a:cs typeface="Times New Roman"/>
            </a:endParaRPr>
          </a:p>
          <a:p>
            <a:pPr marL="0" indent="0">
              <a:buNone/>
            </a:pPr>
            <a:r>
              <a:rPr lang="en-US" sz="2600" err="1">
                <a:solidFill>
                  <a:srgbClr val="D19A66"/>
                </a:solidFill>
                <a:latin typeface="Times New Roman"/>
                <a:cs typeface="Times New Roman"/>
              </a:rPr>
              <a:t>System</a:t>
            </a:r>
            <a:r>
              <a:rPr lang="en-US" sz="2600" err="1">
                <a:solidFill>
                  <a:srgbClr val="ABB2BF"/>
                </a:solidFill>
                <a:latin typeface="Times New Roman"/>
                <a:cs typeface="Times New Roman"/>
              </a:rPr>
              <a:t>.</a:t>
            </a:r>
            <a:r>
              <a:rPr lang="en-US" sz="2600" err="1">
                <a:latin typeface="Times New Roman"/>
                <a:cs typeface="Times New Roman"/>
              </a:rPr>
              <a:t>out</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println</a:t>
            </a:r>
            <a:r>
              <a:rPr lang="en-US" sz="2600" dirty="0">
                <a:solidFill>
                  <a:srgbClr val="ABB2BF"/>
                </a:solidFill>
                <a:latin typeface="Times New Roman"/>
                <a:cs typeface="Times New Roman"/>
              </a:rPr>
              <a:t>(</a:t>
            </a:r>
            <a:r>
              <a:rPr lang="en-US" sz="2600" dirty="0">
                <a:latin typeface="Times New Roman"/>
                <a:cs typeface="Times New Roman"/>
              </a:rPr>
              <a:t>key </a:t>
            </a:r>
            <a:r>
              <a:rPr lang="en-US" sz="2600" dirty="0">
                <a:solidFill>
                  <a:srgbClr val="61AFEF"/>
                </a:solidFill>
                <a:latin typeface="Times New Roman"/>
                <a:cs typeface="Times New Roman"/>
              </a:rPr>
              <a:t>+</a:t>
            </a:r>
            <a:r>
              <a:rPr lang="en-US" sz="2600" dirty="0">
                <a:latin typeface="Times New Roman"/>
                <a:cs typeface="Times New Roman"/>
              </a:rPr>
              <a:t> </a:t>
            </a:r>
            <a:r>
              <a:rPr lang="en-US" sz="2600" dirty="0">
                <a:solidFill>
                  <a:srgbClr val="98C379"/>
                </a:solidFill>
                <a:latin typeface="Times New Roman"/>
                <a:cs typeface="Times New Roman"/>
              </a:rPr>
              <a:t>": "</a:t>
            </a:r>
            <a:r>
              <a:rPr lang="en-US" sz="2600" dirty="0">
                <a:latin typeface="Times New Roman"/>
                <a:cs typeface="Times New Roman"/>
              </a:rPr>
              <a:t> </a:t>
            </a:r>
            <a:r>
              <a:rPr lang="en-US" sz="2600" dirty="0">
                <a:solidFill>
                  <a:srgbClr val="61AFEF"/>
                </a:solidFill>
                <a:latin typeface="Times New Roman"/>
                <a:cs typeface="Times New Roman"/>
              </a:rPr>
              <a:t>+</a:t>
            </a:r>
            <a:r>
              <a:rPr lang="en-US" sz="2600" dirty="0">
                <a:latin typeface="Times New Roman"/>
                <a:cs typeface="Times New Roman"/>
              </a:rPr>
              <a:t> </a:t>
            </a:r>
            <a:r>
              <a:rPr lang="en-US" sz="2600" err="1">
                <a:latin typeface="Times New Roman"/>
                <a:cs typeface="Times New Roman"/>
              </a:rPr>
              <a:t>treeMap</a:t>
            </a:r>
            <a:r>
              <a:rPr lang="en-US" sz="2600" err="1">
                <a:solidFill>
                  <a:srgbClr val="ABB2BF"/>
                </a:solidFill>
                <a:latin typeface="Times New Roman"/>
                <a:cs typeface="Times New Roman"/>
              </a:rPr>
              <a:t>.</a:t>
            </a:r>
            <a:r>
              <a:rPr lang="en-US" sz="2600" err="1">
                <a:solidFill>
                  <a:srgbClr val="61AFEF"/>
                </a:solidFill>
                <a:latin typeface="Times New Roman"/>
                <a:cs typeface="Times New Roman"/>
              </a:rPr>
              <a:t>get</a:t>
            </a:r>
            <a:r>
              <a:rPr lang="en-US" sz="2600" dirty="0">
                <a:solidFill>
                  <a:srgbClr val="ABB2BF"/>
                </a:solidFill>
                <a:latin typeface="Times New Roman"/>
                <a:cs typeface="Times New Roman"/>
              </a:rPr>
              <a:t>(</a:t>
            </a:r>
            <a:r>
              <a:rPr lang="en-US" sz="2600" dirty="0">
                <a:latin typeface="Times New Roman"/>
                <a:cs typeface="Times New Roman"/>
              </a:rPr>
              <a:t>key</a:t>
            </a:r>
            <a:r>
              <a:rPr lang="en-US" sz="2600" dirty="0">
                <a:solidFill>
                  <a:srgbClr val="ABB2BF"/>
                </a:solidFill>
                <a:latin typeface="Times New Roman"/>
                <a:cs typeface="Times New Roman"/>
              </a:rPr>
              <a:t>));</a:t>
            </a:r>
            <a:r>
              <a:rPr lang="en-US" sz="2600" dirty="0">
                <a:latin typeface="Times New Roman"/>
                <a:cs typeface="Times New Roman"/>
              </a:rPr>
              <a:t> </a:t>
            </a:r>
            <a:r>
              <a:rPr lang="en-US" sz="2600" dirty="0">
                <a:solidFill>
                  <a:srgbClr val="ABB2BF"/>
                </a:solidFill>
                <a:latin typeface="Times New Roman"/>
                <a:cs typeface="Times New Roman"/>
              </a:rPr>
              <a:t>}</a:t>
            </a:r>
            <a:endParaRPr lang="en-US" sz="2600" dirty="0">
              <a:latin typeface="Times New Roman"/>
              <a:cs typeface="Times New Roman"/>
            </a:endParaRPr>
          </a:p>
          <a:p>
            <a:pPr marL="0" indent="0">
              <a:buNone/>
            </a:pPr>
            <a:r>
              <a:rPr lang="en-US" sz="2600" dirty="0">
                <a:latin typeface="Times New Roman"/>
                <a:cs typeface="Times New Roman"/>
              </a:rPr>
              <a:t> </a:t>
            </a:r>
            <a:r>
              <a:rPr lang="en-US" sz="2600" i="1" dirty="0">
                <a:solidFill>
                  <a:srgbClr val="5C6370"/>
                </a:solidFill>
                <a:latin typeface="Times New Roman"/>
                <a:cs typeface="Times New Roman"/>
              </a:rPr>
              <a:t>// Output:</a:t>
            </a:r>
            <a:r>
              <a:rPr lang="en-US" sz="2600" dirty="0">
                <a:latin typeface="Times New Roman"/>
                <a:cs typeface="Times New Roman"/>
              </a:rPr>
              <a:t> </a:t>
            </a:r>
            <a:r>
              <a:rPr lang="en-US" sz="2600" i="1" dirty="0">
                <a:solidFill>
                  <a:srgbClr val="5C6370"/>
                </a:solidFill>
                <a:latin typeface="Times New Roman"/>
                <a:cs typeface="Times New Roman"/>
              </a:rPr>
              <a:t>// Elements after removing key 3:</a:t>
            </a:r>
            <a:r>
              <a:rPr lang="en-US" sz="2600" dirty="0">
                <a:latin typeface="Times New Roman"/>
                <a:cs typeface="Times New Roman"/>
              </a:rPr>
              <a:t> </a:t>
            </a:r>
            <a:r>
              <a:rPr lang="en-US" sz="2600" i="1" dirty="0">
                <a:solidFill>
                  <a:srgbClr val="5C6370"/>
                </a:solidFill>
                <a:latin typeface="Times New Roman"/>
                <a:cs typeface="Times New Roman"/>
              </a:rPr>
              <a:t>// 1: Banana</a:t>
            </a:r>
            <a:r>
              <a:rPr lang="en-US" sz="2600" dirty="0">
                <a:latin typeface="Times New Roman"/>
                <a:cs typeface="Times New Roman"/>
              </a:rPr>
              <a:t> </a:t>
            </a:r>
            <a:r>
              <a:rPr lang="en-US" sz="2600" i="1" dirty="0">
                <a:solidFill>
                  <a:srgbClr val="5C6370"/>
                </a:solidFill>
                <a:latin typeface="Times New Roman"/>
                <a:cs typeface="Times New Roman"/>
              </a:rPr>
              <a:t>// 2: Kiwi</a:t>
            </a:r>
            <a:r>
              <a:rPr lang="en-US" sz="2600" dirty="0">
                <a:latin typeface="Times New Roman"/>
                <a:cs typeface="Times New Roman"/>
              </a:rPr>
              <a:t> </a:t>
            </a:r>
            <a:r>
              <a:rPr lang="en-US" sz="2600" i="1" dirty="0">
                <a:solidFill>
                  <a:srgbClr val="5C6370"/>
                </a:solidFill>
                <a:latin typeface="Times New Roman"/>
                <a:cs typeface="Times New Roman"/>
              </a:rPr>
              <a:t>// 4: Orange</a:t>
            </a:r>
            <a:r>
              <a:rPr lang="en-US" sz="2600" dirty="0">
                <a:latin typeface="Times New Roman"/>
                <a:cs typeface="Times New Roman"/>
              </a:rPr>
              <a:t> </a:t>
            </a:r>
            <a:r>
              <a:rPr lang="en-US" sz="2600" dirty="0">
                <a:solidFill>
                  <a:srgbClr val="ABB2BF"/>
                </a:solidFill>
                <a:latin typeface="Times New Roman"/>
                <a:cs typeface="Times New Roman"/>
              </a:rPr>
              <a:t>}</a:t>
            </a:r>
            <a:r>
              <a:rPr lang="en-US" sz="2600" dirty="0">
                <a:latin typeface="Times New Roman"/>
                <a:cs typeface="Times New Roman"/>
              </a:rPr>
              <a:t> </a:t>
            </a:r>
            <a:r>
              <a:rPr lang="en-US" sz="2600" dirty="0">
                <a:solidFill>
                  <a:srgbClr val="ABB2BF"/>
                </a:solidFill>
                <a:latin typeface="Times New Roman"/>
                <a:cs typeface="Times New Roman"/>
              </a:rPr>
              <a:t>}</a:t>
            </a:r>
            <a:endParaRPr lang="en-US" sz="2600" dirty="0">
              <a:latin typeface="Times New Roman"/>
              <a:cs typeface="Times New Roman"/>
            </a:endParaRPr>
          </a:p>
        </p:txBody>
      </p:sp>
    </p:spTree>
    <p:extLst>
      <p:ext uri="{BB962C8B-B14F-4D97-AF65-F5344CB8AC3E}">
        <p14:creationId xmlns:p14="http://schemas.microsoft.com/office/powerpoint/2010/main" val="41542406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2700-7478-0B94-4B0E-B536DFCE2E92}"/>
              </a:ext>
            </a:extLst>
          </p:cNvPr>
          <p:cNvSpPr>
            <a:spLocks noGrp="1"/>
          </p:cNvSpPr>
          <p:nvPr>
            <p:ph type="title"/>
          </p:nvPr>
        </p:nvSpPr>
        <p:spPr/>
        <p:txBody>
          <a:bodyPr/>
          <a:lstStyle/>
          <a:p>
            <a:r>
              <a:rPr lang="en-US" dirty="0">
                <a:latin typeface="Times New Roman"/>
                <a:cs typeface="Times New Roman"/>
              </a:rPr>
              <a:t>Output</a:t>
            </a:r>
            <a:endParaRPr lang="en-US" dirty="0"/>
          </a:p>
        </p:txBody>
      </p:sp>
      <p:sp>
        <p:nvSpPr>
          <p:cNvPr id="3" name="Content Placeholder 2">
            <a:extLst>
              <a:ext uri="{FF2B5EF4-FFF2-40B4-BE49-F238E27FC236}">
                <a16:creationId xmlns:a16="http://schemas.microsoft.com/office/drawing/2014/main" id="{5A35E20A-7D10-A43A-DD2C-CC80CF69EDD0}"/>
              </a:ext>
            </a:extLst>
          </p:cNvPr>
          <p:cNvSpPr>
            <a:spLocks noGrp="1"/>
          </p:cNvSpPr>
          <p:nvPr>
            <p:ph idx="1"/>
          </p:nvPr>
        </p:nvSpPr>
        <p:spPr>
          <a:xfrm>
            <a:off x="838200" y="1712737"/>
            <a:ext cx="10515600" cy="5014558"/>
          </a:xfrm>
        </p:spPr>
        <p:txBody>
          <a:bodyPr vert="horz" lIns="91440" tIns="45720" rIns="91440" bIns="45720" rtlCol="0" anchor="t">
            <a:normAutofit/>
          </a:bodyPr>
          <a:lstStyle/>
          <a:p>
            <a:pPr marL="0" indent="0">
              <a:buNone/>
            </a:pPr>
            <a:r>
              <a:rPr lang="en-US" sz="2400" dirty="0">
                <a:latin typeface="Times New Roman"/>
                <a:cs typeface="Times New Roman"/>
              </a:rPr>
              <a:t>Value of key 2: Kiwi</a:t>
            </a:r>
            <a:endParaRPr lang="en-US" sz="2400"/>
          </a:p>
          <a:p>
            <a:pPr marL="0" indent="0">
              <a:buNone/>
            </a:pPr>
            <a:r>
              <a:rPr lang="en-US" sz="2400" dirty="0">
                <a:latin typeface="Times New Roman"/>
                <a:cs typeface="Times New Roman"/>
              </a:rPr>
              <a:t>Elements in sorted order:</a:t>
            </a:r>
          </a:p>
          <a:p>
            <a:pPr marL="0" indent="0">
              <a:buNone/>
            </a:pPr>
            <a:r>
              <a:rPr lang="en-US" sz="2400" dirty="0">
                <a:latin typeface="Times New Roman"/>
                <a:cs typeface="Times New Roman"/>
              </a:rPr>
              <a:t>1: Banana</a:t>
            </a:r>
          </a:p>
          <a:p>
            <a:pPr marL="0" indent="0">
              <a:buNone/>
            </a:pPr>
            <a:r>
              <a:rPr lang="en-US" sz="2400" dirty="0">
                <a:latin typeface="Times New Roman"/>
                <a:cs typeface="Times New Roman"/>
              </a:rPr>
              <a:t>2: Kiwi</a:t>
            </a:r>
          </a:p>
          <a:p>
            <a:pPr marL="0" indent="0">
              <a:buNone/>
            </a:pPr>
            <a:r>
              <a:rPr lang="en-US" sz="2400" dirty="0">
                <a:latin typeface="Times New Roman"/>
                <a:cs typeface="Times New Roman"/>
              </a:rPr>
              <a:t>3: Apple</a:t>
            </a:r>
          </a:p>
          <a:p>
            <a:pPr marL="0" indent="0">
              <a:buNone/>
            </a:pPr>
            <a:r>
              <a:rPr lang="en-US" sz="2400" dirty="0">
                <a:latin typeface="Times New Roman"/>
                <a:cs typeface="Times New Roman"/>
              </a:rPr>
              <a:t>4: Orange</a:t>
            </a:r>
          </a:p>
          <a:p>
            <a:pPr marL="0" indent="0">
              <a:buNone/>
            </a:pPr>
            <a:endParaRPr lang="en-US" sz="2400"/>
          </a:p>
          <a:p>
            <a:pPr marL="0" indent="0">
              <a:buNone/>
            </a:pPr>
            <a:r>
              <a:rPr lang="en-US" sz="2400" dirty="0">
                <a:latin typeface="Times New Roman"/>
                <a:cs typeface="Times New Roman"/>
              </a:rPr>
              <a:t>Elements after removing key 3:</a:t>
            </a:r>
          </a:p>
          <a:p>
            <a:pPr marL="0" indent="0">
              <a:buNone/>
            </a:pPr>
            <a:r>
              <a:rPr lang="en-US" sz="2400" dirty="0">
                <a:latin typeface="Times New Roman"/>
                <a:cs typeface="Times New Roman"/>
              </a:rPr>
              <a:t>1: Banana</a:t>
            </a:r>
          </a:p>
          <a:p>
            <a:pPr marL="0" indent="0">
              <a:buNone/>
            </a:pPr>
            <a:r>
              <a:rPr lang="en-US" sz="2400" dirty="0">
                <a:latin typeface="Times New Roman"/>
                <a:cs typeface="Times New Roman"/>
              </a:rPr>
              <a:t>2: Kiwi</a:t>
            </a:r>
          </a:p>
          <a:p>
            <a:pPr marL="0" indent="0">
              <a:buNone/>
            </a:pPr>
            <a:r>
              <a:rPr lang="en-US" sz="2400" dirty="0">
                <a:latin typeface="Times New Roman"/>
                <a:cs typeface="Times New Roman"/>
              </a:rPr>
              <a:t>4: Orange</a:t>
            </a:r>
          </a:p>
        </p:txBody>
      </p:sp>
      <p:sp>
        <p:nvSpPr>
          <p:cNvPr id="4" name="TextBox 3">
            <a:extLst>
              <a:ext uri="{FF2B5EF4-FFF2-40B4-BE49-F238E27FC236}">
                <a16:creationId xmlns:a16="http://schemas.microsoft.com/office/drawing/2014/main" id="{7A81EF22-4C90-011C-7E62-7E486CE82D0A}"/>
              </a:ext>
            </a:extLst>
          </p:cNvPr>
          <p:cNvSpPr txBox="1"/>
          <p:nvPr/>
        </p:nvSpPr>
        <p:spPr>
          <a:xfrm>
            <a:off x="4893733" y="1718733"/>
            <a:ext cx="730108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Times New Roman"/>
                <a:cs typeface="Times New Roman"/>
              </a:rPr>
              <a:t>In this example, we create a TreeMap with Integer keys and String values. We add several elements to the TreeMap, demonstrating that the keys are sorted automatically based on their natural ordering. We then access an element by its key, iterate over the elements in sorted order, remove an element, and iterate over the remaining elements after the removal.</a:t>
            </a:r>
          </a:p>
          <a:p>
            <a:pPr algn="just"/>
            <a:r>
              <a:rPr lang="en-US" sz="2400">
                <a:latin typeface="Times New Roman"/>
                <a:cs typeface="Times New Roman"/>
              </a:rPr>
              <a:t>The TreeMap class is useful when you need to maintain a sorted collection of key-value pairs or when you need to perform frequent operations on sorted data. It is commonly used in situations where you need to efficiently search, insert, or remove elements based on their keys.</a:t>
            </a:r>
          </a:p>
        </p:txBody>
      </p:sp>
    </p:spTree>
    <p:extLst>
      <p:ext uri="{BB962C8B-B14F-4D97-AF65-F5344CB8AC3E}">
        <p14:creationId xmlns:p14="http://schemas.microsoft.com/office/powerpoint/2010/main" val="34232446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88EE-B802-F47F-4C59-D12C899B44A6}"/>
              </a:ext>
            </a:extLst>
          </p:cNvPr>
          <p:cNvSpPr>
            <a:spLocks noGrp="1"/>
          </p:cNvSpPr>
          <p:nvPr>
            <p:ph type="title"/>
          </p:nvPr>
        </p:nvSpPr>
        <p:spPr/>
        <p:txBody>
          <a:bodyPr>
            <a:normAutofit/>
          </a:bodyPr>
          <a:lstStyle/>
          <a:p>
            <a:br>
              <a:rPr lang="en-US" dirty="0"/>
            </a:br>
            <a:r>
              <a:rPr lang="en-US" dirty="0" err="1">
                <a:latin typeface="Times New Roman"/>
                <a:cs typeface="Times New Roman"/>
              </a:rPr>
              <a:t>Hashtable</a:t>
            </a:r>
            <a:r>
              <a:rPr lang="en-US" dirty="0">
                <a:latin typeface="Times New Roman"/>
                <a:cs typeface="Times New Roman"/>
              </a:rPr>
              <a:t> Class</a:t>
            </a:r>
            <a:endParaRPr lang="en-US" dirty="0"/>
          </a:p>
        </p:txBody>
      </p:sp>
      <p:sp>
        <p:nvSpPr>
          <p:cNvPr id="3" name="Content Placeholder 2">
            <a:extLst>
              <a:ext uri="{FF2B5EF4-FFF2-40B4-BE49-F238E27FC236}">
                <a16:creationId xmlns:a16="http://schemas.microsoft.com/office/drawing/2014/main" id="{3579CFF5-D751-BA57-4737-3DCEF8100611}"/>
              </a:ext>
            </a:extLst>
          </p:cNvPr>
          <p:cNvSpPr>
            <a:spLocks noGrp="1"/>
          </p:cNvSpPr>
          <p:nvPr>
            <p:ph idx="1"/>
          </p:nvPr>
        </p:nvSpPr>
        <p:spPr/>
        <p:txBody>
          <a:bodyPr vert="horz" lIns="91440" tIns="45720" rIns="91440" bIns="45720" rtlCol="0" anchor="t">
            <a:normAutofit/>
          </a:bodyPr>
          <a:lstStyle/>
          <a:p>
            <a:pPr marL="0" indent="0" algn="just">
              <a:buNone/>
            </a:pPr>
            <a:r>
              <a:rPr lang="en-US" sz="2800" dirty="0">
                <a:latin typeface="Times New Roman"/>
                <a:cs typeface="Times New Roman"/>
              </a:rPr>
              <a:t>The </a:t>
            </a:r>
            <a:r>
              <a:rPr lang="en-US" sz="2800" dirty="0" err="1">
                <a:latin typeface="Times New Roman"/>
                <a:cs typeface="Times New Roman"/>
              </a:rPr>
              <a:t>Hashtable</a:t>
            </a:r>
            <a:r>
              <a:rPr lang="en-US" sz="2800" dirty="0">
                <a:latin typeface="Times New Roman"/>
                <a:cs typeface="Times New Roman"/>
              </a:rPr>
              <a:t> class in Java is a thread-safe implementation of the Map interface. It stores key-value pairs in a hash table data structure, providing constant-time performance for basic operations such as get() and put() on average.</a:t>
            </a:r>
            <a:endParaRPr lang="en-US"/>
          </a:p>
        </p:txBody>
      </p:sp>
    </p:spTree>
    <p:extLst>
      <p:ext uri="{BB962C8B-B14F-4D97-AF65-F5344CB8AC3E}">
        <p14:creationId xmlns:p14="http://schemas.microsoft.com/office/powerpoint/2010/main" val="25999241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88EE-B802-F47F-4C59-D12C899B44A6}"/>
              </a:ext>
            </a:extLst>
          </p:cNvPr>
          <p:cNvSpPr>
            <a:spLocks noGrp="1"/>
          </p:cNvSpPr>
          <p:nvPr>
            <p:ph type="title"/>
          </p:nvPr>
        </p:nvSpPr>
        <p:spPr/>
        <p:txBody>
          <a:bodyPr>
            <a:normAutofit/>
          </a:bodyPr>
          <a:lstStyle/>
          <a:p>
            <a:br>
              <a:rPr lang="en-US" dirty="0"/>
            </a:br>
            <a:r>
              <a:rPr lang="en-US" dirty="0" err="1">
                <a:latin typeface="Times New Roman"/>
                <a:cs typeface="Times New Roman"/>
              </a:rPr>
              <a:t>Hashtable</a:t>
            </a:r>
            <a:r>
              <a:rPr lang="en-US" dirty="0">
                <a:latin typeface="Times New Roman"/>
                <a:cs typeface="Times New Roman"/>
              </a:rPr>
              <a:t> Class Features</a:t>
            </a:r>
            <a:endParaRPr lang="en-US" dirty="0"/>
          </a:p>
        </p:txBody>
      </p:sp>
      <p:sp>
        <p:nvSpPr>
          <p:cNvPr id="3" name="Content Placeholder 2">
            <a:extLst>
              <a:ext uri="{FF2B5EF4-FFF2-40B4-BE49-F238E27FC236}">
                <a16:creationId xmlns:a16="http://schemas.microsoft.com/office/drawing/2014/main" id="{3579CFF5-D751-BA57-4737-3DCEF8100611}"/>
              </a:ext>
            </a:extLst>
          </p:cNvPr>
          <p:cNvSpPr>
            <a:spLocks noGrp="1"/>
          </p:cNvSpPr>
          <p:nvPr>
            <p:ph idx="1"/>
          </p:nvPr>
        </p:nvSpPr>
        <p:spPr/>
        <p:txBody>
          <a:bodyPr vert="horz" lIns="91440" tIns="45720" rIns="91440" bIns="45720" rtlCol="0" anchor="t">
            <a:normAutofit lnSpcReduction="10000"/>
          </a:bodyPr>
          <a:lstStyle/>
          <a:p>
            <a:pPr algn="just">
              <a:buFont typeface="Arial"/>
              <a:buChar char="•"/>
            </a:pPr>
            <a:r>
              <a:rPr lang="en-US" sz="2800" b="1">
                <a:latin typeface="Times New Roman"/>
                <a:cs typeface="Times New Roman"/>
              </a:rPr>
              <a:t>Thread-Safety:</a:t>
            </a:r>
            <a:r>
              <a:rPr lang="en-US" sz="2800" dirty="0">
                <a:latin typeface="Times New Roman"/>
                <a:cs typeface="Times New Roman"/>
              </a:rPr>
              <a:t> </a:t>
            </a:r>
            <a:r>
              <a:rPr lang="en-US" sz="2800" err="1">
                <a:latin typeface="Times New Roman"/>
                <a:cs typeface="Times New Roman"/>
              </a:rPr>
              <a:t>Hashtable</a:t>
            </a:r>
            <a:r>
              <a:rPr lang="en-US" sz="2800">
                <a:latin typeface="Times New Roman"/>
                <a:cs typeface="Times New Roman"/>
              </a:rPr>
              <a:t> is synchronized, which means that all methods are thread-safe and can be safely accessed by multiple threads concurrently. This thread-safety comes at the cost of reduced performance compared to non-synchronized collections like HashMap.</a:t>
            </a:r>
            <a:endParaRPr lang="en-US"/>
          </a:p>
          <a:p>
            <a:pPr algn="just">
              <a:buFont typeface="Arial"/>
              <a:buChar char="•"/>
            </a:pPr>
            <a:r>
              <a:rPr lang="en-US" sz="2800" b="1" dirty="0">
                <a:latin typeface="Times New Roman"/>
                <a:cs typeface="Times New Roman"/>
              </a:rPr>
              <a:t>Null Keys and Values:</a:t>
            </a:r>
            <a:r>
              <a:rPr lang="en-US" sz="2800" dirty="0">
                <a:latin typeface="Times New Roman"/>
                <a:cs typeface="Times New Roman"/>
              </a:rPr>
              <a:t> </a:t>
            </a:r>
            <a:r>
              <a:rPr lang="en-US" sz="2800" dirty="0" err="1">
                <a:latin typeface="Times New Roman"/>
                <a:cs typeface="Times New Roman"/>
              </a:rPr>
              <a:t>Hashtable</a:t>
            </a:r>
            <a:r>
              <a:rPr lang="en-US" sz="2800" dirty="0">
                <a:latin typeface="Times New Roman"/>
                <a:cs typeface="Times New Roman"/>
              </a:rPr>
              <a:t> does not allow null keys or null values. Attempting to insert a null key or value will result in a </a:t>
            </a:r>
            <a:r>
              <a:rPr lang="en-US" sz="2800" dirty="0" err="1">
                <a:latin typeface="Times New Roman"/>
                <a:cs typeface="Times New Roman"/>
              </a:rPr>
              <a:t>NullPointerException</a:t>
            </a:r>
            <a:r>
              <a:rPr lang="en-US" sz="2800" dirty="0">
                <a:latin typeface="Times New Roman"/>
                <a:cs typeface="Times New Roman"/>
              </a:rPr>
              <a:t>.</a:t>
            </a:r>
            <a:endParaRPr lang="en-US" dirty="0"/>
          </a:p>
          <a:p>
            <a:pPr algn="just">
              <a:buFont typeface="Arial"/>
              <a:buChar char="•"/>
            </a:pPr>
            <a:r>
              <a:rPr lang="en-US" sz="2800" b="1" dirty="0">
                <a:latin typeface="Times New Roman"/>
                <a:cs typeface="Times New Roman"/>
              </a:rPr>
              <a:t>Underlying Data Structure:</a:t>
            </a:r>
            <a:r>
              <a:rPr lang="en-US" sz="2800" dirty="0">
                <a:latin typeface="Times New Roman"/>
                <a:cs typeface="Times New Roman"/>
              </a:rPr>
              <a:t> </a:t>
            </a:r>
            <a:r>
              <a:rPr lang="en-US" sz="2800" dirty="0" err="1">
                <a:latin typeface="Times New Roman"/>
                <a:cs typeface="Times New Roman"/>
              </a:rPr>
              <a:t>Hashtable</a:t>
            </a:r>
            <a:r>
              <a:rPr lang="en-US" sz="2800" dirty="0">
                <a:latin typeface="Times New Roman"/>
                <a:cs typeface="Times New Roman"/>
              </a:rPr>
              <a:t> uses a hash table data structure to store the key-value pairs. It uses an array of buckets, where each bucket holds a linked list of key-value pairs that have the same hash code.</a:t>
            </a:r>
            <a:endParaRPr lang="en-US" dirty="0"/>
          </a:p>
          <a:p>
            <a:pPr marL="0" indent="0" algn="just">
              <a:buNone/>
            </a:pPr>
            <a:endParaRPr lang="en-US" sz="2800" dirty="0"/>
          </a:p>
        </p:txBody>
      </p:sp>
    </p:spTree>
    <p:extLst>
      <p:ext uri="{BB962C8B-B14F-4D97-AF65-F5344CB8AC3E}">
        <p14:creationId xmlns:p14="http://schemas.microsoft.com/office/powerpoint/2010/main" val="4154975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88EE-B802-F47F-4C59-D12C899B44A6}"/>
              </a:ext>
            </a:extLst>
          </p:cNvPr>
          <p:cNvSpPr>
            <a:spLocks noGrp="1"/>
          </p:cNvSpPr>
          <p:nvPr>
            <p:ph type="title"/>
          </p:nvPr>
        </p:nvSpPr>
        <p:spPr/>
        <p:txBody>
          <a:bodyPr>
            <a:normAutofit/>
          </a:bodyPr>
          <a:lstStyle/>
          <a:p>
            <a:br>
              <a:rPr lang="en-US" dirty="0"/>
            </a:br>
            <a:r>
              <a:rPr lang="en-US" dirty="0" err="1">
                <a:latin typeface="Times New Roman"/>
                <a:cs typeface="Times New Roman"/>
              </a:rPr>
              <a:t>Hashtable</a:t>
            </a:r>
            <a:r>
              <a:rPr lang="en-US" dirty="0">
                <a:latin typeface="Times New Roman"/>
                <a:cs typeface="Times New Roman"/>
              </a:rPr>
              <a:t> Class Features</a:t>
            </a:r>
            <a:endParaRPr lang="en-US" dirty="0"/>
          </a:p>
        </p:txBody>
      </p:sp>
      <p:sp>
        <p:nvSpPr>
          <p:cNvPr id="3" name="Content Placeholder 2">
            <a:extLst>
              <a:ext uri="{FF2B5EF4-FFF2-40B4-BE49-F238E27FC236}">
                <a16:creationId xmlns:a16="http://schemas.microsoft.com/office/drawing/2014/main" id="{3579CFF5-D751-BA57-4737-3DCEF8100611}"/>
              </a:ext>
            </a:extLst>
          </p:cNvPr>
          <p:cNvSpPr>
            <a:spLocks noGrp="1"/>
          </p:cNvSpPr>
          <p:nvPr>
            <p:ph idx="1"/>
          </p:nvPr>
        </p:nvSpPr>
        <p:spPr/>
        <p:txBody>
          <a:bodyPr vert="horz" lIns="91440" tIns="45720" rIns="91440" bIns="45720" rtlCol="0" anchor="t">
            <a:normAutofit fontScale="92500"/>
          </a:bodyPr>
          <a:lstStyle/>
          <a:p>
            <a:pPr algn="just">
              <a:buFont typeface="Arial"/>
              <a:buChar char="•"/>
            </a:pPr>
            <a:r>
              <a:rPr lang="en-US" sz="2800" b="1">
                <a:latin typeface="Times New Roman"/>
                <a:cs typeface="Times New Roman"/>
              </a:rPr>
              <a:t>Load Factor and Rehashing:</a:t>
            </a:r>
            <a:r>
              <a:rPr lang="en-US" sz="2800" dirty="0">
                <a:latin typeface="Times New Roman"/>
                <a:cs typeface="Times New Roman"/>
              </a:rPr>
              <a:t> </a:t>
            </a:r>
            <a:r>
              <a:rPr lang="en-US" sz="2800" err="1">
                <a:latin typeface="Times New Roman"/>
                <a:cs typeface="Times New Roman"/>
              </a:rPr>
              <a:t>Hashtable</a:t>
            </a:r>
            <a:r>
              <a:rPr lang="en-US" sz="2800">
                <a:latin typeface="Times New Roman"/>
                <a:cs typeface="Times New Roman"/>
              </a:rPr>
              <a:t> has a default load factor of 0.75, which means that when the number of elements in the </a:t>
            </a:r>
            <a:r>
              <a:rPr lang="en-US" sz="2800" err="1">
                <a:latin typeface="Times New Roman"/>
                <a:cs typeface="Times New Roman"/>
              </a:rPr>
              <a:t>Hashtable</a:t>
            </a:r>
            <a:r>
              <a:rPr lang="en-US" sz="2800">
                <a:latin typeface="Times New Roman"/>
                <a:cs typeface="Times New Roman"/>
              </a:rPr>
              <a:t> exceeds 75% of its capacity, it automatically increases its capacity and rehashes all the existing elements.</a:t>
            </a:r>
            <a:endParaRPr lang="en-US"/>
          </a:p>
          <a:p>
            <a:pPr algn="just">
              <a:buFont typeface="Arial"/>
              <a:buChar char="•"/>
            </a:pPr>
            <a:r>
              <a:rPr lang="en-US" sz="2800" b="1">
                <a:latin typeface="Times New Roman"/>
                <a:cs typeface="Times New Roman"/>
              </a:rPr>
              <a:t>Iteration Order:</a:t>
            </a:r>
            <a:r>
              <a:rPr lang="en-US" sz="2800" dirty="0">
                <a:latin typeface="Times New Roman"/>
                <a:cs typeface="Times New Roman"/>
              </a:rPr>
              <a:t> </a:t>
            </a:r>
            <a:r>
              <a:rPr lang="en-US" sz="2800" err="1">
                <a:latin typeface="Times New Roman"/>
                <a:cs typeface="Times New Roman"/>
              </a:rPr>
              <a:t>Hashtable</a:t>
            </a:r>
            <a:r>
              <a:rPr lang="en-US" sz="2800">
                <a:latin typeface="Times New Roman"/>
                <a:cs typeface="Times New Roman"/>
              </a:rPr>
              <a:t> does not maintain the insertion order of the elements. The elements are traversed in an arbitrary order during iteration.</a:t>
            </a:r>
            <a:endParaRPr lang="en-US"/>
          </a:p>
          <a:p>
            <a:pPr algn="just">
              <a:buFont typeface="Arial"/>
              <a:buChar char="•"/>
            </a:pPr>
            <a:r>
              <a:rPr lang="en-US" sz="2800" b="1" dirty="0">
                <a:latin typeface="Times New Roman"/>
                <a:cs typeface="Times New Roman"/>
              </a:rPr>
              <a:t>Performance:</a:t>
            </a:r>
            <a:r>
              <a:rPr lang="en-US" sz="2800" dirty="0">
                <a:latin typeface="Times New Roman"/>
                <a:cs typeface="Times New Roman"/>
              </a:rPr>
              <a:t> The get(), put(), and remove() operations in </a:t>
            </a:r>
            <a:r>
              <a:rPr lang="en-US" sz="2800" dirty="0" err="1">
                <a:latin typeface="Times New Roman"/>
                <a:cs typeface="Times New Roman"/>
              </a:rPr>
              <a:t>Hashtable</a:t>
            </a:r>
            <a:r>
              <a:rPr lang="en-US" sz="2800" dirty="0">
                <a:latin typeface="Times New Roman"/>
                <a:cs typeface="Times New Roman"/>
              </a:rPr>
              <a:t> have an average time complexity of O(1) when the hash function distributes the elements properly. However, in the worst-case scenario (when all elements hash to the same bucket), the time complexity degrades to O(n), where n is the number of elements.</a:t>
            </a:r>
            <a:endParaRPr lang="en-US" dirty="0"/>
          </a:p>
          <a:p>
            <a:pPr marL="0" indent="0" algn="just">
              <a:buNone/>
            </a:pPr>
            <a:endParaRPr lang="en-US" sz="2800" dirty="0"/>
          </a:p>
        </p:txBody>
      </p:sp>
    </p:spTree>
    <p:extLst>
      <p:ext uri="{BB962C8B-B14F-4D97-AF65-F5344CB8AC3E}">
        <p14:creationId xmlns:p14="http://schemas.microsoft.com/office/powerpoint/2010/main" val="40900197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9FC2-37D7-DD54-4442-C0682CBCEF1C}"/>
              </a:ext>
            </a:extLst>
          </p:cNvPr>
          <p:cNvSpPr>
            <a:spLocks noGrp="1"/>
          </p:cNvSpPr>
          <p:nvPr>
            <p:ph type="title"/>
          </p:nvPr>
        </p:nvSpPr>
        <p:spPr/>
        <p:txBody>
          <a:bodyPr/>
          <a:lstStyle/>
          <a:p>
            <a:r>
              <a:rPr lang="en-US" dirty="0">
                <a:latin typeface="Times New Roman"/>
                <a:cs typeface="Times New Roman"/>
              </a:rPr>
              <a:t>Example Part:1</a:t>
            </a:r>
            <a:endParaRPr lang="en-US" dirty="0"/>
          </a:p>
        </p:txBody>
      </p:sp>
      <p:sp>
        <p:nvSpPr>
          <p:cNvPr id="3" name="Content Placeholder 2">
            <a:extLst>
              <a:ext uri="{FF2B5EF4-FFF2-40B4-BE49-F238E27FC236}">
                <a16:creationId xmlns:a16="http://schemas.microsoft.com/office/drawing/2014/main" id="{A409E042-087D-0DFF-9F44-8DFB38EC726D}"/>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solidFill>
                  <a:srgbClr val="C678DD"/>
                </a:solidFill>
                <a:latin typeface="Times New Roman"/>
                <a:cs typeface="Times New Roman"/>
              </a:rPr>
              <a:t>import</a:t>
            </a:r>
            <a:r>
              <a:rPr lang="en-US" dirty="0">
                <a:latin typeface="Times New Roman"/>
                <a:cs typeface="Times New Roman"/>
              </a:rPr>
              <a:t> </a:t>
            </a:r>
            <a:r>
              <a:rPr lang="en-US" err="1">
                <a:latin typeface="Times New Roman"/>
                <a:cs typeface="Times New Roman"/>
              </a:rPr>
              <a:t>java</a:t>
            </a:r>
            <a:r>
              <a:rPr lang="en-US" err="1">
                <a:solidFill>
                  <a:srgbClr val="ABB2BF"/>
                </a:solidFill>
                <a:latin typeface="Times New Roman"/>
                <a:cs typeface="Times New Roman"/>
              </a:rPr>
              <a:t>.</a:t>
            </a:r>
            <a:r>
              <a:rPr lang="en-US" err="1">
                <a:latin typeface="Times New Roman"/>
                <a:cs typeface="Times New Roman"/>
              </a:rPr>
              <a:t>util</a:t>
            </a:r>
            <a:r>
              <a:rPr lang="en-US" err="1">
                <a:solidFill>
                  <a:srgbClr val="ABB2BF"/>
                </a:solidFill>
                <a:latin typeface="Times New Roman"/>
                <a:cs typeface="Times New Roman"/>
              </a:rPr>
              <a:t>.</a:t>
            </a:r>
            <a:r>
              <a:rPr lang="en-US" err="1">
                <a:solidFill>
                  <a:srgbClr val="D19A66"/>
                </a:solidFill>
                <a:latin typeface="Times New Roman"/>
                <a:cs typeface="Times New Roman"/>
              </a:rPr>
              <a:t>Hashtable</a:t>
            </a:r>
            <a:r>
              <a:rPr lang="en-US" dirty="0">
                <a:solidFill>
                  <a:srgbClr val="ABB2BF"/>
                </a:solidFill>
                <a:latin typeface="Times New Roman"/>
                <a:cs typeface="Times New Roman"/>
              </a:rPr>
              <a:t>;</a:t>
            </a:r>
            <a:r>
              <a:rPr lang="en-US" dirty="0">
                <a:latin typeface="Times New Roman"/>
                <a:cs typeface="Times New Roman"/>
              </a:rPr>
              <a:t> </a:t>
            </a:r>
            <a:endParaRPr lang="en-US" dirty="0">
              <a:solidFill>
                <a:srgbClr val="000000"/>
              </a:solidFill>
              <a:latin typeface="Times New Roman"/>
              <a:cs typeface="Times New Roman"/>
            </a:endParaRPr>
          </a:p>
          <a:p>
            <a:pPr marL="0" indent="0">
              <a:buNone/>
            </a:pPr>
            <a:r>
              <a:rPr lang="en-US">
                <a:solidFill>
                  <a:srgbClr val="C678DD"/>
                </a:solidFill>
                <a:latin typeface="Times New Roman"/>
                <a:cs typeface="Times New Roman"/>
              </a:rPr>
              <a:t>import</a:t>
            </a:r>
            <a:r>
              <a:rPr lang="en-US" dirty="0">
                <a:latin typeface="Times New Roman"/>
                <a:cs typeface="Times New Roman"/>
              </a:rPr>
              <a:t> </a:t>
            </a:r>
            <a:r>
              <a:rPr lang="en-US" err="1">
                <a:latin typeface="Times New Roman"/>
                <a:cs typeface="Times New Roman"/>
              </a:rPr>
              <a:t>java</a:t>
            </a:r>
            <a:r>
              <a:rPr lang="en-US" err="1">
                <a:solidFill>
                  <a:srgbClr val="ABB2BF"/>
                </a:solidFill>
                <a:latin typeface="Times New Roman"/>
                <a:cs typeface="Times New Roman"/>
              </a:rPr>
              <a:t>.</a:t>
            </a:r>
            <a:r>
              <a:rPr lang="en-US" err="1">
                <a:latin typeface="Times New Roman"/>
                <a:cs typeface="Times New Roman"/>
              </a:rPr>
              <a:t>util</a:t>
            </a:r>
            <a:r>
              <a:rPr lang="en-US" err="1">
                <a:solidFill>
                  <a:srgbClr val="ABB2BF"/>
                </a:solidFill>
                <a:latin typeface="Times New Roman"/>
                <a:cs typeface="Times New Roman"/>
              </a:rPr>
              <a:t>.</a:t>
            </a:r>
            <a:r>
              <a:rPr lang="en-US" err="1">
                <a:solidFill>
                  <a:srgbClr val="D19A66"/>
                </a:solidFill>
                <a:latin typeface="Times New Roman"/>
                <a:cs typeface="Times New Roman"/>
              </a:rPr>
              <a:t>Map</a:t>
            </a:r>
            <a:r>
              <a:rPr lang="en-US" dirty="0">
                <a:solidFill>
                  <a:srgbClr val="ABB2BF"/>
                </a:solidFill>
                <a:latin typeface="Times New Roman"/>
                <a:cs typeface="Times New Roman"/>
              </a:rPr>
              <a:t>;</a:t>
            </a:r>
            <a:r>
              <a:rPr lang="en-US" dirty="0">
                <a:latin typeface="Times New Roman"/>
                <a:cs typeface="Times New Roman"/>
              </a:rPr>
              <a:t> </a:t>
            </a:r>
            <a:endParaRPr lang="en-US" dirty="0">
              <a:solidFill>
                <a:srgbClr val="000000"/>
              </a:solidFill>
              <a:latin typeface="Times New Roman"/>
              <a:cs typeface="Times New Roman"/>
            </a:endParaRPr>
          </a:p>
          <a:p>
            <a:pPr marL="0" indent="0">
              <a:buNone/>
            </a:pPr>
            <a:r>
              <a:rPr lang="en-US" dirty="0">
                <a:solidFill>
                  <a:srgbClr val="C678DD"/>
                </a:solidFill>
                <a:latin typeface="Times New Roman"/>
                <a:cs typeface="Times New Roman"/>
              </a:rPr>
              <a:t>public</a:t>
            </a:r>
            <a:r>
              <a:rPr lang="en-US" dirty="0">
                <a:latin typeface="Times New Roman"/>
                <a:cs typeface="Times New Roman"/>
              </a:rPr>
              <a:t> </a:t>
            </a:r>
            <a:r>
              <a:rPr lang="en-US" dirty="0">
                <a:solidFill>
                  <a:srgbClr val="C678DD"/>
                </a:solidFill>
                <a:latin typeface="Times New Roman"/>
                <a:cs typeface="Times New Roman"/>
              </a:rPr>
              <a:t>class</a:t>
            </a:r>
            <a:r>
              <a:rPr lang="en-US" dirty="0">
                <a:latin typeface="Times New Roman"/>
                <a:cs typeface="Times New Roman"/>
              </a:rPr>
              <a:t> </a:t>
            </a:r>
            <a:r>
              <a:rPr lang="en-US" err="1">
                <a:solidFill>
                  <a:srgbClr val="D19A66"/>
                </a:solidFill>
                <a:latin typeface="Times New Roman"/>
                <a:cs typeface="Times New Roman"/>
              </a:rPr>
              <a:t>HashtableExample</a:t>
            </a:r>
            <a:r>
              <a:rPr lang="en-US" dirty="0">
                <a:latin typeface="Times New Roman"/>
                <a:cs typeface="Times New Roman"/>
              </a:rPr>
              <a:t> </a:t>
            </a:r>
            <a:r>
              <a:rPr lang="en-US">
                <a:solidFill>
                  <a:srgbClr val="ABB2BF"/>
                </a:solidFill>
                <a:latin typeface="Times New Roman"/>
                <a:cs typeface="Times New Roman"/>
              </a:rPr>
              <a:t>{</a:t>
            </a:r>
            <a:endParaRPr lang="en-US">
              <a:latin typeface="Times New Roman"/>
              <a:cs typeface="Times New Roman"/>
            </a:endParaRPr>
          </a:p>
          <a:p>
            <a:pPr marL="0" indent="0">
              <a:buNone/>
            </a:pPr>
            <a:r>
              <a:rPr lang="en-US" dirty="0">
                <a:latin typeface="Times New Roman"/>
                <a:cs typeface="Times New Roman"/>
              </a:rPr>
              <a:t> </a:t>
            </a:r>
            <a:r>
              <a:rPr lang="en-US" dirty="0">
                <a:solidFill>
                  <a:srgbClr val="C678DD"/>
                </a:solidFill>
                <a:latin typeface="Times New Roman"/>
                <a:cs typeface="Times New Roman"/>
              </a:rPr>
              <a:t>public</a:t>
            </a:r>
            <a:r>
              <a:rPr lang="en-US" dirty="0">
                <a:latin typeface="Times New Roman"/>
                <a:cs typeface="Times New Roman"/>
              </a:rPr>
              <a:t> </a:t>
            </a:r>
            <a:r>
              <a:rPr lang="en-US" dirty="0">
                <a:solidFill>
                  <a:srgbClr val="C678DD"/>
                </a:solidFill>
                <a:latin typeface="Times New Roman"/>
                <a:cs typeface="Times New Roman"/>
              </a:rPr>
              <a:t>static</a:t>
            </a:r>
            <a:r>
              <a:rPr lang="en-US" dirty="0">
                <a:latin typeface="Times New Roman"/>
                <a:cs typeface="Times New Roman"/>
              </a:rPr>
              <a:t> </a:t>
            </a:r>
            <a:r>
              <a:rPr lang="en-US" dirty="0">
                <a:solidFill>
                  <a:srgbClr val="C678DD"/>
                </a:solidFill>
                <a:latin typeface="Times New Roman"/>
                <a:cs typeface="Times New Roman"/>
              </a:rPr>
              <a:t>void</a:t>
            </a:r>
            <a:r>
              <a:rPr lang="en-US" dirty="0">
                <a:latin typeface="Times New Roman"/>
                <a:cs typeface="Times New Roman"/>
              </a:rPr>
              <a:t> </a:t>
            </a:r>
            <a:r>
              <a:rPr lang="en-US" dirty="0">
                <a:solidFill>
                  <a:srgbClr val="61AFEF"/>
                </a:solidFill>
                <a:latin typeface="Times New Roman"/>
                <a:cs typeface="Times New Roman"/>
              </a:rPr>
              <a:t>main</a:t>
            </a:r>
            <a:r>
              <a:rPr lang="en-US" dirty="0">
                <a:solidFill>
                  <a:srgbClr val="ABB2BF"/>
                </a:solidFill>
                <a:latin typeface="Times New Roman"/>
                <a:cs typeface="Times New Roman"/>
              </a:rPr>
              <a:t>(</a:t>
            </a:r>
            <a:r>
              <a:rPr lang="en-US" dirty="0">
                <a:solidFill>
                  <a:srgbClr val="D19A66"/>
                </a:solidFill>
                <a:latin typeface="Times New Roman"/>
                <a:cs typeface="Times New Roman"/>
              </a:rPr>
              <a:t>String</a:t>
            </a:r>
            <a:r>
              <a:rPr lang="en-US" dirty="0">
                <a:solidFill>
                  <a:srgbClr val="ABB2BF"/>
                </a:solidFill>
                <a:latin typeface="Times New Roman"/>
                <a:cs typeface="Times New Roman"/>
              </a:rPr>
              <a:t>[]</a:t>
            </a:r>
            <a:r>
              <a:rPr lang="en-US" dirty="0">
                <a:latin typeface="Times New Roman"/>
                <a:cs typeface="Times New Roman"/>
              </a:rPr>
              <a:t> </a:t>
            </a:r>
            <a:r>
              <a:rPr lang="en-US" err="1">
                <a:latin typeface="Times New Roman"/>
                <a:cs typeface="Times New Roman"/>
              </a:rPr>
              <a:t>args</a:t>
            </a:r>
            <a:r>
              <a:rPr lang="en-US" dirty="0">
                <a:solidFill>
                  <a:srgbClr val="ABB2BF"/>
                </a:solidFill>
                <a:latin typeface="Times New Roman"/>
                <a:cs typeface="Times New Roman"/>
              </a:rPr>
              <a:t>)</a:t>
            </a:r>
            <a:r>
              <a:rPr lang="en-US" dirty="0">
                <a:latin typeface="Times New Roman"/>
                <a:cs typeface="Times New Roman"/>
              </a:rPr>
              <a:t> </a:t>
            </a:r>
            <a:r>
              <a:rPr lang="en-US">
                <a:solidFill>
                  <a:srgbClr val="ABB2BF"/>
                </a:solidFill>
                <a:latin typeface="Times New Roman"/>
                <a:cs typeface="Times New Roman"/>
              </a:rPr>
              <a:t>{</a:t>
            </a:r>
            <a:endParaRPr lang="en-US">
              <a:latin typeface="Times New Roman"/>
              <a:cs typeface="Times New Roman"/>
            </a:endParaRPr>
          </a:p>
          <a:p>
            <a:pPr marL="0" indent="0">
              <a:buNone/>
            </a:pPr>
            <a:r>
              <a:rPr lang="en-US" dirty="0">
                <a:latin typeface="Times New Roman"/>
                <a:cs typeface="Times New Roman"/>
              </a:rPr>
              <a:t> </a:t>
            </a:r>
            <a:r>
              <a:rPr lang="en-US" i="1" dirty="0">
                <a:solidFill>
                  <a:srgbClr val="5C6370"/>
                </a:solidFill>
                <a:latin typeface="Times New Roman"/>
                <a:cs typeface="Times New Roman"/>
              </a:rPr>
              <a:t>// Creating a </a:t>
            </a:r>
            <a:r>
              <a:rPr lang="en-US" i="1" err="1">
                <a:solidFill>
                  <a:srgbClr val="5C6370"/>
                </a:solidFill>
                <a:latin typeface="Times New Roman"/>
                <a:cs typeface="Times New Roman"/>
              </a:rPr>
              <a:t>Hashtable</a:t>
            </a:r>
            <a:r>
              <a:rPr lang="en-US" dirty="0">
                <a:latin typeface="Times New Roman"/>
                <a:cs typeface="Times New Roman"/>
              </a:rPr>
              <a:t> </a:t>
            </a:r>
            <a:r>
              <a:rPr lang="en-US" err="1">
                <a:solidFill>
                  <a:srgbClr val="D19A66"/>
                </a:solidFill>
                <a:latin typeface="Times New Roman"/>
                <a:cs typeface="Times New Roman"/>
              </a:rPr>
              <a:t>Hashtable</a:t>
            </a:r>
            <a:r>
              <a:rPr lang="en-US" dirty="0">
                <a:solidFill>
                  <a:srgbClr val="ABB2BF"/>
                </a:solidFill>
                <a:latin typeface="Times New Roman"/>
                <a:cs typeface="Times New Roman"/>
              </a:rPr>
              <a:t>&lt;</a:t>
            </a:r>
            <a:r>
              <a:rPr lang="en-US" dirty="0">
                <a:solidFill>
                  <a:srgbClr val="D19A66"/>
                </a:solidFill>
                <a:latin typeface="Times New Roman"/>
                <a:cs typeface="Times New Roman"/>
              </a:rPr>
              <a:t>String</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Integer</a:t>
            </a:r>
            <a:r>
              <a:rPr lang="en-US" dirty="0">
                <a:solidFill>
                  <a:srgbClr val="ABB2BF"/>
                </a:solidFill>
                <a:latin typeface="Times New Roman"/>
                <a:cs typeface="Times New Roman"/>
              </a:rPr>
              <a:t>&gt;</a:t>
            </a:r>
            <a:r>
              <a:rPr lang="en-US" dirty="0">
                <a:latin typeface="Times New Roman"/>
                <a:cs typeface="Times New Roman"/>
              </a:rPr>
              <a:t> </a:t>
            </a:r>
            <a:r>
              <a:rPr lang="en-US" err="1">
                <a:latin typeface="Times New Roman"/>
                <a:cs typeface="Times New Roman"/>
              </a:rPr>
              <a:t>hashtable</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t>
            </a:r>
            <a:r>
              <a:rPr lang="en-US" dirty="0">
                <a:solidFill>
                  <a:srgbClr val="C678DD"/>
                </a:solidFill>
                <a:latin typeface="Times New Roman"/>
                <a:cs typeface="Times New Roman"/>
              </a:rPr>
              <a:t>new</a:t>
            </a:r>
            <a:r>
              <a:rPr lang="en-US" dirty="0">
                <a:latin typeface="Times New Roman"/>
                <a:cs typeface="Times New Roman"/>
              </a:rPr>
              <a:t> </a:t>
            </a:r>
            <a:r>
              <a:rPr lang="en-US" err="1">
                <a:solidFill>
                  <a:srgbClr val="D19A66"/>
                </a:solidFill>
                <a:latin typeface="Times New Roman"/>
                <a:cs typeface="Times New Roman"/>
              </a:rPr>
              <a:t>Hashtable</a:t>
            </a:r>
            <a:r>
              <a:rPr lang="en-US">
                <a:solidFill>
                  <a:srgbClr val="ABB2BF"/>
                </a:solidFill>
                <a:latin typeface="Times New Roman"/>
                <a:cs typeface="Times New Roman"/>
              </a:rPr>
              <a:t>&lt;&gt;();</a:t>
            </a:r>
            <a:endParaRPr lang="en-US">
              <a:latin typeface="Times New Roman"/>
              <a:cs typeface="Times New Roman"/>
            </a:endParaRPr>
          </a:p>
          <a:p>
            <a:pPr marL="0" indent="0">
              <a:buNone/>
            </a:pPr>
            <a:r>
              <a:rPr lang="en-US" dirty="0">
                <a:latin typeface="Times New Roman"/>
                <a:cs typeface="Times New Roman"/>
              </a:rPr>
              <a:t> </a:t>
            </a:r>
            <a:r>
              <a:rPr lang="en-US" i="1" dirty="0">
                <a:solidFill>
                  <a:srgbClr val="5C6370"/>
                </a:solidFill>
                <a:latin typeface="Times New Roman"/>
                <a:cs typeface="Times New Roman"/>
              </a:rPr>
              <a:t>// Adding elements to the </a:t>
            </a:r>
            <a:r>
              <a:rPr lang="en-US" i="1" err="1">
                <a:solidFill>
                  <a:srgbClr val="5C6370"/>
                </a:solidFill>
                <a:latin typeface="Times New Roman"/>
                <a:cs typeface="Times New Roman"/>
              </a:rPr>
              <a:t>Hashtable</a:t>
            </a:r>
            <a:r>
              <a:rPr lang="en-US" dirty="0">
                <a:latin typeface="Times New Roman"/>
                <a:cs typeface="Times New Roman"/>
              </a:rPr>
              <a:t> </a:t>
            </a:r>
            <a:r>
              <a:rPr lang="en-US" err="1">
                <a:latin typeface="Times New Roman"/>
                <a:cs typeface="Times New Roman"/>
              </a:rPr>
              <a:t>hashtable</a:t>
            </a:r>
            <a:r>
              <a:rPr lang="en-US" err="1">
                <a:solidFill>
                  <a:srgbClr val="ABB2BF"/>
                </a:solidFill>
                <a:latin typeface="Times New Roman"/>
                <a:cs typeface="Times New Roman"/>
              </a:rPr>
              <a:t>.</a:t>
            </a:r>
            <a:r>
              <a:rPr lang="en-US" err="1">
                <a:solidFill>
                  <a:srgbClr val="61AFEF"/>
                </a:solidFill>
                <a:latin typeface="Times New Roman"/>
                <a:cs typeface="Times New Roman"/>
              </a:rPr>
              <a:t>put</a:t>
            </a:r>
            <a:r>
              <a:rPr lang="en-US" dirty="0">
                <a:solidFill>
                  <a:srgbClr val="ABB2BF"/>
                </a:solidFill>
                <a:latin typeface="Times New Roman"/>
                <a:cs typeface="Times New Roman"/>
              </a:rPr>
              <a:t>(</a:t>
            </a:r>
            <a:r>
              <a:rPr lang="en-US" dirty="0">
                <a:solidFill>
                  <a:srgbClr val="98C379"/>
                </a:solidFill>
                <a:latin typeface="Times New Roman"/>
                <a:cs typeface="Times New Roman"/>
              </a:rPr>
              <a:t>"Apple"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1</a:t>
            </a:r>
            <a:r>
              <a:rPr lang="en-US" dirty="0">
                <a:solidFill>
                  <a:srgbClr val="ABB2BF"/>
                </a:solidFill>
                <a:latin typeface="Times New Roman"/>
                <a:cs typeface="Times New Roman"/>
              </a:rPr>
              <a:t>);</a:t>
            </a:r>
            <a:r>
              <a:rPr lang="en-US" dirty="0">
                <a:latin typeface="Times New Roman"/>
                <a:cs typeface="Times New Roman"/>
              </a:rPr>
              <a:t> </a:t>
            </a:r>
          </a:p>
          <a:p>
            <a:pPr marL="0" indent="0">
              <a:buNone/>
            </a:pPr>
            <a:r>
              <a:rPr lang="en-US" dirty="0" err="1">
                <a:latin typeface="Times New Roman"/>
                <a:cs typeface="Times New Roman"/>
              </a:rPr>
              <a:t>hashtable</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put</a:t>
            </a:r>
            <a:r>
              <a:rPr lang="en-US" dirty="0">
                <a:solidFill>
                  <a:srgbClr val="ABB2BF"/>
                </a:solidFill>
                <a:latin typeface="Times New Roman"/>
                <a:cs typeface="Times New Roman"/>
              </a:rPr>
              <a:t>(</a:t>
            </a:r>
            <a:r>
              <a:rPr lang="en-US" dirty="0">
                <a:solidFill>
                  <a:srgbClr val="98C379"/>
                </a:solidFill>
                <a:latin typeface="Times New Roman"/>
                <a:cs typeface="Times New Roman"/>
              </a:rPr>
              <a:t>"Banana"</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2</a:t>
            </a:r>
            <a:r>
              <a:rPr lang="en-US" dirty="0">
                <a:solidFill>
                  <a:srgbClr val="ABB2BF"/>
                </a:solidFill>
                <a:latin typeface="Times New Roman"/>
                <a:cs typeface="Times New Roman"/>
              </a:rPr>
              <a:t>);</a:t>
            </a:r>
            <a:r>
              <a:rPr lang="en-US" dirty="0">
                <a:latin typeface="Times New Roman"/>
                <a:cs typeface="Times New Roman"/>
              </a:rPr>
              <a:t> </a:t>
            </a:r>
            <a:r>
              <a:rPr lang="en-US" dirty="0" err="1">
                <a:latin typeface="Times New Roman"/>
                <a:cs typeface="Times New Roman"/>
              </a:rPr>
              <a:t>hashtable</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put</a:t>
            </a:r>
            <a:r>
              <a:rPr lang="en-US" dirty="0">
                <a:solidFill>
                  <a:srgbClr val="ABB2BF"/>
                </a:solidFill>
                <a:latin typeface="Times New Roman"/>
                <a:cs typeface="Times New Roman"/>
              </a:rPr>
              <a:t>(</a:t>
            </a:r>
            <a:r>
              <a:rPr lang="en-US" dirty="0">
                <a:solidFill>
                  <a:srgbClr val="98C379"/>
                </a:solidFill>
                <a:latin typeface="Times New Roman"/>
                <a:cs typeface="Times New Roman"/>
              </a:rPr>
              <a:t>"Orange"</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3</a:t>
            </a:r>
            <a:r>
              <a:rPr lang="en-US" dirty="0">
                <a:solidFill>
                  <a:srgbClr val="ABB2BF"/>
                </a:solidFill>
                <a:latin typeface="Times New Roman"/>
                <a:cs typeface="Times New Roman"/>
              </a:rPr>
              <a:t>);</a:t>
            </a:r>
            <a:r>
              <a:rPr lang="en-US" dirty="0">
                <a:latin typeface="Times New Roman"/>
                <a:cs typeface="Times New Roman"/>
              </a:rPr>
              <a:t> </a:t>
            </a:r>
          </a:p>
          <a:p>
            <a:pPr marL="0" indent="0">
              <a:buNone/>
            </a:pPr>
            <a:r>
              <a:rPr lang="en-US" dirty="0" err="1">
                <a:latin typeface="Times New Roman"/>
                <a:cs typeface="Times New Roman"/>
              </a:rPr>
              <a:t>hashtable</a:t>
            </a:r>
            <a:r>
              <a:rPr lang="en-US" dirty="0" err="1">
                <a:solidFill>
                  <a:srgbClr val="ABB2BF"/>
                </a:solidFill>
                <a:latin typeface="Times New Roman"/>
                <a:cs typeface="Times New Roman"/>
              </a:rPr>
              <a:t>.</a:t>
            </a:r>
            <a:r>
              <a:rPr lang="en-US" dirty="0" err="1">
                <a:solidFill>
                  <a:srgbClr val="61AFEF"/>
                </a:solidFill>
                <a:latin typeface="Times New Roman"/>
                <a:cs typeface="Times New Roman"/>
              </a:rPr>
              <a:t>put</a:t>
            </a:r>
            <a:r>
              <a:rPr lang="en-US" dirty="0">
                <a:solidFill>
                  <a:srgbClr val="ABB2BF"/>
                </a:solidFill>
                <a:latin typeface="Times New Roman"/>
                <a:cs typeface="Times New Roman"/>
              </a:rPr>
              <a:t>(</a:t>
            </a:r>
            <a:r>
              <a:rPr lang="en-US" dirty="0">
                <a:solidFill>
                  <a:srgbClr val="98C379"/>
                </a:solidFill>
                <a:latin typeface="Times New Roman"/>
                <a:cs typeface="Times New Roman"/>
              </a:rPr>
              <a:t>"Kiwi"</a:t>
            </a:r>
            <a:r>
              <a:rPr lang="en-US" dirty="0">
                <a:solidFill>
                  <a:srgbClr val="ABB2BF"/>
                </a:solidFill>
                <a:latin typeface="Times New Roman"/>
                <a:cs typeface="Times New Roman"/>
              </a:rPr>
              <a:t>,</a:t>
            </a:r>
            <a:r>
              <a:rPr lang="en-US" dirty="0">
                <a:latin typeface="Times New Roman"/>
                <a:cs typeface="Times New Roman"/>
              </a:rPr>
              <a:t> </a:t>
            </a:r>
            <a:r>
              <a:rPr lang="en-US" dirty="0">
                <a:solidFill>
                  <a:srgbClr val="D19A66"/>
                </a:solidFill>
                <a:latin typeface="Times New Roman"/>
                <a:cs typeface="Times New Roman"/>
              </a:rPr>
              <a:t>4</a:t>
            </a:r>
            <a:r>
              <a:rPr lang="en-US" dirty="0">
                <a:solidFill>
                  <a:srgbClr val="ABB2BF"/>
                </a:solidFill>
                <a:latin typeface="Times New Roman"/>
                <a:cs typeface="Times New Roman"/>
              </a:rPr>
              <a:t>);</a:t>
            </a:r>
            <a:r>
              <a:rPr lang="en-US" dirty="0">
                <a:latin typeface="Times New Roman"/>
                <a:cs typeface="Times New Roman"/>
              </a:rPr>
              <a:t> </a:t>
            </a:r>
            <a:endParaRPr lang="en-US" dirty="0">
              <a:solidFill>
                <a:srgbClr val="000000"/>
              </a:solidFill>
              <a:latin typeface="Times New Roman"/>
              <a:cs typeface="Times New Roman"/>
            </a:endParaRPr>
          </a:p>
          <a:p>
            <a:pPr marL="0" indent="0">
              <a:buNone/>
            </a:pPr>
            <a:r>
              <a:rPr lang="en-US" i="1" dirty="0">
                <a:solidFill>
                  <a:srgbClr val="5C6370"/>
                </a:solidFill>
                <a:latin typeface="Times New Roman"/>
                <a:cs typeface="Times New Roman"/>
              </a:rPr>
              <a:t>// Accessing elements by key</a:t>
            </a:r>
            <a:endParaRPr lang="en-US" dirty="0">
              <a:latin typeface="Times New Roman"/>
              <a:cs typeface="Times New Roman"/>
            </a:endParaRPr>
          </a:p>
          <a:p>
            <a:pPr marL="0" indent="0">
              <a:buNone/>
            </a:pPr>
            <a:r>
              <a:rPr lang="en-US" dirty="0">
                <a:latin typeface="Times New Roman"/>
                <a:cs typeface="Times New Roman"/>
              </a:rPr>
              <a:t> </a:t>
            </a:r>
            <a:r>
              <a:rPr lang="en-US" err="1">
                <a:solidFill>
                  <a:srgbClr val="D19A66"/>
                </a:solidFill>
                <a:latin typeface="Times New Roman"/>
                <a:cs typeface="Times New Roman"/>
              </a:rPr>
              <a:t>System</a:t>
            </a:r>
            <a:r>
              <a:rPr lang="en-US" err="1">
                <a:solidFill>
                  <a:srgbClr val="ABB2BF"/>
                </a:solidFill>
                <a:latin typeface="Times New Roman"/>
                <a:cs typeface="Times New Roman"/>
              </a:rPr>
              <a:t>.</a:t>
            </a:r>
            <a:r>
              <a:rPr lang="en-US" err="1">
                <a:latin typeface="Times New Roman"/>
                <a:cs typeface="Times New Roman"/>
              </a:rPr>
              <a:t>out</a:t>
            </a:r>
            <a:r>
              <a:rPr lang="en-US" err="1">
                <a:solidFill>
                  <a:srgbClr val="ABB2BF"/>
                </a:solidFill>
                <a:latin typeface="Times New Roman"/>
                <a:cs typeface="Times New Roman"/>
              </a:rPr>
              <a:t>.</a:t>
            </a:r>
            <a:r>
              <a:rPr lang="en-US"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solidFill>
                  <a:srgbClr val="98C379"/>
                </a:solidFill>
                <a:latin typeface="Times New Roman"/>
                <a:cs typeface="Times New Roman"/>
              </a:rPr>
              <a:t>"Value of Apple: "</a:t>
            </a:r>
            <a:r>
              <a:rPr lang="en-US" dirty="0">
                <a:latin typeface="Times New Roman"/>
                <a:cs typeface="Times New Roman"/>
              </a:rPr>
              <a:t> </a:t>
            </a:r>
            <a:r>
              <a:rPr lang="en-US" dirty="0">
                <a:solidFill>
                  <a:srgbClr val="61AFEF"/>
                </a:solidFill>
                <a:latin typeface="Times New Roman"/>
                <a:cs typeface="Times New Roman"/>
              </a:rPr>
              <a:t>+</a:t>
            </a:r>
            <a:r>
              <a:rPr lang="en-US" dirty="0">
                <a:latin typeface="Times New Roman"/>
                <a:cs typeface="Times New Roman"/>
              </a:rPr>
              <a:t> </a:t>
            </a:r>
            <a:r>
              <a:rPr lang="en-US" err="1">
                <a:latin typeface="Times New Roman"/>
                <a:cs typeface="Times New Roman"/>
              </a:rPr>
              <a:t>hashtable</a:t>
            </a:r>
            <a:r>
              <a:rPr lang="en-US" err="1">
                <a:solidFill>
                  <a:srgbClr val="ABB2BF"/>
                </a:solidFill>
                <a:latin typeface="Times New Roman"/>
                <a:cs typeface="Times New Roman"/>
              </a:rPr>
              <a:t>.</a:t>
            </a:r>
            <a:r>
              <a:rPr lang="en-US" err="1">
                <a:solidFill>
                  <a:srgbClr val="61AFEF"/>
                </a:solidFill>
                <a:latin typeface="Times New Roman"/>
                <a:cs typeface="Times New Roman"/>
              </a:rPr>
              <a:t>get</a:t>
            </a:r>
            <a:r>
              <a:rPr lang="en-US" dirty="0">
                <a:solidFill>
                  <a:srgbClr val="ABB2BF"/>
                </a:solidFill>
                <a:latin typeface="Times New Roman"/>
                <a:cs typeface="Times New Roman"/>
              </a:rPr>
              <a:t>(</a:t>
            </a:r>
            <a:r>
              <a:rPr lang="en-US" dirty="0">
                <a:solidFill>
                  <a:srgbClr val="98C379"/>
                </a:solidFill>
                <a:latin typeface="Times New Roman"/>
                <a:cs typeface="Times New Roman"/>
              </a:rPr>
              <a:t>"Apple"</a:t>
            </a:r>
            <a:r>
              <a:rPr lang="en-US" dirty="0">
                <a:solidFill>
                  <a:srgbClr val="ABB2BF"/>
                </a:solidFill>
                <a:latin typeface="Times New Roman"/>
                <a:cs typeface="Times New Roman"/>
              </a:rPr>
              <a:t>));</a:t>
            </a:r>
            <a:r>
              <a:rPr lang="en-US" dirty="0">
                <a:latin typeface="Times New Roman"/>
                <a:cs typeface="Times New Roman"/>
              </a:rPr>
              <a:t> </a:t>
            </a:r>
            <a:endParaRPr lang="en-US" dirty="0">
              <a:solidFill>
                <a:srgbClr val="000000"/>
              </a:solidFill>
              <a:latin typeface="Times New Roman"/>
              <a:cs typeface="Times New Roman"/>
            </a:endParaRPr>
          </a:p>
          <a:p>
            <a:pPr marL="0" indent="0">
              <a:buNone/>
            </a:pPr>
            <a:r>
              <a:rPr lang="en-US" i="1" dirty="0">
                <a:solidFill>
                  <a:srgbClr val="5C6370"/>
                </a:solidFill>
                <a:latin typeface="Times New Roman"/>
                <a:cs typeface="Times New Roman"/>
              </a:rPr>
              <a:t>// Output: Value of Apple: 1</a:t>
            </a:r>
            <a:endParaRPr lang="en-US" dirty="0">
              <a:latin typeface="Times New Roman"/>
              <a:cs typeface="Times New Roman"/>
            </a:endParaRPr>
          </a:p>
        </p:txBody>
      </p:sp>
    </p:spTree>
    <p:extLst>
      <p:ext uri="{BB962C8B-B14F-4D97-AF65-F5344CB8AC3E}">
        <p14:creationId xmlns:p14="http://schemas.microsoft.com/office/powerpoint/2010/main" val="16931701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9FC2-37D7-DD54-4442-C0682CBCEF1C}"/>
              </a:ext>
            </a:extLst>
          </p:cNvPr>
          <p:cNvSpPr>
            <a:spLocks noGrp="1"/>
          </p:cNvSpPr>
          <p:nvPr>
            <p:ph type="title"/>
          </p:nvPr>
        </p:nvSpPr>
        <p:spPr/>
        <p:txBody>
          <a:bodyPr/>
          <a:lstStyle/>
          <a:p>
            <a:r>
              <a:rPr lang="en-US" dirty="0">
                <a:latin typeface="Times New Roman"/>
                <a:cs typeface="Times New Roman"/>
              </a:rPr>
              <a:t>Example Part:2</a:t>
            </a:r>
            <a:endParaRPr lang="en-US" dirty="0"/>
          </a:p>
        </p:txBody>
      </p:sp>
      <p:sp>
        <p:nvSpPr>
          <p:cNvPr id="3" name="Content Placeholder 2">
            <a:extLst>
              <a:ext uri="{FF2B5EF4-FFF2-40B4-BE49-F238E27FC236}">
                <a16:creationId xmlns:a16="http://schemas.microsoft.com/office/drawing/2014/main" id="{A409E042-087D-0DFF-9F44-8DFB38EC726D}"/>
              </a:ext>
            </a:extLst>
          </p:cNvPr>
          <p:cNvSpPr>
            <a:spLocks noGrp="1"/>
          </p:cNvSpPr>
          <p:nvPr>
            <p:ph idx="1"/>
          </p:nvPr>
        </p:nvSpPr>
        <p:spPr/>
        <p:txBody>
          <a:bodyPr vert="horz" lIns="91440" tIns="45720" rIns="91440" bIns="45720" rtlCol="0" anchor="t">
            <a:noAutofit/>
          </a:bodyPr>
          <a:lstStyle/>
          <a:p>
            <a:pPr>
              <a:buNone/>
            </a:pPr>
            <a:r>
              <a:rPr lang="en-US" i="1" dirty="0">
                <a:solidFill>
                  <a:srgbClr val="5C6370"/>
                </a:solidFill>
                <a:latin typeface="Times New Roman"/>
                <a:cs typeface="Times New Roman"/>
              </a:rPr>
              <a:t>// Iterating over the elements</a:t>
            </a:r>
            <a:r>
              <a:rPr lang="en-US" dirty="0">
                <a:solidFill>
                  <a:srgbClr val="ABB2BF"/>
                </a:solidFill>
                <a:latin typeface="Times New Roman"/>
                <a:cs typeface="Times New Roman"/>
              </a:rPr>
              <a:t>
        </a:t>
            </a: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.out.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solidFill>
                  <a:srgbClr val="98C379"/>
                </a:solidFill>
                <a:latin typeface="Times New Roman"/>
                <a:cs typeface="Times New Roman"/>
              </a:rPr>
              <a:t>"Elements in the </a:t>
            </a:r>
            <a:r>
              <a:rPr lang="en-US" dirty="0" err="1">
                <a:solidFill>
                  <a:srgbClr val="98C379"/>
                </a:solidFill>
                <a:latin typeface="Times New Roman"/>
                <a:cs typeface="Times New Roman"/>
              </a:rPr>
              <a:t>Hashtable</a:t>
            </a:r>
            <a:r>
              <a:rPr lang="en-US" dirty="0">
                <a:solidFill>
                  <a:srgbClr val="98C379"/>
                </a:solidFill>
                <a:latin typeface="Times New Roman"/>
                <a:cs typeface="Times New Roman"/>
              </a:rPr>
              <a:t>:"</a:t>
            </a:r>
            <a:r>
              <a:rPr lang="en-US" dirty="0">
                <a:solidFill>
                  <a:srgbClr val="ABB2BF"/>
                </a:solidFill>
                <a:latin typeface="Times New Roman"/>
                <a:cs typeface="Times New Roman"/>
              </a:rPr>
              <a:t>);
        </a:t>
            </a:r>
            <a:r>
              <a:rPr lang="en-US" dirty="0">
                <a:solidFill>
                  <a:srgbClr val="C678DD"/>
                </a:solidFill>
                <a:latin typeface="Times New Roman"/>
                <a:cs typeface="Times New Roman"/>
              </a:rPr>
              <a:t>for</a:t>
            </a:r>
            <a:r>
              <a:rPr lang="en-US" dirty="0">
                <a:solidFill>
                  <a:srgbClr val="ABB2BF"/>
                </a:solidFill>
                <a:latin typeface="Times New Roman"/>
                <a:cs typeface="Times New Roman"/>
              </a:rPr>
              <a:t> (</a:t>
            </a:r>
            <a:r>
              <a:rPr lang="en-US" dirty="0" err="1">
                <a:solidFill>
                  <a:srgbClr val="D19A66"/>
                </a:solidFill>
                <a:latin typeface="Times New Roman"/>
                <a:cs typeface="Times New Roman"/>
              </a:rPr>
              <a:t>Map</a:t>
            </a:r>
            <a:r>
              <a:rPr lang="en-US" dirty="0" err="1">
                <a:solidFill>
                  <a:srgbClr val="ABB2BF"/>
                </a:solidFill>
                <a:latin typeface="Times New Roman"/>
                <a:cs typeface="Times New Roman"/>
              </a:rPr>
              <a:t>.</a:t>
            </a:r>
            <a:r>
              <a:rPr lang="en-US" dirty="0" err="1">
                <a:solidFill>
                  <a:srgbClr val="D19A66"/>
                </a:solidFill>
                <a:latin typeface="Times New Roman"/>
                <a:cs typeface="Times New Roman"/>
              </a:rPr>
              <a:t>Entry</a:t>
            </a:r>
            <a:r>
              <a:rPr lang="en-US" dirty="0">
                <a:solidFill>
                  <a:srgbClr val="ABB2BF"/>
                </a:solidFill>
                <a:latin typeface="Times New Roman"/>
                <a:cs typeface="Times New Roman"/>
              </a:rPr>
              <a:t>&lt;</a:t>
            </a:r>
            <a:r>
              <a:rPr lang="en-US" dirty="0">
                <a:solidFill>
                  <a:srgbClr val="D19A66"/>
                </a:solidFill>
                <a:latin typeface="Times New Roman"/>
                <a:cs typeface="Times New Roman"/>
              </a:rPr>
              <a:t>String</a:t>
            </a:r>
            <a:r>
              <a:rPr lang="en-US" dirty="0">
                <a:solidFill>
                  <a:srgbClr val="ABB2BF"/>
                </a:solidFill>
                <a:latin typeface="Times New Roman"/>
                <a:cs typeface="Times New Roman"/>
              </a:rPr>
              <a:t>, </a:t>
            </a:r>
            <a:r>
              <a:rPr lang="en-US" dirty="0">
                <a:solidFill>
                  <a:srgbClr val="D19A66"/>
                </a:solidFill>
                <a:latin typeface="Times New Roman"/>
                <a:cs typeface="Times New Roman"/>
              </a:rPr>
              <a:t>Integer</a:t>
            </a:r>
            <a:r>
              <a:rPr lang="en-US" dirty="0">
                <a:solidFill>
                  <a:srgbClr val="ABB2BF"/>
                </a:solidFill>
                <a:latin typeface="Times New Roman"/>
                <a:cs typeface="Times New Roman"/>
              </a:rPr>
              <a:t>&gt; entry </a:t>
            </a:r>
            <a:r>
              <a:rPr lang="en-US" dirty="0">
                <a:solidFill>
                  <a:srgbClr val="61AFEF"/>
                </a:solidFill>
                <a:latin typeface="Times New Roman"/>
                <a:cs typeface="Times New Roman"/>
              </a:rPr>
              <a:t>:</a:t>
            </a:r>
            <a:r>
              <a:rPr lang="en-US" dirty="0">
                <a:solidFill>
                  <a:srgbClr val="ABB2BF"/>
                </a:solidFill>
                <a:latin typeface="Times New Roman"/>
                <a:cs typeface="Times New Roman"/>
              </a:rPr>
              <a:t> </a:t>
            </a:r>
            <a:r>
              <a:rPr lang="en-US" dirty="0" err="1">
                <a:solidFill>
                  <a:srgbClr val="ABB2BF"/>
                </a:solidFill>
                <a:latin typeface="Times New Roman"/>
                <a:cs typeface="Times New Roman"/>
              </a:rPr>
              <a:t>hashtable.</a:t>
            </a:r>
            <a:r>
              <a:rPr lang="en-US" dirty="0" err="1">
                <a:solidFill>
                  <a:srgbClr val="61AFEF"/>
                </a:solidFill>
                <a:latin typeface="Times New Roman"/>
                <a:cs typeface="Times New Roman"/>
              </a:rPr>
              <a:t>entrySet</a:t>
            </a:r>
            <a:r>
              <a:rPr lang="en-US" dirty="0">
                <a:solidFill>
                  <a:srgbClr val="ABB2BF"/>
                </a:solidFill>
                <a:latin typeface="Times New Roman"/>
                <a:cs typeface="Times New Roman"/>
              </a:rPr>
              <a:t>()) {
            </a:t>
            </a: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.out.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err="1">
                <a:solidFill>
                  <a:srgbClr val="ABB2BF"/>
                </a:solidFill>
                <a:latin typeface="Times New Roman"/>
                <a:cs typeface="Times New Roman"/>
              </a:rPr>
              <a:t>entry.</a:t>
            </a:r>
            <a:r>
              <a:rPr lang="en-US" dirty="0" err="1">
                <a:solidFill>
                  <a:srgbClr val="61AFEF"/>
                </a:solidFill>
                <a:latin typeface="Times New Roman"/>
                <a:cs typeface="Times New Roman"/>
              </a:rPr>
              <a:t>getKey</a:t>
            </a:r>
            <a:r>
              <a:rPr lang="en-US" dirty="0">
                <a:solidFill>
                  <a:srgbClr val="ABB2BF"/>
                </a:solidFill>
                <a:latin typeface="Times New Roman"/>
                <a:cs typeface="Times New Roman"/>
              </a:rPr>
              <a:t>() </a:t>
            </a:r>
            <a:r>
              <a:rPr lang="en-US" dirty="0">
                <a:solidFill>
                  <a:srgbClr val="61AFEF"/>
                </a:solidFill>
                <a:latin typeface="Times New Roman"/>
                <a:cs typeface="Times New Roman"/>
              </a:rPr>
              <a:t>+</a:t>
            </a:r>
            <a:r>
              <a:rPr lang="en-US" dirty="0">
                <a:solidFill>
                  <a:srgbClr val="ABB2BF"/>
                </a:solidFill>
                <a:latin typeface="Times New Roman"/>
                <a:cs typeface="Times New Roman"/>
              </a:rPr>
              <a:t> </a:t>
            </a:r>
            <a:r>
              <a:rPr lang="en-US" dirty="0">
                <a:solidFill>
                  <a:srgbClr val="98C379"/>
                </a:solidFill>
                <a:latin typeface="Times New Roman"/>
                <a:cs typeface="Times New Roman"/>
              </a:rPr>
              <a:t>": "</a:t>
            </a:r>
            <a:r>
              <a:rPr lang="en-US" dirty="0">
                <a:solidFill>
                  <a:srgbClr val="ABB2BF"/>
                </a:solidFill>
                <a:latin typeface="Times New Roman"/>
                <a:cs typeface="Times New Roman"/>
              </a:rPr>
              <a:t> </a:t>
            </a:r>
            <a:r>
              <a:rPr lang="en-US" dirty="0">
                <a:solidFill>
                  <a:srgbClr val="61AFEF"/>
                </a:solidFill>
                <a:latin typeface="Times New Roman"/>
                <a:cs typeface="Times New Roman"/>
              </a:rPr>
              <a:t>+</a:t>
            </a:r>
            <a:r>
              <a:rPr lang="en-US" dirty="0">
                <a:solidFill>
                  <a:srgbClr val="ABB2BF"/>
                </a:solidFill>
                <a:latin typeface="Times New Roman"/>
                <a:cs typeface="Times New Roman"/>
              </a:rPr>
              <a:t> </a:t>
            </a:r>
            <a:r>
              <a:rPr lang="en-US" dirty="0" err="1">
                <a:solidFill>
                  <a:srgbClr val="ABB2BF"/>
                </a:solidFill>
                <a:latin typeface="Times New Roman"/>
                <a:cs typeface="Times New Roman"/>
              </a:rPr>
              <a:t>entry.</a:t>
            </a:r>
            <a:r>
              <a:rPr lang="en-US" dirty="0" err="1">
                <a:solidFill>
                  <a:srgbClr val="61AFEF"/>
                </a:solidFill>
                <a:latin typeface="Times New Roman"/>
                <a:cs typeface="Times New Roman"/>
              </a:rPr>
              <a:t>getValue</a:t>
            </a:r>
            <a:r>
              <a:rPr lang="en-US" dirty="0">
                <a:solidFill>
                  <a:srgbClr val="ABB2BF"/>
                </a:solidFill>
                <a:latin typeface="Times New Roman"/>
                <a:cs typeface="Times New Roman"/>
              </a:rPr>
              <a:t>());
        }
        </a:t>
            </a:r>
            <a:r>
              <a:rPr lang="en-US" i="1" dirty="0">
                <a:solidFill>
                  <a:srgbClr val="5C6370"/>
                </a:solidFill>
                <a:latin typeface="Times New Roman"/>
                <a:cs typeface="Times New Roman"/>
              </a:rPr>
              <a:t>// Removing an element</a:t>
            </a:r>
            <a:r>
              <a:rPr lang="en-US" dirty="0">
                <a:solidFill>
                  <a:srgbClr val="ABB2BF"/>
                </a:solidFill>
                <a:latin typeface="Times New Roman"/>
                <a:cs typeface="Times New Roman"/>
              </a:rPr>
              <a:t>
        </a:t>
            </a:r>
            <a:r>
              <a:rPr lang="en-US" dirty="0" err="1">
                <a:solidFill>
                  <a:srgbClr val="ABB2BF"/>
                </a:solidFill>
                <a:latin typeface="Times New Roman"/>
                <a:cs typeface="Times New Roman"/>
              </a:rPr>
              <a:t>hashtable.</a:t>
            </a:r>
            <a:r>
              <a:rPr lang="en-US" dirty="0" err="1">
                <a:solidFill>
                  <a:srgbClr val="61AFEF"/>
                </a:solidFill>
                <a:latin typeface="Times New Roman"/>
                <a:cs typeface="Times New Roman"/>
              </a:rPr>
              <a:t>remove</a:t>
            </a:r>
            <a:r>
              <a:rPr lang="en-US" dirty="0">
                <a:solidFill>
                  <a:srgbClr val="ABB2BF"/>
                </a:solidFill>
                <a:latin typeface="Times New Roman"/>
                <a:cs typeface="Times New Roman"/>
              </a:rPr>
              <a:t>(</a:t>
            </a:r>
            <a:r>
              <a:rPr lang="en-US" dirty="0">
                <a:solidFill>
                  <a:srgbClr val="98C379"/>
                </a:solidFill>
                <a:latin typeface="Times New Roman"/>
                <a:cs typeface="Times New Roman"/>
              </a:rPr>
              <a:t>"Banana"</a:t>
            </a:r>
            <a:r>
              <a:rPr lang="en-US" dirty="0">
                <a:solidFill>
                  <a:srgbClr val="ABB2BF"/>
                </a:solidFill>
                <a:latin typeface="Times New Roman"/>
                <a:cs typeface="Times New Roman"/>
              </a:rPr>
              <a:t>);
        </a:t>
            </a:r>
            <a:r>
              <a:rPr lang="en-US" i="1" dirty="0">
                <a:solidFill>
                  <a:srgbClr val="5C6370"/>
                </a:solidFill>
                <a:latin typeface="Times New Roman"/>
                <a:cs typeface="Times New Roman"/>
              </a:rPr>
              <a:t>// Iterating over the elements after removal</a:t>
            </a:r>
            <a:r>
              <a:rPr lang="en-US" dirty="0">
                <a:solidFill>
                  <a:srgbClr val="ABB2BF"/>
                </a:solidFill>
                <a:latin typeface="Times New Roman"/>
                <a:cs typeface="Times New Roman"/>
              </a:rPr>
              <a:t>
        </a:t>
            </a: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.out.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a:solidFill>
                  <a:srgbClr val="98C379"/>
                </a:solidFill>
                <a:latin typeface="Times New Roman"/>
                <a:cs typeface="Times New Roman"/>
              </a:rPr>
              <a:t>"\</a:t>
            </a:r>
            <a:r>
              <a:rPr lang="en-US" dirty="0" err="1">
                <a:solidFill>
                  <a:srgbClr val="98C379"/>
                </a:solidFill>
                <a:latin typeface="Times New Roman"/>
                <a:cs typeface="Times New Roman"/>
              </a:rPr>
              <a:t>nElements</a:t>
            </a:r>
            <a:r>
              <a:rPr lang="en-US" dirty="0">
                <a:solidFill>
                  <a:srgbClr val="98C379"/>
                </a:solidFill>
                <a:latin typeface="Times New Roman"/>
                <a:cs typeface="Times New Roman"/>
              </a:rPr>
              <a:t> after removing 'Banana':"</a:t>
            </a:r>
            <a:r>
              <a:rPr lang="en-US" dirty="0">
                <a:solidFill>
                  <a:srgbClr val="ABB2BF"/>
                </a:solidFill>
                <a:latin typeface="Times New Roman"/>
                <a:cs typeface="Times New Roman"/>
              </a:rPr>
              <a:t>);
        </a:t>
            </a:r>
            <a:r>
              <a:rPr lang="en-US" dirty="0">
                <a:solidFill>
                  <a:srgbClr val="C678DD"/>
                </a:solidFill>
                <a:latin typeface="Times New Roman"/>
                <a:cs typeface="Times New Roman"/>
              </a:rPr>
              <a:t>for</a:t>
            </a:r>
            <a:r>
              <a:rPr lang="en-US" dirty="0">
                <a:solidFill>
                  <a:srgbClr val="ABB2BF"/>
                </a:solidFill>
                <a:latin typeface="Times New Roman"/>
                <a:cs typeface="Times New Roman"/>
              </a:rPr>
              <a:t> (</a:t>
            </a:r>
            <a:r>
              <a:rPr lang="en-US" dirty="0" err="1">
                <a:solidFill>
                  <a:srgbClr val="D19A66"/>
                </a:solidFill>
                <a:latin typeface="Times New Roman"/>
                <a:cs typeface="Times New Roman"/>
              </a:rPr>
              <a:t>Map</a:t>
            </a:r>
            <a:r>
              <a:rPr lang="en-US" dirty="0" err="1">
                <a:solidFill>
                  <a:srgbClr val="ABB2BF"/>
                </a:solidFill>
                <a:latin typeface="Times New Roman"/>
                <a:cs typeface="Times New Roman"/>
              </a:rPr>
              <a:t>.</a:t>
            </a:r>
            <a:r>
              <a:rPr lang="en-US" dirty="0" err="1">
                <a:solidFill>
                  <a:srgbClr val="D19A66"/>
                </a:solidFill>
                <a:latin typeface="Times New Roman"/>
                <a:cs typeface="Times New Roman"/>
              </a:rPr>
              <a:t>Entry</a:t>
            </a:r>
            <a:r>
              <a:rPr lang="en-US" dirty="0">
                <a:solidFill>
                  <a:srgbClr val="ABB2BF"/>
                </a:solidFill>
                <a:latin typeface="Times New Roman"/>
                <a:cs typeface="Times New Roman"/>
              </a:rPr>
              <a:t>&lt;</a:t>
            </a:r>
            <a:r>
              <a:rPr lang="en-US" dirty="0">
                <a:solidFill>
                  <a:srgbClr val="D19A66"/>
                </a:solidFill>
                <a:latin typeface="Times New Roman"/>
                <a:cs typeface="Times New Roman"/>
              </a:rPr>
              <a:t>String</a:t>
            </a:r>
            <a:r>
              <a:rPr lang="en-US" dirty="0">
                <a:solidFill>
                  <a:srgbClr val="ABB2BF"/>
                </a:solidFill>
                <a:latin typeface="Times New Roman"/>
                <a:cs typeface="Times New Roman"/>
              </a:rPr>
              <a:t>, </a:t>
            </a:r>
            <a:r>
              <a:rPr lang="en-US" dirty="0">
                <a:solidFill>
                  <a:srgbClr val="D19A66"/>
                </a:solidFill>
                <a:latin typeface="Times New Roman"/>
                <a:cs typeface="Times New Roman"/>
              </a:rPr>
              <a:t>Integer</a:t>
            </a:r>
            <a:r>
              <a:rPr lang="en-US" dirty="0">
                <a:solidFill>
                  <a:srgbClr val="ABB2BF"/>
                </a:solidFill>
                <a:latin typeface="Times New Roman"/>
                <a:cs typeface="Times New Roman"/>
              </a:rPr>
              <a:t>&gt; entry </a:t>
            </a:r>
            <a:r>
              <a:rPr lang="en-US" dirty="0">
                <a:solidFill>
                  <a:srgbClr val="61AFEF"/>
                </a:solidFill>
                <a:latin typeface="Times New Roman"/>
                <a:cs typeface="Times New Roman"/>
              </a:rPr>
              <a:t>:</a:t>
            </a:r>
            <a:r>
              <a:rPr lang="en-US" dirty="0">
                <a:solidFill>
                  <a:srgbClr val="ABB2BF"/>
                </a:solidFill>
                <a:latin typeface="Times New Roman"/>
                <a:cs typeface="Times New Roman"/>
              </a:rPr>
              <a:t> </a:t>
            </a:r>
            <a:r>
              <a:rPr lang="en-US" dirty="0" err="1">
                <a:solidFill>
                  <a:srgbClr val="ABB2BF"/>
                </a:solidFill>
                <a:latin typeface="Times New Roman"/>
                <a:cs typeface="Times New Roman"/>
              </a:rPr>
              <a:t>hashtable.</a:t>
            </a:r>
            <a:r>
              <a:rPr lang="en-US" dirty="0" err="1">
                <a:solidFill>
                  <a:srgbClr val="61AFEF"/>
                </a:solidFill>
                <a:latin typeface="Times New Roman"/>
                <a:cs typeface="Times New Roman"/>
              </a:rPr>
              <a:t>entrySet</a:t>
            </a:r>
            <a:r>
              <a:rPr lang="en-US" dirty="0">
                <a:solidFill>
                  <a:srgbClr val="ABB2BF"/>
                </a:solidFill>
                <a:latin typeface="Times New Roman"/>
                <a:cs typeface="Times New Roman"/>
              </a:rPr>
              <a:t>()) {
            </a:t>
            </a:r>
            <a:r>
              <a:rPr lang="en-US" dirty="0" err="1">
                <a:solidFill>
                  <a:srgbClr val="D19A66"/>
                </a:solidFill>
                <a:latin typeface="Times New Roman"/>
                <a:cs typeface="Times New Roman"/>
              </a:rPr>
              <a:t>System</a:t>
            </a:r>
            <a:r>
              <a:rPr lang="en-US" dirty="0" err="1">
                <a:solidFill>
                  <a:srgbClr val="ABB2BF"/>
                </a:solidFill>
                <a:latin typeface="Times New Roman"/>
                <a:cs typeface="Times New Roman"/>
              </a:rPr>
              <a:t>.out.</a:t>
            </a:r>
            <a:r>
              <a:rPr lang="en-US" dirty="0" err="1">
                <a:solidFill>
                  <a:srgbClr val="61AFEF"/>
                </a:solidFill>
                <a:latin typeface="Times New Roman"/>
                <a:cs typeface="Times New Roman"/>
              </a:rPr>
              <a:t>println</a:t>
            </a:r>
            <a:r>
              <a:rPr lang="en-US" dirty="0">
                <a:solidFill>
                  <a:srgbClr val="ABB2BF"/>
                </a:solidFill>
                <a:latin typeface="Times New Roman"/>
                <a:cs typeface="Times New Roman"/>
              </a:rPr>
              <a:t>(</a:t>
            </a:r>
            <a:r>
              <a:rPr lang="en-US" dirty="0" err="1">
                <a:solidFill>
                  <a:srgbClr val="ABB2BF"/>
                </a:solidFill>
                <a:latin typeface="Times New Roman"/>
                <a:cs typeface="Times New Roman"/>
              </a:rPr>
              <a:t>entry.</a:t>
            </a:r>
            <a:r>
              <a:rPr lang="en-US" dirty="0" err="1">
                <a:solidFill>
                  <a:srgbClr val="61AFEF"/>
                </a:solidFill>
                <a:latin typeface="Times New Roman"/>
                <a:cs typeface="Times New Roman"/>
              </a:rPr>
              <a:t>getKey</a:t>
            </a:r>
            <a:r>
              <a:rPr lang="en-US" dirty="0">
                <a:solidFill>
                  <a:srgbClr val="ABB2BF"/>
                </a:solidFill>
                <a:latin typeface="Times New Roman"/>
                <a:cs typeface="Times New Roman"/>
              </a:rPr>
              <a:t>() </a:t>
            </a:r>
            <a:r>
              <a:rPr lang="en-US" dirty="0">
                <a:solidFill>
                  <a:srgbClr val="61AFEF"/>
                </a:solidFill>
                <a:latin typeface="Times New Roman"/>
                <a:cs typeface="Times New Roman"/>
              </a:rPr>
              <a:t>+</a:t>
            </a:r>
            <a:r>
              <a:rPr lang="en-US" dirty="0">
                <a:solidFill>
                  <a:srgbClr val="ABB2BF"/>
                </a:solidFill>
                <a:latin typeface="Times New Roman"/>
                <a:cs typeface="Times New Roman"/>
              </a:rPr>
              <a:t> </a:t>
            </a:r>
            <a:r>
              <a:rPr lang="en-US" dirty="0">
                <a:solidFill>
                  <a:srgbClr val="98C379"/>
                </a:solidFill>
                <a:latin typeface="Times New Roman"/>
                <a:cs typeface="Times New Roman"/>
              </a:rPr>
              <a:t>": "</a:t>
            </a:r>
            <a:r>
              <a:rPr lang="en-US" dirty="0">
                <a:solidFill>
                  <a:srgbClr val="ABB2BF"/>
                </a:solidFill>
                <a:latin typeface="Times New Roman"/>
                <a:cs typeface="Times New Roman"/>
              </a:rPr>
              <a:t> </a:t>
            </a:r>
            <a:r>
              <a:rPr lang="en-US" dirty="0">
                <a:solidFill>
                  <a:srgbClr val="61AFEF"/>
                </a:solidFill>
                <a:latin typeface="Times New Roman"/>
                <a:cs typeface="Times New Roman"/>
              </a:rPr>
              <a:t>+</a:t>
            </a:r>
            <a:r>
              <a:rPr lang="en-US" dirty="0">
                <a:solidFill>
                  <a:srgbClr val="ABB2BF"/>
                </a:solidFill>
                <a:latin typeface="Times New Roman"/>
                <a:cs typeface="Times New Roman"/>
              </a:rPr>
              <a:t> </a:t>
            </a:r>
            <a:r>
              <a:rPr lang="en-US" dirty="0" err="1">
                <a:solidFill>
                  <a:srgbClr val="ABB2BF"/>
                </a:solidFill>
                <a:latin typeface="Times New Roman"/>
                <a:cs typeface="Times New Roman"/>
              </a:rPr>
              <a:t>entry.</a:t>
            </a:r>
            <a:r>
              <a:rPr lang="en-US" dirty="0" err="1">
                <a:solidFill>
                  <a:srgbClr val="61AFEF"/>
                </a:solidFill>
                <a:latin typeface="Times New Roman"/>
                <a:cs typeface="Times New Roman"/>
              </a:rPr>
              <a:t>getValue</a:t>
            </a:r>
            <a:r>
              <a:rPr lang="en-US" dirty="0">
                <a:solidFill>
                  <a:srgbClr val="ABB2BF"/>
                </a:solidFill>
                <a:latin typeface="Times New Roman"/>
                <a:cs typeface="Times New Roman"/>
              </a:rPr>
              <a:t>());
        }  } }</a:t>
            </a:r>
            <a:endParaRPr lang="en-US" dirty="0"/>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7639032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9AD3-5203-5FD5-2BE6-61D0910D4278}"/>
              </a:ext>
            </a:extLst>
          </p:cNvPr>
          <p:cNvSpPr>
            <a:spLocks noGrp="1"/>
          </p:cNvSpPr>
          <p:nvPr>
            <p:ph type="title"/>
          </p:nvPr>
        </p:nvSpPr>
        <p:spPr/>
        <p:txBody>
          <a:bodyPr/>
          <a:lstStyle/>
          <a:p>
            <a:r>
              <a:rPr lang="en-US" dirty="0">
                <a:latin typeface="Times New Roman"/>
                <a:cs typeface="Times New Roman"/>
              </a:rPr>
              <a:t>Output</a:t>
            </a:r>
            <a:endParaRPr lang="en-US" dirty="0"/>
          </a:p>
        </p:txBody>
      </p:sp>
      <p:sp>
        <p:nvSpPr>
          <p:cNvPr id="3" name="Content Placeholder 2">
            <a:extLst>
              <a:ext uri="{FF2B5EF4-FFF2-40B4-BE49-F238E27FC236}">
                <a16:creationId xmlns:a16="http://schemas.microsoft.com/office/drawing/2014/main" id="{73EAB28F-24AE-30E7-67AB-32EEA639F5C4}"/>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latin typeface="Times New Roman"/>
                <a:cs typeface="Times New Roman"/>
              </a:rPr>
              <a:t>Value of Apple: 1</a:t>
            </a:r>
            <a:endParaRPr lang="en-US"/>
          </a:p>
          <a:p>
            <a:pPr marL="0" indent="0">
              <a:buNone/>
            </a:pPr>
            <a:r>
              <a:rPr lang="en-US" dirty="0">
                <a:latin typeface="Times New Roman"/>
                <a:cs typeface="Times New Roman"/>
              </a:rPr>
              <a:t>Elements in the </a:t>
            </a:r>
            <a:r>
              <a:rPr lang="en-US" dirty="0" err="1">
                <a:latin typeface="Times New Roman"/>
                <a:cs typeface="Times New Roman"/>
              </a:rPr>
              <a:t>Hashtable</a:t>
            </a:r>
            <a:r>
              <a:rPr lang="en-US" dirty="0">
                <a:latin typeface="Times New Roman"/>
                <a:cs typeface="Times New Roman"/>
              </a:rPr>
              <a:t>:</a:t>
            </a:r>
          </a:p>
          <a:p>
            <a:pPr marL="0" indent="0">
              <a:buNone/>
            </a:pPr>
            <a:r>
              <a:rPr lang="en-US" dirty="0">
                <a:latin typeface="Times New Roman"/>
                <a:cs typeface="Times New Roman"/>
              </a:rPr>
              <a:t>Apple: 1</a:t>
            </a:r>
          </a:p>
          <a:p>
            <a:pPr marL="0" indent="0">
              <a:buNone/>
            </a:pPr>
            <a:r>
              <a:rPr lang="en-US" dirty="0">
                <a:latin typeface="Times New Roman"/>
                <a:cs typeface="Times New Roman"/>
              </a:rPr>
              <a:t>Kiwi: 4</a:t>
            </a:r>
          </a:p>
          <a:p>
            <a:pPr marL="0" indent="0">
              <a:buNone/>
            </a:pPr>
            <a:r>
              <a:rPr lang="en-US" dirty="0">
                <a:latin typeface="Times New Roman"/>
                <a:cs typeface="Times New Roman"/>
              </a:rPr>
              <a:t>Banana: 2</a:t>
            </a:r>
          </a:p>
          <a:p>
            <a:pPr marL="0" indent="0">
              <a:buNone/>
            </a:pPr>
            <a:r>
              <a:rPr lang="en-US" dirty="0">
                <a:latin typeface="Times New Roman"/>
                <a:cs typeface="Times New Roman"/>
              </a:rPr>
              <a:t>Orange: 3</a:t>
            </a:r>
          </a:p>
          <a:p>
            <a:pPr marL="0" indent="0">
              <a:buNone/>
            </a:pPr>
            <a:endParaRPr lang="en-US"/>
          </a:p>
          <a:p>
            <a:pPr marL="0" indent="0">
              <a:buNone/>
            </a:pPr>
            <a:r>
              <a:rPr lang="en-US" dirty="0">
                <a:latin typeface="Times New Roman"/>
                <a:cs typeface="Times New Roman"/>
              </a:rPr>
              <a:t>Elements after removing 'Banana':</a:t>
            </a:r>
          </a:p>
          <a:p>
            <a:pPr marL="0" indent="0">
              <a:buNone/>
            </a:pPr>
            <a:r>
              <a:rPr lang="en-US" dirty="0">
                <a:latin typeface="Times New Roman"/>
                <a:cs typeface="Times New Roman"/>
              </a:rPr>
              <a:t>Apple: 1</a:t>
            </a:r>
          </a:p>
          <a:p>
            <a:pPr marL="0" indent="0">
              <a:buNone/>
            </a:pPr>
            <a:r>
              <a:rPr lang="en-US" dirty="0">
                <a:latin typeface="Times New Roman"/>
                <a:cs typeface="Times New Roman"/>
              </a:rPr>
              <a:t>Kiwi: 4</a:t>
            </a:r>
          </a:p>
          <a:p>
            <a:pPr marL="0" indent="0">
              <a:buNone/>
            </a:pPr>
            <a:r>
              <a:rPr lang="en-US" dirty="0"/>
              <a:t>Orange: 3</a:t>
            </a:r>
          </a:p>
        </p:txBody>
      </p:sp>
      <p:sp>
        <p:nvSpPr>
          <p:cNvPr id="5" name="TextBox 4">
            <a:extLst>
              <a:ext uri="{FF2B5EF4-FFF2-40B4-BE49-F238E27FC236}">
                <a16:creationId xmlns:a16="http://schemas.microsoft.com/office/drawing/2014/main" id="{0E3843E1-5D40-43A7-E8B6-2F2EA44DD5BA}"/>
              </a:ext>
            </a:extLst>
          </p:cNvPr>
          <p:cNvSpPr txBox="1"/>
          <p:nvPr/>
        </p:nvSpPr>
        <p:spPr>
          <a:xfrm>
            <a:off x="4479985" y="1820174"/>
            <a:ext cx="7128294"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cs typeface="Times New Roman"/>
              </a:rPr>
              <a:t>In this example, we create a Hashtable and add several key-value pairs to it. We then demonstrate accessing an element by its key, iterating over the elements, removing an element, and iterating over the remaining elements after the removal.</a:t>
            </a:r>
          </a:p>
          <a:p>
            <a:pPr algn="just"/>
            <a:r>
              <a:rPr lang="en-US" sz="2000">
                <a:latin typeface="Times New Roman"/>
                <a:cs typeface="Times New Roman"/>
              </a:rPr>
              <a:t>Note that the order of elements during iteration is arbitrary, as Hashtable does not maintain the insertion order.</a:t>
            </a:r>
          </a:p>
          <a:p>
            <a:pPr algn="just"/>
            <a:r>
              <a:rPr lang="en-US" sz="2000">
                <a:latin typeface="Times New Roman"/>
                <a:cs typeface="Times New Roman"/>
              </a:rPr>
              <a:t>The Hashtable class is useful when you need a thread-safe implementation of the Map interface and don't need to store null keys or values. However, due to its synchronized nature, Hashtable may have performance implications in highly concurrent scenarios. In most cases, the ConcurrentHashMap class is preferred for better performance and more fine-grained concurrency control.</a:t>
            </a:r>
          </a:p>
        </p:txBody>
      </p:sp>
    </p:spTree>
    <p:extLst>
      <p:ext uri="{BB962C8B-B14F-4D97-AF65-F5344CB8AC3E}">
        <p14:creationId xmlns:p14="http://schemas.microsoft.com/office/powerpoint/2010/main" val="20496798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7563-9195-84E3-214D-E0571CCF25E7}"/>
              </a:ext>
            </a:extLst>
          </p:cNvPr>
          <p:cNvSpPr>
            <a:spLocks noGrp="1"/>
          </p:cNvSpPr>
          <p:nvPr>
            <p:ph type="title"/>
          </p:nvPr>
        </p:nvSpPr>
        <p:spPr>
          <a:xfrm>
            <a:off x="838200" y="940219"/>
            <a:ext cx="10515600" cy="764846"/>
          </a:xfrm>
        </p:spPr>
        <p:txBody>
          <a:bodyPr>
            <a:noAutofit/>
          </a:bodyPr>
          <a:lstStyle/>
          <a:p>
            <a:r>
              <a:rPr lang="en-US" sz="4800" dirty="0">
                <a:latin typeface="Times New Roman"/>
                <a:cs typeface="Times New Roman"/>
              </a:rPr>
              <a:t>Sorting in Java Collection Framework</a:t>
            </a:r>
          </a:p>
        </p:txBody>
      </p:sp>
      <p:sp>
        <p:nvSpPr>
          <p:cNvPr id="3" name="Content Placeholder 2">
            <a:extLst>
              <a:ext uri="{FF2B5EF4-FFF2-40B4-BE49-F238E27FC236}">
                <a16:creationId xmlns:a16="http://schemas.microsoft.com/office/drawing/2014/main" id="{8E1AEBF6-AEF6-EEE5-152E-EFE16A43A384}"/>
              </a:ext>
            </a:extLst>
          </p:cNvPr>
          <p:cNvSpPr>
            <a:spLocks noGrp="1"/>
          </p:cNvSpPr>
          <p:nvPr>
            <p:ph idx="1"/>
          </p:nvPr>
        </p:nvSpPr>
        <p:spPr/>
        <p:txBody>
          <a:bodyPr vert="horz" lIns="91440" tIns="45720" rIns="91440" bIns="45720" rtlCol="0" anchor="t">
            <a:normAutofit/>
          </a:bodyPr>
          <a:lstStyle/>
          <a:p>
            <a:pPr marL="0" indent="0" algn="just">
              <a:buNone/>
            </a:pPr>
            <a:r>
              <a:rPr lang="en-US" sz="3200" dirty="0">
                <a:latin typeface="Times New Roman"/>
                <a:cs typeface="Times New Roman"/>
              </a:rPr>
              <a:t>Sorting in Java's Collection Framework is a crucial aspect of organizing and manipulating data. Java provides various sorting algorithms and utilities to sort collections of elements based on different criteria. </a:t>
            </a:r>
            <a:endParaRPr lang="en-US" sz="3200" dirty="0"/>
          </a:p>
        </p:txBody>
      </p:sp>
    </p:spTree>
    <p:extLst>
      <p:ext uri="{BB962C8B-B14F-4D97-AF65-F5344CB8AC3E}">
        <p14:creationId xmlns:p14="http://schemas.microsoft.com/office/powerpoint/2010/main" val="4157746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TotalTime>
  <Words>14971</Words>
  <Application>Microsoft Office PowerPoint</Application>
  <PresentationFormat>Widescreen</PresentationFormat>
  <Paragraphs>1013</Paragraphs>
  <Slides>114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114</vt:i4>
      </vt:variant>
    </vt:vector>
  </HeadingPairs>
  <TitlesOfParts>
    <vt:vector size="125" baseType="lpstr">
      <vt:lpstr>Aptos</vt:lpstr>
      <vt:lpstr>Aptos Display</vt:lpstr>
      <vt:lpstr>Arial</vt:lpstr>
      <vt:lpstr>Arial,Sans-Serif</vt:lpstr>
      <vt:lpstr>Calibri</vt:lpstr>
      <vt:lpstr>Consolas</vt:lpstr>
      <vt:lpstr>erdana</vt:lpstr>
      <vt:lpstr>euclid_circular_a</vt:lpstr>
      <vt:lpstr>Segoe UI</vt:lpstr>
      <vt:lpstr>Times New Roman</vt:lpstr>
      <vt:lpstr>office theme</vt:lpstr>
      <vt:lpstr>Unit: 4</vt:lpstr>
      <vt:lpstr>Collections in Java</vt:lpstr>
      <vt:lpstr>Why use collections instead of arrays?</vt:lpstr>
      <vt:lpstr>What is Collection in Java</vt:lpstr>
      <vt:lpstr>Benefits of using JCF </vt:lpstr>
      <vt:lpstr>Hierarchy of Collection Framework</vt:lpstr>
      <vt:lpstr>Hierarchy of Collection Framework</vt:lpstr>
      <vt:lpstr>Hierarchy of Collection Framework</vt:lpstr>
      <vt:lpstr>Hierarchy of Collection Framework</vt:lpstr>
      <vt:lpstr>Iterator Interface in Java</vt:lpstr>
      <vt:lpstr>PowerPoint Presentation</vt:lpstr>
      <vt:lpstr>ArrayList</vt:lpstr>
      <vt:lpstr>Declaration (Syntax):</vt:lpstr>
      <vt:lpstr>Example</vt:lpstr>
      <vt:lpstr>Question:</vt:lpstr>
      <vt:lpstr>Example</vt:lpstr>
      <vt:lpstr>Collection Interface in Java</vt:lpstr>
      <vt:lpstr>Collection Interface in Java</vt:lpstr>
      <vt:lpstr>Collection Interface in Java</vt:lpstr>
      <vt:lpstr>Collection Interface in Java</vt:lpstr>
      <vt:lpstr>Example</vt:lpstr>
      <vt:lpstr>Difference between hasNext() and next() method</vt:lpstr>
      <vt:lpstr>next() method:</vt:lpstr>
      <vt:lpstr>List Interface in Java</vt:lpstr>
      <vt:lpstr>List Interface in Java</vt:lpstr>
      <vt:lpstr>List Interface in Java</vt:lpstr>
      <vt:lpstr>Example</vt:lpstr>
      <vt:lpstr>ArrayList in Java</vt:lpstr>
      <vt:lpstr>ArrayList in Java</vt:lpstr>
      <vt:lpstr>Basic Operations on ArrayList</vt:lpstr>
      <vt:lpstr>Basic Operations on ArrayList</vt:lpstr>
      <vt:lpstr>Basic Operations on ArrayList</vt:lpstr>
      <vt:lpstr>Some other Methods of ArrayList Class</vt:lpstr>
      <vt:lpstr>LinkedList</vt:lpstr>
      <vt:lpstr>LinkedList</vt:lpstr>
      <vt:lpstr>LinkedList</vt:lpstr>
      <vt:lpstr>PowerPoint Presentation</vt:lpstr>
      <vt:lpstr>PowerPoint Presentation</vt:lpstr>
      <vt:lpstr> Working of a Java LinkedList </vt:lpstr>
      <vt:lpstr>Methods of Java LinkedList</vt:lpstr>
      <vt:lpstr> Example  Change Elements of a LinkedList </vt:lpstr>
      <vt:lpstr>  Example: Remove element from a LinkedList  </vt:lpstr>
      <vt:lpstr> Other Methods </vt:lpstr>
      <vt:lpstr>Vector</vt:lpstr>
      <vt:lpstr>PowerPoint Presentation</vt:lpstr>
      <vt:lpstr>PowerPoint Presentation</vt:lpstr>
      <vt:lpstr>Methods:</vt:lpstr>
      <vt:lpstr>PowerPoint Presentation</vt:lpstr>
      <vt:lpstr>Stack Interface:</vt:lpstr>
      <vt:lpstr>Stack Interface:</vt:lpstr>
      <vt:lpstr>PowerPoint Presentation</vt:lpstr>
      <vt:lpstr>PowerPoint Presentation</vt:lpstr>
      <vt:lpstr>Example: Part: 2</vt:lpstr>
      <vt:lpstr>Queue Interface:</vt:lpstr>
      <vt:lpstr>Queue Interface:</vt:lpstr>
      <vt:lpstr>How to create a Queue?</vt:lpstr>
      <vt:lpstr> An example demonstrating the use of the Queue interface in Java Part:1</vt:lpstr>
      <vt:lpstr> An example demonstrating the use of the Queue interface in Java Part:2</vt:lpstr>
      <vt:lpstr>Set Interface</vt:lpstr>
      <vt:lpstr>Set Interface</vt:lpstr>
      <vt:lpstr>Example</vt:lpstr>
      <vt:lpstr>PowerPoint Presentation</vt:lpstr>
      <vt:lpstr>HashSet</vt:lpstr>
      <vt:lpstr>Example</vt:lpstr>
      <vt:lpstr>PowerPoint Presentation</vt:lpstr>
      <vt:lpstr> LinkedHashSet </vt:lpstr>
      <vt:lpstr>Example</vt:lpstr>
      <vt:lpstr>PowerPoint Presentation</vt:lpstr>
      <vt:lpstr>SortedSet Interface</vt:lpstr>
      <vt:lpstr>Example</vt:lpstr>
      <vt:lpstr>PowerPoint Presentation</vt:lpstr>
      <vt:lpstr>TreeSet</vt:lpstr>
      <vt:lpstr>Example</vt:lpstr>
      <vt:lpstr>PowerPoint Presentation</vt:lpstr>
      <vt:lpstr>Map Interface</vt:lpstr>
      <vt:lpstr>Example</vt:lpstr>
      <vt:lpstr>PowerPoint Presentation</vt:lpstr>
      <vt:lpstr>HashMap Class</vt:lpstr>
      <vt:lpstr>Example</vt:lpstr>
      <vt:lpstr>PowerPoint Presentation</vt:lpstr>
      <vt:lpstr>LinkedHashMap Class</vt:lpstr>
      <vt:lpstr>LinkedHashMap Class Features</vt:lpstr>
      <vt:lpstr>LinkedHashMap Class Features</vt:lpstr>
      <vt:lpstr>Example Part:1</vt:lpstr>
      <vt:lpstr>Example Part:2</vt:lpstr>
      <vt:lpstr>Output</vt:lpstr>
      <vt:lpstr>TreeMap Class</vt:lpstr>
      <vt:lpstr>TreeMap Class Features</vt:lpstr>
      <vt:lpstr>TreeMap Class Features</vt:lpstr>
      <vt:lpstr>Example Part:1 </vt:lpstr>
      <vt:lpstr>Example Part:2</vt:lpstr>
      <vt:lpstr>Output</vt:lpstr>
      <vt:lpstr> Hashtable Class</vt:lpstr>
      <vt:lpstr> Hashtable Class Features</vt:lpstr>
      <vt:lpstr> Hashtable Class Features</vt:lpstr>
      <vt:lpstr>Example Part:1</vt:lpstr>
      <vt:lpstr>Example Part:2</vt:lpstr>
      <vt:lpstr>Output</vt:lpstr>
      <vt:lpstr>Sorting in Java Collection Framework</vt:lpstr>
      <vt:lpstr>Sorting Algorithms</vt:lpstr>
      <vt:lpstr>Comparable and Comparator Interfaces</vt:lpstr>
      <vt:lpstr>Sorting Methods</vt:lpstr>
      <vt:lpstr>Example Part:1 </vt:lpstr>
      <vt:lpstr>Example Part:2 </vt:lpstr>
      <vt:lpstr>Example Part:3 </vt:lpstr>
      <vt:lpstr>Output</vt:lpstr>
      <vt:lpstr>Properties Class in Java</vt:lpstr>
      <vt:lpstr>Features of Properties Class in Java </vt:lpstr>
      <vt:lpstr>Features of Properties Class in Java </vt:lpstr>
      <vt:lpstr>Example Part:1</vt:lpstr>
      <vt:lpstr>Example Part:2</vt:lpstr>
      <vt:lpstr>Output</vt:lpstr>
      <vt:lpstr>Explanation</vt:lpstr>
      <vt:lpstr>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dc:creator>
  <cp:lastModifiedBy>User</cp:lastModifiedBy>
  <cp:revision>1203</cp:revision>
  <dcterms:created xsi:type="dcterms:W3CDTF">2024-04-17T15:38:34Z</dcterms:created>
  <dcterms:modified xsi:type="dcterms:W3CDTF">2024-06-24T09:26:09Z</dcterms:modified>
</cp:coreProperties>
</file>