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462" r:id="rId2"/>
    <p:sldId id="463" r:id="rId3"/>
    <p:sldId id="328" r:id="rId4"/>
    <p:sldId id="360" r:id="rId5"/>
    <p:sldId id="351" r:id="rId6"/>
    <p:sldId id="352" r:id="rId7"/>
    <p:sldId id="353" r:id="rId8"/>
    <p:sldId id="354" r:id="rId9"/>
    <p:sldId id="355" r:id="rId10"/>
    <p:sldId id="356" r:id="rId11"/>
    <p:sldId id="357" r:id="rId12"/>
    <p:sldId id="358" r:id="rId13"/>
    <p:sldId id="359" r:id="rId14"/>
    <p:sldId id="329" r:id="rId15"/>
    <p:sldId id="464" r:id="rId16"/>
    <p:sldId id="465"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466" r:id="rId37"/>
    <p:sldId id="467" r:id="rId38"/>
    <p:sldId id="468" r:id="rId39"/>
    <p:sldId id="469" r:id="rId40"/>
    <p:sldId id="470" r:id="rId41"/>
    <p:sldId id="476" r:id="rId42"/>
    <p:sldId id="471" r:id="rId43"/>
    <p:sldId id="472" r:id="rId44"/>
    <p:sldId id="473" r:id="rId45"/>
    <p:sldId id="474" r:id="rId46"/>
    <p:sldId id="349" r:id="rId47"/>
    <p:sldId id="475" r:id="rId48"/>
    <p:sldId id="361" r:id="rId49"/>
    <p:sldId id="362" r:id="rId50"/>
    <p:sldId id="363" r:id="rId51"/>
    <p:sldId id="364" r:id="rId52"/>
    <p:sldId id="365" r:id="rId53"/>
    <p:sldId id="366" r:id="rId54"/>
    <p:sldId id="367" r:id="rId55"/>
    <p:sldId id="368" r:id="rId56"/>
    <p:sldId id="369" r:id="rId57"/>
    <p:sldId id="370" r:id="rId58"/>
    <p:sldId id="378" r:id="rId59"/>
    <p:sldId id="379" r:id="rId60"/>
    <p:sldId id="380" r:id="rId61"/>
    <p:sldId id="381" r:id="rId62"/>
    <p:sldId id="382" r:id="rId63"/>
    <p:sldId id="383" r:id="rId64"/>
    <p:sldId id="384" r:id="rId65"/>
    <p:sldId id="38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74" autoAdjust="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D711B7-362D-44F5-8E2D-C03D467C7310}" type="datetimeFigureOut">
              <a:rPr lang="en-US" smtClean="0"/>
              <a:t>12/20/2022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1DB710-867E-4C16-879D-CED6DD682EE6}" type="slidenum">
              <a:rPr lang="en-US" smtClean="0"/>
              <a:t>‹#›</a:t>
            </a:fld>
            <a:endParaRPr lang="en-US"/>
          </a:p>
        </p:txBody>
      </p:sp>
    </p:spTree>
    <p:extLst>
      <p:ext uri="{BB962C8B-B14F-4D97-AF65-F5344CB8AC3E}">
        <p14:creationId xmlns:p14="http://schemas.microsoft.com/office/powerpoint/2010/main" val="639932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5F80D2-5D8F-4A77-99C2-5A5D9E7FA673}"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F80D2-5D8F-4A77-99C2-5A5D9E7FA673}" type="datetimeFigureOut">
              <a:rPr lang="en-US" smtClean="0"/>
              <a:pPr/>
              <a:t>12/20/2022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EC20D-1255-4CCF-8980-084F708D97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72400" cy="4032448"/>
          </a:xfrm>
        </p:spPr>
        <p:txBody>
          <a:bodyPr>
            <a:normAutofit fontScale="90000"/>
          </a:bodyPr>
          <a:lstStyle/>
          <a:p>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r>
              <a:rPr lang="en-US" dirty="0">
                <a:solidFill>
                  <a:srgbClr val="FF0000"/>
                </a:solidFill>
              </a:rPr>
              <a:t>Python Programming</a:t>
            </a:r>
            <a:br>
              <a:rPr lang="en-US" dirty="0">
                <a:solidFill>
                  <a:srgbClr val="FF0000"/>
                </a:solidFill>
              </a:rPr>
            </a:br>
            <a:r>
              <a:rPr lang="en-US" dirty="0">
                <a:solidFill>
                  <a:srgbClr val="FF0000"/>
                </a:solidFill>
              </a:rPr>
              <a:t>Unit 4</a:t>
            </a:r>
            <a:br>
              <a:rPr lang="en-US" dirty="0">
                <a:solidFill>
                  <a:srgbClr val="FF0000"/>
                </a:solidFill>
              </a:rPr>
            </a:br>
            <a:r>
              <a:rPr lang="en-US">
                <a:solidFill>
                  <a:srgbClr val="FF0000"/>
                </a:solidFill>
              </a:rPr>
              <a:t>(KNC-302</a:t>
            </a:r>
            <a:r>
              <a:rPr lang="en-US" dirty="0">
                <a:solidFill>
                  <a:srgbClr val="FF0000"/>
                </a:solidFill>
              </a:rPr>
              <a:t>)</a:t>
            </a:r>
            <a:br>
              <a:rPr lang="en-US" dirty="0">
                <a:solidFill>
                  <a:srgbClr val="FF0000"/>
                </a:solidFill>
              </a:rPr>
            </a:br>
            <a:br>
              <a:rPr lang="en-US" dirty="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1371600" y="4149078"/>
            <a:ext cx="6400800" cy="2304257"/>
          </a:xfrm>
        </p:spPr>
        <p:txBody>
          <a:bodyPr>
            <a:normAutofit lnSpcReduction="10000"/>
          </a:bodyPr>
          <a:lstStyle/>
          <a:p>
            <a:endParaRPr lang="en-US" dirty="0">
              <a:solidFill>
                <a:schemeClr val="tx1"/>
              </a:solidFill>
            </a:endParaRPr>
          </a:p>
          <a:p>
            <a:r>
              <a:rPr lang="en-US" sz="3600" dirty="0">
                <a:solidFill>
                  <a:srgbClr val="002060"/>
                </a:solidFill>
              </a:rPr>
              <a:t>Prepared By</a:t>
            </a:r>
          </a:p>
          <a:p>
            <a:r>
              <a:rPr lang="en-US" sz="3600" dirty="0">
                <a:solidFill>
                  <a:srgbClr val="002060"/>
                </a:solidFill>
              </a:rPr>
              <a:t>Abhishek Kesharwani</a:t>
            </a:r>
          </a:p>
          <a:p>
            <a:r>
              <a:rPr lang="en-US" sz="2400" b="1" dirty="0">
                <a:solidFill>
                  <a:srgbClr val="002060"/>
                </a:solidFill>
              </a:rPr>
              <a:t>Assistant Professor,UCER Naini,Allahabad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41719"/>
            <a:ext cx="2880320" cy="2035152"/>
          </a:xfrm>
          <a:prstGeom prst="rect">
            <a:avLst/>
          </a:prstGeom>
        </p:spPr>
      </p:pic>
    </p:spTree>
    <p:extLst>
      <p:ext uri="{BB962C8B-B14F-4D97-AF65-F5344CB8AC3E}">
        <p14:creationId xmlns:p14="http://schemas.microsoft.com/office/powerpoint/2010/main" val="296088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Main.py</a:t>
            </a:r>
          </a:p>
        </p:txBody>
      </p:sp>
      <p:sp>
        <p:nvSpPr>
          <p:cNvPr id="6" name="Content Placeholder 5"/>
          <p:cNvSpPr>
            <a:spLocks noGrp="1"/>
          </p:cNvSpPr>
          <p:nvPr>
            <p:ph idx="1"/>
          </p:nvPr>
        </p:nvSpPr>
        <p:spPr>
          <a:xfrm>
            <a:off x="457200" y="1295400"/>
            <a:ext cx="8229600" cy="5257800"/>
          </a:xfrm>
        </p:spPr>
        <p:txBody>
          <a:bodyPr>
            <a:normAutofit/>
          </a:bodyPr>
          <a:lstStyle/>
          <a:p>
            <a:pPr marL="0" indent="0">
              <a:buNone/>
            </a:pPr>
            <a:r>
              <a:rPr lang="en-US" sz="2400" b="1" dirty="0">
                <a:solidFill>
                  <a:srgbClr val="006699"/>
                </a:solidFill>
                <a:latin typeface="verdana" panose="020B0604030504040204" pitchFamily="34" charset="0"/>
              </a:rPr>
              <a:t>from</a:t>
            </a:r>
            <a:r>
              <a:rPr lang="en-US" sz="2400" dirty="0">
                <a:solidFill>
                  <a:srgbClr val="000000"/>
                </a:solidFill>
                <a:latin typeface="verdana" panose="020B0604030504040204" pitchFamily="34" charset="0"/>
              </a:rPr>
              <a:t> calculation </a:t>
            </a:r>
            <a:r>
              <a:rPr lang="en-US" sz="2400" b="1" dirty="0">
                <a:solidFill>
                  <a:srgbClr val="006699"/>
                </a:solidFill>
                <a:latin typeface="verdana" panose="020B0604030504040204" pitchFamily="34" charset="0"/>
              </a:rPr>
              <a:t>import</a:t>
            </a:r>
            <a:r>
              <a:rPr lang="en-US" sz="2400" dirty="0">
                <a:solidFill>
                  <a:srgbClr val="000000"/>
                </a:solidFill>
                <a:latin typeface="verdana" panose="020B0604030504040204" pitchFamily="34" charset="0"/>
              </a:rPr>
              <a:t> summation    </a:t>
            </a:r>
          </a:p>
          <a:p>
            <a:pPr marL="0" indent="0">
              <a:buNone/>
            </a:pPr>
            <a:r>
              <a:rPr lang="en-US" sz="2400" dirty="0">
                <a:solidFill>
                  <a:srgbClr val="008200"/>
                </a:solidFill>
                <a:latin typeface="verdana" panose="020B0604030504040204" pitchFamily="34" charset="0"/>
              </a:rPr>
              <a:t>#it will import only the summation() from calculation.py</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a = </a:t>
            </a:r>
            <a:r>
              <a:rPr lang="en-US" sz="2400" dirty="0" err="1">
                <a:solidFill>
                  <a:srgbClr val="000000"/>
                </a:solidFill>
                <a:latin typeface="verdana" panose="020B0604030504040204" pitchFamily="34" charset="0"/>
              </a:rPr>
              <a:t>int</a:t>
            </a:r>
            <a:r>
              <a:rPr lang="en-US" sz="2400" dirty="0">
                <a:solidFill>
                  <a:srgbClr val="000000"/>
                </a:solidFill>
                <a:latin typeface="verdana" panose="020B0604030504040204" pitchFamily="34" charset="0"/>
              </a:rPr>
              <a:t>(input(</a:t>
            </a:r>
            <a:r>
              <a:rPr lang="en-US" sz="2400" dirty="0">
                <a:solidFill>
                  <a:srgbClr val="0000FF"/>
                </a:solidFill>
                <a:latin typeface="verdana" panose="020B0604030504040204" pitchFamily="34" charset="0"/>
              </a:rPr>
              <a:t>"Enter the first number"</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b = </a:t>
            </a:r>
            <a:r>
              <a:rPr lang="en-US" sz="2400" dirty="0" err="1">
                <a:solidFill>
                  <a:srgbClr val="000000"/>
                </a:solidFill>
                <a:latin typeface="verdana" panose="020B0604030504040204" pitchFamily="34" charset="0"/>
              </a:rPr>
              <a:t>int</a:t>
            </a:r>
            <a:r>
              <a:rPr lang="en-US" sz="2400" dirty="0">
                <a:solidFill>
                  <a:srgbClr val="000000"/>
                </a:solidFill>
                <a:latin typeface="verdana" panose="020B0604030504040204" pitchFamily="34" charset="0"/>
              </a:rPr>
              <a:t>(input(</a:t>
            </a:r>
            <a:r>
              <a:rPr lang="en-US" sz="2400" dirty="0">
                <a:solidFill>
                  <a:srgbClr val="0000FF"/>
                </a:solidFill>
                <a:latin typeface="verdana" panose="020B0604030504040204" pitchFamily="34" charset="0"/>
              </a:rPr>
              <a:t>"Enter the second number"</a:t>
            </a: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print</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"Sum = "</a:t>
            </a:r>
            <a:r>
              <a:rPr lang="en-US" sz="2400" dirty="0">
                <a:solidFill>
                  <a:srgbClr val="000000"/>
                </a:solidFill>
                <a:latin typeface="verdana" panose="020B0604030504040204" pitchFamily="34" charset="0"/>
              </a:rPr>
              <a:t>,summation(</a:t>
            </a:r>
            <a:r>
              <a:rPr lang="en-US" sz="2400" dirty="0" err="1">
                <a:solidFill>
                  <a:srgbClr val="000000"/>
                </a:solidFill>
                <a:latin typeface="verdana" panose="020B0604030504040204" pitchFamily="34" charset="0"/>
              </a:rPr>
              <a:t>a,b</a:t>
            </a:r>
            <a:r>
              <a:rPr lang="en-US" sz="2400" dirty="0">
                <a:solidFill>
                  <a:srgbClr val="000000"/>
                </a:solidFill>
                <a:latin typeface="verdana" panose="020B0604030504040204" pitchFamily="34" charset="0"/>
              </a:rPr>
              <a:t>)) </a:t>
            </a:r>
            <a:r>
              <a:rPr lang="en-US" sz="2400" dirty="0">
                <a:solidFill>
                  <a:srgbClr val="008200"/>
                </a:solidFill>
                <a:latin typeface="verdana" panose="020B0604030504040204" pitchFamily="34" charset="0"/>
              </a:rPr>
              <a:t>#we do not need to specify the module name while accessing summation()</a:t>
            </a:r>
            <a:r>
              <a:rPr lang="en-US" sz="24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01154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pPr marL="0" indent="0">
              <a:buNone/>
            </a:pPr>
            <a:endParaRPr lang="en-US" dirty="0"/>
          </a:p>
          <a:p>
            <a:pPr marL="0" indent="0">
              <a:buNone/>
            </a:pPr>
            <a:r>
              <a:rPr lang="en-US" dirty="0"/>
              <a:t>Enter the first number 10</a:t>
            </a:r>
          </a:p>
          <a:p>
            <a:pPr marL="0" indent="0">
              <a:buNone/>
            </a:pPr>
            <a:r>
              <a:rPr lang="en-US" dirty="0"/>
              <a:t>Enter the second number 20</a:t>
            </a:r>
          </a:p>
          <a:p>
            <a:pPr marL="0" indent="0">
              <a:buNone/>
            </a:pPr>
            <a:r>
              <a:rPr lang="en-US" dirty="0"/>
              <a:t>Sum =  30</a:t>
            </a:r>
          </a:p>
          <a:p>
            <a:pPr marL="0" indent="0">
              <a:buNone/>
            </a:pPr>
            <a:endParaRPr lang="en-US" dirty="0">
              <a:solidFill>
                <a:srgbClr val="FF0000"/>
              </a:solidFill>
            </a:endParaRPr>
          </a:p>
          <a:p>
            <a:pPr marL="0" indent="0">
              <a:buNone/>
            </a:pPr>
            <a:r>
              <a:rPr lang="en-US" dirty="0">
                <a:solidFill>
                  <a:srgbClr val="FF0000"/>
                </a:solidFill>
              </a:rPr>
              <a:t>NOTE: We can also import all the attributes from a module by using *.</a:t>
            </a:r>
          </a:p>
          <a:p>
            <a:pPr marL="0" indent="0">
              <a:buNone/>
            </a:pPr>
            <a:endParaRPr lang="en-US" dirty="0">
              <a:solidFill>
                <a:srgbClr val="FF0000"/>
              </a:solidFill>
            </a:endParaRPr>
          </a:p>
          <a:p>
            <a:pPr marL="0" indent="0">
              <a:buNone/>
            </a:pPr>
            <a:r>
              <a:rPr lang="en-US" b="1" dirty="0">
                <a:solidFill>
                  <a:srgbClr val="00B050"/>
                </a:solidFill>
              </a:rPr>
              <a:t>from</a:t>
            </a:r>
            <a:r>
              <a:rPr lang="en-US" dirty="0">
                <a:solidFill>
                  <a:srgbClr val="00B050"/>
                </a:solidFill>
              </a:rPr>
              <a:t> &lt;module&gt; </a:t>
            </a:r>
            <a:r>
              <a:rPr lang="en-US" b="1" dirty="0">
                <a:solidFill>
                  <a:srgbClr val="00B050"/>
                </a:solidFill>
              </a:rPr>
              <a:t>import</a:t>
            </a:r>
            <a:r>
              <a:rPr lang="en-US" dirty="0">
                <a:solidFill>
                  <a:srgbClr val="00B050"/>
                </a:solidFill>
              </a:rPr>
              <a:t> * </a:t>
            </a:r>
          </a:p>
        </p:txBody>
      </p:sp>
    </p:spTree>
    <p:extLst>
      <p:ext uri="{BB962C8B-B14F-4D97-AF65-F5344CB8AC3E}">
        <p14:creationId xmlns:p14="http://schemas.microsoft.com/office/powerpoint/2010/main" val="389814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Renaming a module</a:t>
            </a:r>
          </a:p>
        </p:txBody>
      </p:sp>
      <p:sp>
        <p:nvSpPr>
          <p:cNvPr id="6" name="Content Placeholder 5"/>
          <p:cNvSpPr>
            <a:spLocks noGrp="1"/>
          </p:cNvSpPr>
          <p:nvPr>
            <p:ph idx="1"/>
          </p:nvPr>
        </p:nvSpPr>
        <p:spPr>
          <a:xfrm>
            <a:off x="457200" y="1295400"/>
            <a:ext cx="8229600" cy="5257800"/>
          </a:xfrm>
        </p:spPr>
        <p:txBody>
          <a:bodyPr>
            <a:normAutofit/>
          </a:bodyPr>
          <a:lstStyle/>
          <a:p>
            <a:pPr marL="0" indent="0">
              <a:buNone/>
            </a:pPr>
            <a:r>
              <a:rPr lang="en-US" sz="2800" dirty="0">
                <a:solidFill>
                  <a:srgbClr val="000000"/>
                </a:solidFill>
                <a:latin typeface="verdana" panose="020B0604030504040204" pitchFamily="34" charset="0"/>
              </a:rPr>
              <a:t>Python provides us the flexibility to import some module with a specific name so that we can use this name to use that module in our python source file.</a:t>
            </a:r>
          </a:p>
          <a:p>
            <a:pPr marL="0" indent="0">
              <a:buNone/>
            </a:pPr>
            <a:r>
              <a:rPr lang="en-US" dirty="0">
                <a:solidFill>
                  <a:srgbClr val="FF0000"/>
                </a:solidFill>
                <a:latin typeface="verdana" panose="020B0604030504040204" pitchFamily="34" charset="0"/>
              </a:rPr>
              <a:t>syntax</a:t>
            </a:r>
          </a:p>
          <a:p>
            <a:pPr marL="0" indent="0">
              <a:buNone/>
            </a:pPr>
            <a:r>
              <a:rPr lang="en-US" sz="2400" b="1" dirty="0">
                <a:solidFill>
                  <a:srgbClr val="0070C0"/>
                </a:solidFill>
                <a:latin typeface="verdana" panose="020B0604030504040204" pitchFamily="34" charset="0"/>
              </a:rPr>
              <a:t>import</a:t>
            </a:r>
            <a:r>
              <a:rPr lang="en-US" sz="2400" dirty="0">
                <a:solidFill>
                  <a:srgbClr val="0070C0"/>
                </a:solidFill>
                <a:latin typeface="verdana" panose="020B0604030504040204" pitchFamily="34" charset="0"/>
              </a:rPr>
              <a:t> &lt;module-name&gt; as &lt;specific-name&gt; </a:t>
            </a:r>
            <a:endParaRPr lang="en-US" sz="2400" b="0" i="0" dirty="0">
              <a:solidFill>
                <a:srgbClr val="0070C0"/>
              </a:solidFill>
              <a:effectLst/>
              <a:latin typeface="verdana" panose="020B0604030504040204" pitchFamily="34" charset="0"/>
            </a:endParaRPr>
          </a:p>
        </p:txBody>
      </p:sp>
    </p:spTree>
    <p:extLst>
      <p:ext uri="{BB962C8B-B14F-4D97-AF65-F5344CB8AC3E}">
        <p14:creationId xmlns:p14="http://schemas.microsoft.com/office/powerpoint/2010/main" val="225450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err="1">
                <a:solidFill>
                  <a:srgbClr val="FF0000"/>
                </a:solidFill>
              </a:rPr>
              <a:t>dir</a:t>
            </a:r>
            <a:r>
              <a:rPr lang="en-US" dirty="0">
                <a:solidFill>
                  <a:srgbClr val="FF0000"/>
                </a:solidFill>
              </a:rPr>
              <a:t>() function</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The </a:t>
            </a:r>
            <a:r>
              <a:rPr lang="en-US" dirty="0" err="1"/>
              <a:t>dir</a:t>
            </a:r>
            <a:r>
              <a:rPr lang="en-US" dirty="0"/>
              <a:t>() function returns a sorted list of names defined in the passed module.</a:t>
            </a:r>
          </a:p>
          <a:p>
            <a:pPr algn="just"/>
            <a:r>
              <a:rPr lang="en-US" dirty="0"/>
              <a:t>This list contains all the sub-modules, variables and functions defined in this module.</a:t>
            </a:r>
          </a:p>
          <a:p>
            <a:pPr marL="0" indent="0" algn="just">
              <a:buNone/>
            </a:pPr>
            <a:r>
              <a:rPr lang="en-US" dirty="0">
                <a:solidFill>
                  <a:srgbClr val="FF0000"/>
                </a:solidFill>
              </a:rPr>
              <a:t>Example</a:t>
            </a:r>
          </a:p>
          <a:p>
            <a:pPr marL="0" indent="0">
              <a:buNone/>
            </a:pPr>
            <a:r>
              <a:rPr lang="fr-FR" b="1" dirty="0">
                <a:solidFill>
                  <a:srgbClr val="0070C0"/>
                </a:solidFill>
              </a:rPr>
              <a:t>import</a:t>
            </a:r>
            <a:r>
              <a:rPr lang="fr-FR" dirty="0">
                <a:solidFill>
                  <a:srgbClr val="0070C0"/>
                </a:solidFill>
              </a:rPr>
              <a:t> </a:t>
            </a:r>
            <a:r>
              <a:rPr lang="fr-FR" dirty="0" err="1">
                <a:solidFill>
                  <a:srgbClr val="0070C0"/>
                </a:solidFill>
              </a:rPr>
              <a:t>json</a:t>
            </a:r>
            <a:r>
              <a:rPr lang="fr-FR" dirty="0">
                <a:solidFill>
                  <a:srgbClr val="0070C0"/>
                </a:solidFill>
              </a:rPr>
              <a:t>  </a:t>
            </a:r>
          </a:p>
          <a:p>
            <a:pPr marL="0" indent="0">
              <a:buNone/>
            </a:pPr>
            <a:r>
              <a:rPr lang="fr-FR" dirty="0">
                <a:solidFill>
                  <a:srgbClr val="0070C0"/>
                </a:solidFill>
              </a:rPr>
              <a:t>List = </a:t>
            </a:r>
            <a:r>
              <a:rPr lang="fr-FR" dirty="0" err="1">
                <a:solidFill>
                  <a:srgbClr val="0070C0"/>
                </a:solidFill>
              </a:rPr>
              <a:t>dir</a:t>
            </a:r>
            <a:r>
              <a:rPr lang="fr-FR" dirty="0">
                <a:solidFill>
                  <a:srgbClr val="0070C0"/>
                </a:solidFill>
              </a:rPr>
              <a:t>(</a:t>
            </a:r>
            <a:r>
              <a:rPr lang="fr-FR" dirty="0" err="1">
                <a:solidFill>
                  <a:srgbClr val="0070C0"/>
                </a:solidFill>
              </a:rPr>
              <a:t>json</a:t>
            </a:r>
            <a:r>
              <a:rPr lang="fr-FR" dirty="0">
                <a:solidFill>
                  <a:srgbClr val="0070C0"/>
                </a:solidFill>
              </a:rPr>
              <a:t>)  </a:t>
            </a:r>
          </a:p>
          <a:p>
            <a:pPr marL="0" indent="0">
              <a:buNone/>
            </a:pPr>
            <a:r>
              <a:rPr lang="fr-FR" b="1" dirty="0" err="1">
                <a:solidFill>
                  <a:srgbClr val="0070C0"/>
                </a:solidFill>
              </a:rPr>
              <a:t>print</a:t>
            </a:r>
            <a:r>
              <a:rPr lang="fr-FR" dirty="0">
                <a:solidFill>
                  <a:srgbClr val="0070C0"/>
                </a:solidFill>
              </a:rPr>
              <a:t>(List) </a:t>
            </a:r>
          </a:p>
          <a:p>
            <a:pPr algn="just"/>
            <a:endParaRPr lang="en-US" dirty="0"/>
          </a:p>
        </p:txBody>
      </p:sp>
    </p:spTree>
    <p:extLst>
      <p:ext uri="{BB962C8B-B14F-4D97-AF65-F5344CB8AC3E}">
        <p14:creationId xmlns:p14="http://schemas.microsoft.com/office/powerpoint/2010/main" val="1896481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normAutofit/>
          </a:bodyPr>
          <a:lstStyle/>
          <a:p>
            <a:endParaRPr lang="en-US" dirty="0"/>
          </a:p>
          <a:p>
            <a:pPr marL="0" indent="0">
              <a:buNone/>
            </a:pPr>
            <a:r>
              <a:rPr lang="en-US" dirty="0"/>
              <a:t>['</a:t>
            </a:r>
            <a:r>
              <a:rPr lang="en-US" dirty="0" err="1"/>
              <a:t>JSONDecoder</a:t>
            </a:r>
            <a:r>
              <a:rPr lang="en-US" dirty="0"/>
              <a:t>', '</a:t>
            </a:r>
            <a:r>
              <a:rPr lang="en-US" dirty="0" err="1"/>
              <a:t>JSONEncoder</a:t>
            </a:r>
            <a:r>
              <a:rPr lang="en-US" dirty="0"/>
              <a:t>', '__all__', '__author__', '__</a:t>
            </a:r>
            <a:r>
              <a:rPr lang="en-US" dirty="0" err="1"/>
              <a:t>builtins</a:t>
            </a:r>
            <a:r>
              <a:rPr lang="en-US" dirty="0"/>
              <a:t>__', '__cached__', '__</a:t>
            </a:r>
            <a:r>
              <a:rPr lang="en-US" dirty="0" err="1"/>
              <a:t>doc__','__file</a:t>
            </a:r>
            <a:r>
              <a:rPr lang="en-US" dirty="0"/>
              <a:t>__', '__loader__', '__name__', '__package__', '__path__', '__spec__', '__version__', '_</a:t>
            </a:r>
            <a:r>
              <a:rPr lang="en-US" dirty="0" err="1"/>
              <a:t>default_decoder</a:t>
            </a:r>
            <a:r>
              <a:rPr lang="en-US" dirty="0"/>
              <a:t>', '_</a:t>
            </a:r>
            <a:r>
              <a:rPr lang="en-US" dirty="0" err="1"/>
              <a:t>default_encoder</a:t>
            </a:r>
            <a:r>
              <a:rPr lang="en-US" dirty="0"/>
              <a:t>', 'decoder', 'dump', 'dumps', 'encoder', 'load', 'loads', 'scanner']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OOPs Concepts</a:t>
            </a:r>
          </a:p>
        </p:txBody>
      </p:sp>
      <p:sp>
        <p:nvSpPr>
          <p:cNvPr id="6" name="Content Placeholder 5"/>
          <p:cNvSpPr>
            <a:spLocks noGrp="1"/>
          </p:cNvSpPr>
          <p:nvPr>
            <p:ph idx="1"/>
          </p:nvPr>
        </p:nvSpPr>
        <p:spPr>
          <a:xfrm>
            <a:off x="457200" y="1295400"/>
            <a:ext cx="8229600" cy="5257800"/>
          </a:xfrm>
        </p:spPr>
        <p:txBody>
          <a:bodyPr/>
          <a:lstStyle/>
          <a:p>
            <a:r>
              <a:rPr lang="en-US" dirty="0"/>
              <a:t>Python is an object-oriented programming language. </a:t>
            </a:r>
          </a:p>
          <a:p>
            <a:r>
              <a:rPr lang="en-US" dirty="0"/>
              <a:t>It allows us to develop applications using an Object Oriented approach. </a:t>
            </a:r>
          </a:p>
          <a:p>
            <a:r>
              <a:rPr lang="en-US" dirty="0"/>
              <a:t>In Python, we can easily create and use classes and objects.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pPr algn="just"/>
            <a:r>
              <a:rPr lang="en-US" dirty="0">
                <a:solidFill>
                  <a:srgbClr val="FF0000"/>
                </a:solidFill>
              </a:rPr>
              <a:t>Major principles of object-oriented programming system are given below.</a:t>
            </a:r>
          </a:p>
        </p:txBody>
      </p:sp>
      <p:sp>
        <p:nvSpPr>
          <p:cNvPr id="6" name="Content Placeholder 5"/>
          <p:cNvSpPr>
            <a:spLocks noGrp="1"/>
          </p:cNvSpPr>
          <p:nvPr>
            <p:ph idx="1"/>
          </p:nvPr>
        </p:nvSpPr>
        <p:spPr>
          <a:xfrm>
            <a:off x="457200" y="2133600"/>
            <a:ext cx="8229600" cy="4419600"/>
          </a:xfrm>
        </p:spPr>
        <p:txBody>
          <a:bodyPr>
            <a:normAutofit/>
          </a:bodyPr>
          <a:lstStyle/>
          <a:p>
            <a:pPr>
              <a:buFont typeface="Wingdings" panose="05000000000000000000" pitchFamily="2" charset="2"/>
              <a:buChar char="Ø"/>
            </a:pPr>
            <a:r>
              <a:rPr lang="en-US" dirty="0">
                <a:solidFill>
                  <a:srgbClr val="7030A0"/>
                </a:solidFill>
              </a:rPr>
              <a:t>Object</a:t>
            </a:r>
          </a:p>
          <a:p>
            <a:pPr>
              <a:buFont typeface="Wingdings" panose="05000000000000000000" pitchFamily="2" charset="2"/>
              <a:buChar char="Ø"/>
            </a:pPr>
            <a:r>
              <a:rPr lang="en-US" dirty="0">
                <a:solidFill>
                  <a:srgbClr val="7030A0"/>
                </a:solidFill>
              </a:rPr>
              <a:t>Class</a:t>
            </a:r>
          </a:p>
          <a:p>
            <a:pPr>
              <a:buFont typeface="Wingdings" panose="05000000000000000000" pitchFamily="2" charset="2"/>
              <a:buChar char="Ø"/>
            </a:pPr>
            <a:r>
              <a:rPr lang="en-US" dirty="0">
                <a:solidFill>
                  <a:srgbClr val="7030A0"/>
                </a:solidFill>
              </a:rPr>
              <a:t>Method</a:t>
            </a:r>
          </a:p>
          <a:p>
            <a:pPr>
              <a:buFont typeface="Wingdings" panose="05000000000000000000" pitchFamily="2" charset="2"/>
              <a:buChar char="Ø"/>
            </a:pPr>
            <a:r>
              <a:rPr lang="en-US" dirty="0">
                <a:solidFill>
                  <a:srgbClr val="7030A0"/>
                </a:solidFill>
              </a:rPr>
              <a:t>Inheritance</a:t>
            </a:r>
          </a:p>
          <a:p>
            <a:pPr>
              <a:buFont typeface="Wingdings" panose="05000000000000000000" pitchFamily="2" charset="2"/>
              <a:buChar char="Ø"/>
            </a:pPr>
            <a:r>
              <a:rPr lang="en-US" dirty="0">
                <a:solidFill>
                  <a:srgbClr val="7030A0"/>
                </a:solidFill>
              </a:rPr>
              <a:t>Polymorphism</a:t>
            </a:r>
          </a:p>
          <a:p>
            <a:pPr>
              <a:buFont typeface="Wingdings" panose="05000000000000000000" pitchFamily="2" charset="2"/>
              <a:buChar char="Ø"/>
            </a:pPr>
            <a:r>
              <a:rPr lang="en-US" dirty="0">
                <a:solidFill>
                  <a:srgbClr val="7030A0"/>
                </a:solidFill>
              </a:rPr>
              <a:t>Data Abstraction</a:t>
            </a:r>
          </a:p>
          <a:p>
            <a:pPr>
              <a:buFont typeface="Wingdings" panose="05000000000000000000" pitchFamily="2" charset="2"/>
              <a:buChar char="Ø"/>
            </a:pPr>
            <a:r>
              <a:rPr lang="en-US" dirty="0">
                <a:solidFill>
                  <a:srgbClr val="7030A0"/>
                </a:solidFill>
              </a:rPr>
              <a:t>Encapsulation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Object</a:t>
            </a:r>
          </a:p>
        </p:txBody>
      </p:sp>
      <p:sp>
        <p:nvSpPr>
          <p:cNvPr id="6" name="Content Placeholder 5"/>
          <p:cNvSpPr>
            <a:spLocks noGrp="1"/>
          </p:cNvSpPr>
          <p:nvPr>
            <p:ph idx="1"/>
          </p:nvPr>
        </p:nvSpPr>
        <p:spPr>
          <a:xfrm>
            <a:off x="457200" y="1295400"/>
            <a:ext cx="8229600" cy="5257800"/>
          </a:xfrm>
        </p:spPr>
        <p:txBody>
          <a:bodyPr/>
          <a:lstStyle/>
          <a:p>
            <a:pPr algn="just"/>
            <a:r>
              <a:rPr lang="en-US" dirty="0"/>
              <a:t>The object is an entity that has state and behavior.</a:t>
            </a:r>
          </a:p>
          <a:p>
            <a:pPr algn="just"/>
            <a:r>
              <a:rPr lang="en-US" dirty="0"/>
              <a:t>It may be any real-world object like the mouse, keyboard, chair, table, pen, etc.</a:t>
            </a:r>
          </a:p>
          <a:p>
            <a:pPr algn="just"/>
            <a:r>
              <a:rPr lang="en-US" dirty="0"/>
              <a:t>Everything in Python is an object, and almost everything has attributes and methods. </a:t>
            </a:r>
          </a:p>
          <a:p>
            <a:pPr algn="just"/>
            <a:r>
              <a:rPr lang="en-US" dirty="0"/>
              <a:t>All functions have a built-in attribute </a:t>
            </a:r>
            <a:r>
              <a:rPr lang="en-US" dirty="0">
                <a:solidFill>
                  <a:srgbClr val="FF0000"/>
                </a:solidFill>
              </a:rPr>
              <a:t>__doc__ </a:t>
            </a:r>
            <a:r>
              <a:rPr lang="en-US" dirty="0"/>
              <a:t>which returns the doc string defined in the function source 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Class</a:t>
            </a:r>
          </a:p>
        </p:txBody>
      </p:sp>
      <p:sp>
        <p:nvSpPr>
          <p:cNvPr id="6" name="Content Placeholder 5"/>
          <p:cNvSpPr>
            <a:spLocks noGrp="1"/>
          </p:cNvSpPr>
          <p:nvPr>
            <p:ph idx="1"/>
          </p:nvPr>
        </p:nvSpPr>
        <p:spPr>
          <a:xfrm>
            <a:off x="457200" y="1295400"/>
            <a:ext cx="8229600" cy="5257800"/>
          </a:xfrm>
        </p:spPr>
        <p:txBody>
          <a:bodyPr/>
          <a:lstStyle/>
          <a:p>
            <a:r>
              <a:rPr lang="en-US" dirty="0"/>
              <a:t>It is a logical entity that has some specific attributes and methods. </a:t>
            </a:r>
          </a:p>
          <a:p>
            <a:pPr marL="0" indent="0">
              <a:buNone/>
            </a:pPr>
            <a:r>
              <a:rPr lang="en-US" dirty="0"/>
              <a:t>For example:</a:t>
            </a:r>
          </a:p>
          <a:p>
            <a:pPr marL="0" indent="0">
              <a:buNone/>
            </a:pPr>
            <a:r>
              <a:rPr lang="en-US" dirty="0"/>
              <a:t> if you have an employee class then it should contain an attribute and method, i.e. an email id, name, age, salary, etc.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Method</a:t>
            </a:r>
          </a:p>
        </p:txBody>
      </p:sp>
      <p:sp>
        <p:nvSpPr>
          <p:cNvPr id="6" name="Content Placeholder 5"/>
          <p:cNvSpPr>
            <a:spLocks noGrp="1"/>
          </p:cNvSpPr>
          <p:nvPr>
            <p:ph idx="1"/>
          </p:nvPr>
        </p:nvSpPr>
        <p:spPr>
          <a:xfrm>
            <a:off x="457200" y="1295400"/>
            <a:ext cx="8229600" cy="5257800"/>
          </a:xfrm>
        </p:spPr>
        <p:txBody>
          <a:bodyPr/>
          <a:lstStyle/>
          <a:p>
            <a:pPr algn="just"/>
            <a:r>
              <a:rPr lang="en-US" dirty="0"/>
              <a:t>The method is a function that is associated with an object. </a:t>
            </a:r>
          </a:p>
          <a:p>
            <a:pPr algn="just"/>
            <a:r>
              <a:rPr lang="en-US" dirty="0"/>
              <a:t>In Python, a method is not unique to class instances. </a:t>
            </a:r>
          </a:p>
          <a:p>
            <a:pPr algn="just"/>
            <a:r>
              <a:rPr lang="en-US" dirty="0"/>
              <a:t>Any object type can have methods.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6404-C473-419A-AFCB-8BD1C3BEFF7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D7F8DAF-7FEF-4274-A21A-64948BDEB92C}"/>
              </a:ext>
            </a:extLst>
          </p:cNvPr>
          <p:cNvSpPr>
            <a:spLocks noGrp="1"/>
          </p:cNvSpPr>
          <p:nvPr>
            <p:ph idx="1"/>
          </p:nvPr>
        </p:nvSpPr>
        <p:spPr>
          <a:xfrm>
            <a:off x="457200" y="152400"/>
            <a:ext cx="8229600" cy="5973763"/>
          </a:xfrm>
        </p:spPr>
        <p:txBody>
          <a:bodyPr>
            <a:normAutofit fontScale="92500" lnSpcReduction="10000"/>
          </a:bodyPr>
          <a:lstStyle/>
          <a:p>
            <a:pPr marL="0" marR="0" indent="0" algn="just">
              <a:lnSpc>
                <a:spcPct val="107000"/>
              </a:lnSpc>
              <a:spcBef>
                <a:spcPts val="0"/>
              </a:spcBef>
              <a:spcAft>
                <a:spcPts val="800"/>
              </a:spcAft>
              <a:buNone/>
            </a:pPr>
            <a:r>
              <a:rPr lang="en-US" sz="3600" b="1" dirty="0">
                <a:solidFill>
                  <a:srgbClr val="FF0000"/>
                </a:solidFill>
                <a:highlight>
                  <a:srgbClr val="00FF00"/>
                </a:highlight>
                <a:latin typeface="Times New Roman" panose="02020603050405020304" pitchFamily="18" charset="0"/>
                <a:ea typeface="Calibri" panose="020F0502020204030204" pitchFamily="34" charset="0"/>
                <a:cs typeface="Times New Roman" panose="02020603050405020304" pitchFamily="18" charset="0"/>
              </a:rPr>
              <a:t>UNIT IV</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Modules: Introduction,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Importing Modules,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Abstract Data Types : Abstract data types and ADT interface in Python Programming.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2060"/>
                </a:solidFill>
                <a:latin typeface="Times New Roman" panose="02020603050405020304" pitchFamily="18" charset="0"/>
                <a:ea typeface="Calibri" panose="020F0502020204030204" pitchFamily="34" charset="0"/>
              </a:rPr>
              <a:t>Classes : Class definition and other operations in the classes</a:t>
            </a:r>
          </a:p>
          <a:p>
            <a:r>
              <a:rPr lang="en-US" dirty="0">
                <a:solidFill>
                  <a:srgbClr val="002060"/>
                </a:solidFill>
                <a:latin typeface="Times New Roman" panose="02020603050405020304" pitchFamily="18" charset="0"/>
                <a:ea typeface="Calibri" panose="020F0502020204030204" pitchFamily="34" charset="0"/>
              </a:rPr>
              <a:t>Special Methods ( such as _</a:t>
            </a:r>
            <a:r>
              <a:rPr lang="en-US" dirty="0" err="1">
                <a:solidFill>
                  <a:srgbClr val="002060"/>
                </a:solidFill>
                <a:latin typeface="Times New Roman" panose="02020603050405020304" pitchFamily="18" charset="0"/>
                <a:ea typeface="Calibri" panose="020F0502020204030204" pitchFamily="34" charset="0"/>
              </a:rPr>
              <a:t>init</a:t>
            </a:r>
            <a:r>
              <a:rPr lang="en-US" dirty="0">
                <a:solidFill>
                  <a:srgbClr val="002060"/>
                </a:solidFill>
                <a:latin typeface="Times New Roman" panose="02020603050405020304" pitchFamily="18" charset="0"/>
                <a:ea typeface="Calibri" panose="020F0502020204030204" pitchFamily="34" charset="0"/>
              </a:rPr>
              <a:t>_,_str_, comparison methods and Arithmetic methods etc.) </a:t>
            </a:r>
          </a:p>
          <a:p>
            <a:r>
              <a:rPr lang="en-US" dirty="0">
                <a:solidFill>
                  <a:srgbClr val="002060"/>
                </a:solidFill>
                <a:latin typeface="Times New Roman" panose="02020603050405020304" pitchFamily="18" charset="0"/>
                <a:ea typeface="Calibri" panose="020F0502020204030204" pitchFamily="34" charset="0"/>
              </a:rPr>
              <a:t>Class Example , Inheritance , Inheritance and OOP.</a:t>
            </a:r>
            <a:endParaRPr lang="en-US" dirty="0"/>
          </a:p>
        </p:txBody>
      </p:sp>
    </p:spTree>
    <p:extLst>
      <p:ext uri="{BB962C8B-B14F-4D97-AF65-F5344CB8AC3E}">
        <p14:creationId xmlns:p14="http://schemas.microsoft.com/office/powerpoint/2010/main" val="881273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Inheritance</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Inheritance is the most important aspect of object-oriented programming which simulates the real world concept of inheritance.</a:t>
            </a:r>
          </a:p>
          <a:p>
            <a:pPr algn="just"/>
            <a:r>
              <a:rPr lang="en-US" dirty="0"/>
              <a:t>It specifies that the child object acquires all the properties and behaviors of the parent object.</a:t>
            </a:r>
          </a:p>
          <a:p>
            <a:pPr algn="just"/>
            <a:r>
              <a:rPr lang="en-US" dirty="0"/>
              <a:t>By using inheritance, we can create a class which uses all the properties and behavior of another class.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274638"/>
            <a:ext cx="8229600" cy="6278562"/>
          </a:xfrm>
        </p:spPr>
        <p:txBody>
          <a:bodyPr/>
          <a:lstStyle/>
          <a:p>
            <a:pPr algn="just"/>
            <a:r>
              <a:rPr lang="en-US" dirty="0"/>
              <a:t>The </a:t>
            </a:r>
            <a:r>
              <a:rPr lang="en-US" dirty="0">
                <a:solidFill>
                  <a:srgbClr val="FF0000"/>
                </a:solidFill>
              </a:rPr>
              <a:t>new class is known as a derived class or child class</a:t>
            </a:r>
            <a:r>
              <a:rPr lang="en-US" dirty="0"/>
              <a:t>, and the one whose properties are acquired is known as a base class or parent class.</a:t>
            </a:r>
          </a:p>
          <a:p>
            <a:pPr algn="just"/>
            <a:r>
              <a:rPr lang="en-US" dirty="0"/>
              <a:t>It provides re-usability of the code.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Polymorphism</a:t>
            </a:r>
          </a:p>
        </p:txBody>
      </p:sp>
      <p:sp>
        <p:nvSpPr>
          <p:cNvPr id="6" name="Content Placeholder 5"/>
          <p:cNvSpPr>
            <a:spLocks noGrp="1"/>
          </p:cNvSpPr>
          <p:nvPr>
            <p:ph idx="1"/>
          </p:nvPr>
        </p:nvSpPr>
        <p:spPr>
          <a:xfrm>
            <a:off x="457200" y="1295400"/>
            <a:ext cx="8229600" cy="5257800"/>
          </a:xfrm>
        </p:spPr>
        <p:txBody>
          <a:bodyPr>
            <a:normAutofit/>
          </a:bodyPr>
          <a:lstStyle/>
          <a:p>
            <a:r>
              <a:rPr lang="en-US" dirty="0"/>
              <a:t>Polymorphism contains two words "poly" and "morphs". Poly means many and Morphs means form, shape.</a:t>
            </a:r>
          </a:p>
          <a:p>
            <a:r>
              <a:rPr lang="en-US" dirty="0"/>
              <a:t>By polymorphism, we understand that one task can be performed in different ways.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Encapsulation</a:t>
            </a:r>
          </a:p>
        </p:txBody>
      </p:sp>
      <p:sp>
        <p:nvSpPr>
          <p:cNvPr id="6" name="Content Placeholder 5"/>
          <p:cNvSpPr>
            <a:spLocks noGrp="1"/>
          </p:cNvSpPr>
          <p:nvPr>
            <p:ph idx="1"/>
          </p:nvPr>
        </p:nvSpPr>
        <p:spPr>
          <a:xfrm>
            <a:off x="457200" y="1295400"/>
            <a:ext cx="8229600" cy="5257800"/>
          </a:xfrm>
        </p:spPr>
        <p:txBody>
          <a:bodyPr/>
          <a:lstStyle/>
          <a:p>
            <a:pPr algn="just"/>
            <a:r>
              <a:rPr lang="en-US" dirty="0"/>
              <a:t>Encapsulation is also an important aspect of object-oriented programming. </a:t>
            </a:r>
          </a:p>
          <a:p>
            <a:pPr algn="just"/>
            <a:r>
              <a:rPr lang="en-US" dirty="0"/>
              <a:t>It is used to restrict access to methods and variables. </a:t>
            </a:r>
          </a:p>
          <a:p>
            <a:pPr algn="just"/>
            <a:r>
              <a:rPr lang="en-US" dirty="0"/>
              <a:t>In encapsulation, code and data are wrapped together within a single unit from being modified by accident.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Data Abstraction</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Data abstraction and encapsulation both are often used as synonyms. </a:t>
            </a:r>
          </a:p>
          <a:p>
            <a:pPr algn="just"/>
            <a:r>
              <a:rPr lang="en-US" dirty="0"/>
              <a:t>Both are nearly synonym because data abstraction is achieved through encapsulation.</a:t>
            </a:r>
          </a:p>
          <a:p>
            <a:pPr algn="just"/>
            <a:r>
              <a:rPr lang="en-US" dirty="0"/>
              <a:t>Abstraction is used to hide internal details and show only functionalities.</a:t>
            </a:r>
          </a:p>
          <a:p>
            <a:pPr algn="just"/>
            <a:r>
              <a:rPr lang="en-US" dirty="0"/>
              <a:t>Abstracting something means to give names to things so that the name captures the core of what a function or a whole program does.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Creating classes in python</a:t>
            </a:r>
          </a:p>
        </p:txBody>
      </p:sp>
      <p:sp>
        <p:nvSpPr>
          <p:cNvPr id="6" name="Content Placeholder 5"/>
          <p:cNvSpPr>
            <a:spLocks noGrp="1"/>
          </p:cNvSpPr>
          <p:nvPr>
            <p:ph idx="1"/>
          </p:nvPr>
        </p:nvSpPr>
        <p:spPr>
          <a:xfrm>
            <a:off x="457200" y="1295400"/>
            <a:ext cx="8229600" cy="5257800"/>
          </a:xfrm>
        </p:spPr>
        <p:txBody>
          <a:bodyPr/>
          <a:lstStyle/>
          <a:p>
            <a:r>
              <a:rPr lang="en-US" dirty="0"/>
              <a:t>In python, a class can be created by using the keyword class followed by the class name.</a:t>
            </a:r>
          </a:p>
          <a:p>
            <a:pPr marL="0" indent="0">
              <a:buNone/>
            </a:pPr>
            <a:r>
              <a:rPr lang="en-US" dirty="0"/>
              <a:t>Syntax</a:t>
            </a:r>
          </a:p>
          <a:p>
            <a:pPr marL="0" indent="0">
              <a:buNone/>
            </a:pPr>
            <a:r>
              <a:rPr lang="en-US" dirty="0">
                <a:solidFill>
                  <a:srgbClr val="FF0000"/>
                </a:solidFill>
              </a:rPr>
              <a:t>class </a:t>
            </a:r>
            <a:r>
              <a:rPr lang="en-US" dirty="0" err="1">
                <a:solidFill>
                  <a:srgbClr val="FF0000"/>
                </a:solidFill>
              </a:rPr>
              <a:t>ClassName</a:t>
            </a:r>
            <a:r>
              <a:rPr lang="en-US" dirty="0">
                <a:solidFill>
                  <a:srgbClr val="FF0000"/>
                </a:solidFill>
              </a:rPr>
              <a:t>:  </a:t>
            </a:r>
          </a:p>
          <a:p>
            <a:pPr marL="0" indent="0">
              <a:buNone/>
            </a:pPr>
            <a:r>
              <a:rPr lang="en-US" dirty="0">
                <a:solidFill>
                  <a:srgbClr val="FF0000"/>
                </a:solidFill>
              </a:rPr>
              <a:t>    #</a:t>
            </a:r>
            <a:r>
              <a:rPr lang="en-US" dirty="0" err="1">
                <a:solidFill>
                  <a:srgbClr val="FF0000"/>
                </a:solidFill>
              </a:rPr>
              <a:t>statement_suite</a:t>
            </a:r>
            <a:r>
              <a:rPr lang="en-US" dirty="0">
                <a:solidFill>
                  <a:srgbClr val="FF0000"/>
                </a:solidFill>
              </a:rPr>
              <a:t> </a:t>
            </a:r>
          </a:p>
          <a:p>
            <a:pPr marL="0" indent="0" algn="just">
              <a:buNone/>
            </a:pPr>
            <a:r>
              <a:rPr lang="en-US" dirty="0"/>
              <a:t> A class contains a statement suite including fields, constructor, function, etc. definition.</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marL="0" indent="0">
              <a:buNone/>
            </a:pPr>
            <a:r>
              <a:rPr lang="en-US" dirty="0"/>
              <a:t>class Employee:  </a:t>
            </a:r>
          </a:p>
          <a:p>
            <a:pPr marL="0" indent="0">
              <a:buNone/>
            </a:pPr>
            <a:r>
              <a:rPr lang="en-US" dirty="0"/>
              <a:t>    id = 10;  </a:t>
            </a:r>
          </a:p>
          <a:p>
            <a:pPr marL="0" indent="0">
              <a:buNone/>
            </a:pPr>
            <a:r>
              <a:rPr lang="en-US" dirty="0"/>
              <a:t>    name = "</a:t>
            </a:r>
            <a:r>
              <a:rPr lang="en-US" dirty="0" err="1"/>
              <a:t>ayush</a:t>
            </a:r>
            <a:r>
              <a:rPr lang="en-US" dirty="0"/>
              <a:t>"  </a:t>
            </a:r>
          </a:p>
          <a:p>
            <a:pPr marL="0" indent="0">
              <a:buNone/>
            </a:pPr>
            <a:r>
              <a:rPr lang="en-US" dirty="0"/>
              <a:t>    </a:t>
            </a:r>
            <a:r>
              <a:rPr lang="en-US" dirty="0" err="1"/>
              <a:t>def</a:t>
            </a:r>
            <a:r>
              <a:rPr lang="en-US" dirty="0"/>
              <a:t> display (self):  </a:t>
            </a:r>
          </a:p>
          <a:p>
            <a:pPr marL="0" indent="0">
              <a:buNone/>
            </a:pPr>
            <a:r>
              <a:rPr lang="en-US" dirty="0"/>
              <a:t>        print(</a:t>
            </a:r>
            <a:r>
              <a:rPr lang="en-US" dirty="0" err="1"/>
              <a:t>self.id,self.name</a:t>
            </a:r>
            <a:r>
              <a:rPr lang="en-US" dirty="0"/>
              <a:t>)</a:t>
            </a:r>
          </a:p>
          <a:p>
            <a:pPr marL="0" indent="0">
              <a:buNone/>
            </a:pPr>
            <a:r>
              <a:rPr lang="en-US" dirty="0">
                <a:solidFill>
                  <a:srgbClr val="FF0000"/>
                </a:solidFill>
              </a:rPr>
              <a:t>NOTE: self is used as a reference variable which refers to the current class object. It is always the first argument in the function definition</a:t>
            </a:r>
          </a:p>
          <a:p>
            <a:pPr marL="0" indent="0">
              <a:buNone/>
            </a:pPr>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Creating an instance of the class</a:t>
            </a:r>
          </a:p>
        </p:txBody>
      </p:sp>
      <p:sp>
        <p:nvSpPr>
          <p:cNvPr id="6" name="Content Placeholder 5"/>
          <p:cNvSpPr>
            <a:spLocks noGrp="1"/>
          </p:cNvSpPr>
          <p:nvPr>
            <p:ph idx="1"/>
          </p:nvPr>
        </p:nvSpPr>
        <p:spPr>
          <a:xfrm>
            <a:off x="457200" y="1295400"/>
            <a:ext cx="8229600" cy="5257800"/>
          </a:xfrm>
        </p:spPr>
        <p:txBody>
          <a:bodyPr/>
          <a:lstStyle/>
          <a:p>
            <a:pPr algn="just"/>
            <a:r>
              <a:rPr lang="en-US" dirty="0"/>
              <a:t>A class needs to be instantiated if we want to use the class attributes in another class or method. </a:t>
            </a:r>
          </a:p>
          <a:p>
            <a:pPr algn="just"/>
            <a:r>
              <a:rPr lang="en-US" dirty="0"/>
              <a:t>A class can be instantiated by calling the class using the class name.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a:bodyPr>
          <a:lstStyle/>
          <a:p>
            <a:pPr marL="0" indent="0">
              <a:buNone/>
            </a:pPr>
            <a:r>
              <a:rPr lang="en-US" dirty="0"/>
              <a:t>class Employee:  </a:t>
            </a:r>
          </a:p>
          <a:p>
            <a:pPr marL="0" indent="0">
              <a:buNone/>
            </a:pPr>
            <a:r>
              <a:rPr lang="en-US" dirty="0"/>
              <a:t>    id = 10;  </a:t>
            </a:r>
          </a:p>
          <a:p>
            <a:pPr marL="0" indent="0">
              <a:buNone/>
            </a:pPr>
            <a:r>
              <a:rPr lang="en-US" dirty="0"/>
              <a:t>    name = "John"  </a:t>
            </a:r>
          </a:p>
          <a:p>
            <a:pPr marL="0" indent="0">
              <a:buNone/>
            </a:pPr>
            <a:r>
              <a:rPr lang="en-US" dirty="0"/>
              <a:t>    </a:t>
            </a:r>
            <a:r>
              <a:rPr lang="en-US" dirty="0" err="1"/>
              <a:t>def</a:t>
            </a:r>
            <a:r>
              <a:rPr lang="en-US" dirty="0"/>
              <a:t> display (self):  </a:t>
            </a:r>
          </a:p>
          <a:p>
            <a:pPr marL="0" indent="0">
              <a:buNone/>
            </a:pPr>
            <a:r>
              <a:rPr lang="en-US" dirty="0"/>
              <a:t>        print("ID: %d \</a:t>
            </a:r>
            <a:r>
              <a:rPr lang="en-US" dirty="0" err="1"/>
              <a:t>nName</a:t>
            </a:r>
            <a:r>
              <a:rPr lang="en-US" dirty="0"/>
              <a:t>: %s"%(</a:t>
            </a:r>
            <a:r>
              <a:rPr lang="en-US" dirty="0" err="1"/>
              <a:t>self.id,self.name</a:t>
            </a:r>
            <a:r>
              <a:rPr lang="en-US" dirty="0"/>
              <a:t>))  </a:t>
            </a:r>
          </a:p>
          <a:p>
            <a:pPr marL="0" indent="0">
              <a:buNone/>
            </a:pPr>
            <a:r>
              <a:rPr lang="en-US" dirty="0" err="1"/>
              <a:t>emp</a:t>
            </a:r>
            <a:r>
              <a:rPr lang="en-US" dirty="0"/>
              <a:t> = Employee()  </a:t>
            </a:r>
          </a:p>
          <a:p>
            <a:pPr marL="0" indent="0">
              <a:buNone/>
            </a:pPr>
            <a:r>
              <a:rPr lang="en-US" dirty="0" err="1"/>
              <a:t>emp.display</a:t>
            </a:r>
            <a:r>
              <a:rPr lang="en-US"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endParaRPr lang="en-US" dirty="0"/>
          </a:p>
          <a:p>
            <a:pPr marL="0" indent="0">
              <a:buNone/>
            </a:pPr>
            <a:r>
              <a:rPr lang="en-US" dirty="0"/>
              <a:t>ID: 10 </a:t>
            </a:r>
          </a:p>
          <a:p>
            <a:pPr marL="0" indent="0">
              <a:buNone/>
            </a:pPr>
            <a:r>
              <a:rPr lang="en-US" dirty="0"/>
              <a:t>Name: </a:t>
            </a:r>
            <a:r>
              <a:rPr lang="en-US" dirty="0" err="1"/>
              <a:t>ayush</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Modules</a:t>
            </a:r>
          </a:p>
        </p:txBody>
      </p:sp>
      <p:sp>
        <p:nvSpPr>
          <p:cNvPr id="6" name="Content Placeholder 5"/>
          <p:cNvSpPr>
            <a:spLocks noGrp="1"/>
          </p:cNvSpPr>
          <p:nvPr>
            <p:ph idx="1"/>
          </p:nvPr>
        </p:nvSpPr>
        <p:spPr>
          <a:xfrm>
            <a:off x="457200" y="1295400"/>
            <a:ext cx="8229600" cy="5257800"/>
          </a:xfrm>
        </p:spPr>
        <p:txBody>
          <a:bodyPr>
            <a:normAutofit fontScale="92500" lnSpcReduction="20000"/>
          </a:bodyPr>
          <a:lstStyle/>
          <a:p>
            <a:pPr algn="just"/>
            <a:r>
              <a:rPr lang="en-US" dirty="0"/>
              <a:t>A python module can be defined as a python program file which contains a python code including python functions, class, or variables. In other words, we can say that our python code file saved with the extension (.</a:t>
            </a:r>
            <a:r>
              <a:rPr lang="en-US" dirty="0" err="1"/>
              <a:t>py</a:t>
            </a:r>
            <a:r>
              <a:rPr lang="en-US" dirty="0"/>
              <a:t>) is treated as the module. </a:t>
            </a:r>
          </a:p>
          <a:p>
            <a:pPr algn="just"/>
            <a:r>
              <a:rPr lang="en-US" dirty="0"/>
              <a:t>We may have a runnable code inside the python module.</a:t>
            </a:r>
          </a:p>
          <a:p>
            <a:pPr algn="just"/>
            <a:r>
              <a:rPr lang="en-US" dirty="0"/>
              <a:t>Modules in Python provides us the flexibility to organize the code in a logical way.</a:t>
            </a:r>
          </a:p>
          <a:p>
            <a:pPr algn="just"/>
            <a:r>
              <a:rPr lang="en-US" dirty="0"/>
              <a:t>To use the functionality of one module into another, we must have to import the specific module.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Constructor</a:t>
            </a:r>
          </a:p>
        </p:txBody>
      </p:sp>
      <p:sp>
        <p:nvSpPr>
          <p:cNvPr id="6" name="Content Placeholder 5"/>
          <p:cNvSpPr>
            <a:spLocks noGrp="1"/>
          </p:cNvSpPr>
          <p:nvPr>
            <p:ph idx="1"/>
          </p:nvPr>
        </p:nvSpPr>
        <p:spPr>
          <a:xfrm>
            <a:off x="457200" y="1295400"/>
            <a:ext cx="8229600" cy="5257800"/>
          </a:xfrm>
        </p:spPr>
        <p:txBody>
          <a:bodyPr/>
          <a:lstStyle/>
          <a:p>
            <a:pPr marL="0" indent="0" algn="just">
              <a:buNone/>
            </a:pPr>
            <a:r>
              <a:rPr lang="en-US" dirty="0"/>
              <a:t>A constructor is a special type of method (function) which is used to initialize the instance members of the class.</a:t>
            </a:r>
          </a:p>
          <a:p>
            <a:pPr marL="0" indent="0">
              <a:buNone/>
            </a:pPr>
            <a:r>
              <a:rPr lang="en-US" dirty="0"/>
              <a:t>Constructors can be of two types.</a:t>
            </a:r>
          </a:p>
          <a:p>
            <a:pPr>
              <a:buFont typeface="Wingdings" panose="05000000000000000000" pitchFamily="2" charset="2"/>
              <a:buChar char="Ø"/>
            </a:pPr>
            <a:r>
              <a:rPr lang="en-US" dirty="0">
                <a:solidFill>
                  <a:srgbClr val="FF0000"/>
                </a:solidFill>
              </a:rPr>
              <a:t>Parameterized Constructor</a:t>
            </a:r>
          </a:p>
          <a:p>
            <a:pPr>
              <a:buFont typeface="Wingdings" panose="05000000000000000000" pitchFamily="2" charset="2"/>
              <a:buChar char="Ø"/>
            </a:pPr>
            <a:r>
              <a:rPr lang="en-US" dirty="0">
                <a:solidFill>
                  <a:srgbClr val="FF0000"/>
                </a:solidFill>
              </a:rPr>
              <a:t>Non-parameterized Constructor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Creating the constructor in python</a:t>
            </a:r>
          </a:p>
        </p:txBody>
      </p:sp>
      <p:sp>
        <p:nvSpPr>
          <p:cNvPr id="6" name="Content Placeholder 5"/>
          <p:cNvSpPr>
            <a:spLocks noGrp="1"/>
          </p:cNvSpPr>
          <p:nvPr>
            <p:ph idx="1"/>
          </p:nvPr>
        </p:nvSpPr>
        <p:spPr>
          <a:xfrm>
            <a:off x="457200" y="1295400"/>
            <a:ext cx="8229600" cy="5257800"/>
          </a:xfrm>
        </p:spPr>
        <p:txBody>
          <a:bodyPr>
            <a:normAutofit fontScale="92500" lnSpcReduction="10000"/>
          </a:bodyPr>
          <a:lstStyle/>
          <a:p>
            <a:pPr algn="just"/>
            <a:r>
              <a:rPr lang="en-US" dirty="0"/>
              <a:t>Constructor definition is executed when we create the object of this class. </a:t>
            </a:r>
          </a:p>
          <a:p>
            <a:pPr algn="just"/>
            <a:r>
              <a:rPr lang="en-US" dirty="0"/>
              <a:t>Constructors also verify that there are enough resources for the object to perform any start-up task.</a:t>
            </a:r>
          </a:p>
          <a:p>
            <a:pPr algn="just"/>
            <a:r>
              <a:rPr lang="en-US" dirty="0"/>
              <a:t>__</a:t>
            </a:r>
            <a:r>
              <a:rPr lang="en-US" b="1" dirty="0" err="1"/>
              <a:t>init</a:t>
            </a:r>
            <a:r>
              <a:rPr lang="en-US" dirty="0"/>
              <a:t>__ simulates the constructor of the class. This method is called when the class is instantiated.</a:t>
            </a:r>
          </a:p>
          <a:p>
            <a:pPr algn="just"/>
            <a:r>
              <a:rPr lang="en-US" dirty="0"/>
              <a:t>It is mostly used to initialize the class attributes. </a:t>
            </a:r>
          </a:p>
          <a:p>
            <a:pPr algn="just"/>
            <a:r>
              <a:rPr lang="en-US" dirty="0"/>
              <a:t>Every class must have a constructor, even if it simply relies on the default constructor.</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fontScale="92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Employee: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__</a:t>
            </a:r>
            <a:r>
              <a:rPr lang="en-US" dirty="0" err="1">
                <a:solidFill>
                  <a:srgbClr val="000000"/>
                </a:solidFill>
                <a:latin typeface="verdana" panose="020B0604030504040204" pitchFamily="34" charset="0"/>
              </a:rPr>
              <a:t>init</a:t>
            </a:r>
            <a:r>
              <a:rPr lang="en-US" dirty="0">
                <a:solidFill>
                  <a:srgbClr val="000000"/>
                </a:solidFill>
                <a:latin typeface="verdana" panose="020B0604030504040204" pitchFamily="34" charset="0"/>
              </a:rPr>
              <a:t>__(</a:t>
            </a:r>
            <a:r>
              <a:rPr lang="en-US" dirty="0" err="1">
                <a:solidFill>
                  <a:srgbClr val="000000"/>
                </a:solidFill>
                <a:latin typeface="verdana" panose="020B0604030504040204" pitchFamily="34" charset="0"/>
              </a:rPr>
              <a:t>self,name,id</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self.id = id;  </a:t>
            </a:r>
          </a:p>
          <a:p>
            <a:pPr marL="0" indent="0">
              <a:buNone/>
            </a:pPr>
            <a:r>
              <a:rPr lang="en-US" dirty="0">
                <a:solidFill>
                  <a:srgbClr val="000000"/>
                </a:solidFill>
                <a:latin typeface="verdana" panose="020B0604030504040204" pitchFamily="34" charset="0"/>
              </a:rPr>
              <a:t>        self.name = name;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display (self):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"ID: %d \</a:t>
            </a:r>
            <a:r>
              <a:rPr lang="en-US" dirty="0" err="1">
                <a:solidFill>
                  <a:srgbClr val="0000FF"/>
                </a:solidFill>
                <a:latin typeface="verdana" panose="020B0604030504040204" pitchFamily="34" charset="0"/>
              </a:rPr>
              <a:t>nName</a:t>
            </a:r>
            <a:r>
              <a:rPr lang="en-US" dirty="0">
                <a:solidFill>
                  <a:srgbClr val="0000FF"/>
                </a:solidFill>
                <a:latin typeface="verdana" panose="020B0604030504040204" pitchFamily="34" charset="0"/>
              </a:rPr>
              <a:t>: %s"</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self.id,self.name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emp1 = Employee(</a:t>
            </a:r>
            <a:r>
              <a:rPr lang="en-US" dirty="0">
                <a:solidFill>
                  <a:srgbClr val="0000FF"/>
                </a:solidFill>
                <a:latin typeface="verdana" panose="020B0604030504040204" pitchFamily="34" charset="0"/>
              </a:rPr>
              <a:t>"John"</a:t>
            </a:r>
            <a:r>
              <a:rPr lang="en-US" dirty="0">
                <a:solidFill>
                  <a:srgbClr val="000000"/>
                </a:solidFill>
                <a:latin typeface="verdana" panose="020B0604030504040204" pitchFamily="34" charset="0"/>
              </a:rPr>
              <a:t>,101)  </a:t>
            </a:r>
          </a:p>
          <a:p>
            <a:pPr marL="0" indent="0">
              <a:buNone/>
            </a:pPr>
            <a:r>
              <a:rPr lang="en-US" dirty="0">
                <a:solidFill>
                  <a:srgbClr val="000000"/>
                </a:solidFill>
                <a:latin typeface="verdana" panose="020B0604030504040204" pitchFamily="34" charset="0"/>
              </a:rPr>
              <a:t>emp2 = Employee(</a:t>
            </a:r>
            <a:r>
              <a:rPr lang="en-US" dirty="0">
                <a:solidFill>
                  <a:srgbClr val="0000FF"/>
                </a:solidFill>
                <a:latin typeface="verdana" panose="020B0604030504040204" pitchFamily="34" charset="0"/>
              </a:rPr>
              <a:t>"David"</a:t>
            </a:r>
            <a:r>
              <a:rPr lang="en-US" dirty="0">
                <a:solidFill>
                  <a:srgbClr val="000000"/>
                </a:solidFill>
                <a:latin typeface="verdana" panose="020B0604030504040204" pitchFamily="34" charset="0"/>
              </a:rPr>
              <a:t>,102)  </a:t>
            </a:r>
          </a:p>
          <a:p>
            <a:pPr marL="0" indent="0">
              <a:buNone/>
            </a:pPr>
            <a:r>
              <a:rPr lang="en-US" dirty="0">
                <a:solidFill>
                  <a:srgbClr val="000000"/>
                </a:solidFill>
                <a:latin typeface="verdana" panose="020B0604030504040204" pitchFamily="34" charset="0"/>
              </a:rPr>
              <a:t>emp1.display();   </a:t>
            </a:r>
          </a:p>
          <a:p>
            <a:pPr marL="0" indent="0">
              <a:buNone/>
            </a:pPr>
            <a:r>
              <a:rPr lang="en-US" dirty="0">
                <a:solidFill>
                  <a:srgbClr val="000000"/>
                </a:solidFill>
                <a:latin typeface="verdana" panose="020B0604030504040204" pitchFamily="34" charset="0"/>
              </a:rPr>
              <a:t>emp2.display();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endParaRPr lang="en-US" dirty="0"/>
          </a:p>
          <a:p>
            <a:pPr marL="0" indent="0">
              <a:buNone/>
            </a:pPr>
            <a:r>
              <a:rPr lang="en-US" dirty="0"/>
              <a:t>ID: 101 </a:t>
            </a:r>
          </a:p>
          <a:p>
            <a:pPr marL="0" indent="0">
              <a:buNone/>
            </a:pPr>
            <a:r>
              <a:rPr lang="en-US" dirty="0"/>
              <a:t>Name: John</a:t>
            </a:r>
          </a:p>
          <a:p>
            <a:pPr marL="0" indent="0">
              <a:buNone/>
            </a:pPr>
            <a:r>
              <a:rPr lang="en-US" dirty="0"/>
              <a:t>ID: 102 </a:t>
            </a:r>
          </a:p>
          <a:p>
            <a:pPr marL="0" indent="0">
              <a:buNone/>
            </a:pPr>
            <a:r>
              <a:rPr lang="en-US" dirty="0"/>
              <a:t>Name: David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solidFill>
                  <a:srgbClr val="FF0000"/>
                </a:solidFill>
              </a:rPr>
              <a:t>Python Non-Parameterized Constructor</a:t>
            </a:r>
          </a:p>
        </p:txBody>
      </p:sp>
      <p:sp>
        <p:nvSpPr>
          <p:cNvPr id="6" name="Content Placeholder 5"/>
          <p:cNvSpPr>
            <a:spLocks noGrp="1"/>
          </p:cNvSpPr>
          <p:nvPr>
            <p:ph idx="1"/>
          </p:nvPr>
        </p:nvSpPr>
        <p:spPr>
          <a:xfrm>
            <a:off x="457200" y="1295400"/>
            <a:ext cx="8229600" cy="5257800"/>
          </a:xfrm>
        </p:spPr>
        <p:txBody>
          <a:bodyPr>
            <a:normAutofit/>
          </a:bodyPr>
          <a:lstStyle/>
          <a:p>
            <a:pPr marL="0" indent="0">
              <a:buNone/>
            </a:pP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Student:    </a:t>
            </a:r>
          </a:p>
          <a:p>
            <a:pPr marL="0" indent="0">
              <a:buNone/>
            </a:pPr>
            <a:r>
              <a:rPr lang="en-US" sz="2400" dirty="0">
                <a:solidFill>
                  <a:srgbClr val="000000"/>
                </a:solidFill>
                <a:latin typeface="verdana" panose="020B0604030504040204" pitchFamily="34" charset="0"/>
              </a:rPr>
              <a:t>    </a:t>
            </a:r>
            <a:r>
              <a:rPr lang="en-US" sz="2400" b="1" dirty="0" err="1">
                <a:solidFill>
                  <a:srgbClr val="006699"/>
                </a:solidFill>
                <a:latin typeface="verdana" panose="020B0604030504040204" pitchFamily="34" charset="0"/>
              </a:rPr>
              <a:t>def</a:t>
            </a:r>
            <a:r>
              <a:rPr lang="en-US" sz="2400" dirty="0">
                <a:solidFill>
                  <a:srgbClr val="000000"/>
                </a:solidFill>
                <a:latin typeface="verdana" panose="020B0604030504040204" pitchFamily="34" charset="0"/>
              </a:rPr>
              <a:t> __</a:t>
            </a:r>
            <a:r>
              <a:rPr lang="en-US" sz="2400" dirty="0" err="1">
                <a:solidFill>
                  <a:srgbClr val="000000"/>
                </a:solidFill>
                <a:latin typeface="verdana" panose="020B0604030504040204" pitchFamily="34" charset="0"/>
              </a:rPr>
              <a:t>init</a:t>
            </a:r>
            <a:r>
              <a:rPr lang="en-US" sz="2400" dirty="0">
                <a:solidFill>
                  <a:srgbClr val="000000"/>
                </a:solidFill>
                <a:latin typeface="verdana" panose="020B0604030504040204" pitchFamily="34" charset="0"/>
              </a:rPr>
              <a:t>__(self):    </a:t>
            </a:r>
          </a:p>
          <a:p>
            <a:pPr marL="0" indent="0">
              <a:buNone/>
            </a:pP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print</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"This is non </a:t>
            </a:r>
            <a:r>
              <a:rPr lang="en-US" sz="2400" dirty="0" err="1">
                <a:solidFill>
                  <a:srgbClr val="0000FF"/>
                </a:solidFill>
                <a:latin typeface="verdana" panose="020B0604030504040204" pitchFamily="34" charset="0"/>
              </a:rPr>
              <a:t>parametrized</a:t>
            </a:r>
            <a:r>
              <a:rPr lang="en-US" sz="2400" dirty="0">
                <a:solidFill>
                  <a:srgbClr val="0000FF"/>
                </a:solidFill>
                <a:latin typeface="verdana" panose="020B0604030504040204" pitchFamily="34" charset="0"/>
              </a:rPr>
              <a:t> constructor"</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r>
              <a:rPr lang="en-US" sz="2400" b="1" dirty="0" err="1">
                <a:solidFill>
                  <a:srgbClr val="006699"/>
                </a:solidFill>
                <a:latin typeface="verdana" panose="020B0604030504040204" pitchFamily="34" charset="0"/>
              </a:rPr>
              <a:t>def</a:t>
            </a:r>
            <a:r>
              <a:rPr lang="en-US" sz="2400" dirty="0">
                <a:solidFill>
                  <a:srgbClr val="000000"/>
                </a:solidFill>
                <a:latin typeface="verdana" panose="020B0604030504040204" pitchFamily="34" charset="0"/>
              </a:rPr>
              <a:t> show(</a:t>
            </a:r>
            <a:r>
              <a:rPr lang="en-US" sz="2400" dirty="0" err="1">
                <a:solidFill>
                  <a:srgbClr val="000000"/>
                </a:solidFill>
                <a:latin typeface="verdana" panose="020B0604030504040204" pitchFamily="34" charset="0"/>
              </a:rPr>
              <a:t>self,name</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print</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a:t>
            </a:r>
            <a:r>
              <a:rPr lang="en-US" sz="2400" dirty="0" err="1">
                <a:solidFill>
                  <a:srgbClr val="0000FF"/>
                </a:solidFill>
                <a:latin typeface="verdana" panose="020B0604030504040204" pitchFamily="34" charset="0"/>
              </a:rPr>
              <a:t>Hello"</a:t>
            </a:r>
            <a:r>
              <a:rPr lang="en-US" sz="2400" dirty="0" err="1">
                <a:solidFill>
                  <a:srgbClr val="000000"/>
                </a:solidFill>
                <a:latin typeface="verdana" panose="020B0604030504040204" pitchFamily="34" charset="0"/>
              </a:rPr>
              <a:t>,name</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st1 = Student()    </a:t>
            </a:r>
          </a:p>
          <a:p>
            <a:pPr marL="0" indent="0">
              <a:buNone/>
            </a:pPr>
            <a:r>
              <a:rPr lang="en-US" sz="2400" dirty="0">
                <a:solidFill>
                  <a:srgbClr val="000000"/>
                </a:solidFill>
                <a:latin typeface="verdana" panose="020B0604030504040204" pitchFamily="34" charset="0"/>
              </a:rPr>
              <a:t>st1.show(</a:t>
            </a:r>
            <a:r>
              <a:rPr lang="en-US" sz="2400" dirty="0">
                <a:solidFill>
                  <a:srgbClr val="0000FF"/>
                </a:solidFill>
                <a:latin typeface="verdana" panose="020B0604030504040204" pitchFamily="34" charset="0"/>
              </a:rPr>
              <a:t>"John"</a:t>
            </a:r>
            <a:r>
              <a:rPr lang="en-US" sz="2400" dirty="0">
                <a:solidFill>
                  <a:srgbClr val="000000"/>
                </a:solidFill>
                <a:latin typeface="verdana" panose="020B0604030504040204" pitchFamily="34" charset="0"/>
              </a:rPr>
              <a:t>)</a:t>
            </a:r>
            <a:r>
              <a:rPr lang="en-US" dirty="0">
                <a:solidFill>
                  <a:srgbClr val="000000"/>
                </a:solidFill>
                <a:latin typeface="verdana" panose="020B0604030504040204" pitchFamily="34" charset="0"/>
              </a:rPr>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endParaRPr lang="en-US" dirty="0"/>
          </a:p>
          <a:p>
            <a:pPr marL="0" indent="0">
              <a:buNone/>
            </a:pPr>
            <a:r>
              <a:rPr lang="en-US" dirty="0"/>
              <a:t>This is non </a:t>
            </a:r>
            <a:r>
              <a:rPr lang="en-US" dirty="0" err="1"/>
              <a:t>parametrized</a:t>
            </a:r>
            <a:r>
              <a:rPr lang="en-US" dirty="0"/>
              <a:t> constructor</a:t>
            </a:r>
          </a:p>
          <a:p>
            <a:pPr marL="0" indent="0">
              <a:buNone/>
            </a:pPr>
            <a:r>
              <a:rPr lang="en-US" dirty="0"/>
              <a:t>Hello John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solidFill>
                  <a:srgbClr val="FF0000"/>
                </a:solidFill>
              </a:rPr>
              <a:t>Parameterized Constructor Example</a:t>
            </a:r>
          </a:p>
        </p:txBody>
      </p:sp>
      <p:sp>
        <p:nvSpPr>
          <p:cNvPr id="6" name="Content Placeholder 5"/>
          <p:cNvSpPr>
            <a:spLocks noGrp="1"/>
          </p:cNvSpPr>
          <p:nvPr>
            <p:ph idx="1"/>
          </p:nvPr>
        </p:nvSpPr>
        <p:spPr>
          <a:xfrm>
            <a:off x="457200" y="1295400"/>
            <a:ext cx="8229600" cy="5257800"/>
          </a:xfrm>
        </p:spPr>
        <p:txBody>
          <a:bodyPr>
            <a:normAutofit/>
          </a:bodyPr>
          <a:lstStyle/>
          <a:p>
            <a:pPr marL="0" indent="0">
              <a:buNone/>
            </a:pP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Student:    </a:t>
            </a:r>
          </a:p>
          <a:p>
            <a:pPr marL="0" indent="0">
              <a:buNone/>
            </a:pPr>
            <a:r>
              <a:rPr lang="en-US" sz="2400" dirty="0">
                <a:solidFill>
                  <a:srgbClr val="000000"/>
                </a:solidFill>
                <a:latin typeface="verdana" panose="020B0604030504040204" pitchFamily="34" charset="0"/>
              </a:rPr>
              <a:t>    </a:t>
            </a:r>
            <a:r>
              <a:rPr lang="en-US" sz="2400" dirty="0">
                <a:solidFill>
                  <a:srgbClr val="008200"/>
                </a:solidFill>
                <a:latin typeface="verdana" panose="020B0604030504040204" pitchFamily="34" charset="0"/>
              </a:rPr>
              <a:t># Constructor - parameterized  </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r>
              <a:rPr lang="en-US" sz="2400" b="1" dirty="0" err="1">
                <a:solidFill>
                  <a:srgbClr val="006699"/>
                </a:solidFill>
                <a:latin typeface="verdana" panose="020B0604030504040204" pitchFamily="34" charset="0"/>
              </a:rPr>
              <a:t>def</a:t>
            </a:r>
            <a:r>
              <a:rPr lang="en-US" sz="2400" dirty="0">
                <a:solidFill>
                  <a:srgbClr val="000000"/>
                </a:solidFill>
                <a:latin typeface="verdana" panose="020B0604030504040204" pitchFamily="34" charset="0"/>
              </a:rPr>
              <a:t> __</a:t>
            </a:r>
            <a:r>
              <a:rPr lang="en-US" sz="2400" dirty="0" err="1">
                <a:solidFill>
                  <a:srgbClr val="000000"/>
                </a:solidFill>
                <a:latin typeface="verdana" panose="020B0604030504040204" pitchFamily="34" charset="0"/>
              </a:rPr>
              <a:t>init</a:t>
            </a:r>
            <a:r>
              <a:rPr lang="en-US" sz="2400" dirty="0">
                <a:solidFill>
                  <a:srgbClr val="000000"/>
                </a:solidFill>
                <a:latin typeface="verdana" panose="020B0604030504040204" pitchFamily="34" charset="0"/>
              </a:rPr>
              <a:t>__(self, name):    </a:t>
            </a:r>
          </a:p>
          <a:p>
            <a:pPr marL="0" indent="0">
              <a:buNone/>
            </a:pP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print</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"This is </a:t>
            </a:r>
            <a:r>
              <a:rPr lang="en-US" sz="2400" dirty="0" err="1">
                <a:solidFill>
                  <a:srgbClr val="0000FF"/>
                </a:solidFill>
                <a:latin typeface="verdana" panose="020B0604030504040204" pitchFamily="34" charset="0"/>
              </a:rPr>
              <a:t>parametrized</a:t>
            </a:r>
            <a:r>
              <a:rPr lang="en-US" sz="2400" dirty="0">
                <a:solidFill>
                  <a:srgbClr val="0000FF"/>
                </a:solidFill>
                <a:latin typeface="verdana" panose="020B0604030504040204" pitchFamily="34" charset="0"/>
              </a:rPr>
              <a:t> constructor"</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self.name = name    </a:t>
            </a:r>
          </a:p>
          <a:p>
            <a:pPr marL="0" indent="0">
              <a:buNone/>
            </a:pPr>
            <a:r>
              <a:rPr lang="en-US" sz="2400" dirty="0">
                <a:solidFill>
                  <a:srgbClr val="000000"/>
                </a:solidFill>
                <a:latin typeface="verdana" panose="020B0604030504040204" pitchFamily="34" charset="0"/>
              </a:rPr>
              <a:t>    </a:t>
            </a:r>
            <a:r>
              <a:rPr lang="en-US" sz="2400" b="1" dirty="0" err="1">
                <a:solidFill>
                  <a:srgbClr val="006699"/>
                </a:solidFill>
                <a:latin typeface="verdana" panose="020B0604030504040204" pitchFamily="34" charset="0"/>
              </a:rPr>
              <a:t>def</a:t>
            </a:r>
            <a:r>
              <a:rPr lang="en-US" sz="2400" dirty="0">
                <a:solidFill>
                  <a:srgbClr val="000000"/>
                </a:solidFill>
                <a:latin typeface="verdana" panose="020B0604030504040204" pitchFamily="34" charset="0"/>
              </a:rPr>
              <a:t> show(self):    </a:t>
            </a:r>
          </a:p>
          <a:p>
            <a:pPr marL="0" indent="0">
              <a:buNone/>
            </a:pP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print</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a:t>
            </a:r>
            <a:r>
              <a:rPr lang="en-US" sz="2400" dirty="0" err="1">
                <a:solidFill>
                  <a:srgbClr val="0000FF"/>
                </a:solidFill>
                <a:latin typeface="verdana" panose="020B0604030504040204" pitchFamily="34" charset="0"/>
              </a:rPr>
              <a:t>Hello"</a:t>
            </a:r>
            <a:r>
              <a:rPr lang="en-US" sz="2400" dirty="0" err="1">
                <a:solidFill>
                  <a:srgbClr val="000000"/>
                </a:solidFill>
                <a:latin typeface="verdana" panose="020B0604030504040204" pitchFamily="34" charset="0"/>
              </a:rPr>
              <a:t>,self.name</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student = Student(</a:t>
            </a:r>
            <a:r>
              <a:rPr lang="en-US" sz="2400" dirty="0">
                <a:solidFill>
                  <a:srgbClr val="0000FF"/>
                </a:solidFill>
                <a:latin typeface="verdana" panose="020B0604030504040204" pitchFamily="34" charset="0"/>
              </a:rPr>
              <a:t>"John"</a:t>
            </a:r>
            <a:r>
              <a:rPr lang="en-US" sz="2400" dirty="0">
                <a:solidFill>
                  <a:srgbClr val="000000"/>
                </a:solidFill>
                <a:latin typeface="verdana" panose="020B0604030504040204" pitchFamily="34" charset="0"/>
              </a:rPr>
              <a:t>)    </a:t>
            </a:r>
          </a:p>
          <a:p>
            <a:pPr marL="0" indent="0">
              <a:buNone/>
            </a:pPr>
            <a:r>
              <a:rPr lang="en-US" sz="2400" dirty="0" err="1">
                <a:solidFill>
                  <a:srgbClr val="000000"/>
                </a:solidFill>
                <a:latin typeface="verdana" panose="020B0604030504040204" pitchFamily="34" charset="0"/>
              </a:rPr>
              <a:t>student.show</a:t>
            </a:r>
            <a:r>
              <a:rPr lang="en-US" sz="2400" dirty="0">
                <a:solidFill>
                  <a:srgbClr val="000000"/>
                </a:solidFill>
                <a:latin typeface="verdana" panose="020B0604030504040204" pitchFamily="34" charset="0"/>
              </a:rPr>
              <a:t>()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22369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pPr marL="0" indent="0">
              <a:buNone/>
            </a:pPr>
            <a:endParaRPr lang="en-US" dirty="0"/>
          </a:p>
          <a:p>
            <a:pPr marL="0" indent="0">
              <a:buNone/>
            </a:pPr>
            <a:r>
              <a:rPr lang="en-US" dirty="0"/>
              <a:t>This is </a:t>
            </a:r>
            <a:r>
              <a:rPr lang="en-US" dirty="0" err="1"/>
              <a:t>parametrized</a:t>
            </a:r>
            <a:r>
              <a:rPr lang="en-US" dirty="0"/>
              <a:t> constructor</a:t>
            </a:r>
          </a:p>
          <a:p>
            <a:pPr marL="0" indent="0">
              <a:buNone/>
            </a:pPr>
            <a:r>
              <a:rPr lang="en-US" dirty="0"/>
              <a:t>Hello John</a:t>
            </a:r>
          </a:p>
        </p:txBody>
      </p:sp>
    </p:spTree>
    <p:extLst>
      <p:ext uri="{BB962C8B-B14F-4D97-AF65-F5344CB8AC3E}">
        <p14:creationId xmlns:p14="http://schemas.microsoft.com/office/powerpoint/2010/main" val="432472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In-built class functions</a:t>
            </a:r>
          </a:p>
        </p:txBody>
      </p:sp>
      <p:pic>
        <p:nvPicPr>
          <p:cNvPr id="3" name="Content Placeholder 2"/>
          <p:cNvPicPr>
            <a:picLocks noGrp="1" noChangeAspect="1"/>
          </p:cNvPicPr>
          <p:nvPr>
            <p:ph idx="1"/>
          </p:nvPr>
        </p:nvPicPr>
        <p:blipFill>
          <a:blip r:embed="rId2"/>
          <a:stretch>
            <a:fillRect/>
          </a:stretch>
        </p:blipFill>
        <p:spPr>
          <a:xfrm>
            <a:off x="457200" y="1447800"/>
            <a:ext cx="8229599" cy="2895743"/>
          </a:xfrm>
          <a:prstGeom prst="rect">
            <a:avLst/>
          </a:prstGeom>
        </p:spPr>
      </p:pic>
    </p:spTree>
    <p:extLst>
      <p:ext uri="{BB962C8B-B14F-4D97-AF65-F5344CB8AC3E}">
        <p14:creationId xmlns:p14="http://schemas.microsoft.com/office/powerpoint/2010/main" val="4227885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fontScale="850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__</a:t>
            </a:r>
            <a:r>
              <a:rPr lang="en-US" dirty="0" err="1">
                <a:solidFill>
                  <a:srgbClr val="000000"/>
                </a:solidFill>
                <a:latin typeface="verdana" panose="020B0604030504040204" pitchFamily="34" charset="0"/>
              </a:rPr>
              <a:t>init</a:t>
            </a:r>
            <a:r>
              <a:rPr lang="en-US" dirty="0">
                <a:solidFill>
                  <a:srgbClr val="000000"/>
                </a:solidFill>
                <a:latin typeface="verdana" panose="020B0604030504040204" pitchFamily="34" charset="0"/>
              </a:rPr>
              <a:t>__(</a:t>
            </a:r>
            <a:r>
              <a:rPr lang="en-US" dirty="0" err="1">
                <a:solidFill>
                  <a:srgbClr val="000000"/>
                </a:solidFill>
                <a:latin typeface="verdana" panose="020B0604030504040204" pitchFamily="34" charset="0"/>
              </a:rPr>
              <a:t>self,name,id,age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self.name = name;  </a:t>
            </a:r>
          </a:p>
          <a:p>
            <a:pPr marL="0" indent="0">
              <a:buNone/>
            </a:pPr>
            <a:r>
              <a:rPr lang="en-US" dirty="0">
                <a:solidFill>
                  <a:srgbClr val="000000"/>
                </a:solidFill>
                <a:latin typeface="verdana" panose="020B0604030504040204" pitchFamily="34" charset="0"/>
              </a:rPr>
              <a:t>        self.id = id;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self.age</a:t>
            </a:r>
            <a:r>
              <a:rPr lang="en-US" dirty="0">
                <a:solidFill>
                  <a:srgbClr val="000000"/>
                </a:solidFill>
                <a:latin typeface="verdana" panose="020B0604030504040204" pitchFamily="34" charset="0"/>
              </a:rPr>
              <a:t> = age  </a:t>
            </a:r>
          </a:p>
          <a:p>
            <a:pPr marL="0" indent="0">
              <a:buNone/>
            </a:pPr>
            <a:r>
              <a:rPr lang="en-US" dirty="0">
                <a:solidFill>
                  <a:srgbClr val="000000"/>
                </a:solidFill>
                <a:latin typeface="verdana" panose="020B0604030504040204" pitchFamily="34" charset="0"/>
              </a:rPr>
              <a:t>s = Student(</a:t>
            </a:r>
            <a:r>
              <a:rPr lang="en-US" dirty="0">
                <a:solidFill>
                  <a:srgbClr val="0000FF"/>
                </a:solidFill>
                <a:latin typeface="verdana" panose="020B0604030504040204" pitchFamily="34" charset="0"/>
              </a:rPr>
              <a:t>"John"</a:t>
            </a:r>
            <a:r>
              <a:rPr lang="en-US" dirty="0">
                <a:solidFill>
                  <a:srgbClr val="000000"/>
                </a:solidFill>
                <a:latin typeface="verdana" panose="020B0604030504040204" pitchFamily="34" charset="0"/>
              </a:rPr>
              <a:t>,101,22)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getattr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a:t>
            </a:r>
            <a:r>
              <a:rPr lang="en-US" dirty="0" err="1">
                <a:solidFill>
                  <a:srgbClr val="0000FF"/>
                </a:solidFill>
                <a:latin typeface="verdana" panose="020B0604030504040204" pitchFamily="34" charset="0"/>
              </a:rPr>
              <a:t>'name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setattr</a:t>
            </a:r>
            <a:r>
              <a:rPr lang="en-US" dirty="0">
                <a:solidFill>
                  <a:srgbClr val="000000"/>
                </a:solidFill>
                <a:latin typeface="verdana" panose="020B0604030504040204" pitchFamily="34" charset="0"/>
              </a:rPr>
              <a:t>(s,</a:t>
            </a:r>
            <a:r>
              <a:rPr lang="en-US" dirty="0">
                <a:solidFill>
                  <a:srgbClr val="0000FF"/>
                </a:solidFill>
                <a:latin typeface="verdana" panose="020B0604030504040204" pitchFamily="34" charset="0"/>
              </a:rPr>
              <a:t>"age"</a:t>
            </a:r>
            <a:r>
              <a:rPr lang="en-US" dirty="0">
                <a:solidFill>
                  <a:srgbClr val="000000"/>
                </a:solidFill>
                <a:latin typeface="verdana" panose="020B0604030504040204" pitchFamily="34" charset="0"/>
              </a:rPr>
              <a:t>,23)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getattr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a:t>
            </a:r>
            <a:r>
              <a:rPr lang="en-US" dirty="0" err="1">
                <a:solidFill>
                  <a:srgbClr val="0000FF"/>
                </a:solidFill>
                <a:latin typeface="verdana" panose="020B0604030504040204" pitchFamily="34" charset="0"/>
              </a:rPr>
              <a:t>'age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hasattr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a:t>
            </a:r>
            <a:r>
              <a:rPr lang="en-US" dirty="0" err="1">
                <a:solidFill>
                  <a:srgbClr val="0000FF"/>
                </a:solidFill>
                <a:latin typeface="verdana" panose="020B0604030504040204" pitchFamily="34" charset="0"/>
              </a:rPr>
              <a:t>'id</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delattr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a:t>
            </a:r>
            <a:r>
              <a:rPr lang="en-US" dirty="0" err="1">
                <a:solidFill>
                  <a:srgbClr val="0000FF"/>
                </a:solidFill>
                <a:latin typeface="verdana" panose="020B0604030504040204" pitchFamily="34" charset="0"/>
              </a:rPr>
              <a:t>'age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s.age</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89762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solidFill>
                  <a:srgbClr val="FF0000"/>
                </a:solidFill>
              </a:rPr>
              <a:t>Loading the module in our python code</a:t>
            </a:r>
          </a:p>
        </p:txBody>
      </p:sp>
      <p:sp>
        <p:nvSpPr>
          <p:cNvPr id="6" name="Content Placeholder 5"/>
          <p:cNvSpPr>
            <a:spLocks noGrp="1"/>
          </p:cNvSpPr>
          <p:nvPr>
            <p:ph idx="1"/>
          </p:nvPr>
        </p:nvSpPr>
        <p:spPr>
          <a:xfrm>
            <a:off x="457200" y="1295400"/>
            <a:ext cx="8229600" cy="5257800"/>
          </a:xfrm>
        </p:spPr>
        <p:txBody>
          <a:bodyPr/>
          <a:lstStyle/>
          <a:p>
            <a:pPr marL="0" indent="0">
              <a:buNone/>
            </a:pPr>
            <a:r>
              <a:rPr lang="en-US" sz="4000" dirty="0"/>
              <a:t>Python provides two types of statements as defined below.</a:t>
            </a:r>
          </a:p>
          <a:p>
            <a:endParaRPr lang="en-US" dirty="0"/>
          </a:p>
          <a:p>
            <a:pPr>
              <a:buFont typeface="Wingdings" panose="05000000000000000000" pitchFamily="2" charset="2"/>
              <a:buChar char="Ø"/>
            </a:pPr>
            <a:r>
              <a:rPr lang="en-US" dirty="0"/>
              <a:t>The import statement</a:t>
            </a:r>
          </a:p>
          <a:p>
            <a:pPr>
              <a:buFont typeface="Wingdings" panose="05000000000000000000" pitchFamily="2" charset="2"/>
              <a:buChar char="Ø"/>
            </a:pPr>
            <a:r>
              <a:rPr lang="en-US" dirty="0"/>
              <a:t>The from-import statement</a:t>
            </a:r>
          </a:p>
        </p:txBody>
      </p:sp>
    </p:spTree>
    <p:extLst>
      <p:ext uri="{BB962C8B-B14F-4D97-AF65-F5344CB8AC3E}">
        <p14:creationId xmlns:p14="http://schemas.microsoft.com/office/powerpoint/2010/main" val="3936930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pPr marL="0" indent="0">
              <a:buNone/>
            </a:pPr>
            <a:r>
              <a:rPr lang="en-US" dirty="0"/>
              <a:t>John</a:t>
            </a:r>
          </a:p>
          <a:p>
            <a:pPr marL="0" indent="0">
              <a:buNone/>
            </a:pPr>
            <a:r>
              <a:rPr lang="en-US" dirty="0"/>
              <a:t>23</a:t>
            </a:r>
          </a:p>
          <a:p>
            <a:pPr marL="0" indent="0">
              <a:buNone/>
            </a:pPr>
            <a:r>
              <a:rPr lang="en-US" dirty="0"/>
              <a:t>True</a:t>
            </a:r>
          </a:p>
          <a:p>
            <a:pPr marL="0" indent="0">
              <a:buNone/>
            </a:pPr>
            <a:r>
              <a:rPr lang="en-US" dirty="0" err="1"/>
              <a:t>AttributeError</a:t>
            </a:r>
            <a:r>
              <a:rPr lang="en-US" dirty="0"/>
              <a:t>: 'Student' object has no attribute 'age'</a:t>
            </a:r>
          </a:p>
        </p:txBody>
      </p:sp>
    </p:spTree>
    <p:extLst>
      <p:ext uri="{BB962C8B-B14F-4D97-AF65-F5344CB8AC3E}">
        <p14:creationId xmlns:p14="http://schemas.microsoft.com/office/powerpoint/2010/main" val="1481068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A60B-38A4-4DDD-9295-2FB8C2BF8856}"/>
              </a:ext>
            </a:extLst>
          </p:cNvPr>
          <p:cNvSpPr>
            <a:spLocks noGrp="1"/>
          </p:cNvSpPr>
          <p:nvPr>
            <p:ph type="title"/>
          </p:nvPr>
        </p:nvSpPr>
        <p:spPr/>
        <p:txBody>
          <a:bodyPr/>
          <a:lstStyle/>
          <a:p>
            <a:r>
              <a:rPr lang="en-US" dirty="0"/>
              <a:t>   </a:t>
            </a:r>
          </a:p>
        </p:txBody>
      </p:sp>
      <p:sp>
        <p:nvSpPr>
          <p:cNvPr id="4" name="Rectangle 1">
            <a:extLst>
              <a:ext uri="{FF2B5EF4-FFF2-40B4-BE49-F238E27FC236}">
                <a16:creationId xmlns:a16="http://schemas.microsoft.com/office/drawing/2014/main" id="{614CE315-1C21-481E-B6B1-46351B77DC35}"/>
              </a:ext>
            </a:extLst>
          </p:cNvPr>
          <p:cNvSpPr>
            <a:spLocks noGrp="1" noChangeArrowheads="1"/>
          </p:cNvSpPr>
          <p:nvPr>
            <p:ph idx="1"/>
          </p:nvPr>
        </p:nvSpPr>
        <p:spPr bwMode="auto">
          <a:xfrm>
            <a:off x="762000" y="659010"/>
            <a:ext cx="7924800"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80"/>
                </a:solidFill>
                <a:effectLst/>
                <a:latin typeface="JetBrains Mono"/>
              </a:rPr>
              <a:t>class </a:t>
            </a:r>
            <a:r>
              <a:rPr kumimoji="0" lang="en-US" altLang="en-US" sz="2800" b="0" i="0" u="none" strike="noStrike" cap="none" normalizeH="0" baseline="0" dirty="0">
                <a:ln>
                  <a:noFill/>
                </a:ln>
                <a:solidFill>
                  <a:srgbClr val="000000"/>
                </a:solidFill>
                <a:effectLst/>
                <a:latin typeface="JetBrains Mono"/>
              </a:rPr>
              <a:t>Student:</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a:ln>
                  <a:noFill/>
                </a:ln>
                <a:solidFill>
                  <a:srgbClr val="000000"/>
                </a:solidFill>
                <a:effectLst/>
                <a:latin typeface="JetBrains Mono"/>
              </a:rPr>
              <a:t>    </a:t>
            </a:r>
            <a:r>
              <a:rPr kumimoji="0" lang="en-US" altLang="en-US" sz="2800" b="1" i="0" u="none" strike="noStrike" cap="none" normalizeH="0" baseline="0" dirty="0">
                <a:ln>
                  <a:noFill/>
                </a:ln>
                <a:solidFill>
                  <a:srgbClr val="000080"/>
                </a:solidFill>
                <a:effectLst/>
                <a:latin typeface="JetBrains Mono"/>
              </a:rPr>
              <a:t>def </a:t>
            </a:r>
            <a:r>
              <a:rPr kumimoji="0" lang="en-US" altLang="en-US" sz="2800" b="0" i="0" u="none" strike="noStrike" cap="none" normalizeH="0" baseline="0" dirty="0">
                <a:ln>
                  <a:noFill/>
                </a:ln>
                <a:solidFill>
                  <a:srgbClr val="B200B2"/>
                </a:solidFill>
                <a:effectLst/>
                <a:latin typeface="JetBrains Mono"/>
              </a:rPr>
              <a:t>__</a:t>
            </a:r>
            <a:r>
              <a:rPr kumimoji="0" lang="en-US" altLang="en-US" sz="2800" b="0" i="0" u="none" strike="noStrike" cap="none" normalizeH="0" baseline="0" dirty="0" err="1">
                <a:ln>
                  <a:noFill/>
                </a:ln>
                <a:solidFill>
                  <a:srgbClr val="B200B2"/>
                </a:solidFill>
                <a:effectLst/>
                <a:latin typeface="JetBrains Mono"/>
              </a:rPr>
              <a:t>init</a:t>
            </a:r>
            <a:r>
              <a:rPr kumimoji="0" lang="en-US" altLang="en-US" sz="2800" b="0" i="0" u="none" strike="noStrike" cap="none" normalizeH="0" baseline="0" dirty="0">
                <a:ln>
                  <a:noFill/>
                </a:ln>
                <a:solidFill>
                  <a:srgbClr val="B200B2"/>
                </a:solidFill>
                <a:effectLst/>
                <a:latin typeface="JetBrains Mono"/>
              </a:rPr>
              <a:t>__</a:t>
            </a:r>
            <a:r>
              <a:rPr kumimoji="0" lang="en-US" altLang="en-US" sz="2800" b="0" i="0" u="none" strike="noStrike" cap="none" normalizeH="0" baseline="0" dirty="0">
                <a:ln>
                  <a:noFill/>
                </a:ln>
                <a:solidFill>
                  <a:srgbClr val="000000"/>
                </a:solidFill>
                <a:effectLst/>
                <a:latin typeface="JetBrains Mono"/>
              </a:rPr>
              <a:t>(</a:t>
            </a:r>
            <a:r>
              <a:rPr kumimoji="0" lang="en-US" altLang="en-US" sz="2800" b="0" i="0" u="none" strike="noStrike" cap="none" normalizeH="0" baseline="0" dirty="0" err="1">
                <a:ln>
                  <a:noFill/>
                </a:ln>
                <a:solidFill>
                  <a:srgbClr val="94558D"/>
                </a:solidFill>
                <a:effectLst/>
                <a:latin typeface="JetBrains Mono"/>
              </a:rPr>
              <a:t>self</a:t>
            </a:r>
            <a:r>
              <a:rPr kumimoji="0" lang="en-US" altLang="en-US" sz="2800" b="0" i="0" u="none" strike="noStrike" cap="none" normalizeH="0" baseline="0" dirty="0" err="1">
                <a:ln>
                  <a:noFill/>
                </a:ln>
                <a:solidFill>
                  <a:srgbClr val="000000"/>
                </a:solidFill>
                <a:effectLst/>
                <a:latin typeface="JetBrains Mono"/>
              </a:rPr>
              <a:t>,name,roll,marks</a:t>
            </a:r>
            <a:r>
              <a:rPr kumimoji="0" lang="en-US" altLang="en-US" sz="2800" b="0" i="0" u="none" strike="noStrike" cap="none" normalizeH="0" baseline="0" dirty="0">
                <a:ln>
                  <a:noFill/>
                </a:ln>
                <a:solidFill>
                  <a:srgbClr val="000000"/>
                </a:solidFill>
                <a:effectLst/>
                <a:latin typeface="JetBrains Mono"/>
              </a:rPr>
              <a:t>):</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a:ln>
                  <a:noFill/>
                </a:ln>
                <a:solidFill>
                  <a:srgbClr val="000000"/>
                </a:solidFill>
                <a:effectLst/>
                <a:latin typeface="JetBrains Mono"/>
              </a:rPr>
              <a:t>        </a:t>
            </a:r>
            <a:r>
              <a:rPr kumimoji="0" lang="en-US" altLang="en-US" sz="2800" b="0" i="0" u="none" strike="noStrike" cap="none" normalizeH="0" baseline="0" dirty="0">
                <a:ln>
                  <a:noFill/>
                </a:ln>
                <a:solidFill>
                  <a:srgbClr val="94558D"/>
                </a:solidFill>
                <a:effectLst/>
                <a:latin typeface="JetBrains Mono"/>
              </a:rPr>
              <a:t>self</a:t>
            </a:r>
            <a:r>
              <a:rPr kumimoji="0" lang="en-US" altLang="en-US" sz="2800" b="0" i="0" u="none" strike="noStrike" cap="none" normalizeH="0" baseline="0" dirty="0">
                <a:ln>
                  <a:noFill/>
                </a:ln>
                <a:solidFill>
                  <a:srgbClr val="000000"/>
                </a:solidFill>
                <a:effectLst/>
                <a:latin typeface="JetBrains Mono"/>
              </a:rPr>
              <a:t>.name=name</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a:ln>
                  <a:noFill/>
                </a:ln>
                <a:solidFill>
                  <a:srgbClr val="000000"/>
                </a:solidFill>
                <a:effectLst/>
                <a:latin typeface="JetBrains Mono"/>
              </a:rPr>
              <a:t>        </a:t>
            </a:r>
            <a:r>
              <a:rPr kumimoji="0" lang="en-US" altLang="en-US" sz="2800" b="0" i="0" u="none" strike="noStrike" cap="none" normalizeH="0" baseline="0" dirty="0" err="1">
                <a:ln>
                  <a:noFill/>
                </a:ln>
                <a:solidFill>
                  <a:srgbClr val="94558D"/>
                </a:solidFill>
                <a:effectLst/>
                <a:latin typeface="JetBrains Mono"/>
              </a:rPr>
              <a:t>self</a:t>
            </a:r>
            <a:r>
              <a:rPr kumimoji="0" lang="en-US" altLang="en-US" sz="2800" b="0" i="0" u="none" strike="noStrike" cap="none" normalizeH="0" baseline="0" dirty="0" err="1">
                <a:ln>
                  <a:noFill/>
                </a:ln>
                <a:solidFill>
                  <a:srgbClr val="000000"/>
                </a:solidFill>
                <a:effectLst/>
                <a:latin typeface="JetBrains Mono"/>
              </a:rPr>
              <a:t>.roll</a:t>
            </a:r>
            <a:r>
              <a:rPr kumimoji="0" lang="en-US" altLang="en-US" sz="2800" b="0" i="0" u="none" strike="noStrike" cap="none" normalizeH="0" baseline="0" dirty="0">
                <a:ln>
                  <a:noFill/>
                </a:ln>
                <a:solidFill>
                  <a:srgbClr val="000000"/>
                </a:solidFill>
                <a:effectLst/>
                <a:latin typeface="JetBrains Mono"/>
              </a:rPr>
              <a:t>=roll</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a:ln>
                  <a:noFill/>
                </a:ln>
                <a:solidFill>
                  <a:srgbClr val="000000"/>
                </a:solidFill>
                <a:effectLst/>
                <a:latin typeface="JetBrains Mono"/>
              </a:rPr>
              <a:t>        </a:t>
            </a:r>
            <a:r>
              <a:rPr kumimoji="0" lang="en-US" altLang="en-US" sz="2800" b="0" i="0" u="none" strike="noStrike" cap="none" normalizeH="0" baseline="0" dirty="0" err="1">
                <a:ln>
                  <a:noFill/>
                </a:ln>
                <a:solidFill>
                  <a:srgbClr val="94558D"/>
                </a:solidFill>
                <a:effectLst/>
                <a:latin typeface="JetBrains Mono"/>
              </a:rPr>
              <a:t>self</a:t>
            </a:r>
            <a:r>
              <a:rPr kumimoji="0" lang="en-US" altLang="en-US" sz="2800" b="0" i="0" u="none" strike="noStrike" cap="none" normalizeH="0" baseline="0" dirty="0" err="1">
                <a:ln>
                  <a:noFill/>
                </a:ln>
                <a:solidFill>
                  <a:srgbClr val="000000"/>
                </a:solidFill>
                <a:effectLst/>
                <a:latin typeface="JetBrains Mono"/>
              </a:rPr>
              <a:t>.marks</a:t>
            </a:r>
            <a:r>
              <a:rPr kumimoji="0" lang="en-US" altLang="en-US" sz="2800" b="0" i="0" u="none" strike="noStrike" cap="none" normalizeH="0" baseline="0" dirty="0">
                <a:ln>
                  <a:noFill/>
                </a:ln>
                <a:solidFill>
                  <a:srgbClr val="000000"/>
                </a:solidFill>
                <a:effectLst/>
                <a:latin typeface="JetBrains Mono"/>
              </a:rPr>
              <a:t>=marks</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a:ln>
                  <a:noFill/>
                </a:ln>
                <a:solidFill>
                  <a:srgbClr val="000000"/>
                </a:solidFill>
                <a:effectLst/>
                <a:latin typeface="JetBrains Mono"/>
              </a:rPr>
              <a:t>s1=Student(</a:t>
            </a:r>
            <a:r>
              <a:rPr kumimoji="0" lang="en-US" altLang="en-US" sz="2800" b="1" i="0" u="none" strike="noStrike" cap="none" normalizeH="0" baseline="0" dirty="0">
                <a:ln>
                  <a:noFill/>
                </a:ln>
                <a:solidFill>
                  <a:srgbClr val="008000"/>
                </a:solidFill>
                <a:effectLst/>
                <a:latin typeface="JetBrains Mono"/>
              </a:rPr>
              <a:t>"Rahul"</a:t>
            </a:r>
            <a:r>
              <a:rPr kumimoji="0" lang="en-US" altLang="en-US" sz="2800" b="0" i="0" u="none" strike="noStrike" cap="none" normalizeH="0" baseline="0" dirty="0">
                <a:ln>
                  <a:noFill/>
                </a:ln>
                <a:solidFill>
                  <a:srgbClr val="000000"/>
                </a:solidFill>
                <a:effectLst/>
                <a:latin typeface="JetBrains Mono"/>
              </a:rPr>
              <a:t>,</a:t>
            </a:r>
            <a:r>
              <a:rPr kumimoji="0" lang="en-US" altLang="en-US" sz="2800" b="0" i="0" u="none" strike="noStrike" cap="none" normalizeH="0" baseline="0" dirty="0">
                <a:ln>
                  <a:noFill/>
                </a:ln>
                <a:solidFill>
                  <a:srgbClr val="0000FF"/>
                </a:solidFill>
                <a:effectLst/>
                <a:latin typeface="JetBrains Mono"/>
              </a:rPr>
              <a:t>1</a:t>
            </a:r>
            <a:r>
              <a:rPr kumimoji="0" lang="en-US" altLang="en-US" sz="2800" b="0" i="0" u="none" strike="noStrike" cap="none" normalizeH="0" baseline="0" dirty="0">
                <a:ln>
                  <a:noFill/>
                </a:ln>
                <a:solidFill>
                  <a:srgbClr val="000000"/>
                </a:solidFill>
                <a:effectLst/>
                <a:latin typeface="JetBrains Mono"/>
              </a:rPr>
              <a:t>,</a:t>
            </a:r>
            <a:r>
              <a:rPr kumimoji="0" lang="en-US" altLang="en-US" sz="2800" b="0" i="0" u="none" strike="noStrike" cap="none" normalizeH="0" baseline="0" dirty="0">
                <a:ln>
                  <a:noFill/>
                </a:ln>
                <a:solidFill>
                  <a:srgbClr val="0000FF"/>
                </a:solidFill>
                <a:effectLst/>
                <a:latin typeface="JetBrains Mono"/>
              </a:rPr>
              <a:t>65</a:t>
            </a:r>
            <a:r>
              <a:rPr kumimoji="0" lang="en-US" altLang="en-US" sz="2800" b="0" i="0" u="none" strike="noStrike" cap="none" normalizeH="0" baseline="0" dirty="0">
                <a:ln>
                  <a:noFill/>
                </a:ln>
                <a:solidFill>
                  <a:srgbClr val="000000"/>
                </a:solidFill>
                <a:effectLst/>
                <a:latin typeface="JetBrains Mono"/>
              </a:rPr>
              <a:t>)   </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a:ln>
                  <a:noFill/>
                </a:ln>
                <a:solidFill>
                  <a:srgbClr val="000080"/>
                </a:solidFill>
                <a:effectLst/>
                <a:latin typeface="JetBrains Mono"/>
              </a:rPr>
              <a:t>print</a:t>
            </a:r>
            <a:r>
              <a:rPr kumimoji="0" lang="en-US" altLang="en-US" sz="2800" b="0" i="0" u="none" strike="noStrike" cap="none" normalizeH="0" baseline="0" dirty="0">
                <a:ln>
                  <a:noFill/>
                </a:ln>
                <a:solidFill>
                  <a:srgbClr val="000000"/>
                </a:solidFill>
                <a:effectLst/>
                <a:latin typeface="JetBrains Mono"/>
              </a:rPr>
              <a:t>(</a:t>
            </a:r>
            <a:r>
              <a:rPr kumimoji="0" lang="en-US" altLang="en-US" sz="2800" b="0" i="0" u="none" strike="noStrike" cap="none" normalizeH="0" baseline="0" dirty="0" err="1">
                <a:ln>
                  <a:noFill/>
                </a:ln>
                <a:solidFill>
                  <a:srgbClr val="000080"/>
                </a:solidFill>
                <a:effectLst/>
                <a:latin typeface="JetBrains Mono"/>
              </a:rPr>
              <a:t>getattr</a:t>
            </a:r>
            <a:r>
              <a:rPr kumimoji="0" lang="en-US" altLang="en-US" sz="2800" b="0" i="0" u="none" strike="noStrike" cap="none" normalizeH="0" baseline="0" dirty="0">
                <a:ln>
                  <a:noFill/>
                </a:ln>
                <a:solidFill>
                  <a:srgbClr val="000000"/>
                </a:solidFill>
                <a:effectLst/>
                <a:latin typeface="JetBrains Mono"/>
              </a:rPr>
              <a:t>(s1,</a:t>
            </a:r>
            <a:r>
              <a:rPr kumimoji="0" lang="en-US" altLang="en-US" sz="2800" b="1" i="0" u="none" strike="noStrike" cap="none" normalizeH="0" baseline="0" dirty="0">
                <a:ln>
                  <a:noFill/>
                </a:ln>
                <a:solidFill>
                  <a:srgbClr val="008000"/>
                </a:solidFill>
                <a:effectLst/>
                <a:latin typeface="JetBrains Mono"/>
              </a:rPr>
              <a:t>'name'</a:t>
            </a:r>
            <a:r>
              <a:rPr kumimoji="0" lang="en-US" altLang="en-US" sz="2800" b="0" i="0" u="none" strike="noStrike" cap="none" normalizeH="0" baseline="0" dirty="0">
                <a:ln>
                  <a:noFill/>
                </a:ln>
                <a:solidFill>
                  <a:srgbClr val="000000"/>
                </a:solidFill>
                <a:effectLst/>
                <a:latin typeface="JetBrains Mono"/>
              </a:rPr>
              <a:t>))</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a:ln>
                  <a:noFill/>
                </a:ln>
                <a:solidFill>
                  <a:srgbClr val="000080"/>
                </a:solidFill>
                <a:effectLst/>
                <a:latin typeface="JetBrains Mono"/>
              </a:rPr>
              <a:t>print</a:t>
            </a:r>
            <a:r>
              <a:rPr kumimoji="0" lang="en-US" altLang="en-US" sz="2800" b="0" i="0" u="none" strike="noStrike" cap="none" normalizeH="0" baseline="0" dirty="0">
                <a:ln>
                  <a:noFill/>
                </a:ln>
                <a:solidFill>
                  <a:srgbClr val="000000"/>
                </a:solidFill>
                <a:effectLst/>
                <a:latin typeface="JetBrains Mono"/>
              </a:rPr>
              <a:t>(</a:t>
            </a:r>
            <a:r>
              <a:rPr kumimoji="0" lang="en-US" altLang="en-US" sz="2800" b="0" i="0" u="none" strike="noStrike" cap="none" normalizeH="0" baseline="0" dirty="0" err="1">
                <a:ln>
                  <a:noFill/>
                </a:ln>
                <a:solidFill>
                  <a:srgbClr val="000080"/>
                </a:solidFill>
                <a:effectLst/>
                <a:latin typeface="JetBrains Mono"/>
              </a:rPr>
              <a:t>hasattr</a:t>
            </a:r>
            <a:r>
              <a:rPr kumimoji="0" lang="en-US" altLang="en-US" sz="2800" b="0" i="0" u="none" strike="noStrike" cap="none" normalizeH="0" baseline="0" dirty="0">
                <a:ln>
                  <a:noFill/>
                </a:ln>
                <a:solidFill>
                  <a:srgbClr val="000000"/>
                </a:solidFill>
                <a:effectLst/>
                <a:latin typeface="JetBrains Mono"/>
              </a:rPr>
              <a:t>(s1,</a:t>
            </a:r>
            <a:r>
              <a:rPr kumimoji="0" lang="en-US" altLang="en-US" sz="2800" b="1" i="0" u="none" strike="noStrike" cap="none" normalizeH="0" baseline="0" dirty="0">
                <a:ln>
                  <a:noFill/>
                </a:ln>
                <a:solidFill>
                  <a:srgbClr val="008000"/>
                </a:solidFill>
                <a:effectLst/>
                <a:latin typeface="JetBrains Mono"/>
              </a:rPr>
              <a:t>'roll'</a:t>
            </a:r>
            <a:r>
              <a:rPr kumimoji="0" lang="en-US" altLang="en-US" sz="2800" b="0" i="0" u="none" strike="noStrike" cap="none" normalizeH="0" baseline="0" dirty="0">
                <a:ln>
                  <a:noFill/>
                </a:ln>
                <a:solidFill>
                  <a:srgbClr val="000000"/>
                </a:solidFill>
                <a:effectLst/>
                <a:latin typeface="JetBrains Mono"/>
              </a:rPr>
              <a:t>))</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err="1">
                <a:ln>
                  <a:noFill/>
                </a:ln>
                <a:solidFill>
                  <a:srgbClr val="000080"/>
                </a:solidFill>
                <a:effectLst/>
                <a:latin typeface="JetBrains Mono"/>
              </a:rPr>
              <a:t>setattr</a:t>
            </a:r>
            <a:r>
              <a:rPr kumimoji="0" lang="en-US" altLang="en-US" sz="2800" b="0" i="0" u="none" strike="noStrike" cap="none" normalizeH="0" baseline="0" dirty="0">
                <a:ln>
                  <a:noFill/>
                </a:ln>
                <a:solidFill>
                  <a:srgbClr val="000000"/>
                </a:solidFill>
                <a:effectLst/>
                <a:latin typeface="JetBrains Mono"/>
              </a:rPr>
              <a:t>(s1,</a:t>
            </a:r>
            <a:r>
              <a:rPr kumimoji="0" lang="en-US" altLang="en-US" sz="2800" b="1" i="0" u="none" strike="noStrike" cap="none" normalizeH="0" baseline="0" dirty="0">
                <a:ln>
                  <a:noFill/>
                </a:ln>
                <a:solidFill>
                  <a:srgbClr val="008000"/>
                </a:solidFill>
                <a:effectLst/>
                <a:latin typeface="JetBrains Mono"/>
              </a:rPr>
              <a:t>'roll'</a:t>
            </a:r>
            <a:r>
              <a:rPr kumimoji="0" lang="en-US" altLang="en-US" sz="2800" b="0" i="0" u="none" strike="noStrike" cap="none" normalizeH="0" baseline="0" dirty="0">
                <a:ln>
                  <a:noFill/>
                </a:ln>
                <a:solidFill>
                  <a:srgbClr val="000000"/>
                </a:solidFill>
                <a:effectLst/>
                <a:latin typeface="JetBrains Mono"/>
              </a:rPr>
              <a:t>,</a:t>
            </a:r>
            <a:r>
              <a:rPr kumimoji="0" lang="en-US" altLang="en-US" sz="2800" b="0" i="0" u="none" strike="noStrike" cap="none" normalizeH="0" baseline="0" dirty="0">
                <a:ln>
                  <a:noFill/>
                </a:ln>
                <a:solidFill>
                  <a:srgbClr val="0000FF"/>
                </a:solidFill>
                <a:effectLst/>
                <a:latin typeface="JetBrains Mono"/>
              </a:rPr>
              <a:t>3</a:t>
            </a:r>
            <a:r>
              <a:rPr kumimoji="0" lang="en-US" altLang="en-US" sz="2800" b="0" i="0" u="none" strike="noStrike" cap="none" normalizeH="0" baseline="0" dirty="0">
                <a:ln>
                  <a:noFill/>
                </a:ln>
                <a:solidFill>
                  <a:srgbClr val="000000"/>
                </a:solidFill>
                <a:effectLst/>
                <a:latin typeface="JetBrains Mono"/>
              </a:rPr>
              <a:t>)</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a:ln>
                  <a:noFill/>
                </a:ln>
                <a:solidFill>
                  <a:srgbClr val="000080"/>
                </a:solidFill>
                <a:effectLst/>
                <a:latin typeface="JetBrains Mono"/>
              </a:rPr>
              <a:t>print</a:t>
            </a:r>
            <a:r>
              <a:rPr kumimoji="0" lang="en-US" altLang="en-US" sz="2800" b="0" i="0" u="none" strike="noStrike" cap="none" normalizeH="0" baseline="0" dirty="0">
                <a:ln>
                  <a:noFill/>
                </a:ln>
                <a:solidFill>
                  <a:srgbClr val="000000"/>
                </a:solidFill>
                <a:effectLst/>
                <a:latin typeface="JetBrains Mono"/>
              </a:rPr>
              <a:t>(s1.roll)</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err="1">
                <a:ln>
                  <a:noFill/>
                </a:ln>
                <a:solidFill>
                  <a:srgbClr val="000080"/>
                </a:solidFill>
                <a:effectLst/>
                <a:latin typeface="JetBrains Mono"/>
              </a:rPr>
              <a:t>delattr</a:t>
            </a:r>
            <a:r>
              <a:rPr kumimoji="0" lang="en-US" altLang="en-US" sz="2800" b="0" i="0" u="none" strike="noStrike" cap="none" normalizeH="0" baseline="0" dirty="0">
                <a:ln>
                  <a:noFill/>
                </a:ln>
                <a:solidFill>
                  <a:srgbClr val="000000"/>
                </a:solidFill>
                <a:effectLst/>
                <a:latin typeface="JetBrains Mono"/>
              </a:rPr>
              <a:t>(s1,</a:t>
            </a:r>
            <a:r>
              <a:rPr kumimoji="0" lang="en-US" altLang="en-US" sz="2800" b="1" i="0" u="none" strike="noStrike" cap="none" normalizeH="0" baseline="0" dirty="0">
                <a:ln>
                  <a:noFill/>
                </a:ln>
                <a:solidFill>
                  <a:srgbClr val="008000"/>
                </a:solidFill>
                <a:effectLst/>
                <a:latin typeface="JetBrains Mono"/>
              </a:rPr>
              <a:t>'roll'</a:t>
            </a:r>
            <a:r>
              <a:rPr kumimoji="0" lang="en-US" altLang="en-US" sz="2800" b="0" i="0" u="none" strike="noStrike" cap="none" normalizeH="0" baseline="0" dirty="0">
                <a:ln>
                  <a:noFill/>
                </a:ln>
                <a:solidFill>
                  <a:srgbClr val="000000"/>
                </a:solidFill>
                <a:effectLst/>
                <a:latin typeface="JetBrains Mono"/>
              </a:rPr>
              <a:t>)</a:t>
            </a:r>
            <a:br>
              <a:rPr kumimoji="0" lang="en-US" altLang="en-US" sz="2800" b="0" i="0" u="none" strike="noStrike" cap="none" normalizeH="0" baseline="0" dirty="0">
                <a:ln>
                  <a:noFill/>
                </a:ln>
                <a:solidFill>
                  <a:srgbClr val="000000"/>
                </a:solidFill>
                <a:effectLst/>
                <a:latin typeface="JetBrains Mono"/>
              </a:rPr>
            </a:br>
            <a:r>
              <a:rPr kumimoji="0" lang="en-US" altLang="en-US" sz="2800" b="0" i="0" u="none" strike="noStrike" cap="none" normalizeH="0" baseline="0" dirty="0">
                <a:ln>
                  <a:noFill/>
                </a:ln>
                <a:solidFill>
                  <a:srgbClr val="000080"/>
                </a:solidFill>
                <a:effectLst/>
                <a:latin typeface="JetBrains Mono"/>
              </a:rPr>
              <a:t>print</a:t>
            </a:r>
            <a:r>
              <a:rPr kumimoji="0" lang="en-US" altLang="en-US" sz="2800" b="0" i="0" u="none" strike="noStrike" cap="none" normalizeH="0" baseline="0" dirty="0">
                <a:ln>
                  <a:noFill/>
                </a:ln>
                <a:solidFill>
                  <a:srgbClr val="000000"/>
                </a:solidFill>
                <a:effectLst/>
                <a:latin typeface="JetBrains Mono"/>
              </a:rPr>
              <a:t>(s1.roll)</a:t>
            </a:r>
            <a:br>
              <a:rPr kumimoji="0" lang="en-US" altLang="en-US" sz="2400" b="0" i="0" u="none" strike="noStrike" cap="none" normalizeH="0" baseline="0" dirty="0">
                <a:ln>
                  <a:noFill/>
                </a:ln>
                <a:solidFill>
                  <a:srgbClr val="000000"/>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296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Built-in class attributes</a:t>
            </a:r>
          </a:p>
        </p:txBody>
      </p:sp>
      <p:pic>
        <p:nvPicPr>
          <p:cNvPr id="3" name="Content Placeholder 2"/>
          <p:cNvPicPr>
            <a:picLocks noGrp="1" noChangeAspect="1"/>
          </p:cNvPicPr>
          <p:nvPr>
            <p:ph idx="1"/>
          </p:nvPr>
        </p:nvPicPr>
        <p:blipFill>
          <a:blip r:embed="rId2"/>
          <a:stretch>
            <a:fillRect/>
          </a:stretch>
        </p:blipFill>
        <p:spPr>
          <a:xfrm>
            <a:off x="457200" y="1295400"/>
            <a:ext cx="8229600" cy="3505200"/>
          </a:xfrm>
          <a:prstGeom prst="rect">
            <a:avLst/>
          </a:prstGeom>
        </p:spPr>
      </p:pic>
    </p:spTree>
    <p:extLst>
      <p:ext uri="{BB962C8B-B14F-4D97-AF65-F5344CB8AC3E}">
        <p14:creationId xmlns:p14="http://schemas.microsoft.com/office/powerpoint/2010/main" val="3971247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fontScale="850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__</a:t>
            </a:r>
            <a:r>
              <a:rPr lang="en-US" dirty="0" err="1">
                <a:solidFill>
                  <a:srgbClr val="000000"/>
                </a:solidFill>
                <a:latin typeface="verdana" panose="020B0604030504040204" pitchFamily="34" charset="0"/>
              </a:rPr>
              <a:t>init</a:t>
            </a:r>
            <a:r>
              <a:rPr lang="en-US" dirty="0">
                <a:solidFill>
                  <a:srgbClr val="000000"/>
                </a:solidFill>
                <a:latin typeface="verdana" panose="020B0604030504040204" pitchFamily="34" charset="0"/>
              </a:rPr>
              <a:t>__(</a:t>
            </a:r>
            <a:r>
              <a:rPr lang="en-US" dirty="0" err="1">
                <a:solidFill>
                  <a:srgbClr val="000000"/>
                </a:solidFill>
                <a:latin typeface="verdana" panose="020B0604030504040204" pitchFamily="34" charset="0"/>
              </a:rPr>
              <a:t>self,name,id,age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self.name = name;  </a:t>
            </a:r>
          </a:p>
          <a:p>
            <a:pPr marL="0" indent="0">
              <a:buNone/>
            </a:pPr>
            <a:r>
              <a:rPr lang="en-US" dirty="0">
                <a:solidFill>
                  <a:srgbClr val="000000"/>
                </a:solidFill>
                <a:latin typeface="verdana" panose="020B0604030504040204" pitchFamily="34" charset="0"/>
              </a:rPr>
              <a:t>        self.id = id;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self.age</a:t>
            </a:r>
            <a:r>
              <a:rPr lang="en-US" dirty="0">
                <a:solidFill>
                  <a:srgbClr val="000000"/>
                </a:solidFill>
                <a:latin typeface="verdana" panose="020B0604030504040204" pitchFamily="34" charset="0"/>
              </a:rPr>
              <a:t> = age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display_details</a:t>
            </a:r>
            <a:r>
              <a:rPr lang="en-US" dirty="0">
                <a:solidFill>
                  <a:srgbClr val="000000"/>
                </a:solidFill>
                <a:latin typeface="verdana" panose="020B0604030504040204" pitchFamily="34" charset="0"/>
              </a:rPr>
              <a:t>(self):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"Name:%s, ID:%d, age:%d"</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self.name,self.id</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s = Student(</a:t>
            </a:r>
            <a:r>
              <a:rPr lang="en-US" dirty="0">
                <a:solidFill>
                  <a:srgbClr val="0000FF"/>
                </a:solidFill>
                <a:latin typeface="verdana" panose="020B0604030504040204" pitchFamily="34" charset="0"/>
              </a:rPr>
              <a:t>"John"</a:t>
            </a:r>
            <a:r>
              <a:rPr lang="en-US" dirty="0">
                <a:solidFill>
                  <a:srgbClr val="000000"/>
                </a:solidFill>
                <a:latin typeface="verdana" panose="020B0604030504040204" pitchFamily="34" charset="0"/>
              </a:rPr>
              <a:t>,101,22)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s.__doc</a:t>
            </a:r>
            <a:r>
              <a:rPr lang="en-US" dirty="0">
                <a:solidFill>
                  <a:srgbClr val="000000"/>
                </a:solidFill>
                <a:latin typeface="verdana" panose="020B0604030504040204" pitchFamily="34" charset="0"/>
              </a:rPr>
              <a:t>__)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(s.__</a:t>
            </a:r>
            <a:r>
              <a:rPr lang="en-US" dirty="0" err="1">
                <a:solidFill>
                  <a:srgbClr val="000000"/>
                </a:solidFill>
                <a:latin typeface="verdana" panose="020B0604030504040204" pitchFamily="34" charset="0"/>
              </a:rPr>
              <a:t>dict</a:t>
            </a:r>
            <a:r>
              <a:rPr lang="en-US" dirty="0">
                <a:solidFill>
                  <a:srgbClr val="000000"/>
                </a:solidFill>
                <a:latin typeface="verdana" panose="020B0604030504040204" pitchFamily="34" charset="0"/>
              </a:rPr>
              <a:t>__)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s.__module</a:t>
            </a:r>
            <a:r>
              <a:rPr lang="en-US" dirty="0">
                <a:solidFill>
                  <a:srgbClr val="000000"/>
                </a:solidFill>
                <a:latin typeface="verdana" panose="020B0604030504040204" pitchFamily="34" charset="0"/>
              </a:rPr>
              <a:t>__)  </a:t>
            </a:r>
          </a:p>
          <a:p>
            <a:endParaRPr lang="en-US" dirty="0"/>
          </a:p>
        </p:txBody>
      </p:sp>
    </p:spTree>
    <p:extLst>
      <p:ext uri="{BB962C8B-B14F-4D97-AF65-F5344CB8AC3E}">
        <p14:creationId xmlns:p14="http://schemas.microsoft.com/office/powerpoint/2010/main" val="3650927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endParaRPr lang="en-US" dirty="0"/>
          </a:p>
          <a:p>
            <a:pPr marL="0" indent="0">
              <a:buNone/>
            </a:pPr>
            <a:r>
              <a:rPr lang="en-US" dirty="0"/>
              <a:t>None</a:t>
            </a:r>
          </a:p>
          <a:p>
            <a:pPr marL="0" indent="0">
              <a:buNone/>
            </a:pPr>
            <a:r>
              <a:rPr lang="en-US" dirty="0"/>
              <a:t>{'name': 'John', 'id': 101, 'age': 22}</a:t>
            </a:r>
          </a:p>
          <a:p>
            <a:pPr marL="0" indent="0">
              <a:buNone/>
            </a:pPr>
            <a:r>
              <a:rPr lang="en-US" dirty="0"/>
              <a:t>__main__</a:t>
            </a:r>
          </a:p>
        </p:txBody>
      </p:sp>
    </p:spTree>
    <p:extLst>
      <p:ext uri="{BB962C8B-B14F-4D97-AF65-F5344CB8AC3E}">
        <p14:creationId xmlns:p14="http://schemas.microsoft.com/office/powerpoint/2010/main" val="3682863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Inheritance</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Inheritance is an important aspect of the object-oriented paradigm. </a:t>
            </a:r>
          </a:p>
          <a:p>
            <a:pPr algn="just"/>
            <a:r>
              <a:rPr lang="en-US" dirty="0"/>
              <a:t>Inheritance provides code reusability to the program because we can use an existing class to create a new class instead of creating it from scratch.</a:t>
            </a:r>
          </a:p>
          <a:p>
            <a:pPr algn="just"/>
            <a:r>
              <a:rPr lang="en-US" dirty="0"/>
              <a:t>In inheritance, the child class acquires the properties and can access all the data members and functions defined in the parent class.</a:t>
            </a:r>
          </a:p>
        </p:txBody>
      </p:sp>
    </p:spTree>
    <p:extLst>
      <p:ext uri="{BB962C8B-B14F-4D97-AF65-F5344CB8AC3E}">
        <p14:creationId xmlns:p14="http://schemas.microsoft.com/office/powerpoint/2010/main" val="3697535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Syntax</a:t>
            </a:r>
          </a:p>
        </p:txBody>
      </p:sp>
      <p:pic>
        <p:nvPicPr>
          <p:cNvPr id="3" name="Content Placeholder 2"/>
          <p:cNvPicPr>
            <a:picLocks noGrp="1" noChangeAspect="1"/>
          </p:cNvPicPr>
          <p:nvPr>
            <p:ph idx="1"/>
          </p:nvPr>
        </p:nvPicPr>
        <p:blipFill>
          <a:blip r:embed="rId2"/>
          <a:stretch>
            <a:fillRect/>
          </a:stretch>
        </p:blipFill>
        <p:spPr>
          <a:xfrm>
            <a:off x="3429000" y="1447800"/>
            <a:ext cx="1943371" cy="2476846"/>
          </a:xfrm>
          <a:prstGeom prst="rect">
            <a:avLst/>
          </a:prstGeom>
        </p:spPr>
      </p:pic>
      <p:sp>
        <p:nvSpPr>
          <p:cNvPr id="4" name="Rectangle 3"/>
          <p:cNvSpPr/>
          <p:nvPr/>
        </p:nvSpPr>
        <p:spPr>
          <a:xfrm>
            <a:off x="1371600" y="4495800"/>
            <a:ext cx="6705600" cy="830997"/>
          </a:xfrm>
          <a:prstGeom prst="rect">
            <a:avLst/>
          </a:prstGeom>
        </p:spPr>
        <p:txBody>
          <a:bodyPr wrap="square">
            <a:spAutoFit/>
          </a:bodyPr>
          <a:lstStyle/>
          <a:p>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derived-</a:t>
            </a: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(base </a:t>
            </a: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a:t>
            </a:r>
          </a:p>
          <a:p>
            <a:r>
              <a:rPr lang="en-US" sz="2400" dirty="0">
                <a:solidFill>
                  <a:srgbClr val="000000"/>
                </a:solidFill>
                <a:latin typeface="verdana" panose="020B0604030504040204" pitchFamily="34" charset="0"/>
              </a:rPr>
              <a:t>    &lt;</a:t>
            </a: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-suite&gt; </a:t>
            </a:r>
            <a:endParaRPr lang="en-US" sz="2400" b="0" i="0" dirty="0">
              <a:solidFill>
                <a:srgbClr val="000000"/>
              </a:solidFill>
              <a:effectLst/>
              <a:latin typeface="verdan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274638"/>
            <a:ext cx="8229600" cy="6278562"/>
          </a:xfrm>
        </p:spPr>
        <p:txBody>
          <a:bodyPr/>
          <a:lstStyle/>
          <a:p>
            <a:pPr marL="0" indent="0" algn="just">
              <a:buNone/>
            </a:pPr>
            <a:r>
              <a:rPr lang="en-US" dirty="0"/>
              <a:t>A class can inherit multiple classes by mentioning all of them inside the bracket.</a:t>
            </a:r>
          </a:p>
          <a:p>
            <a:pPr marL="0" indent="0" algn="just">
              <a:buNone/>
            </a:pPr>
            <a:endParaRPr lang="en-US" dirty="0"/>
          </a:p>
          <a:p>
            <a:pPr marL="0" indent="0">
              <a:buNone/>
            </a:pPr>
            <a:r>
              <a:rPr lang="en-US" dirty="0">
                <a:solidFill>
                  <a:srgbClr val="610B38"/>
                </a:solidFill>
                <a:latin typeface="erdana"/>
              </a:rPr>
              <a:t>Syntax</a:t>
            </a:r>
          </a:p>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derive-c</a:t>
            </a:r>
            <a:r>
              <a:rPr lang="en-US" sz="2000" b="1" dirty="0">
                <a:solidFill>
                  <a:srgbClr val="006699"/>
                </a:solidFill>
                <a:latin typeface="verdana" panose="020B0604030504040204" pitchFamily="34" charset="0"/>
              </a:rPr>
              <a:t>lass</a:t>
            </a:r>
          </a:p>
          <a:p>
            <a:pPr marL="0" indent="0">
              <a:buNone/>
            </a:pPr>
            <a:r>
              <a:rPr lang="en-US" sz="2000" dirty="0">
                <a:solidFill>
                  <a:srgbClr val="000000"/>
                </a:solidFill>
                <a:latin typeface="verdana" panose="020B0604030504040204" pitchFamily="34" charset="0"/>
              </a:rPr>
              <a:t>(&lt;base </a:t>
            </a: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1&gt;, &lt;base </a:t>
            </a: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2&gt;, ..... &lt;base </a:t>
            </a: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n&gt;):  </a:t>
            </a:r>
          </a:p>
          <a:p>
            <a:pPr marL="0" indent="0">
              <a:buNone/>
            </a:pPr>
            <a:r>
              <a:rPr lang="en-US" sz="2000" dirty="0">
                <a:solidFill>
                  <a:srgbClr val="000000"/>
                </a:solidFill>
                <a:latin typeface="verdana" panose="020B0604030504040204" pitchFamily="34" charset="0"/>
              </a:rPr>
              <a:t>    &lt;</a:t>
            </a: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 suite&gt;</a:t>
            </a:r>
          </a:p>
          <a:p>
            <a:pPr marL="0" indent="0" algn="just">
              <a:buNone/>
            </a:pPr>
            <a:endParaRPr lang="en-US" dirty="0"/>
          </a:p>
        </p:txBody>
      </p:sp>
    </p:spTree>
    <p:extLst>
      <p:ext uri="{BB962C8B-B14F-4D97-AF65-F5344CB8AC3E}">
        <p14:creationId xmlns:p14="http://schemas.microsoft.com/office/powerpoint/2010/main" val="4285069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fontScale="92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speak(self):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"Animal Speaking"</a:t>
            </a: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#child class Dog inherits the base class Animal</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Dog(Animal):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bark(self):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"dog barking"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d = Dog()  </a:t>
            </a:r>
          </a:p>
          <a:p>
            <a:pPr marL="0" indent="0">
              <a:buNone/>
            </a:pPr>
            <a:r>
              <a:rPr lang="en-US" dirty="0" err="1">
                <a:solidFill>
                  <a:srgbClr val="000000"/>
                </a:solidFill>
                <a:latin typeface="verdana" panose="020B0604030504040204" pitchFamily="34" charset="0"/>
              </a:rPr>
              <a:t>d.bark</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d.speak</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015036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Multi-Level inheritance</a:t>
            </a:r>
          </a:p>
        </p:txBody>
      </p:sp>
      <p:sp>
        <p:nvSpPr>
          <p:cNvPr id="6" name="Content Placeholder 5"/>
          <p:cNvSpPr>
            <a:spLocks noGrp="1"/>
          </p:cNvSpPr>
          <p:nvPr>
            <p:ph idx="1"/>
          </p:nvPr>
        </p:nvSpPr>
        <p:spPr>
          <a:xfrm>
            <a:off x="457200" y="1295400"/>
            <a:ext cx="8229600" cy="5257800"/>
          </a:xfrm>
        </p:spPr>
        <p:txBody>
          <a:bodyPr/>
          <a:lstStyle/>
          <a:p>
            <a:pPr algn="just"/>
            <a:r>
              <a:rPr lang="en-US" dirty="0"/>
              <a:t>Multi-Level inheritance is possible in python like other object-oriented languages.</a:t>
            </a:r>
          </a:p>
          <a:p>
            <a:pPr algn="just"/>
            <a:r>
              <a:rPr lang="en-US" dirty="0"/>
              <a:t>Multi-level inheritance is archived when a derived class inherits another derived class.</a:t>
            </a:r>
          </a:p>
          <a:p>
            <a:pPr algn="just"/>
            <a:r>
              <a:rPr lang="en-US" dirty="0"/>
              <a:t>There is no limit on the number of levels up to which, the multi-level inheritance is archived in python.</a:t>
            </a:r>
          </a:p>
        </p:txBody>
      </p:sp>
    </p:spTree>
    <p:extLst>
      <p:ext uri="{BB962C8B-B14F-4D97-AF65-F5344CB8AC3E}">
        <p14:creationId xmlns:p14="http://schemas.microsoft.com/office/powerpoint/2010/main" val="335938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The import statement</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The import statement is used to import all the functionality of one module into another. Here, we must notice that we can use the functionality of any python source file by importing that file as the module into another python source file.</a:t>
            </a:r>
          </a:p>
          <a:p>
            <a:pPr algn="just"/>
            <a:r>
              <a:rPr lang="en-US" dirty="0"/>
              <a:t>We can import multiple modules with a single import statement, but a module is loaded once regardless of the number of times, it has been imported into our file.</a:t>
            </a:r>
          </a:p>
        </p:txBody>
      </p:sp>
    </p:spTree>
    <p:extLst>
      <p:ext uri="{BB962C8B-B14F-4D97-AF65-F5344CB8AC3E}">
        <p14:creationId xmlns:p14="http://schemas.microsoft.com/office/powerpoint/2010/main" val="3602771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Multi-Level inheritance</a:t>
            </a:r>
          </a:p>
        </p:txBody>
      </p:sp>
      <p:pic>
        <p:nvPicPr>
          <p:cNvPr id="3" name="Content Placeholder 2"/>
          <p:cNvPicPr>
            <a:picLocks noGrp="1" noChangeAspect="1"/>
          </p:cNvPicPr>
          <p:nvPr>
            <p:ph idx="1"/>
          </p:nvPr>
        </p:nvPicPr>
        <p:blipFill>
          <a:blip r:embed="rId2"/>
          <a:stretch>
            <a:fillRect/>
          </a:stretch>
        </p:blipFill>
        <p:spPr>
          <a:xfrm>
            <a:off x="3124200" y="1295400"/>
            <a:ext cx="3124200" cy="5029200"/>
          </a:xfrm>
          <a:prstGeom prst="rect">
            <a:avLst/>
          </a:prstGeom>
        </p:spPr>
      </p:pic>
    </p:spTree>
    <p:extLst>
      <p:ext uri="{BB962C8B-B14F-4D97-AF65-F5344CB8AC3E}">
        <p14:creationId xmlns:p14="http://schemas.microsoft.com/office/powerpoint/2010/main" val="3895663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Syntax</a:t>
            </a:r>
          </a:p>
        </p:txBody>
      </p:sp>
      <p:sp>
        <p:nvSpPr>
          <p:cNvPr id="6" name="Content Placeholder 5"/>
          <p:cNvSpPr>
            <a:spLocks noGrp="1"/>
          </p:cNvSpPr>
          <p:nvPr>
            <p:ph idx="1"/>
          </p:nvPr>
        </p:nvSpPr>
        <p:spPr>
          <a:xfrm>
            <a:off x="457200" y="1295400"/>
            <a:ext cx="8229600" cy="5257800"/>
          </a:xfrm>
        </p:spPr>
        <p:txBody>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class1:  </a:t>
            </a:r>
          </a:p>
          <a:p>
            <a:pPr marL="0" indent="0">
              <a:buNone/>
            </a:pPr>
            <a:r>
              <a:rPr lang="en-US" dirty="0">
                <a:solidFill>
                  <a:srgbClr val="000000"/>
                </a:solidFill>
                <a:latin typeface="verdana" panose="020B0604030504040204" pitchFamily="34" charset="0"/>
              </a:rPr>
              <a:t>    &lt;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-suite&gt;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class2(class1):  </a:t>
            </a:r>
          </a:p>
          <a:p>
            <a:pPr marL="0" indent="0">
              <a:buNone/>
            </a:pPr>
            <a:r>
              <a:rPr lang="en-US" dirty="0">
                <a:solidFill>
                  <a:srgbClr val="000000"/>
                </a:solidFill>
                <a:latin typeface="verdana" panose="020B0604030504040204" pitchFamily="34" charset="0"/>
              </a:rPr>
              <a:t>    &lt;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suite&gt;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class3(class2):  </a:t>
            </a:r>
          </a:p>
          <a:p>
            <a:pPr marL="0" indent="0">
              <a:buNone/>
            </a:pPr>
            <a:r>
              <a:rPr lang="en-US" dirty="0">
                <a:solidFill>
                  <a:srgbClr val="000000"/>
                </a:solidFill>
                <a:latin typeface="verdana" panose="020B0604030504040204" pitchFamily="34" charset="0"/>
              </a:rPr>
              <a:t>    &lt;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suite&gt;  </a:t>
            </a:r>
          </a:p>
          <a:p>
            <a:endParaRPr lang="en-US" dirty="0"/>
          </a:p>
        </p:txBody>
      </p:sp>
    </p:spTree>
    <p:extLst>
      <p:ext uri="{BB962C8B-B14F-4D97-AF65-F5344CB8AC3E}">
        <p14:creationId xmlns:p14="http://schemas.microsoft.com/office/powerpoint/2010/main" val="1559566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fontScale="62500" lnSpcReduction="20000"/>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speak(self):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"Animal Speaking"</a:t>
            </a: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#The child class Dog inherits the base class Animal</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Dog(Animal):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bark(self):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"dog barking"</a:t>
            </a: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#The child class </a:t>
            </a:r>
            <a:r>
              <a:rPr lang="en-US" dirty="0" err="1">
                <a:solidFill>
                  <a:srgbClr val="008200"/>
                </a:solidFill>
                <a:latin typeface="verdana" panose="020B0604030504040204" pitchFamily="34" charset="0"/>
              </a:rPr>
              <a:t>Dogchild</a:t>
            </a:r>
            <a:r>
              <a:rPr lang="en-US" dirty="0">
                <a:solidFill>
                  <a:srgbClr val="008200"/>
                </a:solidFill>
                <a:latin typeface="verdana" panose="020B0604030504040204" pitchFamily="34" charset="0"/>
              </a:rPr>
              <a:t> inherits another child class Dog</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DogChild</a:t>
            </a:r>
            <a:r>
              <a:rPr lang="en-US" dirty="0">
                <a:solidFill>
                  <a:srgbClr val="000000"/>
                </a:solidFill>
                <a:latin typeface="verdana" panose="020B0604030504040204" pitchFamily="34" charset="0"/>
              </a:rPr>
              <a:t>(Dog):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eat(self):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"Eating bread..."</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d = </a:t>
            </a:r>
            <a:r>
              <a:rPr lang="en-US" dirty="0" err="1">
                <a:solidFill>
                  <a:srgbClr val="000000"/>
                </a:solidFill>
                <a:latin typeface="verdana" panose="020B0604030504040204" pitchFamily="34" charset="0"/>
              </a:rPr>
              <a:t>DogChild</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d.bark</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d.speak</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d.eat</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667531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endParaRPr lang="en-US" dirty="0"/>
          </a:p>
          <a:p>
            <a:pPr marL="0" indent="0">
              <a:buNone/>
            </a:pPr>
            <a:r>
              <a:rPr lang="en-US" dirty="0"/>
              <a:t>dog barking</a:t>
            </a:r>
          </a:p>
          <a:p>
            <a:pPr marL="0" indent="0">
              <a:buNone/>
            </a:pPr>
            <a:r>
              <a:rPr lang="en-US" dirty="0"/>
              <a:t>Animal Speaking</a:t>
            </a:r>
          </a:p>
          <a:p>
            <a:pPr marL="0" indent="0">
              <a:buNone/>
            </a:pPr>
            <a:r>
              <a:rPr lang="en-US" dirty="0"/>
              <a:t>Eating bread..</a:t>
            </a:r>
          </a:p>
        </p:txBody>
      </p:sp>
    </p:spTree>
    <p:extLst>
      <p:ext uri="{BB962C8B-B14F-4D97-AF65-F5344CB8AC3E}">
        <p14:creationId xmlns:p14="http://schemas.microsoft.com/office/powerpoint/2010/main" val="917499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latin typeface="erdana"/>
              </a:rPr>
              <a:t>Python Multiple inheritance</a:t>
            </a:r>
            <a:endParaRPr lang="en-US" dirty="0">
              <a:solidFill>
                <a:srgbClr val="FF0000"/>
              </a:solidFill>
            </a:endParaRPr>
          </a:p>
        </p:txBody>
      </p:sp>
      <p:pic>
        <p:nvPicPr>
          <p:cNvPr id="3" name="Content Placeholder 2"/>
          <p:cNvPicPr>
            <a:picLocks noGrp="1" noChangeAspect="1"/>
          </p:cNvPicPr>
          <p:nvPr>
            <p:ph idx="1"/>
          </p:nvPr>
        </p:nvPicPr>
        <p:blipFill>
          <a:blip r:embed="rId2"/>
          <a:stretch>
            <a:fillRect/>
          </a:stretch>
        </p:blipFill>
        <p:spPr>
          <a:xfrm>
            <a:off x="609600" y="1905000"/>
            <a:ext cx="8229600" cy="3186275"/>
          </a:xfrm>
          <a:prstGeom prst="rect">
            <a:avLst/>
          </a:prstGeom>
        </p:spPr>
      </p:pic>
    </p:spTree>
    <p:extLst>
      <p:ext uri="{BB962C8B-B14F-4D97-AF65-F5344CB8AC3E}">
        <p14:creationId xmlns:p14="http://schemas.microsoft.com/office/powerpoint/2010/main" val="1725923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Syntax</a:t>
            </a:r>
          </a:p>
        </p:txBody>
      </p:sp>
      <p:sp>
        <p:nvSpPr>
          <p:cNvPr id="6" name="Content Placeholder 5"/>
          <p:cNvSpPr>
            <a:spLocks noGrp="1"/>
          </p:cNvSpPr>
          <p:nvPr>
            <p:ph idx="1"/>
          </p:nvPr>
        </p:nvSpPr>
        <p:spPr>
          <a:xfrm>
            <a:off x="457200" y="1295400"/>
            <a:ext cx="8229600" cy="5257800"/>
          </a:xfrm>
        </p:spPr>
        <p:txBody>
          <a:bodyPr>
            <a:normAutofit fontScale="77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Base1:  </a:t>
            </a:r>
          </a:p>
          <a:p>
            <a:pPr marL="0" indent="0">
              <a:buNone/>
            </a:pPr>
            <a:r>
              <a:rPr lang="en-US" dirty="0">
                <a:solidFill>
                  <a:srgbClr val="000000"/>
                </a:solidFill>
                <a:latin typeface="verdana" panose="020B0604030504040204" pitchFamily="34" charset="0"/>
              </a:rPr>
              <a:t>    &lt;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-suite&gt;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Base2:  </a:t>
            </a:r>
          </a:p>
          <a:p>
            <a:pPr marL="0" indent="0">
              <a:buNone/>
            </a:pPr>
            <a:r>
              <a:rPr lang="en-US" dirty="0">
                <a:solidFill>
                  <a:srgbClr val="000000"/>
                </a:solidFill>
                <a:latin typeface="verdana" panose="020B0604030504040204" pitchFamily="34" charset="0"/>
              </a:rPr>
              <a:t>    &lt;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-suite&gt;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BaseN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-suite&gt;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Derived(Base1, Base2, ...... </a:t>
            </a:r>
            <a:r>
              <a:rPr lang="en-US" dirty="0" err="1">
                <a:solidFill>
                  <a:srgbClr val="000000"/>
                </a:solidFill>
                <a:latin typeface="verdana" panose="020B0604030504040204" pitchFamily="34" charset="0"/>
              </a:rPr>
              <a:t>BaseN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-suite&gt;  </a:t>
            </a:r>
          </a:p>
          <a:p>
            <a:endParaRPr lang="en-US" dirty="0"/>
          </a:p>
        </p:txBody>
      </p:sp>
    </p:spTree>
    <p:extLst>
      <p:ext uri="{BB962C8B-B14F-4D97-AF65-F5344CB8AC3E}">
        <p14:creationId xmlns:p14="http://schemas.microsoft.com/office/powerpoint/2010/main" val="40234581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fontScale="77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Calculation1: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Summation(</a:t>
            </a:r>
            <a:r>
              <a:rPr lang="en-US" dirty="0" err="1">
                <a:solidFill>
                  <a:srgbClr val="000000"/>
                </a:solidFill>
                <a:latin typeface="verdana" panose="020B0604030504040204" pitchFamily="34" charset="0"/>
              </a:rPr>
              <a:t>self,a,b</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a+b</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Calculation2: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Multiplication(</a:t>
            </a:r>
            <a:r>
              <a:rPr lang="en-US" dirty="0" err="1">
                <a:solidFill>
                  <a:srgbClr val="000000"/>
                </a:solidFill>
                <a:latin typeface="verdana" panose="020B0604030504040204" pitchFamily="34" charset="0"/>
              </a:rPr>
              <a:t>self,a,b</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a*b</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Derived(Calculation1,Calculation2):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Divide(</a:t>
            </a:r>
            <a:r>
              <a:rPr lang="en-US" dirty="0" err="1">
                <a:solidFill>
                  <a:srgbClr val="000000"/>
                </a:solidFill>
                <a:latin typeface="verdana" panose="020B0604030504040204" pitchFamily="34" charset="0"/>
              </a:rPr>
              <a:t>self,a,b</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a/b </a:t>
            </a:r>
          </a:p>
          <a:p>
            <a:pPr marL="0" indent="0">
              <a:buNone/>
            </a:pPr>
            <a:r>
              <a:rPr lang="en-US" dirty="0">
                <a:solidFill>
                  <a:srgbClr val="000000"/>
                </a:solidFill>
                <a:latin typeface="verdana" panose="020B0604030504040204" pitchFamily="34" charset="0"/>
              </a:rPr>
              <a:t>d = Derived()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d.Summation</a:t>
            </a:r>
            <a:r>
              <a:rPr lang="en-US" dirty="0">
                <a:solidFill>
                  <a:srgbClr val="000000"/>
                </a:solidFill>
                <a:latin typeface="verdana" panose="020B0604030504040204" pitchFamily="34" charset="0"/>
              </a:rPr>
              <a:t>(10,20))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d.Multiplication</a:t>
            </a:r>
            <a:r>
              <a:rPr lang="en-US" dirty="0">
                <a:solidFill>
                  <a:srgbClr val="000000"/>
                </a:solidFill>
                <a:latin typeface="verdana" panose="020B0604030504040204" pitchFamily="34" charset="0"/>
              </a:rPr>
              <a:t>(10,20))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d.Divide</a:t>
            </a:r>
            <a:r>
              <a:rPr lang="en-US" dirty="0">
                <a:solidFill>
                  <a:srgbClr val="000000"/>
                </a:solidFill>
                <a:latin typeface="verdana" panose="020B0604030504040204" pitchFamily="34" charset="0"/>
              </a:rPr>
              <a:t>(10,20))  </a:t>
            </a:r>
          </a:p>
          <a:p>
            <a:endParaRPr lang="en-US" dirty="0"/>
          </a:p>
        </p:txBody>
      </p:sp>
    </p:spTree>
    <p:extLst>
      <p:ext uri="{BB962C8B-B14F-4D97-AF65-F5344CB8AC3E}">
        <p14:creationId xmlns:p14="http://schemas.microsoft.com/office/powerpoint/2010/main" val="2387737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err="1">
                <a:solidFill>
                  <a:srgbClr val="FF0000"/>
                </a:solidFill>
              </a:rPr>
              <a:t>issubclass</a:t>
            </a:r>
            <a:r>
              <a:rPr lang="en-US" dirty="0">
                <a:solidFill>
                  <a:srgbClr val="FF0000"/>
                </a:solidFill>
              </a:rPr>
              <a:t>(</a:t>
            </a:r>
            <a:r>
              <a:rPr lang="en-US" dirty="0" err="1">
                <a:solidFill>
                  <a:srgbClr val="FF0000"/>
                </a:solidFill>
              </a:rPr>
              <a:t>sub,sup</a:t>
            </a:r>
            <a:r>
              <a:rPr lang="en-US" dirty="0">
                <a:solidFill>
                  <a:srgbClr val="FF0000"/>
                </a:solidFill>
              </a:rPr>
              <a:t>) method</a:t>
            </a:r>
          </a:p>
        </p:txBody>
      </p:sp>
      <p:sp>
        <p:nvSpPr>
          <p:cNvPr id="6" name="Content Placeholder 5"/>
          <p:cNvSpPr>
            <a:spLocks noGrp="1"/>
          </p:cNvSpPr>
          <p:nvPr>
            <p:ph idx="1"/>
          </p:nvPr>
        </p:nvSpPr>
        <p:spPr>
          <a:xfrm>
            <a:off x="457200" y="1295400"/>
            <a:ext cx="8229600" cy="5257800"/>
          </a:xfrm>
        </p:spPr>
        <p:txBody>
          <a:bodyPr/>
          <a:lstStyle/>
          <a:p>
            <a:pPr algn="just"/>
            <a:r>
              <a:rPr lang="en-US" dirty="0"/>
              <a:t>The </a:t>
            </a:r>
            <a:r>
              <a:rPr lang="en-US" dirty="0" err="1"/>
              <a:t>issubclass</a:t>
            </a:r>
            <a:r>
              <a:rPr lang="en-US" dirty="0"/>
              <a:t>(sub, sup) method is used to check the relationships between the specified classes.</a:t>
            </a:r>
          </a:p>
          <a:p>
            <a:pPr algn="just"/>
            <a:r>
              <a:rPr lang="en-US" dirty="0"/>
              <a:t>It returns true if the first class is the subclass of the second class, and false otherwise.</a:t>
            </a:r>
          </a:p>
        </p:txBody>
      </p:sp>
    </p:spTree>
    <p:extLst>
      <p:ext uri="{BB962C8B-B14F-4D97-AF65-F5344CB8AC3E}">
        <p14:creationId xmlns:p14="http://schemas.microsoft.com/office/powerpoint/2010/main" val="3718363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fontScale="850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Calculation1: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Summation(</a:t>
            </a:r>
            <a:r>
              <a:rPr lang="en-US" dirty="0" err="1">
                <a:solidFill>
                  <a:srgbClr val="000000"/>
                </a:solidFill>
                <a:latin typeface="verdana" panose="020B0604030504040204" pitchFamily="34" charset="0"/>
              </a:rPr>
              <a:t>self,a,b</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a+b</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Calculation2: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Multiplication(</a:t>
            </a:r>
            <a:r>
              <a:rPr lang="en-US" dirty="0" err="1">
                <a:solidFill>
                  <a:srgbClr val="000000"/>
                </a:solidFill>
                <a:latin typeface="verdana" panose="020B0604030504040204" pitchFamily="34" charset="0"/>
              </a:rPr>
              <a:t>self,a,b</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a*b;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Derived(Calculation1,Calculation2):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Divide(</a:t>
            </a:r>
            <a:r>
              <a:rPr lang="en-US" dirty="0" err="1">
                <a:solidFill>
                  <a:srgbClr val="000000"/>
                </a:solidFill>
                <a:latin typeface="verdana" panose="020B0604030504040204" pitchFamily="34" charset="0"/>
              </a:rPr>
              <a:t>self,a,b</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a/b;  </a:t>
            </a:r>
          </a:p>
          <a:p>
            <a:pPr marL="0" indent="0">
              <a:buNone/>
            </a:pPr>
            <a:r>
              <a:rPr lang="en-US" dirty="0">
                <a:solidFill>
                  <a:srgbClr val="000000"/>
                </a:solidFill>
                <a:latin typeface="verdana" panose="020B0604030504040204" pitchFamily="34" charset="0"/>
              </a:rPr>
              <a:t>d = Derived()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issubclass</a:t>
            </a:r>
            <a:r>
              <a:rPr lang="en-US" dirty="0">
                <a:solidFill>
                  <a:srgbClr val="000000"/>
                </a:solidFill>
                <a:latin typeface="verdana" panose="020B0604030504040204" pitchFamily="34" charset="0"/>
              </a:rPr>
              <a:t>(Derived,Calculation2))  </a:t>
            </a:r>
          </a:p>
          <a:p>
            <a:pPr marL="0" indent="0">
              <a:buNone/>
            </a:pP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issubclass</a:t>
            </a:r>
            <a:r>
              <a:rPr lang="en-US" dirty="0">
                <a:solidFill>
                  <a:srgbClr val="000000"/>
                </a:solidFill>
                <a:latin typeface="verdana" panose="020B0604030504040204" pitchFamily="34" charset="0"/>
              </a:rPr>
              <a:t>(Calculation1,Calculation2))  </a:t>
            </a:r>
          </a:p>
          <a:p>
            <a:endParaRPr lang="en-US" dirty="0"/>
          </a:p>
        </p:txBody>
      </p:sp>
    </p:spTree>
    <p:extLst>
      <p:ext uri="{BB962C8B-B14F-4D97-AF65-F5344CB8AC3E}">
        <p14:creationId xmlns:p14="http://schemas.microsoft.com/office/powerpoint/2010/main" val="4290043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Output</a:t>
            </a:r>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lstStyle/>
          <a:p>
            <a:endParaRPr lang="en-US" dirty="0">
              <a:solidFill>
                <a:srgbClr val="FF0000"/>
              </a:solidFill>
            </a:endParaRPr>
          </a:p>
          <a:p>
            <a:r>
              <a:rPr lang="en-US" dirty="0">
                <a:solidFill>
                  <a:srgbClr val="FF0000"/>
                </a:solidFill>
              </a:rPr>
              <a:t>True</a:t>
            </a:r>
          </a:p>
          <a:p>
            <a:r>
              <a:rPr lang="en-US" dirty="0">
                <a:solidFill>
                  <a:srgbClr val="FF0000"/>
                </a:solidFill>
              </a:rPr>
              <a:t>False</a:t>
            </a:r>
          </a:p>
        </p:txBody>
      </p:sp>
    </p:spTree>
    <p:extLst>
      <p:ext uri="{BB962C8B-B14F-4D97-AF65-F5344CB8AC3E}">
        <p14:creationId xmlns:p14="http://schemas.microsoft.com/office/powerpoint/2010/main" val="19785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381000"/>
            <a:ext cx="8229600" cy="6172200"/>
          </a:xfrm>
        </p:spPr>
        <p:txBody>
          <a:bodyPr/>
          <a:lstStyle/>
          <a:p>
            <a:r>
              <a:rPr lang="en-US" dirty="0"/>
              <a:t>The syntax to use the import statement is given below.</a:t>
            </a:r>
          </a:p>
          <a:p>
            <a:endParaRPr lang="en-US" dirty="0"/>
          </a:p>
          <a:p>
            <a:pPr marL="0" indent="0">
              <a:buNone/>
            </a:pPr>
            <a:r>
              <a:rPr lang="en-US" dirty="0">
                <a:solidFill>
                  <a:srgbClr val="FF0000"/>
                </a:solidFill>
              </a:rPr>
              <a:t>import module1,module2,........ module n </a:t>
            </a:r>
          </a:p>
          <a:p>
            <a:pPr marL="0" indent="0">
              <a:buNone/>
            </a:pPr>
            <a:endParaRPr lang="en-US" dirty="0">
              <a:solidFill>
                <a:srgbClr val="FF0000"/>
              </a:solidFill>
            </a:endParaRPr>
          </a:p>
          <a:p>
            <a:pPr marL="0" indent="0">
              <a:buNone/>
            </a:pPr>
            <a:r>
              <a:rPr lang="en-US" dirty="0"/>
              <a:t>Let's create the module named as </a:t>
            </a:r>
            <a:r>
              <a:rPr lang="en-US" b="1" dirty="0"/>
              <a:t>file.py.</a:t>
            </a:r>
            <a:endParaRPr lang="en-US" dirty="0"/>
          </a:p>
          <a:p>
            <a:pPr marL="0" indent="0">
              <a:buNone/>
            </a:pPr>
            <a:r>
              <a:rPr lang="en-US" dirty="0"/>
              <a:t>#</a:t>
            </a:r>
            <a:r>
              <a:rPr lang="en-US" dirty="0" err="1"/>
              <a:t>displayMsg</a:t>
            </a:r>
            <a:r>
              <a:rPr lang="en-US" dirty="0"/>
              <a:t> prints a message to the name being passed.   </a:t>
            </a:r>
          </a:p>
          <a:p>
            <a:pPr marL="0" indent="0">
              <a:buNone/>
            </a:pPr>
            <a:r>
              <a:rPr lang="en-US" b="1" dirty="0" err="1">
                <a:solidFill>
                  <a:srgbClr val="FF0000"/>
                </a:solidFill>
              </a:rPr>
              <a:t>def</a:t>
            </a:r>
            <a:r>
              <a:rPr lang="en-US" dirty="0">
                <a:solidFill>
                  <a:srgbClr val="FF0000"/>
                </a:solidFill>
              </a:rPr>
              <a:t> </a:t>
            </a:r>
            <a:r>
              <a:rPr lang="en-US" dirty="0" err="1">
                <a:solidFill>
                  <a:srgbClr val="FF0000"/>
                </a:solidFill>
              </a:rPr>
              <a:t>displayMsg</a:t>
            </a:r>
            <a:r>
              <a:rPr lang="en-US" dirty="0">
                <a:solidFill>
                  <a:srgbClr val="FF0000"/>
                </a:solidFill>
              </a:rPr>
              <a:t>(name)  </a:t>
            </a:r>
          </a:p>
          <a:p>
            <a:pPr marL="0" indent="0">
              <a:buNone/>
            </a:pPr>
            <a:r>
              <a:rPr lang="en-US" dirty="0">
                <a:solidFill>
                  <a:srgbClr val="FF0000"/>
                </a:solidFill>
              </a:rPr>
              <a:t>    </a:t>
            </a:r>
            <a:r>
              <a:rPr lang="en-US" b="1" dirty="0">
                <a:solidFill>
                  <a:srgbClr val="FF0000"/>
                </a:solidFill>
              </a:rPr>
              <a:t>print</a:t>
            </a:r>
            <a:r>
              <a:rPr lang="en-US" dirty="0">
                <a:solidFill>
                  <a:srgbClr val="FF0000"/>
                </a:solidFill>
              </a:rPr>
              <a:t>("Hi "+name);  </a:t>
            </a:r>
            <a:r>
              <a:rPr lang="en-US" dirty="0"/>
              <a:t>  </a:t>
            </a:r>
          </a:p>
          <a:p>
            <a:pPr marL="0" indent="0">
              <a:buNone/>
            </a:pPr>
            <a:endParaRPr lang="en-US" dirty="0">
              <a:solidFill>
                <a:srgbClr val="FF0000"/>
              </a:solidFill>
            </a:endParaRPr>
          </a:p>
        </p:txBody>
      </p:sp>
    </p:spTree>
    <p:extLst>
      <p:ext uri="{BB962C8B-B14F-4D97-AF65-F5344CB8AC3E}">
        <p14:creationId xmlns:p14="http://schemas.microsoft.com/office/powerpoint/2010/main" val="10840337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Method Overriding</a:t>
            </a:r>
          </a:p>
        </p:txBody>
      </p:sp>
      <p:sp>
        <p:nvSpPr>
          <p:cNvPr id="6" name="Content Placeholder 5"/>
          <p:cNvSpPr>
            <a:spLocks noGrp="1"/>
          </p:cNvSpPr>
          <p:nvPr>
            <p:ph idx="1"/>
          </p:nvPr>
        </p:nvSpPr>
        <p:spPr>
          <a:xfrm>
            <a:off x="457200" y="1295400"/>
            <a:ext cx="8229600" cy="5257800"/>
          </a:xfrm>
        </p:spPr>
        <p:txBody>
          <a:bodyPr/>
          <a:lstStyle/>
          <a:p>
            <a:pPr algn="just"/>
            <a:r>
              <a:rPr lang="en-US" dirty="0"/>
              <a:t>When the parent class method is defined in the child class with some specific implementation, then the concept is called method overriding.</a:t>
            </a:r>
          </a:p>
          <a:p>
            <a:pPr algn="just"/>
            <a:r>
              <a:rPr lang="en-US" dirty="0"/>
              <a:t>We may need to perform method overriding in the scenario where the different definition of a parent class method is needed in the child class.</a:t>
            </a:r>
          </a:p>
        </p:txBody>
      </p:sp>
    </p:spTree>
    <p:extLst>
      <p:ext uri="{BB962C8B-B14F-4D97-AF65-F5344CB8AC3E}">
        <p14:creationId xmlns:p14="http://schemas.microsoft.com/office/powerpoint/2010/main" val="28986459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speak(self):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"speaking"</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Dog(Animal):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speak(self):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"Barking"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d = Dog()  </a:t>
            </a:r>
          </a:p>
          <a:p>
            <a:pPr marL="0" indent="0">
              <a:buNone/>
            </a:pPr>
            <a:r>
              <a:rPr lang="en-US" dirty="0" err="1">
                <a:solidFill>
                  <a:srgbClr val="000000"/>
                </a:solidFill>
                <a:latin typeface="verdana" panose="020B0604030504040204" pitchFamily="34" charset="0"/>
              </a:rPr>
              <a:t>d.speak</a:t>
            </a: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20745114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endParaRPr lang="en-US" dirty="0"/>
          </a:p>
          <a:p>
            <a:r>
              <a:rPr lang="en-US" dirty="0"/>
              <a:t>Barking</a:t>
            </a:r>
          </a:p>
        </p:txBody>
      </p:sp>
    </p:spTree>
    <p:extLst>
      <p:ext uri="{BB962C8B-B14F-4D97-AF65-F5344CB8AC3E}">
        <p14:creationId xmlns:p14="http://schemas.microsoft.com/office/powerpoint/2010/main" val="1060018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Data abstraction in python</a:t>
            </a:r>
          </a:p>
        </p:txBody>
      </p:sp>
      <p:sp>
        <p:nvSpPr>
          <p:cNvPr id="6" name="Content Placeholder 5"/>
          <p:cNvSpPr>
            <a:spLocks noGrp="1"/>
          </p:cNvSpPr>
          <p:nvPr>
            <p:ph idx="1"/>
          </p:nvPr>
        </p:nvSpPr>
        <p:spPr>
          <a:xfrm>
            <a:off x="457200" y="1295400"/>
            <a:ext cx="8229600" cy="5257800"/>
          </a:xfrm>
        </p:spPr>
        <p:txBody>
          <a:bodyPr/>
          <a:lstStyle/>
          <a:p>
            <a:pPr algn="just"/>
            <a:r>
              <a:rPr lang="en-US" dirty="0"/>
              <a:t>Abstraction is an important aspect of object-oriented programming. </a:t>
            </a:r>
          </a:p>
          <a:p>
            <a:pPr algn="just"/>
            <a:r>
              <a:rPr lang="en-US" dirty="0"/>
              <a:t>In python, we can also perform data hiding by adding the double underscore (___) as a prefix to the attribute which is to be hidden.</a:t>
            </a:r>
          </a:p>
          <a:p>
            <a:pPr algn="just"/>
            <a:r>
              <a:rPr lang="en-US" dirty="0"/>
              <a:t>After this, the attribute will not be visible outside of the class through the object.</a:t>
            </a:r>
          </a:p>
        </p:txBody>
      </p:sp>
    </p:spTree>
    <p:extLst>
      <p:ext uri="{BB962C8B-B14F-4D97-AF65-F5344CB8AC3E}">
        <p14:creationId xmlns:p14="http://schemas.microsoft.com/office/powerpoint/2010/main" val="37151200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normAutofit fontScale="77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Employee:  </a:t>
            </a:r>
          </a:p>
          <a:p>
            <a:pPr marL="0" indent="0">
              <a:buNone/>
            </a:pPr>
            <a:r>
              <a:rPr lang="en-US" dirty="0">
                <a:solidFill>
                  <a:srgbClr val="000000"/>
                </a:solidFill>
                <a:latin typeface="verdana" panose="020B0604030504040204" pitchFamily="34" charset="0"/>
              </a:rPr>
              <a:t>    __count = 0;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__</a:t>
            </a:r>
            <a:r>
              <a:rPr lang="en-US" dirty="0" err="1">
                <a:solidFill>
                  <a:srgbClr val="000000"/>
                </a:solidFill>
                <a:latin typeface="verdana" panose="020B0604030504040204" pitchFamily="34" charset="0"/>
              </a:rPr>
              <a:t>init</a:t>
            </a:r>
            <a:r>
              <a:rPr lang="en-US" dirty="0">
                <a:solidFill>
                  <a:srgbClr val="000000"/>
                </a:solidFill>
                <a:latin typeface="verdana" panose="020B0604030504040204" pitchFamily="34" charset="0"/>
              </a:rPr>
              <a:t>__(self):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Employee.__count</a:t>
            </a:r>
            <a:r>
              <a:rPr lang="en-US" dirty="0">
                <a:solidFill>
                  <a:srgbClr val="000000"/>
                </a:solidFill>
                <a:latin typeface="verdana" panose="020B0604030504040204" pitchFamily="34" charset="0"/>
              </a:rPr>
              <a:t> = Employee.__count+1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display(self):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"The number of </a:t>
            </a:r>
            <a:r>
              <a:rPr lang="en-US" dirty="0" err="1">
                <a:solidFill>
                  <a:srgbClr val="0000FF"/>
                </a:solidFill>
                <a:latin typeface="verdana" panose="020B0604030504040204" pitchFamily="34" charset="0"/>
              </a:rPr>
              <a:t>employees"</a:t>
            </a:r>
            <a:r>
              <a:rPr lang="en-US" dirty="0" err="1">
                <a:solidFill>
                  <a:srgbClr val="000000"/>
                </a:solidFill>
                <a:latin typeface="verdana" panose="020B0604030504040204" pitchFamily="34" charset="0"/>
              </a:rPr>
              <a:t>,Employee.__count</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 Employee()  </a:t>
            </a:r>
          </a:p>
          <a:p>
            <a:pPr marL="0" indent="0">
              <a:buNone/>
            </a:pPr>
            <a:r>
              <a:rPr lang="en-US" dirty="0">
                <a:solidFill>
                  <a:srgbClr val="000000"/>
                </a:solidFill>
                <a:latin typeface="verdana" panose="020B0604030504040204" pitchFamily="34" charset="0"/>
              </a:rPr>
              <a:t>emp2 = Employee()  </a:t>
            </a:r>
          </a:p>
          <a:p>
            <a:pPr marL="0" indent="0">
              <a:buNone/>
            </a:pPr>
            <a:r>
              <a:rPr lang="en-US" b="1" dirty="0">
                <a:solidFill>
                  <a:srgbClr val="006699"/>
                </a:solidFill>
                <a:latin typeface="verdana" panose="020B0604030504040204" pitchFamily="34" charset="0"/>
              </a:rPr>
              <a:t>try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.__count)  </a:t>
            </a:r>
          </a:p>
          <a:p>
            <a:pPr marL="0" indent="0">
              <a:buNone/>
            </a:pPr>
            <a:r>
              <a:rPr lang="en-US" b="1" dirty="0">
                <a:solidFill>
                  <a:srgbClr val="006699"/>
                </a:solidFill>
                <a:latin typeface="verdana" panose="020B0604030504040204" pitchFamily="34" charset="0"/>
              </a:rPr>
              <a:t>finally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emp.display</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42846859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endParaRPr lang="en-US" dirty="0"/>
          </a:p>
          <a:p>
            <a:r>
              <a:rPr lang="en-US" dirty="0"/>
              <a:t>The number of employees 2</a:t>
            </a:r>
          </a:p>
          <a:p>
            <a:r>
              <a:rPr lang="en-US" dirty="0" err="1"/>
              <a:t>AttributeError</a:t>
            </a:r>
            <a:r>
              <a:rPr lang="en-US" dirty="0"/>
              <a:t>: 'Employee' object has no attribute '__count'</a:t>
            </a:r>
          </a:p>
        </p:txBody>
      </p:sp>
    </p:spTree>
    <p:extLst>
      <p:ext uri="{BB962C8B-B14F-4D97-AF65-F5344CB8AC3E}">
        <p14:creationId xmlns:p14="http://schemas.microsoft.com/office/powerpoint/2010/main" val="288881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normAutofit lnSpcReduction="10000"/>
          </a:bodyPr>
          <a:lstStyle/>
          <a:p>
            <a:pPr marL="0" indent="0">
              <a:buNone/>
            </a:pPr>
            <a:r>
              <a:rPr lang="en-US" dirty="0"/>
              <a:t>import file;  </a:t>
            </a:r>
          </a:p>
          <a:p>
            <a:pPr marL="0" indent="0">
              <a:buNone/>
            </a:pPr>
            <a:r>
              <a:rPr lang="en-US" dirty="0"/>
              <a:t>name = input("Enter the name?")  </a:t>
            </a:r>
          </a:p>
          <a:p>
            <a:pPr marL="0" indent="0">
              <a:buNone/>
            </a:pPr>
            <a:r>
              <a:rPr lang="en-US" dirty="0" err="1"/>
              <a:t>file.displayMsg</a:t>
            </a:r>
            <a:r>
              <a:rPr lang="en-US" dirty="0"/>
              <a:t>(name)  </a:t>
            </a:r>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Output:</a:t>
            </a:r>
          </a:p>
          <a:p>
            <a:pPr marL="0" indent="0">
              <a:buNone/>
            </a:pPr>
            <a:endParaRPr lang="en-US" dirty="0"/>
          </a:p>
          <a:p>
            <a:pPr marL="0" indent="0">
              <a:buNone/>
            </a:pPr>
            <a:r>
              <a:rPr lang="en-US" dirty="0"/>
              <a:t>Enter the name John</a:t>
            </a:r>
          </a:p>
          <a:p>
            <a:pPr marL="0" indent="0">
              <a:buNone/>
            </a:pPr>
            <a:r>
              <a:rPr lang="en-US" dirty="0"/>
              <a:t>Hi John</a:t>
            </a:r>
          </a:p>
        </p:txBody>
      </p:sp>
    </p:spTree>
    <p:extLst>
      <p:ext uri="{BB962C8B-B14F-4D97-AF65-F5344CB8AC3E}">
        <p14:creationId xmlns:p14="http://schemas.microsoft.com/office/powerpoint/2010/main" val="385440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The from-import statement</a:t>
            </a:r>
          </a:p>
        </p:txBody>
      </p:sp>
      <p:sp>
        <p:nvSpPr>
          <p:cNvPr id="6" name="Content Placeholder 5"/>
          <p:cNvSpPr>
            <a:spLocks noGrp="1"/>
          </p:cNvSpPr>
          <p:nvPr>
            <p:ph idx="1"/>
          </p:nvPr>
        </p:nvSpPr>
        <p:spPr>
          <a:xfrm>
            <a:off x="457200" y="1295400"/>
            <a:ext cx="8229600" cy="5257800"/>
          </a:xfrm>
        </p:spPr>
        <p:txBody>
          <a:bodyPr>
            <a:normAutofit lnSpcReduction="10000"/>
          </a:bodyPr>
          <a:lstStyle/>
          <a:p>
            <a:r>
              <a:rPr lang="en-US" dirty="0"/>
              <a:t>Instead of importing the whole module into the namespace, python provides the flexibility to import only the specific attributes of a module. </a:t>
            </a:r>
          </a:p>
          <a:p>
            <a:r>
              <a:rPr lang="en-US" dirty="0"/>
              <a:t>This can be done by using from? import statement. The syntax to use the from-import statement is given below.</a:t>
            </a:r>
          </a:p>
          <a:p>
            <a:endParaRPr lang="en-US" dirty="0"/>
          </a:p>
          <a:p>
            <a:pPr marL="0" indent="0">
              <a:buNone/>
            </a:pPr>
            <a:r>
              <a:rPr lang="en-US" dirty="0">
                <a:solidFill>
                  <a:srgbClr val="FF0000"/>
                </a:solidFill>
              </a:rPr>
              <a:t>from &lt; module-name&gt; import &lt;name 1&gt;, &lt;name 2&gt;..,&lt;name n&gt; </a:t>
            </a:r>
          </a:p>
        </p:txBody>
      </p:sp>
    </p:spTree>
    <p:extLst>
      <p:ext uri="{BB962C8B-B14F-4D97-AF65-F5344CB8AC3E}">
        <p14:creationId xmlns:p14="http://schemas.microsoft.com/office/powerpoint/2010/main" val="303747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solidFill>
                  <a:srgbClr val="000000"/>
                </a:solidFill>
                <a:latin typeface="verdana" panose="020B0604030504040204" pitchFamily="34" charset="0"/>
              </a:rPr>
              <a:t>calculation.py</a:t>
            </a:r>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lstStyle/>
          <a:p>
            <a:pPr marL="0" indent="0">
              <a:buNone/>
            </a:pP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pPr marL="0" indent="0">
              <a:buNone/>
            </a:pP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summation(</a:t>
            </a:r>
            <a:r>
              <a:rPr lang="en-US" dirty="0" err="1">
                <a:solidFill>
                  <a:srgbClr val="000000"/>
                </a:solidFill>
                <a:latin typeface="verdana" panose="020B0604030504040204" pitchFamily="34" charset="0"/>
              </a:rPr>
              <a:t>a,b</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a+b</a:t>
            </a:r>
            <a:r>
              <a:rPr lang="en-US" dirty="0">
                <a:solidFill>
                  <a:srgbClr val="000000"/>
                </a:solidFill>
                <a:latin typeface="verdana" panose="020B0604030504040204" pitchFamily="34" charset="0"/>
              </a:rPr>
              <a:t>  </a:t>
            </a:r>
          </a:p>
          <a:p>
            <a:pPr marL="0" indent="0">
              <a:buNone/>
            </a:pP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multiplication(</a:t>
            </a:r>
            <a:r>
              <a:rPr lang="en-US" dirty="0" err="1">
                <a:solidFill>
                  <a:srgbClr val="000000"/>
                </a:solidFill>
                <a:latin typeface="verdana" panose="020B0604030504040204" pitchFamily="34" charset="0"/>
              </a:rPr>
              <a:t>a,b</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a*b;  </a:t>
            </a:r>
          </a:p>
          <a:p>
            <a:pPr marL="0" indent="0">
              <a:buNone/>
            </a:pPr>
            <a:r>
              <a:rPr lang="en-US" b="1" dirty="0" err="1">
                <a:solidFill>
                  <a:srgbClr val="006699"/>
                </a:solidFill>
                <a:latin typeface="verdana" panose="020B0604030504040204" pitchFamily="34" charset="0"/>
              </a:rPr>
              <a:t>def</a:t>
            </a:r>
            <a:r>
              <a:rPr lang="en-US" dirty="0">
                <a:solidFill>
                  <a:srgbClr val="000000"/>
                </a:solidFill>
                <a:latin typeface="verdana" panose="020B0604030504040204" pitchFamily="34" charset="0"/>
              </a:rPr>
              <a:t> divide(</a:t>
            </a:r>
            <a:r>
              <a:rPr lang="en-US" dirty="0" err="1">
                <a:solidFill>
                  <a:srgbClr val="000000"/>
                </a:solidFill>
                <a:latin typeface="verdana" panose="020B0604030504040204" pitchFamily="34" charset="0"/>
              </a:rPr>
              <a:t>a,b</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a/b;  </a:t>
            </a:r>
          </a:p>
          <a:p>
            <a:endParaRPr lang="en-US" dirty="0"/>
          </a:p>
        </p:txBody>
      </p:sp>
    </p:spTree>
    <p:extLst>
      <p:ext uri="{BB962C8B-B14F-4D97-AF65-F5344CB8AC3E}">
        <p14:creationId xmlns:p14="http://schemas.microsoft.com/office/powerpoint/2010/main" val="4242278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TotalTime>
  <Words>1722</Words>
  <Application>Microsoft Office PowerPoint</Application>
  <PresentationFormat>On-screen Show (4:3)</PresentationFormat>
  <Paragraphs>394</Paragraphs>
  <Slides>65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erdana</vt:lpstr>
      <vt:lpstr>JetBrains Mono</vt:lpstr>
      <vt:lpstr>Times New Roman</vt:lpstr>
      <vt:lpstr>verdana</vt:lpstr>
      <vt:lpstr>Wingdings</vt:lpstr>
      <vt:lpstr>Office Theme</vt:lpstr>
      <vt:lpstr>     Python Programming Unit 4 (KNC-302)  </vt:lpstr>
      <vt:lpstr>   </vt:lpstr>
      <vt:lpstr>Python Modules</vt:lpstr>
      <vt:lpstr>Loading the module in our python code</vt:lpstr>
      <vt:lpstr>The import statement</vt:lpstr>
      <vt:lpstr> </vt:lpstr>
      <vt:lpstr>PowerPoint Presentation</vt:lpstr>
      <vt:lpstr>The from-import statement</vt:lpstr>
      <vt:lpstr>calculation.py</vt:lpstr>
      <vt:lpstr>Main.py</vt:lpstr>
      <vt:lpstr>Output</vt:lpstr>
      <vt:lpstr>Renaming a module</vt:lpstr>
      <vt:lpstr>dir() function</vt:lpstr>
      <vt:lpstr>Output</vt:lpstr>
      <vt:lpstr>Python OOPs Concepts</vt:lpstr>
      <vt:lpstr>Major principles of object-oriented programming system are given below.</vt:lpstr>
      <vt:lpstr>Object</vt:lpstr>
      <vt:lpstr>Class</vt:lpstr>
      <vt:lpstr>Method</vt:lpstr>
      <vt:lpstr>Inheritance</vt:lpstr>
      <vt:lpstr>  </vt:lpstr>
      <vt:lpstr>Polymorphism</vt:lpstr>
      <vt:lpstr>Encapsulation</vt:lpstr>
      <vt:lpstr>Data Abstraction</vt:lpstr>
      <vt:lpstr>Creating classes in python</vt:lpstr>
      <vt:lpstr>Example</vt:lpstr>
      <vt:lpstr>Creating an instance of the class</vt:lpstr>
      <vt:lpstr>Example</vt:lpstr>
      <vt:lpstr>Output</vt:lpstr>
      <vt:lpstr>Python Constructor</vt:lpstr>
      <vt:lpstr>Creating the constructor in python</vt:lpstr>
      <vt:lpstr>Example</vt:lpstr>
      <vt:lpstr>Output</vt:lpstr>
      <vt:lpstr>Python Non-Parameterized Constructor</vt:lpstr>
      <vt:lpstr>Output</vt:lpstr>
      <vt:lpstr>Parameterized Constructor Example</vt:lpstr>
      <vt:lpstr>Output</vt:lpstr>
      <vt:lpstr>Python In-built class functions</vt:lpstr>
      <vt:lpstr>Example</vt:lpstr>
      <vt:lpstr>Output</vt:lpstr>
      <vt:lpstr>   </vt:lpstr>
      <vt:lpstr>Built-in class attributes</vt:lpstr>
      <vt:lpstr>Example</vt:lpstr>
      <vt:lpstr>Output</vt:lpstr>
      <vt:lpstr>Python Inheritance</vt:lpstr>
      <vt:lpstr>Syntax</vt:lpstr>
      <vt:lpstr>  </vt:lpstr>
      <vt:lpstr>Example</vt:lpstr>
      <vt:lpstr>Python Multi-Level inheritance</vt:lpstr>
      <vt:lpstr>Multi-Level inheritance</vt:lpstr>
      <vt:lpstr>Syntax</vt:lpstr>
      <vt:lpstr>Example</vt:lpstr>
      <vt:lpstr>Output</vt:lpstr>
      <vt:lpstr>Python Multiple inheritance</vt:lpstr>
      <vt:lpstr>Syntax</vt:lpstr>
      <vt:lpstr>Example</vt:lpstr>
      <vt:lpstr>issubclass(sub,sup) method</vt:lpstr>
      <vt:lpstr>Example</vt:lpstr>
      <vt:lpstr>Output</vt:lpstr>
      <vt:lpstr>Method Overriding</vt:lpstr>
      <vt:lpstr>Example</vt:lpstr>
      <vt:lpstr>Output</vt:lpstr>
      <vt:lpstr>Data abstraction in python</vt:lpstr>
      <vt:lpstr>PowerPoint Presentation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dc:creator>
  <cp:lastModifiedBy>Abhishek Kesharwani</cp:lastModifiedBy>
  <cp:revision>229</cp:revision>
  <dcterms:created xsi:type="dcterms:W3CDTF">2019-07-20T07:03:57Z</dcterms:created>
  <dcterms:modified xsi:type="dcterms:W3CDTF">2022-12-20T07:28:35Z</dcterms:modified>
</cp:coreProperties>
</file>