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2" r:id="rId2"/>
    <p:sldId id="354" r:id="rId3"/>
    <p:sldId id="352" r:id="rId4"/>
    <p:sldId id="328" r:id="rId5"/>
    <p:sldId id="329" r:id="rId6"/>
    <p:sldId id="330" r:id="rId7"/>
    <p:sldId id="333" r:id="rId8"/>
    <p:sldId id="471" r:id="rId9"/>
    <p:sldId id="334" r:id="rId10"/>
    <p:sldId id="335" r:id="rId11"/>
    <p:sldId id="464" r:id="rId12"/>
    <p:sldId id="465" r:id="rId13"/>
    <p:sldId id="466" r:id="rId14"/>
    <p:sldId id="467" r:id="rId15"/>
    <p:sldId id="468" r:id="rId16"/>
    <p:sldId id="469" r:id="rId17"/>
    <p:sldId id="470" r:id="rId18"/>
    <p:sldId id="351" r:id="rId19"/>
    <p:sldId id="336" r:id="rId20"/>
    <p:sldId id="337" r:id="rId21"/>
    <p:sldId id="338" r:id="rId22"/>
    <p:sldId id="339" r:id="rId23"/>
    <p:sldId id="340" r:id="rId24"/>
    <p:sldId id="341" r:id="rId25"/>
    <p:sldId id="342" r:id="rId26"/>
    <p:sldId id="274" r:id="rId27"/>
    <p:sldId id="273" r:id="rId28"/>
    <p:sldId id="323" r:id="rId29"/>
    <p:sldId id="325" r:id="rId30"/>
    <p:sldId id="324" r:id="rId31"/>
    <p:sldId id="271" r:id="rId32"/>
    <p:sldId id="345" r:id="rId33"/>
    <p:sldId id="264" r:id="rId34"/>
    <p:sldId id="263" r:id="rId35"/>
    <p:sldId id="463" r:id="rId36"/>
    <p:sldId id="262" r:id="rId37"/>
    <p:sldId id="259" r:id="rId38"/>
    <p:sldId id="261" r:id="rId39"/>
    <p:sldId id="346" r:id="rId40"/>
    <p:sldId id="347" r:id="rId41"/>
    <p:sldId id="348" r:id="rId42"/>
    <p:sldId id="34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53"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F80D2-5D8F-4A77-99C2-5A5D9E7FA673}" type="datetimeFigureOut">
              <a:rPr lang="en-US" smtClean="0"/>
              <a:pPr/>
              <a:t>12/21/2022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EC20D-1255-4CCF-8980-084F708D97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hackerearth.com/practice/algorithms/sorting/merge-sort/visualiz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4032448"/>
          </a:xfrm>
        </p:spPr>
        <p:txBody>
          <a:bodyPr>
            <a:normAutofit fontScale="90000"/>
          </a:bodyPr>
          <a:lstStyle/>
          <a:p>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r>
              <a:rPr lang="en-US" dirty="0">
                <a:solidFill>
                  <a:srgbClr val="FF0000"/>
                </a:solidFill>
              </a:rPr>
              <a:t>Python Programming</a:t>
            </a:r>
            <a:br>
              <a:rPr lang="en-US" dirty="0">
                <a:solidFill>
                  <a:srgbClr val="FF0000"/>
                </a:solidFill>
              </a:rPr>
            </a:br>
            <a:r>
              <a:rPr lang="en-US" dirty="0">
                <a:solidFill>
                  <a:srgbClr val="FF0000"/>
                </a:solidFill>
              </a:rPr>
              <a:t>Unit 5</a:t>
            </a:r>
            <a:br>
              <a:rPr lang="en-US" dirty="0">
                <a:solidFill>
                  <a:srgbClr val="FF0000"/>
                </a:solidFill>
              </a:rPr>
            </a:br>
            <a:r>
              <a:rPr lang="en-US">
                <a:solidFill>
                  <a:srgbClr val="FF0000"/>
                </a:solidFill>
              </a:rPr>
              <a:t>(KNC-302</a:t>
            </a:r>
            <a:r>
              <a:rPr lang="en-US" dirty="0">
                <a:solidFill>
                  <a:srgbClr val="FF0000"/>
                </a:solidFill>
              </a:rPr>
              <a:t>)</a:t>
            </a:r>
            <a:br>
              <a:rPr lang="en-US" dirty="0">
                <a:solidFill>
                  <a:srgbClr val="FF0000"/>
                </a:solidFill>
              </a:rPr>
            </a:b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371600" y="4149078"/>
            <a:ext cx="6400800" cy="2304257"/>
          </a:xfrm>
        </p:spPr>
        <p:txBody>
          <a:bodyPr>
            <a:normAutofit lnSpcReduction="10000"/>
          </a:bodyPr>
          <a:lstStyle/>
          <a:p>
            <a:endParaRPr lang="en-US" dirty="0">
              <a:solidFill>
                <a:schemeClr val="tx1"/>
              </a:solidFill>
            </a:endParaRPr>
          </a:p>
          <a:p>
            <a:r>
              <a:rPr lang="en-US" sz="3600" dirty="0">
                <a:solidFill>
                  <a:srgbClr val="002060"/>
                </a:solidFill>
              </a:rPr>
              <a:t>Prepared By</a:t>
            </a:r>
          </a:p>
          <a:p>
            <a:r>
              <a:rPr lang="en-US" sz="3600" dirty="0">
                <a:solidFill>
                  <a:srgbClr val="002060"/>
                </a:solidFill>
              </a:rPr>
              <a:t>Abhishek Kesharwani</a:t>
            </a:r>
          </a:p>
          <a:p>
            <a:r>
              <a:rPr lang="en-US" sz="2400" b="1" dirty="0">
                <a:solidFill>
                  <a:srgbClr val="002060"/>
                </a:solidFill>
              </a:rPr>
              <a:t>Assistant Professor,UCER Naini,Allahabad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41719"/>
            <a:ext cx="2880320" cy="2035152"/>
          </a:xfrm>
          <a:prstGeom prst="rect">
            <a:avLst/>
          </a:prstGeom>
        </p:spPr>
      </p:pic>
    </p:spTree>
    <p:extLst>
      <p:ext uri="{BB962C8B-B14F-4D97-AF65-F5344CB8AC3E}">
        <p14:creationId xmlns:p14="http://schemas.microsoft.com/office/powerpoint/2010/main" val="296088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dirty="0"/>
              <a:t>Move disk 1 from source A to destination C</a:t>
            </a:r>
          </a:p>
          <a:p>
            <a:pPr marL="0" indent="0">
              <a:buNone/>
            </a:pPr>
            <a:r>
              <a:rPr lang="en-US" dirty="0"/>
              <a:t>Move disk 2 from source A to destination B</a:t>
            </a:r>
          </a:p>
          <a:p>
            <a:pPr marL="0" indent="0">
              <a:buNone/>
            </a:pPr>
            <a:r>
              <a:rPr lang="en-US" dirty="0"/>
              <a:t>Move disk 1 from source C to destination B</a:t>
            </a:r>
          </a:p>
          <a:p>
            <a:pPr marL="0" indent="0">
              <a:buNone/>
            </a:pPr>
            <a:r>
              <a:rPr lang="en-US" dirty="0"/>
              <a:t>Move disk 3 from source A to destination C</a:t>
            </a:r>
          </a:p>
          <a:p>
            <a:pPr marL="0" indent="0">
              <a:buNone/>
            </a:pPr>
            <a:r>
              <a:rPr lang="en-US" dirty="0"/>
              <a:t>Move disk 1 from source B to destination A</a:t>
            </a:r>
          </a:p>
          <a:p>
            <a:pPr marL="0" indent="0">
              <a:buNone/>
            </a:pPr>
            <a:r>
              <a:rPr lang="en-US" dirty="0"/>
              <a:t>Move disk 2 from source B to destination C</a:t>
            </a:r>
          </a:p>
          <a:p>
            <a:pPr marL="0" indent="0">
              <a:buNone/>
            </a:pPr>
            <a:r>
              <a:rPr lang="en-US" dirty="0"/>
              <a:t>Move disk 1 from source A to destination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457200" y="274638"/>
            <a:ext cx="8229600" cy="944562"/>
          </a:xfrm>
        </p:spPr>
        <p:txBody>
          <a:bodyPr>
            <a:normAutofit/>
          </a:bodyPr>
          <a:lstStyle/>
          <a:p>
            <a:r>
              <a:rPr lang="en-US" dirty="0">
                <a:solidFill>
                  <a:srgbClr val="FF0000"/>
                </a:solidFill>
              </a:rPr>
              <a:t>Python Iterators</a:t>
            </a:r>
          </a:p>
        </p:txBody>
      </p:sp>
      <p:sp>
        <p:nvSpPr>
          <p:cNvPr id="3" name="Content Placeholder 2">
            <a:extLst>
              <a:ext uri="{FF2B5EF4-FFF2-40B4-BE49-F238E27FC236}">
                <a16:creationId xmlns:a16="http://schemas.microsoft.com/office/drawing/2014/main" id="{AC9F0501-44A2-4822-813B-4CAB2B60BD31}"/>
              </a:ext>
            </a:extLst>
          </p:cNvPr>
          <p:cNvSpPr>
            <a:spLocks noGrp="1"/>
          </p:cNvSpPr>
          <p:nvPr>
            <p:ph idx="1"/>
          </p:nvPr>
        </p:nvSpPr>
        <p:spPr>
          <a:xfrm>
            <a:off x="457200" y="1371600"/>
            <a:ext cx="8229600" cy="5211762"/>
          </a:xfrm>
        </p:spPr>
        <p:txBody>
          <a:bodyPr>
            <a:normAutofit/>
          </a:bodyPr>
          <a:lstStyle/>
          <a:p>
            <a:pPr algn="just"/>
            <a:r>
              <a:rPr lang="en-US" dirty="0"/>
              <a:t>An iterator is an object that contains a countable number of values.</a:t>
            </a:r>
          </a:p>
          <a:p>
            <a:pPr algn="just"/>
            <a:r>
              <a:rPr lang="en-US" dirty="0"/>
              <a:t>An iterator is an object that can be iterated upon, meaning that you can traverse through all the values.</a:t>
            </a:r>
          </a:p>
          <a:p>
            <a:pPr algn="just"/>
            <a:r>
              <a:rPr lang="en-US" dirty="0"/>
              <a:t>Technically, in Python, an iterator is an object which implements the iterator protocol, which consist of the methods </a:t>
            </a:r>
            <a:r>
              <a:rPr lang="en-US" dirty="0">
                <a:solidFill>
                  <a:srgbClr val="00B050"/>
                </a:solidFill>
              </a:rPr>
              <a:t>__</a:t>
            </a:r>
            <a:r>
              <a:rPr lang="en-US" dirty="0" err="1">
                <a:solidFill>
                  <a:srgbClr val="00B050"/>
                </a:solidFill>
              </a:rPr>
              <a:t>iter</a:t>
            </a:r>
            <a:r>
              <a:rPr lang="en-US" dirty="0">
                <a:solidFill>
                  <a:srgbClr val="00B050"/>
                </a:solidFill>
              </a:rPr>
              <a:t>__() and __next__()</a:t>
            </a:r>
          </a:p>
        </p:txBody>
      </p:sp>
    </p:spTree>
    <p:extLst>
      <p:ext uri="{BB962C8B-B14F-4D97-AF65-F5344CB8AC3E}">
        <p14:creationId xmlns:p14="http://schemas.microsoft.com/office/powerpoint/2010/main" val="82569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304800" y="274638"/>
            <a:ext cx="8382000" cy="944562"/>
          </a:xfrm>
        </p:spPr>
        <p:txBody>
          <a:bodyPr>
            <a:noAutofit/>
          </a:bodyPr>
          <a:lstStyle/>
          <a:p>
            <a:r>
              <a:rPr lang="en-US" sz="2800" b="1" dirty="0">
                <a:solidFill>
                  <a:srgbClr val="00B050"/>
                </a:solidFill>
              </a:rPr>
              <a:t>Return an iterator from a tuple, and print each value:</a:t>
            </a:r>
          </a:p>
        </p:txBody>
      </p:sp>
      <p:sp>
        <p:nvSpPr>
          <p:cNvPr id="3" name="Content Placeholder 2">
            <a:extLst>
              <a:ext uri="{FF2B5EF4-FFF2-40B4-BE49-F238E27FC236}">
                <a16:creationId xmlns:a16="http://schemas.microsoft.com/office/drawing/2014/main" id="{AC9F0501-44A2-4822-813B-4CAB2B60BD31}"/>
              </a:ext>
            </a:extLst>
          </p:cNvPr>
          <p:cNvSpPr>
            <a:spLocks noGrp="1"/>
          </p:cNvSpPr>
          <p:nvPr>
            <p:ph idx="1"/>
          </p:nvPr>
        </p:nvSpPr>
        <p:spPr>
          <a:xfrm>
            <a:off x="457200" y="1371600"/>
            <a:ext cx="8229600" cy="5211762"/>
          </a:xfrm>
        </p:spPr>
        <p:txBody>
          <a:bodyPr/>
          <a:lstStyle/>
          <a:p>
            <a:pPr marL="0" indent="0">
              <a:buNone/>
            </a:pPr>
            <a:r>
              <a:rPr lang="en-US" dirty="0" err="1"/>
              <a:t>mytuple</a:t>
            </a:r>
            <a:r>
              <a:rPr lang="en-US" dirty="0"/>
              <a:t> = ("apple", "banana", "cherry")</a:t>
            </a:r>
          </a:p>
          <a:p>
            <a:pPr marL="0" indent="0">
              <a:buNone/>
            </a:pPr>
            <a:r>
              <a:rPr lang="en-US" dirty="0" err="1"/>
              <a:t>myit</a:t>
            </a:r>
            <a:r>
              <a:rPr lang="en-US" dirty="0"/>
              <a:t> = </a:t>
            </a:r>
            <a:r>
              <a:rPr lang="en-US" dirty="0" err="1"/>
              <a:t>iter</a:t>
            </a:r>
            <a:r>
              <a:rPr lang="en-US" dirty="0"/>
              <a:t>(</a:t>
            </a:r>
            <a:r>
              <a:rPr lang="en-US" dirty="0" err="1"/>
              <a:t>mytuple</a:t>
            </a:r>
            <a:r>
              <a:rPr lang="en-US" dirty="0"/>
              <a:t>)</a:t>
            </a:r>
          </a:p>
          <a:p>
            <a:pPr marL="0" indent="0">
              <a:buNone/>
            </a:pPr>
            <a:endParaRPr lang="en-US" dirty="0"/>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p:txBody>
      </p:sp>
    </p:spTree>
    <p:extLst>
      <p:ext uri="{BB962C8B-B14F-4D97-AF65-F5344CB8AC3E}">
        <p14:creationId xmlns:p14="http://schemas.microsoft.com/office/powerpoint/2010/main" val="15401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457200" y="274638"/>
            <a:ext cx="8229600" cy="944562"/>
          </a:xfrm>
        </p:spPr>
        <p:txBody>
          <a:bodyPr>
            <a:normAutofit fontScale="90000"/>
          </a:bodyPr>
          <a:lstStyle/>
          <a:p>
            <a:pPr algn="just"/>
            <a:r>
              <a:rPr lang="en-US" dirty="0"/>
              <a:t>  </a:t>
            </a:r>
            <a:r>
              <a:rPr lang="en-US" b="1" dirty="0">
                <a:solidFill>
                  <a:srgbClr val="00B050"/>
                </a:solidFill>
              </a:rPr>
              <a:t>Strings are also </a:t>
            </a:r>
            <a:r>
              <a:rPr lang="en-US" b="1" dirty="0" err="1">
                <a:solidFill>
                  <a:srgbClr val="00B050"/>
                </a:solidFill>
              </a:rPr>
              <a:t>iterable</a:t>
            </a:r>
            <a:r>
              <a:rPr lang="en-US" b="1" dirty="0">
                <a:solidFill>
                  <a:srgbClr val="00B050"/>
                </a:solidFill>
              </a:rPr>
              <a:t> objects, containing a sequence of characters:</a:t>
            </a:r>
          </a:p>
        </p:txBody>
      </p:sp>
      <p:sp>
        <p:nvSpPr>
          <p:cNvPr id="3" name="Content Placeholder 2">
            <a:extLst>
              <a:ext uri="{FF2B5EF4-FFF2-40B4-BE49-F238E27FC236}">
                <a16:creationId xmlns:a16="http://schemas.microsoft.com/office/drawing/2014/main" id="{AC9F0501-44A2-4822-813B-4CAB2B60BD31}"/>
              </a:ext>
            </a:extLst>
          </p:cNvPr>
          <p:cNvSpPr>
            <a:spLocks noGrp="1"/>
          </p:cNvSpPr>
          <p:nvPr>
            <p:ph idx="1"/>
          </p:nvPr>
        </p:nvSpPr>
        <p:spPr>
          <a:xfrm>
            <a:off x="457200" y="1371600"/>
            <a:ext cx="8229600" cy="5211762"/>
          </a:xfrm>
        </p:spPr>
        <p:txBody>
          <a:bodyPr>
            <a:normAutofit lnSpcReduction="10000"/>
          </a:bodyPr>
          <a:lstStyle/>
          <a:p>
            <a:pPr marL="0" indent="0">
              <a:buNone/>
            </a:pPr>
            <a:r>
              <a:rPr lang="en-US" dirty="0" err="1"/>
              <a:t>mystr</a:t>
            </a:r>
            <a:r>
              <a:rPr lang="en-US" dirty="0"/>
              <a:t> = "banana"</a:t>
            </a:r>
          </a:p>
          <a:p>
            <a:pPr marL="0" indent="0">
              <a:buNone/>
            </a:pPr>
            <a:r>
              <a:rPr lang="en-US" dirty="0" err="1"/>
              <a:t>myit</a:t>
            </a:r>
            <a:r>
              <a:rPr lang="en-US" dirty="0"/>
              <a:t> = </a:t>
            </a:r>
            <a:r>
              <a:rPr lang="en-US" dirty="0" err="1"/>
              <a:t>iter</a:t>
            </a:r>
            <a:r>
              <a:rPr lang="en-US" dirty="0"/>
              <a:t>(</a:t>
            </a:r>
            <a:r>
              <a:rPr lang="en-US" dirty="0" err="1"/>
              <a:t>mystr</a:t>
            </a:r>
            <a:r>
              <a:rPr lang="en-US" dirty="0"/>
              <a:t>)</a:t>
            </a:r>
          </a:p>
          <a:p>
            <a:pPr marL="0" indent="0">
              <a:buNone/>
            </a:pPr>
            <a:endParaRPr lang="en-US" dirty="0"/>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a:p>
            <a:pPr marL="0" indent="0">
              <a:buNone/>
            </a:pPr>
            <a:r>
              <a:rPr lang="en-US" dirty="0"/>
              <a:t>print(next(</a:t>
            </a:r>
            <a:r>
              <a:rPr lang="en-US" dirty="0" err="1"/>
              <a:t>myit</a:t>
            </a:r>
            <a:r>
              <a:rPr lang="en-US" dirty="0"/>
              <a:t>))</a:t>
            </a:r>
          </a:p>
        </p:txBody>
      </p:sp>
    </p:spTree>
    <p:extLst>
      <p:ext uri="{BB962C8B-B14F-4D97-AF65-F5344CB8AC3E}">
        <p14:creationId xmlns:p14="http://schemas.microsoft.com/office/powerpoint/2010/main" val="173524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457200" y="274638"/>
            <a:ext cx="8229600" cy="944562"/>
          </a:xfrm>
        </p:spPr>
        <p:txBody>
          <a:bodyPr>
            <a:normAutofit/>
          </a:bodyPr>
          <a:lstStyle/>
          <a:p>
            <a:r>
              <a:rPr lang="en-US" b="1" dirty="0">
                <a:solidFill>
                  <a:srgbClr val="00B050"/>
                </a:solidFill>
              </a:rPr>
              <a:t>Create an Iterator</a:t>
            </a:r>
          </a:p>
        </p:txBody>
      </p:sp>
      <p:sp>
        <p:nvSpPr>
          <p:cNvPr id="3" name="Content Placeholder 2">
            <a:extLst>
              <a:ext uri="{FF2B5EF4-FFF2-40B4-BE49-F238E27FC236}">
                <a16:creationId xmlns:a16="http://schemas.microsoft.com/office/drawing/2014/main" id="{AC9F0501-44A2-4822-813B-4CAB2B60BD31}"/>
              </a:ext>
            </a:extLst>
          </p:cNvPr>
          <p:cNvSpPr>
            <a:spLocks noGrp="1"/>
          </p:cNvSpPr>
          <p:nvPr>
            <p:ph idx="1"/>
          </p:nvPr>
        </p:nvSpPr>
        <p:spPr>
          <a:xfrm>
            <a:off x="457200" y="1371600"/>
            <a:ext cx="8229600" cy="5211762"/>
          </a:xfrm>
        </p:spPr>
        <p:txBody>
          <a:bodyPr>
            <a:normAutofit/>
          </a:bodyPr>
          <a:lstStyle/>
          <a:p>
            <a:pPr marL="0" indent="0">
              <a:buNone/>
            </a:pPr>
            <a:r>
              <a:rPr lang="en-US" sz="3600" dirty="0"/>
              <a:t>To create an object/class as an iterator you have to implement the methods </a:t>
            </a:r>
            <a:r>
              <a:rPr lang="en-US" sz="3600" dirty="0">
                <a:solidFill>
                  <a:srgbClr val="00B050"/>
                </a:solidFill>
              </a:rPr>
              <a:t>__</a:t>
            </a:r>
            <a:r>
              <a:rPr lang="en-US" sz="3600" dirty="0" err="1">
                <a:solidFill>
                  <a:srgbClr val="00B050"/>
                </a:solidFill>
              </a:rPr>
              <a:t>iter</a:t>
            </a:r>
            <a:r>
              <a:rPr lang="en-US" sz="3600" dirty="0">
                <a:solidFill>
                  <a:srgbClr val="00B050"/>
                </a:solidFill>
              </a:rPr>
              <a:t>__() and __next__() to your object.</a:t>
            </a:r>
          </a:p>
        </p:txBody>
      </p:sp>
    </p:spTree>
    <p:extLst>
      <p:ext uri="{BB962C8B-B14F-4D97-AF65-F5344CB8AC3E}">
        <p14:creationId xmlns:p14="http://schemas.microsoft.com/office/powerpoint/2010/main" val="184831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457200" y="274638"/>
            <a:ext cx="8229600" cy="944562"/>
          </a:xfrm>
        </p:spPr>
        <p:txBody>
          <a:bodyPr/>
          <a:lstStyle/>
          <a:p>
            <a:r>
              <a:rPr lang="en-US" dirty="0"/>
              <a:t>  </a:t>
            </a:r>
          </a:p>
        </p:txBody>
      </p:sp>
      <p:sp>
        <p:nvSpPr>
          <p:cNvPr id="3" name="Content Placeholder 2">
            <a:extLst>
              <a:ext uri="{FF2B5EF4-FFF2-40B4-BE49-F238E27FC236}">
                <a16:creationId xmlns:a16="http://schemas.microsoft.com/office/drawing/2014/main" id="{AC9F0501-44A2-4822-813B-4CAB2B60BD31}"/>
              </a:ext>
            </a:extLst>
          </p:cNvPr>
          <p:cNvSpPr>
            <a:spLocks noGrp="1"/>
          </p:cNvSpPr>
          <p:nvPr>
            <p:ph idx="1"/>
          </p:nvPr>
        </p:nvSpPr>
        <p:spPr>
          <a:xfrm>
            <a:off x="457200" y="609600"/>
            <a:ext cx="8229600" cy="5973762"/>
          </a:xfrm>
        </p:spPr>
        <p:txBody>
          <a:bodyPr>
            <a:normAutofit/>
          </a:bodyPr>
          <a:lstStyle/>
          <a:p>
            <a:pPr algn="just"/>
            <a:r>
              <a:rPr lang="en-US" sz="3600" dirty="0"/>
              <a:t>The __</a:t>
            </a:r>
            <a:r>
              <a:rPr lang="en-US" sz="3600" dirty="0" err="1"/>
              <a:t>iter</a:t>
            </a:r>
            <a:r>
              <a:rPr lang="en-US" sz="3600" dirty="0"/>
              <a:t>__() method acts similar, you can do operations (initializing etc.), but must always return the iterator object itself.</a:t>
            </a:r>
          </a:p>
          <a:p>
            <a:pPr algn="just"/>
            <a:endParaRPr lang="en-US" sz="3600" dirty="0"/>
          </a:p>
          <a:p>
            <a:pPr algn="just"/>
            <a:r>
              <a:rPr lang="en-US" sz="3600" dirty="0"/>
              <a:t>The __next__() method also allows you to do operations, and must return the next item in the sequence.</a:t>
            </a:r>
          </a:p>
        </p:txBody>
      </p:sp>
    </p:spTree>
    <p:extLst>
      <p:ext uri="{BB962C8B-B14F-4D97-AF65-F5344CB8AC3E}">
        <p14:creationId xmlns:p14="http://schemas.microsoft.com/office/powerpoint/2010/main" val="396342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457200" y="274638"/>
            <a:ext cx="8229600" cy="944562"/>
          </a:xfrm>
        </p:spPr>
        <p:txBody>
          <a:bodyPr/>
          <a:lstStyle/>
          <a:p>
            <a:r>
              <a:rPr lang="en-US" dirty="0"/>
              <a:t>  </a:t>
            </a:r>
          </a:p>
        </p:txBody>
      </p:sp>
      <p:sp>
        <p:nvSpPr>
          <p:cNvPr id="4" name="Rectangle 1">
            <a:extLst>
              <a:ext uri="{FF2B5EF4-FFF2-40B4-BE49-F238E27FC236}">
                <a16:creationId xmlns:a16="http://schemas.microsoft.com/office/drawing/2014/main" id="{88F9CB5D-52CE-45B0-8F43-EB11A24F27C1}"/>
              </a:ext>
            </a:extLst>
          </p:cNvPr>
          <p:cNvSpPr>
            <a:spLocks noGrp="1" noChangeArrowheads="1"/>
          </p:cNvSpPr>
          <p:nvPr>
            <p:ph idx="1"/>
          </p:nvPr>
        </p:nvSpPr>
        <p:spPr bwMode="auto">
          <a:xfrm>
            <a:off x="838200" y="612844"/>
            <a:ext cx="563569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0080"/>
                </a:solidFill>
                <a:effectLst/>
                <a:latin typeface="JetBrains Mono"/>
              </a:rPr>
              <a:t>class </a:t>
            </a:r>
            <a:r>
              <a:rPr kumimoji="0" lang="en-US" altLang="en-US" sz="4000" b="0" i="0" u="none" strike="noStrike" cap="none" normalizeH="0" baseline="0" dirty="0" err="1">
                <a:ln>
                  <a:noFill/>
                </a:ln>
                <a:solidFill>
                  <a:srgbClr val="000000"/>
                </a:solidFill>
                <a:effectLst/>
                <a:latin typeface="JetBrains Mono"/>
              </a:rPr>
              <a:t>MyNumbers</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def </a:t>
            </a:r>
            <a:r>
              <a:rPr kumimoji="0" lang="en-US" altLang="en-US" sz="4000" b="0" i="0" u="none" strike="noStrike" cap="none" normalizeH="0" baseline="0" dirty="0">
                <a:ln>
                  <a:noFill/>
                </a:ln>
                <a:solidFill>
                  <a:srgbClr val="B200B2"/>
                </a:solidFill>
                <a:effectLst/>
                <a:latin typeface="JetBrains Mono"/>
              </a:rPr>
              <a:t>__</a:t>
            </a:r>
            <a:r>
              <a:rPr kumimoji="0" lang="en-US" altLang="en-US" sz="4000" b="0" i="0" u="none" strike="noStrike" cap="none" normalizeH="0" baseline="0" dirty="0" err="1">
                <a:ln>
                  <a:noFill/>
                </a:ln>
                <a:solidFill>
                  <a:srgbClr val="B200B2"/>
                </a:solidFill>
                <a:effectLst/>
                <a:latin typeface="JetBrains Mono"/>
              </a:rPr>
              <a:t>iter</a:t>
            </a:r>
            <a:r>
              <a:rPr kumimoji="0" lang="en-US" altLang="en-US" sz="4000" b="0" i="0" u="none" strike="noStrike" cap="none" normalizeH="0" baseline="0" dirty="0">
                <a:ln>
                  <a:noFill/>
                </a:ln>
                <a:solidFill>
                  <a:srgbClr val="B200B2"/>
                </a:solidFill>
                <a:effectLst/>
                <a:latin typeface="JetBrains Mono"/>
              </a:rPr>
              <a:t>__</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94558D"/>
                </a:solidFill>
                <a:effectLst/>
                <a:latin typeface="JetBrains Mono"/>
              </a:rPr>
              <a:t>self</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err="1">
                <a:ln>
                  <a:noFill/>
                </a:ln>
                <a:solidFill>
                  <a:srgbClr val="94558D"/>
                </a:solidFill>
                <a:effectLst/>
                <a:latin typeface="JetBrains Mono"/>
              </a:rPr>
              <a:t>self</a:t>
            </a:r>
            <a:r>
              <a:rPr kumimoji="0" lang="en-US" altLang="en-US" sz="4000" b="0" i="0" u="none" strike="noStrike" cap="none" normalizeH="0" baseline="0" dirty="0" err="1">
                <a:ln>
                  <a:noFill/>
                </a:ln>
                <a:solidFill>
                  <a:srgbClr val="000000"/>
                </a:solidFill>
                <a:effectLst/>
                <a:latin typeface="JetBrains Mono"/>
              </a:rPr>
              <a:t>.a</a:t>
            </a:r>
            <a:r>
              <a:rPr kumimoji="0" lang="en-US" altLang="en-US" sz="4000" b="0" i="0" u="none" strike="noStrike" cap="none" normalizeH="0" baseline="0" dirty="0">
                <a:ln>
                  <a:noFill/>
                </a:ln>
                <a:solidFill>
                  <a:srgbClr val="000000"/>
                </a:solidFill>
                <a:effectLst/>
                <a:latin typeface="JetBrains Mono"/>
              </a:rPr>
              <a:t> = </a:t>
            </a:r>
            <a:r>
              <a:rPr kumimoji="0" lang="en-US" altLang="en-US" sz="4000" b="0" i="0" u="none" strike="noStrike" cap="none" normalizeH="0" baseline="0" dirty="0">
                <a:ln>
                  <a:noFill/>
                </a:ln>
                <a:solidFill>
                  <a:srgbClr val="0000FF"/>
                </a:solidFill>
                <a:effectLst/>
                <a:latin typeface="JetBrains Mono"/>
              </a:rPr>
              <a:t>1</a:t>
            </a:r>
            <a:br>
              <a:rPr kumimoji="0" lang="en-US" altLang="en-US" sz="4000" b="0" i="0" u="none" strike="noStrike" cap="none" normalizeH="0" baseline="0" dirty="0">
                <a:ln>
                  <a:noFill/>
                </a:ln>
                <a:solidFill>
                  <a:srgbClr val="0000FF"/>
                </a:solidFill>
                <a:effectLst/>
                <a:latin typeface="JetBrains Mono"/>
              </a:rPr>
            </a:br>
            <a:r>
              <a:rPr kumimoji="0" lang="en-US" altLang="en-US" sz="4000" b="0" i="0" u="none" strike="noStrike" cap="none" normalizeH="0" baseline="0" dirty="0">
                <a:ln>
                  <a:noFill/>
                </a:ln>
                <a:solidFill>
                  <a:srgbClr val="0000FF"/>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return </a:t>
            </a:r>
            <a:r>
              <a:rPr kumimoji="0" lang="en-US" altLang="en-US" sz="4000" b="0" i="0" u="none" strike="noStrike" cap="none" normalizeH="0" baseline="0" dirty="0">
                <a:ln>
                  <a:noFill/>
                </a:ln>
                <a:solidFill>
                  <a:srgbClr val="94558D"/>
                </a:solidFill>
                <a:effectLst/>
                <a:latin typeface="JetBrains Mono"/>
              </a:rPr>
              <a:t>self</a:t>
            </a:r>
            <a:br>
              <a:rPr kumimoji="0" lang="en-US" altLang="en-US" sz="4000" b="0" i="0" u="none" strike="noStrike" cap="none" normalizeH="0" baseline="0" dirty="0">
                <a:ln>
                  <a:noFill/>
                </a:ln>
                <a:solidFill>
                  <a:srgbClr val="94558D"/>
                </a:solidFill>
                <a:effectLst/>
                <a:latin typeface="JetBrains Mono"/>
              </a:rPr>
            </a:br>
            <a:br>
              <a:rPr kumimoji="0" lang="en-US" altLang="en-US" sz="4000" b="0" i="0" u="none" strike="noStrike" cap="none" normalizeH="0" baseline="0" dirty="0">
                <a:ln>
                  <a:noFill/>
                </a:ln>
                <a:solidFill>
                  <a:srgbClr val="94558D"/>
                </a:solidFill>
                <a:effectLst/>
                <a:latin typeface="JetBrains Mono"/>
              </a:rPr>
            </a:br>
            <a:r>
              <a:rPr kumimoji="0" lang="en-US" altLang="en-US" sz="4000" b="0" i="0" u="none" strike="noStrike" cap="none" normalizeH="0" baseline="0" dirty="0">
                <a:ln>
                  <a:noFill/>
                </a:ln>
                <a:solidFill>
                  <a:srgbClr val="94558D"/>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def </a:t>
            </a:r>
            <a:r>
              <a:rPr kumimoji="0" lang="en-US" altLang="en-US" sz="4000" b="0" i="0" u="none" strike="noStrike" cap="none" normalizeH="0" baseline="0" dirty="0">
                <a:ln>
                  <a:noFill/>
                </a:ln>
                <a:solidFill>
                  <a:srgbClr val="B200B2"/>
                </a:solidFill>
                <a:effectLst/>
                <a:latin typeface="JetBrains Mono"/>
              </a:rPr>
              <a:t>__next__</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94558D"/>
                </a:solidFill>
                <a:effectLst/>
                <a:latin typeface="JetBrains Mono"/>
              </a:rPr>
              <a:t>self</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x = </a:t>
            </a:r>
            <a:r>
              <a:rPr kumimoji="0" lang="en-US" altLang="en-US" sz="4000" b="0" i="0" u="none" strike="noStrike" cap="none" normalizeH="0" baseline="0" dirty="0" err="1">
                <a:ln>
                  <a:noFill/>
                </a:ln>
                <a:solidFill>
                  <a:srgbClr val="94558D"/>
                </a:solidFill>
                <a:effectLst/>
                <a:latin typeface="JetBrains Mono"/>
              </a:rPr>
              <a:t>self</a:t>
            </a:r>
            <a:r>
              <a:rPr kumimoji="0" lang="en-US" altLang="en-US" sz="4000" b="0" i="0" u="none" strike="noStrike" cap="none" normalizeH="0" baseline="0" dirty="0" err="1">
                <a:ln>
                  <a:noFill/>
                </a:ln>
                <a:solidFill>
                  <a:srgbClr val="000000"/>
                </a:solidFill>
                <a:effectLst/>
                <a:latin typeface="JetBrains Mono"/>
              </a:rPr>
              <a:t>.a</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err="1">
                <a:ln>
                  <a:noFill/>
                </a:ln>
                <a:solidFill>
                  <a:srgbClr val="94558D"/>
                </a:solidFill>
                <a:effectLst/>
                <a:latin typeface="JetBrains Mono"/>
              </a:rPr>
              <a:t>self</a:t>
            </a:r>
            <a:r>
              <a:rPr kumimoji="0" lang="en-US" altLang="en-US" sz="4000" b="0" i="0" u="none" strike="noStrike" cap="none" normalizeH="0" baseline="0" dirty="0" err="1">
                <a:ln>
                  <a:noFill/>
                </a:ln>
                <a:solidFill>
                  <a:srgbClr val="000000"/>
                </a:solidFill>
                <a:effectLst/>
                <a:latin typeface="JetBrains Mono"/>
              </a:rPr>
              <a:t>.a</a:t>
            </a:r>
            <a:r>
              <a:rPr kumimoji="0" lang="en-US" altLang="en-US" sz="4000" b="0" i="0" u="none" strike="noStrike" cap="none" normalizeH="0" baseline="0" dirty="0">
                <a:ln>
                  <a:noFill/>
                </a:ln>
                <a:solidFill>
                  <a:srgbClr val="000000"/>
                </a:solidFill>
                <a:effectLst/>
                <a:latin typeface="JetBrains Mono"/>
              </a:rPr>
              <a:t> += </a:t>
            </a:r>
            <a:r>
              <a:rPr kumimoji="0" lang="en-US" altLang="en-US" sz="4000" b="0" i="0" u="none" strike="noStrike" cap="none" normalizeH="0" baseline="0" dirty="0">
                <a:ln>
                  <a:noFill/>
                </a:ln>
                <a:solidFill>
                  <a:srgbClr val="0000FF"/>
                </a:solidFill>
                <a:effectLst/>
                <a:latin typeface="JetBrains Mono"/>
              </a:rPr>
              <a:t>1</a:t>
            </a:r>
            <a:br>
              <a:rPr kumimoji="0" lang="en-US" altLang="en-US" sz="4000" b="0" i="0" u="none" strike="noStrike" cap="none" normalizeH="0" baseline="0" dirty="0">
                <a:ln>
                  <a:noFill/>
                </a:ln>
                <a:solidFill>
                  <a:srgbClr val="0000FF"/>
                </a:solidFill>
                <a:effectLst/>
                <a:latin typeface="JetBrains Mono"/>
              </a:rPr>
            </a:br>
            <a:r>
              <a:rPr kumimoji="0" lang="en-US" altLang="en-US" sz="4000" b="0" i="0" u="none" strike="noStrike" cap="none" normalizeH="0" baseline="0" dirty="0">
                <a:ln>
                  <a:noFill/>
                </a:ln>
                <a:solidFill>
                  <a:srgbClr val="0000FF"/>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return </a:t>
            </a:r>
            <a:r>
              <a:rPr kumimoji="0" lang="en-US" altLang="en-US" sz="4000" b="0" i="0" u="none" strike="noStrike" cap="none" normalizeH="0" baseline="0" dirty="0">
                <a:ln>
                  <a:noFill/>
                </a:ln>
                <a:solidFill>
                  <a:srgbClr val="000000"/>
                </a:solidFill>
                <a:effectLst/>
                <a:latin typeface="JetBrains Mono"/>
              </a:rPr>
              <a:t>x</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668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9C5-EF6A-49A3-AF45-EE1C4C636BBA}"/>
              </a:ext>
            </a:extLst>
          </p:cNvPr>
          <p:cNvSpPr>
            <a:spLocks noGrp="1"/>
          </p:cNvSpPr>
          <p:nvPr>
            <p:ph type="title"/>
          </p:nvPr>
        </p:nvSpPr>
        <p:spPr>
          <a:xfrm>
            <a:off x="457200" y="274638"/>
            <a:ext cx="8229600" cy="944562"/>
          </a:xfrm>
        </p:spPr>
        <p:txBody>
          <a:bodyPr/>
          <a:lstStyle/>
          <a:p>
            <a:r>
              <a:rPr lang="en-US" dirty="0"/>
              <a:t>   </a:t>
            </a:r>
          </a:p>
        </p:txBody>
      </p:sp>
      <p:sp>
        <p:nvSpPr>
          <p:cNvPr id="4" name="Rectangle 1">
            <a:extLst>
              <a:ext uri="{FF2B5EF4-FFF2-40B4-BE49-F238E27FC236}">
                <a16:creationId xmlns:a16="http://schemas.microsoft.com/office/drawing/2014/main" id="{2A2CF60A-D56C-4101-9B8D-592A33A80A29}"/>
              </a:ext>
            </a:extLst>
          </p:cNvPr>
          <p:cNvSpPr>
            <a:spLocks noGrp="1" noChangeArrowheads="1"/>
          </p:cNvSpPr>
          <p:nvPr>
            <p:ph idx="1"/>
          </p:nvPr>
        </p:nvSpPr>
        <p:spPr bwMode="auto">
          <a:xfrm>
            <a:off x="457200" y="1330604"/>
            <a:ext cx="5166030"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000000"/>
                </a:solidFill>
                <a:effectLst/>
                <a:latin typeface="JetBrains Mono"/>
              </a:rPr>
              <a:t>myclass</a:t>
            </a:r>
            <a:r>
              <a:rPr kumimoji="0" lang="en-US" altLang="en-US" sz="4000" b="0" i="0" u="none" strike="noStrike" cap="none" normalizeH="0" baseline="0" dirty="0">
                <a:ln>
                  <a:noFill/>
                </a:ln>
                <a:solidFill>
                  <a:srgbClr val="000000"/>
                </a:solidFill>
                <a:effectLst/>
                <a:latin typeface="JetBrains Mono"/>
              </a:rPr>
              <a:t> = </a:t>
            </a:r>
            <a:r>
              <a:rPr kumimoji="0" lang="en-US" altLang="en-US" sz="4000" b="0" i="0" u="none" strike="noStrike" cap="none" normalizeH="0" baseline="0" dirty="0" err="1">
                <a:ln>
                  <a:noFill/>
                </a:ln>
                <a:solidFill>
                  <a:srgbClr val="000000"/>
                </a:solidFill>
                <a:effectLst/>
                <a:latin typeface="JetBrains Mono"/>
              </a:rPr>
              <a:t>MyNumbers</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err="1">
                <a:ln>
                  <a:noFill/>
                </a:ln>
                <a:solidFill>
                  <a:srgbClr val="000000"/>
                </a:solidFill>
                <a:effectLst/>
                <a:latin typeface="JetBrains Mono"/>
              </a:rPr>
              <a:t>myiter</a:t>
            </a:r>
            <a:r>
              <a:rPr kumimoji="0" lang="en-US" altLang="en-US" sz="4000" b="0" i="0" u="none" strike="noStrike" cap="none" normalizeH="0" baseline="0" dirty="0">
                <a:ln>
                  <a:noFill/>
                </a:ln>
                <a:solidFill>
                  <a:srgbClr val="000000"/>
                </a:solidFill>
                <a:effectLst/>
                <a:latin typeface="JetBrains Mono"/>
              </a:rPr>
              <a:t> = </a:t>
            </a:r>
            <a:r>
              <a:rPr kumimoji="0" lang="en-US" altLang="en-US" sz="4000" b="0" i="0" u="none" strike="noStrike" cap="none" normalizeH="0" baseline="0" dirty="0" err="1">
                <a:ln>
                  <a:noFill/>
                </a:ln>
                <a:solidFill>
                  <a:srgbClr val="000080"/>
                </a:solidFill>
                <a:effectLst/>
                <a:latin typeface="JetBrains Mono"/>
              </a:rPr>
              <a:t>iter</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00"/>
                </a:solidFill>
                <a:effectLst/>
                <a:latin typeface="JetBrains Mono"/>
              </a:rPr>
              <a:t>myclass</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80"/>
                </a:solidFill>
                <a:effectLst/>
                <a:latin typeface="JetBrains Mono"/>
              </a:rPr>
              <a:t>print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000080"/>
                </a:solidFill>
                <a:effectLst/>
                <a:latin typeface="JetBrains Mono"/>
              </a:rPr>
              <a:t>next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00"/>
                </a:solidFill>
                <a:effectLst/>
                <a:latin typeface="JetBrains Mono"/>
              </a:rPr>
              <a:t>myiter</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80"/>
                </a:solidFill>
                <a:effectLst/>
                <a:latin typeface="JetBrains Mono"/>
              </a:rPr>
              <a:t>print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000080"/>
                </a:solidFill>
                <a:effectLst/>
                <a:latin typeface="JetBrains Mono"/>
              </a:rPr>
              <a:t>next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00"/>
                </a:solidFill>
                <a:effectLst/>
                <a:latin typeface="JetBrains Mono"/>
              </a:rPr>
              <a:t>myiter</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80"/>
                </a:solidFill>
                <a:effectLst/>
                <a:latin typeface="JetBrains Mono"/>
              </a:rPr>
              <a:t>print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000080"/>
                </a:solidFill>
                <a:effectLst/>
                <a:latin typeface="JetBrains Mono"/>
              </a:rPr>
              <a:t>next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00"/>
                </a:solidFill>
                <a:effectLst/>
                <a:latin typeface="JetBrains Mono"/>
              </a:rPr>
              <a:t>myiter</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80"/>
                </a:solidFill>
                <a:effectLst/>
                <a:latin typeface="JetBrains Mono"/>
              </a:rPr>
              <a:t>print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000080"/>
                </a:solidFill>
                <a:effectLst/>
                <a:latin typeface="JetBrains Mono"/>
              </a:rPr>
              <a:t>next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00"/>
                </a:solidFill>
                <a:effectLst/>
                <a:latin typeface="JetBrains Mono"/>
              </a:rPr>
              <a:t>myiter</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80"/>
                </a:solidFill>
                <a:effectLst/>
                <a:latin typeface="JetBrains Mono"/>
              </a:rPr>
              <a:t>print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a:ln>
                  <a:noFill/>
                </a:ln>
                <a:solidFill>
                  <a:srgbClr val="000080"/>
                </a:solidFill>
                <a:effectLst/>
                <a:latin typeface="JetBrains Mono"/>
              </a:rPr>
              <a:t>next</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00"/>
                </a:solidFill>
                <a:effectLst/>
                <a:latin typeface="JetBrains Mono"/>
              </a:rPr>
              <a:t>myiter</a:t>
            </a:r>
            <a:r>
              <a:rPr kumimoji="0" lang="en-US" altLang="en-US" sz="4000" b="0" i="0" u="none" strike="noStrike" cap="none" normalizeH="0" baseline="0" dirty="0">
                <a:ln>
                  <a:noFill/>
                </a:ln>
                <a:solidFill>
                  <a:srgbClr val="000000"/>
                </a:solidFill>
                <a:effectLst/>
                <a:latin typeface="JetBrains Mono"/>
              </a:rPr>
              <a:t>))</a:t>
            </a:r>
            <a:br>
              <a:rPr kumimoji="0" lang="en-US" altLang="en-US" sz="2400" b="0" i="0" u="none" strike="noStrike" cap="none" normalizeH="0" baseline="0" dirty="0">
                <a:ln>
                  <a:noFill/>
                </a:ln>
                <a:solidFill>
                  <a:srgbClr val="000000"/>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D8A8DC9-F12B-430B-88CA-2005141E6258}"/>
              </a:ext>
            </a:extLst>
          </p:cNvPr>
          <p:cNvSpPr/>
          <p:nvPr/>
        </p:nvSpPr>
        <p:spPr>
          <a:xfrm>
            <a:off x="7010400" y="2286000"/>
            <a:ext cx="381000" cy="3477875"/>
          </a:xfrm>
          <a:prstGeom prst="rect">
            <a:avLst/>
          </a:prstGeom>
        </p:spPr>
        <p:txBody>
          <a:bodyPr wrap="square">
            <a:spAutoFit/>
          </a:bodyPr>
          <a:lstStyle/>
          <a:p>
            <a:r>
              <a:rPr lang="en-US" sz="4400" b="1" dirty="0">
                <a:solidFill>
                  <a:srgbClr val="00B050"/>
                </a:solidFill>
              </a:rPr>
              <a:t>1</a:t>
            </a:r>
          </a:p>
          <a:p>
            <a:r>
              <a:rPr lang="en-US" sz="4400" b="1" dirty="0">
                <a:solidFill>
                  <a:srgbClr val="00B050"/>
                </a:solidFill>
              </a:rPr>
              <a:t>2</a:t>
            </a:r>
          </a:p>
          <a:p>
            <a:r>
              <a:rPr lang="en-US" sz="4400" b="1" dirty="0">
                <a:solidFill>
                  <a:srgbClr val="00B050"/>
                </a:solidFill>
              </a:rPr>
              <a:t>3</a:t>
            </a:r>
          </a:p>
          <a:p>
            <a:r>
              <a:rPr lang="en-US" sz="4400" b="1" dirty="0">
                <a:solidFill>
                  <a:srgbClr val="00B050"/>
                </a:solidFill>
              </a:rPr>
              <a:t>4</a:t>
            </a:r>
          </a:p>
          <a:p>
            <a:r>
              <a:rPr lang="en-US" sz="4400" b="1" dirty="0">
                <a:solidFill>
                  <a:srgbClr val="00B050"/>
                </a:solidFill>
              </a:rPr>
              <a:t>5</a:t>
            </a:r>
          </a:p>
        </p:txBody>
      </p:sp>
    </p:spTree>
    <p:extLst>
      <p:ext uri="{BB962C8B-B14F-4D97-AF65-F5344CB8AC3E}">
        <p14:creationId xmlns:p14="http://schemas.microsoft.com/office/powerpoint/2010/main" val="3117317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lgn="ctr">
              <a:buNone/>
            </a:pPr>
            <a:endParaRPr lang="en-US" sz="5400" dirty="0">
              <a:solidFill>
                <a:srgbClr val="00B050"/>
              </a:solidFill>
            </a:endParaRPr>
          </a:p>
          <a:p>
            <a:pPr marL="0" indent="0" algn="ctr">
              <a:buNone/>
            </a:pPr>
            <a:r>
              <a:rPr lang="en-US" sz="11500" dirty="0">
                <a:solidFill>
                  <a:srgbClr val="00B050"/>
                </a:solidFill>
              </a:rPr>
              <a:t>Search</a:t>
            </a:r>
          </a:p>
        </p:txBody>
      </p:sp>
    </p:spTree>
    <p:extLst>
      <p:ext uri="{BB962C8B-B14F-4D97-AF65-F5344CB8AC3E}">
        <p14:creationId xmlns:p14="http://schemas.microsoft.com/office/powerpoint/2010/main" val="415740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Program for Linear Search</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sz="3600" dirty="0"/>
              <a:t>A simple approach is to do linear search</a:t>
            </a:r>
          </a:p>
          <a:p>
            <a:pPr>
              <a:buFont typeface="Wingdings" panose="05000000000000000000" pitchFamily="2" charset="2"/>
              <a:buChar char="Ø"/>
            </a:pPr>
            <a:r>
              <a:rPr lang="en-US" dirty="0"/>
              <a:t>Start from the leftmost element of </a:t>
            </a:r>
            <a:r>
              <a:rPr lang="en-US" dirty="0" err="1"/>
              <a:t>arr</a:t>
            </a:r>
            <a:r>
              <a:rPr lang="en-US" dirty="0"/>
              <a:t>[] and one by one compare x with each element of </a:t>
            </a:r>
            <a:r>
              <a:rPr lang="en-US" dirty="0" err="1"/>
              <a:t>arr</a:t>
            </a:r>
            <a:r>
              <a:rPr lang="en-US" dirty="0"/>
              <a:t>[]</a:t>
            </a:r>
          </a:p>
          <a:p>
            <a:pPr>
              <a:buFont typeface="Wingdings" panose="05000000000000000000" pitchFamily="2" charset="2"/>
              <a:buChar char="Ø"/>
            </a:pPr>
            <a:r>
              <a:rPr lang="en-US" dirty="0"/>
              <a:t>If x matches with an element, return the index.</a:t>
            </a:r>
          </a:p>
          <a:p>
            <a:pPr>
              <a:buFont typeface="Wingdings" panose="05000000000000000000" pitchFamily="2" charset="2"/>
              <a:buChar char="Ø"/>
            </a:pPr>
            <a:r>
              <a:rPr lang="en-US" dirty="0"/>
              <a:t>If x doesn’t match with any of elements, return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9223-8060-40E3-B6F5-B1C94D4A228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24C0E0B-3B75-4EC7-9A2E-469F49CCEE3B}"/>
              </a:ext>
            </a:extLst>
          </p:cNvPr>
          <p:cNvSpPr>
            <a:spLocks noGrp="1"/>
          </p:cNvSpPr>
          <p:nvPr>
            <p:ph idx="1"/>
          </p:nvPr>
        </p:nvSpPr>
        <p:spPr>
          <a:xfrm>
            <a:off x="457200" y="274638"/>
            <a:ext cx="8229600" cy="6507162"/>
          </a:xfrm>
        </p:spPr>
        <p:txBody>
          <a:bodyPr>
            <a:normAutofit fontScale="92500" lnSpcReduction="20000"/>
          </a:bodyPr>
          <a:lstStyle/>
          <a:p>
            <a:pPr marL="0" marR="0" indent="0" algn="just">
              <a:lnSpc>
                <a:spcPct val="107000"/>
              </a:lnSpc>
              <a:spcBef>
                <a:spcPts val="0"/>
              </a:spcBef>
              <a:spcAft>
                <a:spcPts val="800"/>
              </a:spcAft>
              <a:buNone/>
            </a:pPr>
            <a:r>
              <a:rPr lang="en-US" sz="3600" b="1" dirty="0">
                <a:solidFill>
                  <a:srgbClr val="FF0000"/>
                </a:solidFill>
                <a:highlight>
                  <a:srgbClr val="00FF00"/>
                </a:highlight>
                <a:latin typeface="Times New Roman" panose="02020603050405020304" pitchFamily="18" charset="0"/>
                <a:ea typeface="Calibri" panose="020F0502020204030204" pitchFamily="34" charset="0"/>
                <a:cs typeface="Times New Roman" panose="02020603050405020304" pitchFamily="18" charset="0"/>
              </a:rPr>
              <a:t>UNIT V</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Iterators &amp; Recursion: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Recursive Fibonacci</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Tower of Hanoi</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Search: Simple Search and Estimating Search Time</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Binary Search and Estimating Binary Search Time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Sorting &amp; Merging: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Selection Sort,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Merge List,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Merge Sort</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Higher Order Sort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866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3" name="Content Placeholder 2"/>
          <p:cNvPicPr>
            <a:picLocks noGrp="1" noChangeAspect="1"/>
          </p:cNvPicPr>
          <p:nvPr>
            <p:ph idx="1"/>
          </p:nvPr>
        </p:nvPicPr>
        <p:blipFill>
          <a:blip r:embed="rId2"/>
          <a:stretch>
            <a:fillRect/>
          </a:stretch>
        </p:blipFill>
        <p:spPr>
          <a:xfrm>
            <a:off x="304800" y="2286000"/>
            <a:ext cx="8382000" cy="26909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Code For Linear Search</a:t>
            </a:r>
          </a:p>
        </p:txBody>
      </p:sp>
      <p:sp>
        <p:nvSpPr>
          <p:cNvPr id="6" name="Content Placeholder 5"/>
          <p:cNvSpPr>
            <a:spLocks noGrp="1"/>
          </p:cNvSpPr>
          <p:nvPr>
            <p:ph idx="1"/>
          </p:nvPr>
        </p:nvSpPr>
        <p:spPr>
          <a:xfrm>
            <a:off x="457200" y="1295400"/>
            <a:ext cx="8229600" cy="5257800"/>
          </a:xfrm>
        </p:spPr>
        <p:txBody>
          <a:bodyPr/>
          <a:lstStyle/>
          <a:p>
            <a:pPr marL="0" indent="0">
              <a:buNone/>
            </a:pPr>
            <a:r>
              <a:rPr lang="en-US" dirty="0" err="1"/>
              <a:t>def</a:t>
            </a:r>
            <a:r>
              <a:rPr lang="en-US" dirty="0"/>
              <a:t> search(</a:t>
            </a:r>
            <a:r>
              <a:rPr lang="en-US" dirty="0" err="1"/>
              <a:t>arr</a:t>
            </a:r>
            <a:r>
              <a:rPr lang="en-US" dirty="0"/>
              <a:t>, x): </a:t>
            </a:r>
          </a:p>
          <a:p>
            <a:pPr marL="0" indent="0">
              <a:buNone/>
            </a:pPr>
            <a:r>
              <a:rPr lang="en-US" dirty="0"/>
              <a:t>    for </a:t>
            </a:r>
            <a:r>
              <a:rPr lang="en-US" dirty="0" err="1"/>
              <a:t>i</a:t>
            </a:r>
            <a:r>
              <a:rPr lang="en-US" dirty="0"/>
              <a:t> in range(</a:t>
            </a:r>
            <a:r>
              <a:rPr lang="en-US" dirty="0" err="1"/>
              <a:t>len</a:t>
            </a:r>
            <a:r>
              <a:rPr lang="en-US" dirty="0"/>
              <a:t>(</a:t>
            </a:r>
            <a:r>
              <a:rPr lang="en-US" dirty="0" err="1"/>
              <a:t>arr</a:t>
            </a:r>
            <a:r>
              <a:rPr lang="en-US" dirty="0"/>
              <a:t>)): </a:t>
            </a:r>
          </a:p>
          <a:p>
            <a:pPr marL="0" indent="0">
              <a:buNone/>
            </a:pPr>
            <a:r>
              <a:rPr lang="en-US" dirty="0"/>
              <a:t>         if </a:t>
            </a:r>
            <a:r>
              <a:rPr lang="en-US" dirty="0" err="1"/>
              <a:t>arr</a:t>
            </a:r>
            <a:r>
              <a:rPr lang="en-US" dirty="0"/>
              <a:t>[</a:t>
            </a:r>
            <a:r>
              <a:rPr lang="en-US" dirty="0" err="1"/>
              <a:t>i</a:t>
            </a:r>
            <a:r>
              <a:rPr lang="en-US" dirty="0"/>
              <a:t>] == x: </a:t>
            </a:r>
          </a:p>
          <a:p>
            <a:pPr marL="0" indent="0">
              <a:buNone/>
            </a:pPr>
            <a:r>
              <a:rPr lang="en-US" dirty="0"/>
              <a:t>            return </a:t>
            </a:r>
            <a:r>
              <a:rPr lang="en-US" dirty="0" err="1"/>
              <a:t>i</a:t>
            </a:r>
            <a:r>
              <a:rPr lang="en-US" dirty="0"/>
              <a:t> </a:t>
            </a:r>
          </a:p>
          <a:p>
            <a:pPr marL="0" indent="0">
              <a:buNone/>
            </a:pPr>
            <a:r>
              <a:rPr lang="en-US" dirty="0"/>
              <a:t>    return -1</a:t>
            </a:r>
          </a:p>
          <a:p>
            <a:pPr marL="0" indent="0">
              <a:buNone/>
            </a:pPr>
            <a:endParaRPr lang="en-US" dirty="0"/>
          </a:p>
          <a:p>
            <a:pPr marL="0" indent="0">
              <a:buNone/>
            </a:pPr>
            <a:r>
              <a:rPr lang="en-US" dirty="0">
                <a:solidFill>
                  <a:srgbClr val="FF0000"/>
                </a:solidFill>
              </a:rPr>
              <a:t>NOTE: The time complexity of  Linear Search is 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Program for Binary Search</a:t>
            </a:r>
          </a:p>
        </p:txBody>
      </p:sp>
      <p:sp>
        <p:nvSpPr>
          <p:cNvPr id="6" name="Content Placeholder 5"/>
          <p:cNvSpPr>
            <a:spLocks noGrp="1"/>
          </p:cNvSpPr>
          <p:nvPr>
            <p:ph idx="1"/>
          </p:nvPr>
        </p:nvSpPr>
        <p:spPr>
          <a:xfrm>
            <a:off x="457200" y="1295400"/>
            <a:ext cx="8229600" cy="5257800"/>
          </a:xfrm>
        </p:spPr>
        <p:txBody>
          <a:bodyPr>
            <a:normAutofit/>
          </a:bodyPr>
          <a:lstStyle/>
          <a:p>
            <a:pPr marL="0" indent="0" fontAlgn="base">
              <a:buNone/>
            </a:pPr>
            <a:r>
              <a:rPr lang="en-US" dirty="0">
                <a:solidFill>
                  <a:srgbClr val="00B050"/>
                </a:solidFill>
                <a:latin typeface="Roboto" panose="02000000000000000000" pitchFamily="2" charset="0"/>
              </a:rPr>
              <a:t>We basically ignore half of the elements just after one comparison.</a:t>
            </a:r>
          </a:p>
          <a:p>
            <a:pPr algn="just" fontAlgn="base">
              <a:buFont typeface="+mj-lt"/>
              <a:buAutoNum type="arabicPeriod"/>
            </a:pPr>
            <a:r>
              <a:rPr lang="en-US" sz="2800" dirty="0">
                <a:latin typeface="Roboto" panose="02000000000000000000" pitchFamily="2" charset="0"/>
              </a:rPr>
              <a:t>Compare x with the middle element.</a:t>
            </a:r>
          </a:p>
          <a:p>
            <a:pPr algn="just" fontAlgn="base">
              <a:buFont typeface="+mj-lt"/>
              <a:buAutoNum type="arabicPeriod"/>
            </a:pPr>
            <a:r>
              <a:rPr lang="en-US" sz="2800" dirty="0">
                <a:latin typeface="Roboto" panose="02000000000000000000" pitchFamily="2" charset="0"/>
              </a:rPr>
              <a:t>If x matches with middle element, we return the mid index.</a:t>
            </a:r>
          </a:p>
          <a:p>
            <a:pPr algn="just" fontAlgn="base">
              <a:buFont typeface="+mj-lt"/>
              <a:buAutoNum type="arabicPeriod"/>
            </a:pPr>
            <a:r>
              <a:rPr lang="en-US" sz="2800" dirty="0">
                <a:latin typeface="Roboto" panose="02000000000000000000" pitchFamily="2" charset="0"/>
              </a:rPr>
              <a:t>Else If x is greater than the mid element, then x can only lie in right half sub array after the mid element. So we recur for right half.</a:t>
            </a:r>
          </a:p>
          <a:p>
            <a:pPr algn="just" fontAlgn="base">
              <a:buFont typeface="+mj-lt"/>
              <a:buAutoNum type="arabicPeriod"/>
            </a:pPr>
            <a:r>
              <a:rPr lang="en-US" sz="2800" dirty="0">
                <a:latin typeface="Roboto" panose="02000000000000000000" pitchFamily="2" charset="0"/>
              </a:rPr>
              <a:t>Else (x is smaller) recur for the left half.</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3" name="Rectangle 1"/>
          <p:cNvSpPr>
            <a:spLocks noGrp="1" noChangeArrowheads="1"/>
          </p:cNvSpPr>
          <p:nvPr>
            <p:ph idx="1"/>
          </p:nvPr>
        </p:nvSpPr>
        <p:spPr bwMode="auto">
          <a:xfrm>
            <a:off x="457201" y="1108145"/>
            <a:ext cx="8458199"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0080"/>
                </a:solidFill>
                <a:effectLst/>
                <a:latin typeface="Consolas" panose="020B0609020204030204" pitchFamily="49" charset="0"/>
              </a:rPr>
              <a:t>def</a:t>
            </a:r>
            <a:r>
              <a:rPr kumimoji="0" lang="en-US" sz="2400" b="1" i="0" u="none" strike="noStrike" cap="none" normalizeH="0" baseline="0" dirty="0">
                <a:ln>
                  <a:noFill/>
                </a:ln>
                <a:solidFill>
                  <a:srgbClr val="00008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binarySearch</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 l, r, x):</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while </a:t>
            </a:r>
            <a:r>
              <a:rPr kumimoji="0" lang="en-US" sz="2400" b="0" i="0" u="none" strike="noStrike" cap="none" normalizeH="0" baseline="0" dirty="0">
                <a:ln>
                  <a:noFill/>
                </a:ln>
                <a:solidFill>
                  <a:srgbClr val="000000"/>
                </a:solidFill>
                <a:effectLst/>
                <a:latin typeface="Consolas" panose="020B0609020204030204" pitchFamily="49" charset="0"/>
              </a:rPr>
              <a:t>l &lt;= r:</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mid = (l + r ) //</a:t>
            </a:r>
            <a:r>
              <a:rPr kumimoji="0" lang="en-US" sz="2400" b="0" i="0" u="none" strike="noStrike" cap="none" normalizeH="0" baseline="0" dirty="0">
                <a:ln>
                  <a:noFill/>
                </a:ln>
                <a:solidFill>
                  <a:srgbClr val="0000FF"/>
                </a:solidFill>
                <a:effectLst/>
                <a:latin typeface="Consolas" panose="020B0609020204030204" pitchFamily="49" charset="0"/>
              </a:rPr>
              <a:t>2</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1" u="none" strike="noStrike" cap="none" normalizeH="0" baseline="0" dirty="0">
                <a:ln>
                  <a:noFill/>
                </a:ln>
                <a:solidFill>
                  <a:srgbClr val="808080"/>
                </a:solidFill>
                <a:effectLst/>
                <a:latin typeface="Consolas" panose="020B0609020204030204" pitchFamily="49" charset="0"/>
              </a:rPr>
              <a:t># Check if x is present at mid</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if </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[mid] == x):</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return </a:t>
            </a:r>
            <a:r>
              <a:rPr kumimoji="0" lang="en-US" sz="2400" b="0" i="0" u="none" strike="noStrike" cap="none" normalizeH="0" baseline="0" dirty="0">
                <a:ln>
                  <a:noFill/>
                </a:ln>
                <a:solidFill>
                  <a:srgbClr val="000000"/>
                </a:solidFill>
                <a:effectLst/>
                <a:latin typeface="Consolas" panose="020B0609020204030204" pitchFamily="49" charset="0"/>
              </a:rPr>
              <a:t>mid</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1" u="none" strike="noStrike" cap="none" normalizeH="0" baseline="0" dirty="0">
                <a:ln>
                  <a:noFill/>
                </a:ln>
                <a:solidFill>
                  <a:srgbClr val="808080"/>
                </a:solidFill>
                <a:effectLst/>
                <a:latin typeface="Consolas" panose="020B0609020204030204" pitchFamily="49" charset="0"/>
              </a:rPr>
              <a:t># If x is greater, ignore left half</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1" i="0" u="none" strike="noStrike" cap="none" normalizeH="0" baseline="0" dirty="0" err="1">
                <a:ln>
                  <a:noFill/>
                </a:ln>
                <a:solidFill>
                  <a:srgbClr val="000080"/>
                </a:solidFill>
                <a:effectLst/>
                <a:latin typeface="Consolas" panose="020B0609020204030204" pitchFamily="49" charset="0"/>
              </a:rPr>
              <a:t>elif</a:t>
            </a:r>
            <a:r>
              <a:rPr kumimoji="0" lang="en-US" sz="2400" b="1" i="0" u="none" strike="noStrike" cap="none" normalizeH="0" baseline="0" dirty="0">
                <a:ln>
                  <a:noFill/>
                </a:ln>
                <a:solidFill>
                  <a:srgbClr val="000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[mid] &lt; x):</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l = mid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1" u="none" strike="noStrike" cap="none" normalizeH="0" baseline="0" dirty="0">
                <a:ln>
                  <a:noFill/>
                </a:ln>
                <a:solidFill>
                  <a:srgbClr val="808080"/>
                </a:solidFill>
                <a:effectLst/>
                <a:latin typeface="Consolas" panose="020B0609020204030204" pitchFamily="49" charset="0"/>
              </a:rPr>
              <a:t># If x is smaller, ignore right half</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else</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r = mid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1" u="none" strike="noStrike" cap="none" normalizeH="0" baseline="0" dirty="0">
                <a:ln>
                  <a:noFill/>
                </a:ln>
                <a:solidFill>
                  <a:srgbClr val="808080"/>
                </a:solidFill>
                <a:effectLst/>
                <a:latin typeface="Consolas" panose="020B0609020204030204" pitchFamily="49" charset="0"/>
              </a:rPr>
              <a:t># If we reach here, then the element was not present</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return </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FF"/>
                </a:solidFill>
                <a:effectLst/>
                <a:latin typeface="Consolas" panose="020B0609020204030204" pitchFamily="49" charset="0"/>
              </a:rPr>
              <a:t>1</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3" name="Rectangle 1"/>
          <p:cNvSpPr>
            <a:spLocks noGrp="1" noChangeArrowheads="1"/>
          </p:cNvSpPr>
          <p:nvPr>
            <p:ph idx="1"/>
          </p:nvPr>
        </p:nvSpPr>
        <p:spPr bwMode="auto">
          <a:xfrm>
            <a:off x="457200" y="2800915"/>
            <a:ext cx="807144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 [</a:t>
            </a:r>
            <a:r>
              <a:rPr kumimoji="0" lang="en-US" sz="2800" b="0" i="0" u="none" strike="noStrike" cap="none" normalizeH="0" baseline="0" dirty="0">
                <a:ln>
                  <a:noFill/>
                </a:ln>
                <a:solidFill>
                  <a:srgbClr val="0000FF"/>
                </a:solidFill>
                <a:effectLst/>
                <a:latin typeface="Consolas" panose="020B0609020204030204" pitchFamily="49" charset="0"/>
              </a:rPr>
              <a:t>2</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3</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4</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10</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40</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x = </a:t>
            </a:r>
            <a:r>
              <a:rPr kumimoji="0" lang="en-US" sz="2800" b="0" i="0" u="none" strike="noStrike" cap="none" normalizeH="0" baseline="0" dirty="0">
                <a:ln>
                  <a:noFill/>
                </a:ln>
                <a:solidFill>
                  <a:srgbClr val="0000FF"/>
                </a:solidFill>
                <a:effectLst/>
                <a:latin typeface="Consolas" panose="020B0609020204030204" pitchFamily="49" charset="0"/>
              </a:rPr>
              <a:t>10</a:t>
            </a:r>
            <a:br>
              <a:rPr kumimoji="0" lang="en-US" sz="2800" b="0" i="0" u="none" strike="noStrike" cap="none" normalizeH="0" baseline="0" dirty="0">
                <a:ln>
                  <a:noFill/>
                </a:ln>
                <a:solidFill>
                  <a:srgbClr val="0000FF"/>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length=</a:t>
            </a:r>
            <a:r>
              <a:rPr kumimoji="0" lang="en-US" sz="2800" b="0" i="0" u="none" strike="noStrike" cap="none" normalizeH="0" baseline="0" dirty="0" err="1">
                <a:ln>
                  <a:noFill/>
                </a:ln>
                <a:solidFill>
                  <a:srgbClr val="000080"/>
                </a:solidFill>
                <a:effectLst/>
                <a:latin typeface="Consolas" panose="020B0609020204030204" pitchFamily="49" charset="0"/>
              </a:rPr>
              <a:t>len</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 </a:t>
            </a:r>
            <a:r>
              <a:rPr kumimoji="0" lang="en-US" sz="2800" b="0" i="0" u="none" strike="noStrike" cap="none" normalizeH="0" baseline="0" dirty="0">
                <a:ln>
                  <a:noFill/>
                </a:ln>
                <a:solidFill>
                  <a:srgbClr val="0000FF"/>
                </a:solidFill>
                <a:effectLst/>
                <a:latin typeface="Consolas" panose="020B0609020204030204" pitchFamily="49" charset="0"/>
              </a:rPr>
              <a:t>1</a:t>
            </a:r>
            <a:br>
              <a:rPr kumimoji="0" lang="en-US" sz="2800" b="0" i="0" u="none" strike="noStrike" cap="none" normalizeH="0" baseline="0" dirty="0">
                <a:ln>
                  <a:noFill/>
                </a:ln>
                <a:solidFill>
                  <a:srgbClr val="0000FF"/>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result = </a:t>
            </a:r>
            <a:r>
              <a:rPr kumimoji="0" lang="en-US" sz="2800" b="0" i="0" u="none" strike="noStrike" cap="none" normalizeH="0" baseline="0" dirty="0" err="1">
                <a:ln>
                  <a:noFill/>
                </a:ln>
                <a:solidFill>
                  <a:srgbClr val="000000"/>
                </a:solidFill>
                <a:effectLst/>
                <a:latin typeface="Consolas" panose="020B0609020204030204" pitchFamily="49" charset="0"/>
              </a:rPr>
              <a:t>binarySearch</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0</a:t>
            </a:r>
            <a:r>
              <a:rPr kumimoji="0" lang="en-US" sz="2800" b="0" i="0" u="none" strike="noStrike" cap="none" normalizeH="0" baseline="0" dirty="0">
                <a:ln>
                  <a:noFill/>
                </a:ln>
                <a:solidFill>
                  <a:srgbClr val="000000"/>
                </a:solidFill>
                <a:effectLst/>
                <a:latin typeface="Consolas" panose="020B0609020204030204" pitchFamily="49" charset="0"/>
              </a:rPr>
              <a:t>, length, x)</a:t>
            </a:r>
            <a:br>
              <a:rPr kumimoji="0" lang="en-US" sz="2800" b="0" i="0" u="none" strike="noStrike" cap="none" normalizeH="0" baseline="0" dirty="0">
                <a:ln>
                  <a:noFill/>
                </a:ln>
                <a:solidFill>
                  <a:srgbClr val="000000"/>
                </a:solidFill>
                <a:effectLst/>
                <a:latin typeface="Consolas" panose="020B0609020204030204" pitchFamily="49" charset="0"/>
              </a:rPr>
            </a:br>
            <a:endParaRPr kumimoji="0" 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endParaRPr lang="en-US" sz="8000" dirty="0">
              <a:solidFill>
                <a:srgbClr val="00B050"/>
              </a:solidFill>
            </a:endParaRPr>
          </a:p>
          <a:p>
            <a:pPr marL="0" indent="0">
              <a:buNone/>
            </a:pPr>
            <a:r>
              <a:rPr lang="en-US" sz="8000" dirty="0">
                <a:solidFill>
                  <a:srgbClr val="00B050"/>
                </a:solidFill>
              </a:rPr>
              <a:t>Sorting &amp; Merging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a:solidFill>
                  <a:srgbClr val="00B050"/>
                </a:solidFill>
              </a:rPr>
              <a:t>Selection Sort Algorithm</a:t>
            </a:r>
          </a:p>
        </p:txBody>
      </p:sp>
      <p:sp>
        <p:nvSpPr>
          <p:cNvPr id="3" name="Content Placeholder 2"/>
          <p:cNvSpPr>
            <a:spLocks noGrp="1"/>
          </p:cNvSpPr>
          <p:nvPr>
            <p:ph sz="quarter" idx="1"/>
          </p:nvPr>
        </p:nvSpPr>
        <p:spPr>
          <a:xfrm>
            <a:off x="228600" y="990600"/>
            <a:ext cx="8610600" cy="5486400"/>
          </a:xfrm>
        </p:spPr>
        <p:txBody>
          <a:bodyPr>
            <a:normAutofit lnSpcReduction="10000"/>
          </a:bodyPr>
          <a:lstStyle/>
          <a:p>
            <a:pPr algn="just"/>
            <a:r>
              <a:rPr lang="en-US" dirty="0"/>
              <a:t>Selection sort is conceptually the most simplest sorting algorithm. This algorithm will first find the </a:t>
            </a:r>
            <a:r>
              <a:rPr lang="en-US" b="1" dirty="0"/>
              <a:t>smallest</a:t>
            </a:r>
            <a:r>
              <a:rPr lang="en-US" dirty="0"/>
              <a:t> element in the array and swap it with the element in the </a:t>
            </a:r>
            <a:r>
              <a:rPr lang="en-US" b="1" dirty="0"/>
              <a:t>first</a:t>
            </a:r>
            <a:r>
              <a:rPr lang="en-US" dirty="0"/>
              <a:t> position, then it will find the </a:t>
            </a:r>
            <a:r>
              <a:rPr lang="en-US" b="1" dirty="0"/>
              <a:t>second smallest</a:t>
            </a:r>
            <a:r>
              <a:rPr lang="en-US" dirty="0"/>
              <a:t> element and swap it with the element in the </a:t>
            </a:r>
            <a:r>
              <a:rPr lang="en-US" b="1" dirty="0"/>
              <a:t>second</a:t>
            </a:r>
            <a:r>
              <a:rPr lang="en-US" dirty="0"/>
              <a:t> position, and it will keep on doing this until the entire array is sorted.</a:t>
            </a:r>
          </a:p>
          <a:p>
            <a:pPr algn="just"/>
            <a:r>
              <a:rPr lang="en-US" dirty="0"/>
              <a:t>It is called selection sort because it repeatedly </a:t>
            </a:r>
            <a:r>
              <a:rPr lang="en-US" b="1" dirty="0"/>
              <a:t>selects</a:t>
            </a:r>
            <a:r>
              <a:rPr lang="en-US" dirty="0"/>
              <a:t> the next-smallest element and swaps it into the right place.</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B2D68-6171-4358-A047-45A347C8E02B}"/>
              </a:ext>
            </a:extLst>
          </p:cNvPr>
          <p:cNvSpPr>
            <a:spLocks noGrp="1"/>
          </p:cNvSpPr>
          <p:nvPr>
            <p:ph sz="quarter" idx="1"/>
          </p:nvPr>
        </p:nvSpPr>
        <p:spPr>
          <a:xfrm>
            <a:off x="228600" y="1447800"/>
            <a:ext cx="8686800" cy="4572000"/>
          </a:xfrm>
        </p:spPr>
        <p:txBody>
          <a:bodyPr>
            <a:normAutofit/>
          </a:bodyPr>
          <a:lstStyle/>
          <a:p>
            <a:pPr marL="0" indent="0">
              <a:buNone/>
            </a:pPr>
            <a:r>
              <a:rPr lang="en-US" sz="3600" dirty="0"/>
              <a:t>Step 1 − Set MIN to location 0</a:t>
            </a:r>
          </a:p>
          <a:p>
            <a:pPr marL="0" indent="0">
              <a:buNone/>
            </a:pPr>
            <a:r>
              <a:rPr lang="en-US" sz="3600" dirty="0"/>
              <a:t>Step 2 − Search the minimum element in the list</a:t>
            </a:r>
          </a:p>
          <a:p>
            <a:pPr marL="0" indent="0">
              <a:buNone/>
            </a:pPr>
            <a:r>
              <a:rPr lang="en-US" sz="3600" dirty="0"/>
              <a:t>Step 3 − Swap with value at location MIN</a:t>
            </a:r>
          </a:p>
          <a:p>
            <a:pPr marL="0" indent="0">
              <a:buNone/>
            </a:pPr>
            <a:r>
              <a:rPr lang="en-US" sz="3600" dirty="0"/>
              <a:t>Step 4 − Increment MIN to point to next element</a:t>
            </a:r>
          </a:p>
          <a:p>
            <a:pPr marL="0" indent="0">
              <a:buNone/>
            </a:pPr>
            <a:r>
              <a:rPr lang="en-US" sz="3600" dirty="0"/>
              <a:t>Step 5 − Repeat until list is sorted</a:t>
            </a:r>
          </a:p>
        </p:txBody>
      </p:sp>
      <p:sp>
        <p:nvSpPr>
          <p:cNvPr id="5" name="Rectangle 4">
            <a:extLst>
              <a:ext uri="{FF2B5EF4-FFF2-40B4-BE49-F238E27FC236}">
                <a16:creationId xmlns:a16="http://schemas.microsoft.com/office/drawing/2014/main" id="{168ED3B1-F779-4A49-8D6E-C8C299F4F86D}"/>
              </a:ext>
            </a:extLst>
          </p:cNvPr>
          <p:cNvSpPr/>
          <p:nvPr/>
        </p:nvSpPr>
        <p:spPr>
          <a:xfrm>
            <a:off x="2933700" y="381000"/>
            <a:ext cx="3733800" cy="646331"/>
          </a:xfrm>
          <a:prstGeom prst="rect">
            <a:avLst/>
          </a:prstGeom>
        </p:spPr>
        <p:txBody>
          <a:bodyPr wrap="square">
            <a:spAutoFit/>
          </a:bodyPr>
          <a:lstStyle/>
          <a:p>
            <a:r>
              <a:rPr lang="en-US" sz="3600" b="1" dirty="0">
                <a:solidFill>
                  <a:srgbClr val="FF0000"/>
                </a:solidFill>
              </a:rPr>
              <a:t>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1004-2FAD-45CF-8339-3FA9B19B1F00}"/>
              </a:ext>
            </a:extLst>
          </p:cNvPr>
          <p:cNvSpPr>
            <a:spLocks noGrp="1"/>
          </p:cNvSpPr>
          <p:nvPr>
            <p:ph type="title"/>
          </p:nvPr>
        </p:nvSpPr>
        <p:spPr>
          <a:xfrm>
            <a:off x="914400" y="285506"/>
            <a:ext cx="7772400" cy="1143000"/>
          </a:xfrm>
        </p:spPr>
        <p:txBody>
          <a:bodyPr/>
          <a:lstStyle/>
          <a:p>
            <a:r>
              <a:rPr lang="en-US" dirty="0"/>
              <a:t>  </a:t>
            </a:r>
          </a:p>
        </p:txBody>
      </p:sp>
      <p:pic>
        <p:nvPicPr>
          <p:cNvPr id="4" name="Content Placeholder 3">
            <a:extLst>
              <a:ext uri="{FF2B5EF4-FFF2-40B4-BE49-F238E27FC236}">
                <a16:creationId xmlns:a16="http://schemas.microsoft.com/office/drawing/2014/main" id="{0B374F93-DA8A-41AC-9CC7-D0AE5115D61E}"/>
              </a:ext>
            </a:extLst>
          </p:cNvPr>
          <p:cNvPicPr>
            <a:picLocks noGrp="1" noChangeAspect="1"/>
          </p:cNvPicPr>
          <p:nvPr>
            <p:ph sz="quarter" idx="1"/>
          </p:nvPr>
        </p:nvPicPr>
        <p:blipFill>
          <a:blip r:embed="rId2"/>
          <a:stretch>
            <a:fillRect/>
          </a:stretch>
        </p:blipFill>
        <p:spPr>
          <a:xfrm>
            <a:off x="627696" y="259559"/>
            <a:ext cx="7463129" cy="876299"/>
          </a:xfrm>
          <a:prstGeom prst="rect">
            <a:avLst/>
          </a:prstGeom>
        </p:spPr>
      </p:pic>
      <p:pic>
        <p:nvPicPr>
          <p:cNvPr id="5" name="Picture 4">
            <a:extLst>
              <a:ext uri="{FF2B5EF4-FFF2-40B4-BE49-F238E27FC236}">
                <a16:creationId xmlns:a16="http://schemas.microsoft.com/office/drawing/2014/main" id="{7E0E1F69-8F82-4D68-A5CF-108836284A7B}"/>
              </a:ext>
            </a:extLst>
          </p:cNvPr>
          <p:cNvPicPr>
            <a:picLocks noChangeAspect="1"/>
          </p:cNvPicPr>
          <p:nvPr/>
        </p:nvPicPr>
        <p:blipFill>
          <a:blip r:embed="rId3"/>
          <a:stretch>
            <a:fillRect/>
          </a:stretch>
        </p:blipFill>
        <p:spPr>
          <a:xfrm>
            <a:off x="589341" y="2571457"/>
            <a:ext cx="7463129" cy="846139"/>
          </a:xfrm>
          <a:prstGeom prst="rect">
            <a:avLst/>
          </a:prstGeom>
        </p:spPr>
      </p:pic>
      <p:pic>
        <p:nvPicPr>
          <p:cNvPr id="6" name="Picture 5">
            <a:extLst>
              <a:ext uri="{FF2B5EF4-FFF2-40B4-BE49-F238E27FC236}">
                <a16:creationId xmlns:a16="http://schemas.microsoft.com/office/drawing/2014/main" id="{D2FC537D-43B8-4939-A196-9F6788B1F7E9}"/>
              </a:ext>
            </a:extLst>
          </p:cNvPr>
          <p:cNvPicPr>
            <a:picLocks noChangeAspect="1"/>
          </p:cNvPicPr>
          <p:nvPr/>
        </p:nvPicPr>
        <p:blipFill>
          <a:blip r:embed="rId4"/>
          <a:stretch>
            <a:fillRect/>
          </a:stretch>
        </p:blipFill>
        <p:spPr>
          <a:xfrm>
            <a:off x="589341" y="3399692"/>
            <a:ext cx="7482216" cy="846139"/>
          </a:xfrm>
          <a:prstGeom prst="rect">
            <a:avLst/>
          </a:prstGeom>
        </p:spPr>
      </p:pic>
      <p:pic>
        <p:nvPicPr>
          <p:cNvPr id="7" name="Picture 6">
            <a:extLst>
              <a:ext uri="{FF2B5EF4-FFF2-40B4-BE49-F238E27FC236}">
                <a16:creationId xmlns:a16="http://schemas.microsoft.com/office/drawing/2014/main" id="{F72D59D9-04B6-4674-BD86-00542EE41E92}"/>
              </a:ext>
            </a:extLst>
          </p:cNvPr>
          <p:cNvPicPr>
            <a:picLocks noChangeAspect="1"/>
          </p:cNvPicPr>
          <p:nvPr/>
        </p:nvPicPr>
        <p:blipFill>
          <a:blip r:embed="rId5"/>
          <a:stretch>
            <a:fillRect/>
          </a:stretch>
        </p:blipFill>
        <p:spPr>
          <a:xfrm>
            <a:off x="593811" y="4245832"/>
            <a:ext cx="7463129" cy="928150"/>
          </a:xfrm>
          <a:prstGeom prst="rect">
            <a:avLst/>
          </a:prstGeom>
        </p:spPr>
      </p:pic>
      <p:sp>
        <p:nvSpPr>
          <p:cNvPr id="11" name="Rectangle 10">
            <a:extLst>
              <a:ext uri="{FF2B5EF4-FFF2-40B4-BE49-F238E27FC236}">
                <a16:creationId xmlns:a16="http://schemas.microsoft.com/office/drawing/2014/main" id="{02226D4D-0090-4F68-BDC1-AB4FA7830723}"/>
              </a:ext>
            </a:extLst>
          </p:cNvPr>
          <p:cNvSpPr/>
          <p:nvPr/>
        </p:nvSpPr>
        <p:spPr>
          <a:xfrm>
            <a:off x="660520" y="1300840"/>
            <a:ext cx="7645279" cy="1015663"/>
          </a:xfrm>
          <a:prstGeom prst="rect">
            <a:avLst/>
          </a:prstGeom>
        </p:spPr>
        <p:txBody>
          <a:bodyPr wrap="square">
            <a:spAutoFit/>
          </a:bodyPr>
          <a:lstStyle/>
          <a:p>
            <a:r>
              <a:rPr lang="en-US" sz="2000" dirty="0">
                <a:solidFill>
                  <a:srgbClr val="FF0000"/>
                </a:solidFill>
              </a:rPr>
              <a:t>For the first position in the sorted list, the whole list is scanned sequentially. The first position where 14 is stored presently, we search the whole list and find that 10 is the lowest value.</a:t>
            </a:r>
          </a:p>
        </p:txBody>
      </p:sp>
      <p:sp>
        <p:nvSpPr>
          <p:cNvPr id="12" name="Rectangle 11">
            <a:extLst>
              <a:ext uri="{FF2B5EF4-FFF2-40B4-BE49-F238E27FC236}">
                <a16:creationId xmlns:a16="http://schemas.microsoft.com/office/drawing/2014/main" id="{AF928248-38A2-41DD-99CD-B04C40F42D16}"/>
              </a:ext>
            </a:extLst>
          </p:cNvPr>
          <p:cNvSpPr/>
          <p:nvPr/>
        </p:nvSpPr>
        <p:spPr>
          <a:xfrm>
            <a:off x="228600" y="5524335"/>
            <a:ext cx="8610599" cy="830997"/>
          </a:xfrm>
          <a:prstGeom prst="rect">
            <a:avLst/>
          </a:prstGeom>
        </p:spPr>
        <p:txBody>
          <a:bodyPr wrap="square">
            <a:spAutoFit/>
          </a:bodyPr>
          <a:lstStyle/>
          <a:p>
            <a:r>
              <a:rPr lang="en-US" sz="2400" dirty="0">
                <a:solidFill>
                  <a:srgbClr val="FF0000"/>
                </a:solidFill>
              </a:rPr>
              <a:t>So we replace 14 with 10. After one iteration 10, which happens to be the minimum value in the list, appears in the first position of the sorted list.</a:t>
            </a:r>
          </a:p>
        </p:txBody>
      </p:sp>
    </p:spTree>
    <p:extLst>
      <p:ext uri="{BB962C8B-B14F-4D97-AF65-F5344CB8AC3E}">
        <p14:creationId xmlns:p14="http://schemas.microsoft.com/office/powerpoint/2010/main" val="4148966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2A4E-80F3-4491-B0FC-1B3155033C3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75AEC79-3DE9-4C1D-88E6-507A0CC74992}"/>
              </a:ext>
            </a:extLst>
          </p:cNvPr>
          <p:cNvSpPr>
            <a:spLocks noGrp="1"/>
          </p:cNvSpPr>
          <p:nvPr>
            <p:ph sz="quarter" idx="1"/>
          </p:nvPr>
        </p:nvSpPr>
        <p:spPr>
          <a:xfrm>
            <a:off x="914400" y="381000"/>
            <a:ext cx="7772400" cy="5638800"/>
          </a:xfrm>
        </p:spPr>
        <p:txBody>
          <a:bodyPr/>
          <a:lstStyle/>
          <a:p>
            <a:pPr marL="0" indent="0">
              <a:buNone/>
            </a:pPr>
            <a:r>
              <a:rPr lang="en-US" dirty="0">
                <a:solidFill>
                  <a:srgbClr val="FF0000"/>
                </a:solidFill>
              </a:rPr>
              <a:t>For the second position, where 33 is residing, we start scanning the rest of the list in a linear manner.</a:t>
            </a:r>
          </a:p>
        </p:txBody>
      </p:sp>
      <p:pic>
        <p:nvPicPr>
          <p:cNvPr id="4" name="Picture 3">
            <a:extLst>
              <a:ext uri="{FF2B5EF4-FFF2-40B4-BE49-F238E27FC236}">
                <a16:creationId xmlns:a16="http://schemas.microsoft.com/office/drawing/2014/main" id="{560F491D-1627-4EF6-A5AE-CA169E6E9CE9}"/>
              </a:ext>
            </a:extLst>
          </p:cNvPr>
          <p:cNvPicPr>
            <a:picLocks noChangeAspect="1"/>
          </p:cNvPicPr>
          <p:nvPr/>
        </p:nvPicPr>
        <p:blipFill>
          <a:blip r:embed="rId2"/>
          <a:stretch>
            <a:fillRect/>
          </a:stretch>
        </p:blipFill>
        <p:spPr>
          <a:xfrm>
            <a:off x="1059492" y="1579802"/>
            <a:ext cx="7482216" cy="846139"/>
          </a:xfrm>
          <a:prstGeom prst="rect">
            <a:avLst/>
          </a:prstGeom>
        </p:spPr>
      </p:pic>
      <p:pic>
        <p:nvPicPr>
          <p:cNvPr id="5" name="Picture 4">
            <a:extLst>
              <a:ext uri="{FF2B5EF4-FFF2-40B4-BE49-F238E27FC236}">
                <a16:creationId xmlns:a16="http://schemas.microsoft.com/office/drawing/2014/main" id="{DCA40B6F-FC51-4302-9282-7B5EBD45C424}"/>
              </a:ext>
            </a:extLst>
          </p:cNvPr>
          <p:cNvPicPr>
            <a:picLocks noChangeAspect="1"/>
          </p:cNvPicPr>
          <p:nvPr/>
        </p:nvPicPr>
        <p:blipFill>
          <a:blip r:embed="rId3"/>
          <a:stretch>
            <a:fillRect/>
          </a:stretch>
        </p:blipFill>
        <p:spPr>
          <a:xfrm>
            <a:off x="888784" y="4011007"/>
            <a:ext cx="7482216" cy="846139"/>
          </a:xfrm>
          <a:prstGeom prst="rect">
            <a:avLst/>
          </a:prstGeom>
        </p:spPr>
      </p:pic>
      <p:sp>
        <p:nvSpPr>
          <p:cNvPr id="6" name="Rectangle 5">
            <a:extLst>
              <a:ext uri="{FF2B5EF4-FFF2-40B4-BE49-F238E27FC236}">
                <a16:creationId xmlns:a16="http://schemas.microsoft.com/office/drawing/2014/main" id="{7D5EDD18-918A-4A8C-8DE7-818C10B6FE33}"/>
              </a:ext>
            </a:extLst>
          </p:cNvPr>
          <p:cNvSpPr/>
          <p:nvPr/>
        </p:nvSpPr>
        <p:spPr>
          <a:xfrm>
            <a:off x="718076" y="2967335"/>
            <a:ext cx="7823632" cy="646331"/>
          </a:xfrm>
          <a:prstGeom prst="rect">
            <a:avLst/>
          </a:prstGeom>
        </p:spPr>
        <p:txBody>
          <a:bodyPr wrap="square">
            <a:spAutoFit/>
          </a:bodyPr>
          <a:lstStyle/>
          <a:p>
            <a:r>
              <a:rPr lang="en-US" dirty="0">
                <a:solidFill>
                  <a:srgbClr val="FF0000"/>
                </a:solidFill>
                <a:latin typeface="Arial" panose="020B0604020202020204" pitchFamily="34" charset="0"/>
              </a:rPr>
              <a:t>We find that 14 is the second lowest value in the list and it should appear at the second place. We swap these values.</a:t>
            </a:r>
            <a:endParaRPr lang="en-US" dirty="0">
              <a:solidFill>
                <a:srgbClr val="FF0000"/>
              </a:solidFill>
            </a:endParaRPr>
          </a:p>
        </p:txBody>
      </p:sp>
      <p:sp>
        <p:nvSpPr>
          <p:cNvPr id="7" name="Rectangle 6">
            <a:extLst>
              <a:ext uri="{FF2B5EF4-FFF2-40B4-BE49-F238E27FC236}">
                <a16:creationId xmlns:a16="http://schemas.microsoft.com/office/drawing/2014/main" id="{E118CE58-CE56-4AA7-BF7C-B971A425312E}"/>
              </a:ext>
            </a:extLst>
          </p:cNvPr>
          <p:cNvSpPr/>
          <p:nvPr/>
        </p:nvSpPr>
        <p:spPr>
          <a:xfrm>
            <a:off x="718076" y="5144615"/>
            <a:ext cx="7968724" cy="830997"/>
          </a:xfrm>
          <a:prstGeom prst="rect">
            <a:avLst/>
          </a:prstGeom>
        </p:spPr>
        <p:txBody>
          <a:bodyPr wrap="square">
            <a:spAutoFit/>
          </a:bodyPr>
          <a:lstStyle/>
          <a:p>
            <a:r>
              <a:rPr lang="en-US" sz="2400" dirty="0">
                <a:solidFill>
                  <a:srgbClr val="FF0000"/>
                </a:solidFill>
              </a:rPr>
              <a:t>After two iterations, two least values are positioned at the beginning in a sorted manner.</a:t>
            </a:r>
          </a:p>
        </p:txBody>
      </p:sp>
    </p:spTree>
    <p:extLst>
      <p:ext uri="{BB962C8B-B14F-4D97-AF65-F5344CB8AC3E}">
        <p14:creationId xmlns:p14="http://schemas.microsoft.com/office/powerpoint/2010/main" val="403187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6600" dirty="0">
                <a:solidFill>
                  <a:srgbClr val="00B050"/>
                </a:solidFill>
              </a:rPr>
              <a:t>Recursion</a:t>
            </a:r>
          </a:p>
          <a:p>
            <a:r>
              <a:rPr lang="en-US" sz="5400" dirty="0">
                <a:solidFill>
                  <a:srgbClr val="00B050"/>
                </a:solidFill>
              </a:rPr>
              <a:t>Recursive Fibonacci </a:t>
            </a:r>
          </a:p>
          <a:p>
            <a:r>
              <a:rPr lang="en-US" sz="5400" dirty="0">
                <a:solidFill>
                  <a:srgbClr val="00B050"/>
                </a:solidFill>
              </a:rPr>
              <a:t>Tower Of Hanoi</a:t>
            </a:r>
          </a:p>
        </p:txBody>
      </p:sp>
    </p:spTree>
    <p:extLst>
      <p:ext uri="{BB962C8B-B14F-4D97-AF65-F5344CB8AC3E}">
        <p14:creationId xmlns:p14="http://schemas.microsoft.com/office/powerpoint/2010/main" val="3402205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3BEA-237C-47ED-88FD-E4862993108C}"/>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BC07F597-F839-441B-8398-10CEFACCB697}"/>
              </a:ext>
            </a:extLst>
          </p:cNvPr>
          <p:cNvPicPr>
            <a:picLocks noGrp="1" noChangeAspect="1"/>
          </p:cNvPicPr>
          <p:nvPr>
            <p:ph sz="quarter" idx="1"/>
          </p:nvPr>
        </p:nvPicPr>
        <p:blipFill>
          <a:blip r:embed="rId2"/>
          <a:stretch>
            <a:fillRect/>
          </a:stretch>
        </p:blipFill>
        <p:spPr>
          <a:xfrm>
            <a:off x="1219200" y="274638"/>
            <a:ext cx="7162800" cy="6308724"/>
          </a:xfrm>
          <a:prstGeom prst="rect">
            <a:avLst/>
          </a:prstGeom>
        </p:spPr>
      </p:pic>
    </p:spTree>
    <p:extLst>
      <p:ext uri="{BB962C8B-B14F-4D97-AF65-F5344CB8AC3E}">
        <p14:creationId xmlns:p14="http://schemas.microsoft.com/office/powerpoint/2010/main" val="2587344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Complexity Analysis of Selection Sort</a:t>
            </a:r>
          </a:p>
        </p:txBody>
      </p:sp>
      <p:sp>
        <p:nvSpPr>
          <p:cNvPr id="3" name="Content Placeholder 2"/>
          <p:cNvSpPr>
            <a:spLocks noGrp="1"/>
          </p:cNvSpPr>
          <p:nvPr>
            <p:ph sz="quarter" idx="1"/>
          </p:nvPr>
        </p:nvSpPr>
        <p:spPr>
          <a:xfrm>
            <a:off x="381000" y="1066800"/>
            <a:ext cx="8458200" cy="5410200"/>
          </a:xfrm>
        </p:spPr>
        <p:txBody>
          <a:bodyPr/>
          <a:lstStyle/>
          <a:p>
            <a:pPr algn="just"/>
            <a:r>
              <a:rPr lang="en-US" dirty="0"/>
              <a:t>Selection Sort requires two nested for loops to complete itself.</a:t>
            </a:r>
          </a:p>
          <a:p>
            <a:pPr algn="just"/>
            <a:r>
              <a:rPr lang="en-US" dirty="0"/>
              <a:t>Hence for a given input size of n, following will be the time and space complexity for selection sort algorithm:</a:t>
            </a:r>
          </a:p>
          <a:p>
            <a:pPr lvl="1" algn="just"/>
            <a:r>
              <a:rPr lang="en-US" dirty="0"/>
              <a:t>Worst Case Time Complexity [ Big-O ]: </a:t>
            </a:r>
            <a:r>
              <a:rPr lang="en-US" b="1" dirty="0"/>
              <a:t>O(n</a:t>
            </a:r>
            <a:r>
              <a:rPr lang="en-US" b="1" baseline="30000" dirty="0"/>
              <a:t>2</a:t>
            </a:r>
            <a:r>
              <a:rPr lang="en-US" b="1" dirty="0"/>
              <a:t>)</a:t>
            </a:r>
            <a:endParaRPr lang="en-US" dirty="0"/>
          </a:p>
          <a:p>
            <a:pPr lvl="1" algn="just"/>
            <a:r>
              <a:rPr lang="en-US" dirty="0"/>
              <a:t>Best Case Time Complexity [Big-omega]: </a:t>
            </a:r>
            <a:r>
              <a:rPr lang="el-GR" dirty="0"/>
              <a:t> Ω</a:t>
            </a:r>
            <a:r>
              <a:rPr lang="en-US" dirty="0"/>
              <a:t> </a:t>
            </a:r>
            <a:r>
              <a:rPr lang="en-US" b="1" dirty="0"/>
              <a:t>(n</a:t>
            </a:r>
            <a:r>
              <a:rPr lang="en-US" b="1" baseline="30000" dirty="0"/>
              <a:t>2</a:t>
            </a:r>
            <a:r>
              <a:rPr lang="en-US" b="1" dirty="0"/>
              <a:t>)</a:t>
            </a:r>
            <a:endParaRPr lang="en-US" dirty="0"/>
          </a:p>
          <a:p>
            <a:pPr lvl="1" algn="just"/>
            <a:r>
              <a:rPr lang="en-US" dirty="0"/>
              <a:t>Average Time Complexity [Big-theta]: </a:t>
            </a:r>
            <a:r>
              <a:rPr lang="el-GR" b="1" dirty="0"/>
              <a:t> θ</a:t>
            </a:r>
            <a:r>
              <a:rPr lang="en-US" b="1" dirty="0"/>
              <a:t>(n</a:t>
            </a:r>
            <a:r>
              <a:rPr lang="en-US" b="1" baseline="30000" dirty="0"/>
              <a:t>2</a:t>
            </a:r>
            <a:r>
              <a:rPr lang="en-US" b="1" dirty="0"/>
              <a:t>)</a:t>
            </a:r>
            <a:endParaRPr lang="en-US" dirty="0"/>
          </a:p>
          <a:p>
            <a:pPr lvl="1" algn="just"/>
            <a:r>
              <a:rPr lang="en-US" dirty="0"/>
              <a:t>Space Complexity: </a:t>
            </a:r>
            <a:r>
              <a:rPr lang="en-US" b="1" dirty="0"/>
              <a:t>O(1)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5" name="Rectangle 2">
            <a:extLst>
              <a:ext uri="{FF2B5EF4-FFF2-40B4-BE49-F238E27FC236}">
                <a16:creationId xmlns:a16="http://schemas.microsoft.com/office/drawing/2014/main" id="{EE1DDCA7-9B13-4ED2-B877-7DD5897EAE14}"/>
              </a:ext>
            </a:extLst>
          </p:cNvPr>
          <p:cNvSpPr>
            <a:spLocks noGrp="1" noChangeArrowheads="1"/>
          </p:cNvSpPr>
          <p:nvPr>
            <p:ph idx="1"/>
          </p:nvPr>
        </p:nvSpPr>
        <p:spPr bwMode="auto">
          <a:xfrm>
            <a:off x="838200" y="-9255"/>
            <a:ext cx="7617791" cy="6247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JetBrains Mono"/>
              </a:rPr>
              <a:t>A = [</a:t>
            </a:r>
            <a:r>
              <a:rPr kumimoji="0" lang="en-US" altLang="en-US" sz="4000" b="0" i="0" u="none" strike="noStrike" cap="none" normalizeH="0" baseline="0" dirty="0">
                <a:ln>
                  <a:noFill/>
                </a:ln>
                <a:solidFill>
                  <a:srgbClr val="0000FF"/>
                </a:solidFill>
                <a:effectLst/>
                <a:latin typeface="JetBrains Mono"/>
              </a:rPr>
              <a:t>64</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00FF"/>
                </a:solidFill>
                <a:effectLst/>
                <a:latin typeface="JetBrains Mono"/>
              </a:rPr>
              <a:t>25</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00FF"/>
                </a:solidFill>
                <a:effectLst/>
                <a:latin typeface="JetBrains Mono"/>
              </a:rPr>
              <a:t>12</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00FF"/>
                </a:solidFill>
                <a:effectLst/>
                <a:latin typeface="JetBrains Mono"/>
              </a:rPr>
              <a:t>22</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00FF"/>
                </a:solidFill>
                <a:effectLst/>
                <a:latin typeface="JetBrains Mono"/>
              </a:rPr>
              <a:t>11</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1" i="0" u="none" strike="noStrike" cap="none" normalizeH="0" baseline="0" dirty="0">
                <a:ln>
                  <a:noFill/>
                </a:ln>
                <a:solidFill>
                  <a:srgbClr val="000080"/>
                </a:solidFill>
                <a:effectLst/>
                <a:latin typeface="JetBrains Mono"/>
              </a:rPr>
              <a:t>for </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in </a:t>
            </a:r>
            <a:r>
              <a:rPr kumimoji="0" lang="en-US" altLang="en-US" sz="4000" b="0" i="0" u="none" strike="noStrike" cap="none" normalizeH="0" baseline="0" dirty="0">
                <a:ln>
                  <a:noFill/>
                </a:ln>
                <a:solidFill>
                  <a:srgbClr val="000080"/>
                </a:solidFill>
                <a:effectLst/>
                <a:latin typeface="JetBrains Mono"/>
              </a:rPr>
              <a:t>range</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80"/>
                </a:solidFill>
                <a:effectLst/>
                <a:latin typeface="JetBrains Mono"/>
              </a:rPr>
              <a:t>len</a:t>
            </a:r>
            <a:r>
              <a:rPr kumimoji="0" lang="en-US" altLang="en-US" sz="4000" b="0" i="0" u="none" strike="noStrike" cap="none" normalizeH="0" baseline="0" dirty="0">
                <a:ln>
                  <a:noFill/>
                </a:ln>
                <a:solidFill>
                  <a:srgbClr val="000000"/>
                </a:solidFill>
                <a:effectLst/>
                <a:latin typeface="JetBrains Mono"/>
              </a:rPr>
              <a:t>(A)):</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min_idx</a:t>
            </a:r>
            <a:r>
              <a:rPr kumimoji="0" lang="en-US" altLang="en-US" sz="4000" b="0" i="0" u="none" strike="noStrike" cap="none" normalizeH="0" baseline="0" dirty="0">
                <a:ln>
                  <a:noFill/>
                </a:ln>
                <a:solidFill>
                  <a:srgbClr val="000000"/>
                </a:solidFill>
                <a:effectLst/>
                <a:latin typeface="JetBrains Mono"/>
              </a:rPr>
              <a:t> = </a:t>
            </a:r>
            <a:r>
              <a:rPr kumimoji="0" lang="en-US" altLang="en-US" sz="4000" b="0" i="0" u="none" strike="noStrike" cap="none" normalizeH="0" baseline="0" dirty="0" err="1">
                <a:ln>
                  <a:noFill/>
                </a:ln>
                <a:solidFill>
                  <a:srgbClr val="000000"/>
                </a:solidFill>
                <a:effectLst/>
                <a:latin typeface="JetBrains Mono"/>
              </a:rPr>
              <a:t>i</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for </a:t>
            </a:r>
            <a:r>
              <a:rPr kumimoji="0" lang="en-US" altLang="en-US" sz="4000" b="0" i="0" u="none" strike="noStrike" cap="none" normalizeH="0" baseline="0" dirty="0">
                <a:ln>
                  <a:noFill/>
                </a:ln>
                <a:solidFill>
                  <a:srgbClr val="000000"/>
                </a:solidFill>
                <a:effectLst/>
                <a:latin typeface="JetBrains Mono"/>
              </a:rPr>
              <a:t>j </a:t>
            </a:r>
            <a:r>
              <a:rPr kumimoji="0" lang="en-US" altLang="en-US" sz="4000" b="1" i="0" u="none" strike="noStrike" cap="none" normalizeH="0" baseline="0" dirty="0">
                <a:ln>
                  <a:noFill/>
                </a:ln>
                <a:solidFill>
                  <a:srgbClr val="000080"/>
                </a:solidFill>
                <a:effectLst/>
                <a:latin typeface="JetBrains Mono"/>
              </a:rPr>
              <a:t>in </a:t>
            </a:r>
            <a:r>
              <a:rPr kumimoji="0" lang="en-US" altLang="en-US" sz="4000" b="0" i="0" u="none" strike="noStrike" cap="none" normalizeH="0" baseline="0" dirty="0">
                <a:ln>
                  <a:noFill/>
                </a:ln>
                <a:solidFill>
                  <a:srgbClr val="000080"/>
                </a:solidFill>
                <a:effectLst/>
                <a:latin typeface="JetBrains Mono"/>
              </a:rPr>
              <a:t>range</a:t>
            </a:r>
            <a:r>
              <a:rPr kumimoji="0" lang="en-US" altLang="en-US" sz="4000" b="0" i="0" u="none" strike="noStrike" cap="none" normalizeH="0" baseline="0" dirty="0">
                <a:ln>
                  <a:noFill/>
                </a:ln>
                <a:solidFill>
                  <a:srgbClr val="000000"/>
                </a:solidFill>
                <a:effectLst/>
                <a:latin typeface="JetBrains Mono"/>
              </a:rPr>
              <a:t>(i+</a:t>
            </a:r>
            <a:r>
              <a:rPr kumimoji="0" lang="en-US" altLang="en-US" sz="4000" b="0" i="0" u="none" strike="noStrike" cap="none" normalizeH="0" baseline="0" dirty="0">
                <a:ln>
                  <a:noFill/>
                </a:ln>
                <a:solidFill>
                  <a:srgbClr val="0000FF"/>
                </a:solidFill>
                <a:effectLst/>
                <a:latin typeface="JetBrains Mono"/>
              </a:rPr>
              <a:t>1</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err="1">
                <a:ln>
                  <a:noFill/>
                </a:ln>
                <a:solidFill>
                  <a:srgbClr val="000080"/>
                </a:solidFill>
                <a:effectLst/>
                <a:latin typeface="JetBrains Mono"/>
              </a:rPr>
              <a:t>len</a:t>
            </a:r>
            <a:r>
              <a:rPr kumimoji="0" lang="en-US" altLang="en-US" sz="4000" b="0" i="0" u="none" strike="noStrike" cap="none" normalizeH="0" baseline="0" dirty="0">
                <a:ln>
                  <a:noFill/>
                </a:ln>
                <a:solidFill>
                  <a:srgbClr val="000000"/>
                </a:solidFill>
                <a:effectLst/>
                <a:latin typeface="JetBrains Mono"/>
              </a:rPr>
              <a:t>(A)):</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if </a:t>
            </a:r>
            <a:r>
              <a:rPr kumimoji="0" lang="en-US" altLang="en-US" sz="4000" b="0" i="0" u="none" strike="noStrike" cap="none" normalizeH="0" baseline="0" dirty="0">
                <a:ln>
                  <a:noFill/>
                </a:ln>
                <a:solidFill>
                  <a:srgbClr val="000000"/>
                </a:solidFill>
                <a:effectLst/>
                <a:latin typeface="JetBrains Mono"/>
              </a:rPr>
              <a:t>A[</a:t>
            </a:r>
            <a:r>
              <a:rPr kumimoji="0" lang="en-US" altLang="en-US" sz="4000" b="0" i="0" u="none" strike="noStrike" cap="none" normalizeH="0" baseline="0" dirty="0" err="1">
                <a:ln>
                  <a:noFill/>
                </a:ln>
                <a:solidFill>
                  <a:srgbClr val="000000"/>
                </a:solidFill>
                <a:effectLst/>
                <a:latin typeface="JetBrains Mono"/>
              </a:rPr>
              <a:t>min_idx</a:t>
            </a:r>
            <a:r>
              <a:rPr kumimoji="0" lang="en-US" altLang="en-US" sz="4000" b="0" i="0" u="none" strike="noStrike" cap="none" normalizeH="0" baseline="0" dirty="0">
                <a:ln>
                  <a:noFill/>
                </a:ln>
                <a:solidFill>
                  <a:srgbClr val="000000"/>
                </a:solidFill>
                <a:effectLst/>
                <a:latin typeface="JetBrains Mono"/>
              </a:rPr>
              <a:t>] &gt; A[j]:</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min_idx</a:t>
            </a:r>
            <a:r>
              <a:rPr kumimoji="0" lang="en-US" altLang="en-US" sz="4000" b="0" i="0" u="none" strike="noStrike" cap="none" normalizeH="0" baseline="0" dirty="0">
                <a:ln>
                  <a:noFill/>
                </a:ln>
                <a:solidFill>
                  <a:srgbClr val="000000"/>
                </a:solidFill>
                <a:effectLst/>
                <a:latin typeface="JetBrains Mono"/>
              </a:rPr>
              <a:t> = j</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 A[</a:t>
            </a:r>
            <a:r>
              <a:rPr kumimoji="0" lang="en-US" altLang="en-US" sz="4000" b="0" i="0" u="none" strike="noStrike" cap="none" normalizeH="0" baseline="0" dirty="0" err="1">
                <a:ln>
                  <a:noFill/>
                </a:ln>
                <a:solidFill>
                  <a:srgbClr val="000000"/>
                </a:solidFill>
                <a:effectLst/>
                <a:latin typeface="JetBrains Mono"/>
              </a:rPr>
              <a:t>min_idx</a:t>
            </a:r>
            <a:r>
              <a:rPr kumimoji="0" lang="en-US" altLang="en-US" sz="4000" b="0" i="0" u="none" strike="noStrike" cap="none" normalizeH="0" baseline="0" dirty="0">
                <a:ln>
                  <a:noFill/>
                </a:ln>
                <a:solidFill>
                  <a:srgbClr val="000000"/>
                </a:solidFill>
                <a:effectLst/>
                <a:latin typeface="JetBrains Mono"/>
              </a:rPr>
              <a:t>] = A[</a:t>
            </a:r>
            <a:r>
              <a:rPr kumimoji="0" lang="en-US" altLang="en-US" sz="4000" b="0" i="0" u="none" strike="noStrike" cap="none" normalizeH="0" baseline="0" dirty="0" err="1">
                <a:ln>
                  <a:noFill/>
                </a:ln>
                <a:solidFill>
                  <a:srgbClr val="000000"/>
                </a:solidFill>
                <a:effectLst/>
                <a:latin typeface="JetBrains Mono"/>
              </a:rPr>
              <a:t>min_idx</a:t>
            </a:r>
            <a:r>
              <a:rPr kumimoji="0" lang="en-US" altLang="en-US" sz="4000" b="0" i="0" u="none" strike="noStrike" cap="none" normalizeH="0" baseline="0" dirty="0">
                <a:ln>
                  <a:noFill/>
                </a:ln>
                <a:solidFill>
                  <a:srgbClr val="000000"/>
                </a:solidFill>
                <a:effectLst/>
                <a:latin typeface="JetBrains Mono"/>
              </a:rPr>
              <a:t>], A[</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80"/>
                </a:solidFill>
                <a:effectLst/>
                <a:latin typeface="JetBrains Mono"/>
              </a:rPr>
              <a:t>print </a:t>
            </a:r>
            <a:r>
              <a:rPr kumimoji="0" lang="en-US" altLang="en-US" sz="4000" b="0" i="0" u="none" strike="noStrike" cap="none" normalizeH="0" baseline="0" dirty="0">
                <a:ln>
                  <a:noFill/>
                </a:ln>
                <a:solidFill>
                  <a:srgbClr val="000000"/>
                </a:solidFill>
                <a:effectLst/>
                <a:latin typeface="JetBrains Mono"/>
              </a:rPr>
              <a:t>(</a:t>
            </a:r>
            <a:r>
              <a:rPr kumimoji="0" lang="en-US" altLang="en-US" sz="4000" b="1" i="0" u="none" strike="noStrike" cap="none" normalizeH="0" baseline="0" dirty="0">
                <a:ln>
                  <a:noFill/>
                </a:ln>
                <a:solidFill>
                  <a:srgbClr val="008080"/>
                </a:solidFill>
                <a:effectLst/>
                <a:latin typeface="JetBrains Mono"/>
              </a:rPr>
              <a:t>"Sorted array"</a:t>
            </a:r>
            <a:r>
              <a:rPr kumimoji="0" lang="en-US" altLang="en-US" sz="4000" b="0" i="0" u="none" strike="noStrike" cap="none" normalizeH="0" baseline="0" dirty="0">
                <a:ln>
                  <a:noFill/>
                </a:ln>
                <a:solidFill>
                  <a:srgbClr val="000000"/>
                </a:solidFill>
                <a:effectLst/>
                <a:latin typeface="JetBrains Mono"/>
              </a:rPr>
              <a:t>)</a:t>
            </a:r>
            <a:br>
              <a:rPr kumimoji="0" lang="en-US" altLang="en-US" sz="4000" b="0" i="0" u="none" strike="noStrike" cap="none" normalizeH="0" baseline="0" dirty="0">
                <a:ln>
                  <a:noFill/>
                </a:ln>
                <a:solidFill>
                  <a:srgbClr val="000000"/>
                </a:solidFill>
                <a:effectLst/>
                <a:latin typeface="JetBrains Mono"/>
              </a:rPr>
            </a:br>
            <a:r>
              <a:rPr kumimoji="0" lang="en-US" altLang="en-US" sz="4000" b="1" i="0" u="none" strike="noStrike" cap="none" normalizeH="0" baseline="0" dirty="0">
                <a:ln>
                  <a:noFill/>
                </a:ln>
                <a:solidFill>
                  <a:srgbClr val="000080"/>
                </a:solidFill>
                <a:effectLst/>
                <a:latin typeface="JetBrains Mono"/>
              </a:rPr>
              <a:t>for </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 </a:t>
            </a:r>
            <a:r>
              <a:rPr kumimoji="0" lang="en-US" altLang="en-US" sz="4000" b="1" i="0" u="none" strike="noStrike" cap="none" normalizeH="0" baseline="0" dirty="0">
                <a:ln>
                  <a:noFill/>
                </a:ln>
                <a:solidFill>
                  <a:srgbClr val="000080"/>
                </a:solidFill>
                <a:effectLst/>
                <a:latin typeface="JetBrains Mono"/>
              </a:rPr>
              <a:t>in </a:t>
            </a:r>
            <a:r>
              <a:rPr kumimoji="0" lang="en-US" altLang="en-US" sz="4000" b="0" i="0" u="none" strike="noStrike" cap="none" normalizeH="0" baseline="0" dirty="0">
                <a:ln>
                  <a:noFill/>
                </a:ln>
                <a:solidFill>
                  <a:srgbClr val="000080"/>
                </a:solidFill>
                <a:effectLst/>
                <a:latin typeface="JetBrains Mono"/>
              </a:rPr>
              <a:t>range</a:t>
            </a:r>
            <a:r>
              <a:rPr kumimoji="0" lang="en-US" altLang="en-US" sz="4000" b="0" i="0" u="none" strike="noStrike" cap="none" normalizeH="0" baseline="0" dirty="0">
                <a:ln>
                  <a:noFill/>
                </a:ln>
                <a:solidFill>
                  <a:srgbClr val="000000"/>
                </a:solidFill>
                <a:effectLst/>
                <a:latin typeface="JetBrains Mono"/>
              </a:rPr>
              <a:t>(</a:t>
            </a:r>
            <a:r>
              <a:rPr kumimoji="0" lang="en-US" altLang="en-US" sz="4000" b="0" i="0" u="none" strike="noStrike" cap="none" normalizeH="0" baseline="0" dirty="0" err="1">
                <a:ln>
                  <a:noFill/>
                </a:ln>
                <a:solidFill>
                  <a:srgbClr val="000080"/>
                </a:solidFill>
                <a:effectLst/>
                <a:latin typeface="JetBrains Mono"/>
              </a:rPr>
              <a:t>len</a:t>
            </a:r>
            <a:r>
              <a:rPr kumimoji="0" lang="en-US" altLang="en-US" sz="4000" b="0" i="0" u="none" strike="noStrike" cap="none" normalizeH="0" baseline="0" dirty="0">
                <a:ln>
                  <a:noFill/>
                </a:ln>
                <a:solidFill>
                  <a:srgbClr val="000000"/>
                </a:solidFill>
                <a:effectLst/>
                <a:latin typeface="JetBrains Mono"/>
              </a:rPr>
              <a:t>(A)):</a:t>
            </a:r>
            <a:br>
              <a:rPr kumimoji="0" lang="en-US" altLang="en-US" sz="4000" b="0" i="0" u="none" strike="noStrike" cap="none" normalizeH="0" baseline="0" dirty="0">
                <a:ln>
                  <a:noFill/>
                </a:ln>
                <a:solidFill>
                  <a:srgbClr val="000000"/>
                </a:solidFill>
                <a:effectLst/>
                <a:latin typeface="JetBrains Mono"/>
              </a:rPr>
            </a:b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0080"/>
                </a:solidFill>
                <a:effectLst/>
                <a:latin typeface="JetBrains Mono"/>
              </a:rPr>
              <a:t>print</a:t>
            </a:r>
            <a:r>
              <a:rPr kumimoji="0" lang="en-US" altLang="en-US" sz="4000" b="0" i="0" u="none" strike="noStrike" cap="none" normalizeH="0" baseline="0" dirty="0">
                <a:ln>
                  <a:noFill/>
                </a:ln>
                <a:solidFill>
                  <a:srgbClr val="000000"/>
                </a:solidFill>
                <a:effectLst/>
                <a:latin typeface="JetBrains Mono"/>
              </a:rPr>
              <a:t>(A[</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solidFill>
                  <a:srgbClr val="FF0000"/>
                </a:solidFill>
              </a:rPr>
              <a:t>Merge Sort Algorithm</a:t>
            </a:r>
          </a:p>
        </p:txBody>
      </p:sp>
      <p:sp>
        <p:nvSpPr>
          <p:cNvPr id="3" name="Content Placeholder 2"/>
          <p:cNvSpPr>
            <a:spLocks noGrp="1"/>
          </p:cNvSpPr>
          <p:nvPr>
            <p:ph sz="quarter" idx="1"/>
          </p:nvPr>
        </p:nvSpPr>
        <p:spPr>
          <a:xfrm>
            <a:off x="457200" y="1066800"/>
            <a:ext cx="8382000" cy="5410200"/>
          </a:xfrm>
        </p:spPr>
        <p:txBody>
          <a:bodyPr>
            <a:normAutofit/>
          </a:bodyPr>
          <a:lstStyle/>
          <a:p>
            <a:pPr algn="just"/>
            <a:r>
              <a:rPr lang="en-US" sz="3200" dirty="0"/>
              <a:t>Merge Sort follows the rule of </a:t>
            </a:r>
            <a:r>
              <a:rPr lang="en-US" sz="3200" b="1" dirty="0"/>
              <a:t>Divide and Conquer</a:t>
            </a:r>
            <a:r>
              <a:rPr lang="en-US" sz="3200" dirty="0"/>
              <a:t> to sort a given set of numbers/elements, recursively, hence consuming less time.</a:t>
            </a:r>
          </a:p>
          <a:p>
            <a:pPr algn="just"/>
            <a:r>
              <a:rPr lang="en-US" sz="3200" dirty="0"/>
              <a:t>Merge sort runs in O(n*log n) time in all the cases.</a:t>
            </a:r>
          </a:p>
          <a:p>
            <a:pPr algn="just"/>
            <a:r>
              <a:rPr lang="en-US" sz="3200" dirty="0"/>
              <a:t>Before jumping on to, how merge sort works and it's implementation, first lets understand what is the rule of </a:t>
            </a:r>
            <a:r>
              <a:rPr lang="en-US" sz="3200" b="1" dirty="0"/>
              <a:t>Divide and Conquer</a:t>
            </a:r>
            <a:r>
              <a:rPr lang="en-US" sz="3200" dirty="0"/>
              <a:t>?</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a:solidFill>
                  <a:srgbClr val="FF0000"/>
                </a:solidFill>
              </a:rPr>
              <a:t>Divide and Conquer</a:t>
            </a:r>
          </a:p>
        </p:txBody>
      </p:sp>
      <p:sp>
        <p:nvSpPr>
          <p:cNvPr id="3" name="Content Placeholder 2"/>
          <p:cNvSpPr>
            <a:spLocks noGrp="1"/>
          </p:cNvSpPr>
          <p:nvPr>
            <p:ph sz="quarter" idx="1"/>
          </p:nvPr>
        </p:nvSpPr>
        <p:spPr>
          <a:xfrm>
            <a:off x="304800" y="838200"/>
            <a:ext cx="8458200" cy="5638800"/>
          </a:xfrm>
        </p:spPr>
        <p:txBody>
          <a:bodyPr>
            <a:normAutofit lnSpcReduction="10000"/>
          </a:bodyPr>
          <a:lstStyle/>
          <a:p>
            <a:pPr algn="just"/>
            <a:r>
              <a:rPr lang="en-US" sz="3200" dirty="0"/>
              <a:t>If we can break a single big problem into smaller sub-problems, solve the smaller sub-problems and combine their solutions to find the solution for the original big problem, it becomes easier to solve the whole problem.</a:t>
            </a:r>
          </a:p>
          <a:p>
            <a:pPr algn="just"/>
            <a:r>
              <a:rPr lang="en-US" sz="3200" dirty="0"/>
              <a:t>In </a:t>
            </a:r>
            <a:r>
              <a:rPr lang="en-US" sz="3200" b="1" dirty="0"/>
              <a:t>Merge Sort</a:t>
            </a:r>
            <a:r>
              <a:rPr lang="en-US" sz="3200" dirty="0"/>
              <a:t>, the given unsorted array with n elements, is divided into n sub-arrays, each having </a:t>
            </a:r>
            <a:r>
              <a:rPr lang="en-US" sz="3200" b="1" dirty="0"/>
              <a:t>one</a:t>
            </a:r>
            <a:r>
              <a:rPr lang="en-US" sz="3200" dirty="0"/>
              <a:t> element, because a single element is always sorted in itself. Then, it repeatedly merges these sub-arrays, to produce new sorted sub-arrays, and in the end, one complete sorted array is produced.</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14F1-5D7A-495E-B42D-068D0AE94BD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AD8E2A9-862D-4A6E-8C46-F789780E1D24}"/>
              </a:ext>
            </a:extLst>
          </p:cNvPr>
          <p:cNvSpPr>
            <a:spLocks noGrp="1"/>
          </p:cNvSpPr>
          <p:nvPr>
            <p:ph sz="quarter" idx="1"/>
          </p:nvPr>
        </p:nvSpPr>
        <p:spPr>
          <a:xfrm>
            <a:off x="914400" y="685800"/>
            <a:ext cx="7772400" cy="5334000"/>
          </a:xfrm>
        </p:spPr>
        <p:txBody>
          <a:bodyPr>
            <a:normAutofit lnSpcReduction="10000"/>
          </a:bodyPr>
          <a:lstStyle/>
          <a:p>
            <a:pPr marL="0" indent="0" algn="just">
              <a:buNone/>
            </a:pPr>
            <a:r>
              <a:rPr lang="en-US" sz="3200" dirty="0"/>
              <a:t>The concept of Divide and Conquer involves three steps:</a:t>
            </a:r>
          </a:p>
          <a:p>
            <a:pPr lvl="1" algn="just"/>
            <a:r>
              <a:rPr lang="en-US" sz="2800" b="1" dirty="0"/>
              <a:t>Divide</a:t>
            </a:r>
            <a:r>
              <a:rPr lang="en-US" sz="2800" dirty="0"/>
              <a:t> the problem into multiple small problems.</a:t>
            </a:r>
          </a:p>
          <a:p>
            <a:pPr lvl="1" algn="just"/>
            <a:r>
              <a:rPr lang="en-US" sz="2800" b="1" dirty="0"/>
              <a:t>Conquer</a:t>
            </a:r>
            <a:r>
              <a:rPr lang="en-US" sz="2800" dirty="0"/>
              <a:t> the subproblems by solving them. The idea is to break down the problem into atomic subproblems, where they are actually solved.</a:t>
            </a:r>
          </a:p>
          <a:p>
            <a:pPr lvl="1" algn="just"/>
            <a:r>
              <a:rPr lang="en-US" sz="2800" b="1" dirty="0"/>
              <a:t>Combine</a:t>
            </a:r>
            <a:r>
              <a:rPr lang="en-US" sz="2800" dirty="0"/>
              <a:t> the solutions of the subproblems to find the solution of the actual problem.</a:t>
            </a:r>
          </a:p>
          <a:p>
            <a:pPr lvl="1" algn="just"/>
            <a:endParaRPr lang="en-US" sz="2800" dirty="0"/>
          </a:p>
          <a:p>
            <a:pPr marL="320040" lvl="1" indent="0" algn="just">
              <a:buNone/>
            </a:pPr>
            <a:r>
              <a:rPr lang="en-US" sz="2800" dirty="0">
                <a:hlinkClick r:id="rId2"/>
              </a:rPr>
              <a:t>https://www.hackerearth.com/practice/algorithms/sorting/merge-sort/visualize/</a:t>
            </a:r>
            <a:endParaRPr lang="en-US" sz="2800" dirty="0"/>
          </a:p>
          <a:p>
            <a:endParaRPr lang="en-US" dirty="0"/>
          </a:p>
        </p:txBody>
      </p:sp>
    </p:spTree>
    <p:extLst>
      <p:ext uri="{BB962C8B-B14F-4D97-AF65-F5344CB8AC3E}">
        <p14:creationId xmlns:p14="http://schemas.microsoft.com/office/powerpoint/2010/main" val="64769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png"/>
          <p:cNvPicPr>
            <a:picLocks noGrp="1" noChangeAspect="1"/>
          </p:cNvPicPr>
          <p:nvPr>
            <p:ph sz="quarter" idx="1"/>
          </p:nvPr>
        </p:nvPicPr>
        <p:blipFill>
          <a:blip r:embed="rId2"/>
          <a:stretch>
            <a:fillRect/>
          </a:stretch>
        </p:blipFill>
        <p:spPr>
          <a:xfrm>
            <a:off x="1143000" y="266984"/>
            <a:ext cx="6629400" cy="6283604"/>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rmAutofit fontScale="90000"/>
          </a:bodyPr>
          <a:lstStyle/>
          <a:p>
            <a:r>
              <a:rPr lang="en-US" dirty="0"/>
              <a:t>Pseudo Code</a:t>
            </a:r>
          </a:p>
        </p:txBody>
      </p:sp>
      <p:pic>
        <p:nvPicPr>
          <p:cNvPr id="4" name="Content Placeholder 3" descr="1.png"/>
          <p:cNvPicPr>
            <a:picLocks noGrp="1" noChangeAspect="1"/>
          </p:cNvPicPr>
          <p:nvPr>
            <p:ph sz="quarter" idx="1"/>
          </p:nvPr>
        </p:nvPicPr>
        <p:blipFill>
          <a:blip r:embed="rId2"/>
          <a:stretch>
            <a:fillRect/>
          </a:stretch>
        </p:blipFill>
        <p:spPr>
          <a:xfrm>
            <a:off x="381000" y="1715990"/>
            <a:ext cx="3008908" cy="2322610"/>
          </a:xfrm>
        </p:spPr>
      </p:pic>
      <p:pic>
        <p:nvPicPr>
          <p:cNvPr id="5" name="Picture 4" descr="2.png"/>
          <p:cNvPicPr>
            <a:picLocks noChangeAspect="1"/>
          </p:cNvPicPr>
          <p:nvPr/>
        </p:nvPicPr>
        <p:blipFill>
          <a:blip r:embed="rId3"/>
          <a:stretch>
            <a:fillRect/>
          </a:stretch>
        </p:blipFill>
        <p:spPr>
          <a:xfrm>
            <a:off x="3437993" y="740158"/>
            <a:ext cx="5364764" cy="558444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png"/>
          <p:cNvPicPr>
            <a:picLocks noChangeAspect="1"/>
          </p:cNvPicPr>
          <p:nvPr/>
        </p:nvPicPr>
        <p:blipFill>
          <a:blip r:embed="rId2"/>
          <a:stretch>
            <a:fillRect/>
          </a:stretch>
        </p:blipFill>
        <p:spPr>
          <a:xfrm>
            <a:off x="807856" y="165712"/>
            <a:ext cx="6812144" cy="657414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Merge List</a:t>
            </a:r>
          </a:p>
        </p:txBody>
      </p:sp>
      <p:sp>
        <p:nvSpPr>
          <p:cNvPr id="4" name="Rectangle 2"/>
          <p:cNvSpPr>
            <a:spLocks noGrp="1" noChangeArrowheads="1"/>
          </p:cNvSpPr>
          <p:nvPr>
            <p:ph idx="1"/>
          </p:nvPr>
        </p:nvSpPr>
        <p:spPr bwMode="auto">
          <a:xfrm>
            <a:off x="457200" y="1108143"/>
            <a:ext cx="84582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onsolas" panose="020B0609020204030204" pitchFamily="49" charset="0"/>
              </a:rPr>
              <a:t>test_list1 = [</a:t>
            </a:r>
            <a:r>
              <a:rPr kumimoji="0" lang="en-US" sz="2400" b="0" i="0" u="none" strike="noStrike" cap="none" normalizeH="0" baseline="0" dirty="0">
                <a:ln>
                  <a:noFill/>
                </a:ln>
                <a:solidFill>
                  <a:srgbClr val="0000FF"/>
                </a:solidFill>
                <a:effectLst/>
                <a:latin typeface="Consolas" panose="020B0609020204030204" pitchFamily="49" charset="0"/>
              </a:rPr>
              <a:t>3</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4</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7</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8</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101</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test_list2 = [</a:t>
            </a:r>
            <a:r>
              <a:rPr kumimoji="0" lang="en-US" sz="2400" b="0" i="0" u="none" strike="noStrike" cap="none" normalizeH="0" baseline="0" dirty="0">
                <a:ln>
                  <a:noFill/>
                </a:ln>
                <a:solidFill>
                  <a:srgbClr val="0000FF"/>
                </a:solidFill>
                <a:effectLst/>
                <a:latin typeface="Consolas" panose="020B0609020204030204" pitchFamily="49" charset="0"/>
              </a:rPr>
              <a:t>1</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5</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65</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95</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111</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FF"/>
                </a:solidFill>
                <a:effectLst/>
                <a:latin typeface="Consolas" panose="020B0609020204030204" pitchFamily="49" charset="0"/>
              </a:rPr>
              <a:t>123</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FF"/>
                </a:solidFill>
                <a:effectLst/>
                <a:latin typeface="Consolas" panose="020B0609020204030204" pitchFamily="49" charset="0"/>
              </a:rPr>
              <a:t>143</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FF"/>
                </a:solidFill>
                <a:effectLst/>
                <a:latin typeface="Consolas" panose="020B0609020204030204" pitchFamily="49" charset="0"/>
              </a:rPr>
              <a:t>197</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size_1 = </a:t>
            </a:r>
            <a:r>
              <a:rPr kumimoji="0" lang="en-US" sz="2400" b="0" i="0" u="none" strike="noStrike" cap="none" normalizeH="0" baseline="0" dirty="0" err="1">
                <a:ln>
                  <a:noFill/>
                </a:ln>
                <a:solidFill>
                  <a:srgbClr val="000080"/>
                </a:solidFill>
                <a:effectLst/>
                <a:latin typeface="Consolas" panose="020B0609020204030204" pitchFamily="49" charset="0"/>
              </a:rPr>
              <a:t>len</a:t>
            </a:r>
            <a:r>
              <a:rPr kumimoji="0" lang="en-US" sz="2400" b="0" i="0" u="none" strike="noStrike" cap="none" normalizeH="0" baseline="0" dirty="0">
                <a:ln>
                  <a:noFill/>
                </a:ln>
                <a:solidFill>
                  <a:srgbClr val="000000"/>
                </a:solidFill>
                <a:effectLst/>
                <a:latin typeface="Consolas" panose="020B0609020204030204" pitchFamily="49" charset="0"/>
              </a:rPr>
              <a:t>(test_list1)</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size_2 = </a:t>
            </a:r>
            <a:r>
              <a:rPr kumimoji="0" lang="en-US" sz="2400" b="0" i="0" u="none" strike="noStrike" cap="none" normalizeH="0" baseline="0" dirty="0" err="1">
                <a:ln>
                  <a:noFill/>
                </a:ln>
                <a:solidFill>
                  <a:srgbClr val="000080"/>
                </a:solidFill>
                <a:effectLst/>
                <a:latin typeface="Consolas" panose="020B0609020204030204" pitchFamily="49" charset="0"/>
              </a:rPr>
              <a:t>len</a:t>
            </a:r>
            <a:r>
              <a:rPr kumimoji="0" lang="en-US" sz="2400" b="0" i="0" u="none" strike="noStrike" cap="none" normalizeH="0" baseline="0" dirty="0">
                <a:ln>
                  <a:noFill/>
                </a:ln>
                <a:solidFill>
                  <a:srgbClr val="000000"/>
                </a:solidFill>
                <a:effectLst/>
                <a:latin typeface="Consolas" panose="020B0609020204030204" pitchFamily="49" charset="0"/>
              </a:rPr>
              <a:t>(test_list2)</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res = []</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j = </a:t>
            </a:r>
            <a:r>
              <a:rPr kumimoji="0" lang="en-US" sz="2400" b="0" i="0" u="none" strike="noStrike" cap="none" normalizeH="0" baseline="0" dirty="0">
                <a:ln>
                  <a:noFill/>
                </a:ln>
                <a:solidFill>
                  <a:srgbClr val="0000FF"/>
                </a:solidFill>
                <a:effectLst/>
                <a:latin typeface="Consolas" panose="020B0609020204030204" pitchFamily="49" charset="0"/>
              </a:rPr>
              <a:t>0</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FF"/>
                </a:solidFill>
                <a:effectLst/>
                <a:latin typeface="Consolas" panose="020B0609020204030204" pitchFamily="49" charset="0"/>
              </a:rPr>
              <a:t>0</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1" i="0" u="none" strike="noStrike" cap="none" normalizeH="0" baseline="0" dirty="0">
                <a:ln>
                  <a:noFill/>
                </a:ln>
                <a:solidFill>
                  <a:srgbClr val="000080"/>
                </a:solidFill>
                <a:effectLst/>
                <a:latin typeface="Consolas" panose="020B0609020204030204" pitchFamily="49" charset="0"/>
              </a:rPr>
              <a:t>while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&lt; size_1 </a:t>
            </a:r>
            <a:r>
              <a:rPr kumimoji="0" lang="en-US" sz="2400" b="1" i="0" u="none" strike="noStrike" cap="none" normalizeH="0" baseline="0" dirty="0">
                <a:ln>
                  <a:noFill/>
                </a:ln>
                <a:solidFill>
                  <a:srgbClr val="000080"/>
                </a:solidFill>
                <a:effectLst/>
                <a:latin typeface="Consolas" panose="020B0609020204030204" pitchFamily="49" charset="0"/>
              </a:rPr>
              <a:t>and </a:t>
            </a:r>
            <a:r>
              <a:rPr kumimoji="0" lang="en-US" sz="2400" b="0" i="0" u="none" strike="noStrike" cap="none" normalizeH="0" baseline="0" dirty="0">
                <a:ln>
                  <a:noFill/>
                </a:ln>
                <a:solidFill>
                  <a:srgbClr val="000000"/>
                </a:solidFill>
                <a:effectLst/>
                <a:latin typeface="Consolas" panose="020B0609020204030204" pitchFamily="49" charset="0"/>
              </a:rPr>
              <a:t>j &lt; size_2:</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if </a:t>
            </a:r>
            <a:r>
              <a:rPr kumimoji="0" lang="en-US" sz="2400" b="0" i="0" u="none" strike="noStrike" cap="none" normalizeH="0" baseline="0" dirty="0">
                <a:ln>
                  <a:noFill/>
                </a:ln>
                <a:solidFill>
                  <a:srgbClr val="000000"/>
                </a:solidFill>
                <a:effectLst/>
                <a:latin typeface="Consolas" panose="020B0609020204030204" pitchFamily="49" charset="0"/>
              </a:rPr>
              <a:t>test_list1[</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&lt; test_list2[j]: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res.append</a:t>
            </a:r>
            <a:r>
              <a:rPr kumimoji="0" lang="en-US" sz="2400" b="0" i="0" u="none" strike="noStrike" cap="none" normalizeH="0" baseline="0" dirty="0">
                <a:ln>
                  <a:noFill/>
                </a:ln>
                <a:solidFill>
                  <a:srgbClr val="000000"/>
                </a:solidFill>
                <a:effectLst/>
                <a:latin typeface="Consolas" panose="020B0609020204030204" pitchFamily="49" charset="0"/>
              </a:rPr>
              <a:t>(test_list1[</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else</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res.append</a:t>
            </a:r>
            <a:r>
              <a:rPr kumimoji="0" lang="en-US" sz="2400" b="0" i="0" u="none" strike="noStrike" cap="none" normalizeH="0" baseline="0" dirty="0">
                <a:ln>
                  <a:noFill/>
                </a:ln>
                <a:solidFill>
                  <a:srgbClr val="000000"/>
                </a:solidFill>
                <a:effectLst/>
                <a:latin typeface="Consolas" panose="020B0609020204030204" pitchFamily="49" charset="0"/>
              </a:rPr>
              <a:t>(test_list2[j])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j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res = res + test_list1[</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 test_list2[j:]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80"/>
                </a:solidFill>
                <a:effectLst/>
                <a:latin typeface="Consolas" panose="020B0609020204030204" pitchFamily="49" charset="0"/>
              </a:rPr>
              <a:t>print </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1" i="0" u="none" strike="noStrike" cap="none" normalizeH="0" baseline="0" dirty="0">
                <a:ln>
                  <a:noFill/>
                </a:ln>
                <a:solidFill>
                  <a:srgbClr val="008080"/>
                </a:solidFill>
                <a:effectLst/>
                <a:latin typeface="Consolas" panose="020B0609020204030204" pitchFamily="49" charset="0"/>
              </a:rPr>
              <a:t>"The combined sorted list is : " </a:t>
            </a:r>
            <a:r>
              <a:rPr kumimoji="0" lang="en-US" sz="2400" b="0" i="0" u="none" strike="noStrike" cap="none" normalizeH="0" baseline="0" dirty="0">
                <a:ln>
                  <a:noFill/>
                </a:ln>
                <a:solidFill>
                  <a:srgbClr val="000000"/>
                </a:solidFill>
                <a:effectLst/>
                <a:latin typeface="Consolas" panose="020B0609020204030204" pitchFamily="49" charset="0"/>
              </a:rPr>
              <a:t>,res)</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Fibonacci series</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pPr marL="0" indent="0" algn="just">
              <a:buNone/>
            </a:pPr>
            <a:r>
              <a:rPr lang="en-US" dirty="0"/>
              <a:t>In mathematical terms, the sequence </a:t>
            </a:r>
            <a:r>
              <a:rPr lang="en-US" dirty="0" err="1"/>
              <a:t>Fn</a:t>
            </a:r>
            <a:r>
              <a:rPr lang="en-US" dirty="0"/>
              <a:t> of Fibonacci numbers is defined by the recurrence relation</a:t>
            </a:r>
          </a:p>
          <a:p>
            <a:pPr marL="0" indent="0" algn="just">
              <a:buNone/>
            </a:pPr>
            <a:endParaRPr lang="en-US" dirty="0"/>
          </a:p>
          <a:p>
            <a:pPr marL="0" indent="0" algn="just">
              <a:buNone/>
            </a:pPr>
            <a:r>
              <a:rPr lang="en-US" dirty="0">
                <a:solidFill>
                  <a:srgbClr val="FF0000"/>
                </a:solidFill>
              </a:rPr>
              <a:t>	</a:t>
            </a:r>
            <a:r>
              <a:rPr lang="en-US" dirty="0" err="1">
                <a:solidFill>
                  <a:srgbClr val="FF0000"/>
                </a:solidFill>
              </a:rPr>
              <a:t>Fn</a:t>
            </a:r>
            <a:r>
              <a:rPr lang="en-US" dirty="0">
                <a:solidFill>
                  <a:srgbClr val="FF0000"/>
                </a:solidFill>
              </a:rPr>
              <a:t> = Fn-1 + Fn-2</a:t>
            </a:r>
          </a:p>
          <a:p>
            <a:pPr marL="0" indent="0" algn="just">
              <a:buNone/>
            </a:pPr>
            <a:r>
              <a:rPr lang="en-US" dirty="0">
                <a:solidFill>
                  <a:srgbClr val="FF0000"/>
                </a:solidFill>
              </a:rPr>
              <a:t>	with seed values   F0 = 0 and F1 =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Merge Sort</a:t>
            </a:r>
          </a:p>
        </p:txBody>
      </p:sp>
      <p:sp>
        <p:nvSpPr>
          <p:cNvPr id="5" name="Rectangle 3"/>
          <p:cNvSpPr>
            <a:spLocks noGrp="1" noChangeArrowheads="1"/>
          </p:cNvSpPr>
          <p:nvPr>
            <p:ph idx="1"/>
          </p:nvPr>
        </p:nvSpPr>
        <p:spPr bwMode="auto">
          <a:xfrm>
            <a:off x="457200" y="1662143"/>
            <a:ext cx="8229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0080"/>
                </a:solidFill>
                <a:effectLst/>
                <a:latin typeface="Consolas" panose="020B0609020204030204" pitchFamily="49" charset="0"/>
              </a:rPr>
              <a:t>def</a:t>
            </a:r>
            <a:r>
              <a:rPr kumimoji="0" lang="en-US" sz="2400" b="1" i="0" u="none" strike="noStrike" cap="none" normalizeH="0" baseline="0" dirty="0">
                <a:ln>
                  <a:noFill/>
                </a:ln>
                <a:solidFill>
                  <a:srgbClr val="000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merge(</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 l, m, r):</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n1 = m - l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n2 = r - m</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L = [</a:t>
            </a:r>
            <a:r>
              <a:rPr kumimoji="0" lang="en-US" sz="2400" b="0" i="0" u="none" strike="noStrike" cap="none" normalizeH="0" baseline="0" dirty="0">
                <a:ln>
                  <a:noFill/>
                </a:ln>
                <a:solidFill>
                  <a:srgbClr val="0000FF"/>
                </a:solidFill>
                <a:effectLst/>
                <a:latin typeface="Consolas" panose="020B0609020204030204" pitchFamily="49" charset="0"/>
              </a:rPr>
              <a:t>0</a:t>
            </a:r>
            <a:r>
              <a:rPr kumimoji="0" lang="en-US" sz="2400" b="0" i="0" u="none" strike="noStrike" cap="none" normalizeH="0" baseline="0" dirty="0">
                <a:ln>
                  <a:noFill/>
                </a:ln>
                <a:solidFill>
                  <a:srgbClr val="000000"/>
                </a:solidFill>
                <a:effectLst/>
                <a:latin typeface="Consolas" panose="020B0609020204030204" pitchFamily="49" charset="0"/>
              </a:rPr>
              <a:t>] * (n1)</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R = [</a:t>
            </a:r>
            <a:r>
              <a:rPr kumimoji="0" lang="en-US" sz="2400" b="0" i="0" u="none" strike="noStrike" cap="none" normalizeH="0" baseline="0" dirty="0">
                <a:ln>
                  <a:noFill/>
                </a:ln>
                <a:solidFill>
                  <a:srgbClr val="0000FF"/>
                </a:solidFill>
                <a:effectLst/>
                <a:latin typeface="Consolas" panose="020B0609020204030204" pitchFamily="49" charset="0"/>
              </a:rPr>
              <a:t>0</a:t>
            </a:r>
            <a:r>
              <a:rPr kumimoji="0" lang="en-US" sz="2400" b="0" i="0" u="none" strike="noStrike" cap="none" normalizeH="0" baseline="0" dirty="0">
                <a:ln>
                  <a:noFill/>
                </a:ln>
                <a:solidFill>
                  <a:srgbClr val="000000"/>
                </a:solidFill>
                <a:effectLst/>
                <a:latin typeface="Consolas" panose="020B0609020204030204" pitchFamily="49" charset="0"/>
              </a:rPr>
              <a:t>] * (n2)</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for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in </a:t>
            </a:r>
            <a:r>
              <a:rPr kumimoji="0" lang="en-US" sz="2400" b="0" i="0" u="none" strike="noStrike" cap="none" normalizeH="0" baseline="0" dirty="0">
                <a:ln>
                  <a:noFill/>
                </a:ln>
                <a:solidFill>
                  <a:srgbClr val="000080"/>
                </a:solidFill>
                <a:effectLst/>
                <a:latin typeface="Consolas" panose="020B0609020204030204" pitchFamily="49" charset="0"/>
              </a:rPr>
              <a:t>range</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FF"/>
                </a:solidFill>
                <a:effectLst/>
                <a:latin typeface="Consolas" panose="020B0609020204030204" pitchFamily="49" charset="0"/>
              </a:rPr>
              <a:t>0</a:t>
            </a:r>
            <a:r>
              <a:rPr kumimoji="0" lang="en-US" sz="2400" b="0" i="0" u="none" strike="noStrike" cap="none" normalizeH="0" baseline="0" dirty="0">
                <a:ln>
                  <a:noFill/>
                </a:ln>
                <a:solidFill>
                  <a:srgbClr val="000000"/>
                </a:solidFill>
                <a:effectLst/>
                <a:latin typeface="Consolas" panose="020B0609020204030204" pitchFamily="49" charset="0"/>
              </a:rPr>
              <a:t>, n1):</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L[</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 </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[l +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for </a:t>
            </a:r>
            <a:r>
              <a:rPr kumimoji="0" lang="en-US" sz="2400" b="0" i="0" u="none" strike="noStrike" cap="none" normalizeH="0" baseline="0" dirty="0">
                <a:ln>
                  <a:noFill/>
                </a:ln>
                <a:solidFill>
                  <a:srgbClr val="000000"/>
                </a:solidFill>
                <a:effectLst/>
                <a:latin typeface="Consolas" panose="020B0609020204030204" pitchFamily="49" charset="0"/>
              </a:rPr>
              <a:t>j </a:t>
            </a:r>
            <a:r>
              <a:rPr kumimoji="0" lang="en-US" sz="2400" b="1" i="0" u="none" strike="noStrike" cap="none" normalizeH="0" baseline="0" dirty="0">
                <a:ln>
                  <a:noFill/>
                </a:ln>
                <a:solidFill>
                  <a:srgbClr val="000080"/>
                </a:solidFill>
                <a:effectLst/>
                <a:latin typeface="Consolas" panose="020B0609020204030204" pitchFamily="49" charset="0"/>
              </a:rPr>
              <a:t>in </a:t>
            </a:r>
            <a:r>
              <a:rPr kumimoji="0" lang="en-US" sz="2400" b="0" i="0" u="none" strike="noStrike" cap="none" normalizeH="0" baseline="0" dirty="0">
                <a:ln>
                  <a:noFill/>
                </a:ln>
                <a:solidFill>
                  <a:srgbClr val="000080"/>
                </a:solidFill>
                <a:effectLst/>
                <a:latin typeface="Consolas" panose="020B0609020204030204" pitchFamily="49" charset="0"/>
              </a:rPr>
              <a:t>range</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FF"/>
                </a:solidFill>
                <a:effectLst/>
                <a:latin typeface="Consolas" panose="020B0609020204030204" pitchFamily="49" charset="0"/>
              </a:rPr>
              <a:t>0</a:t>
            </a:r>
            <a:r>
              <a:rPr kumimoji="0" lang="en-US" sz="2400" b="0" i="0" u="none" strike="noStrike" cap="none" normalizeH="0" baseline="0" dirty="0">
                <a:ln>
                  <a:noFill/>
                </a:ln>
                <a:solidFill>
                  <a:srgbClr val="000000"/>
                </a:solidFill>
                <a:effectLst/>
                <a:latin typeface="Consolas" panose="020B0609020204030204" pitchFamily="49" charset="0"/>
              </a:rPr>
              <a:t>, n2):</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R[j] = </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[m + </a:t>
            </a:r>
            <a:r>
              <a:rPr kumimoji="0" lang="en-US" sz="2400" b="0" i="0" u="none" strike="noStrike" cap="none" normalizeH="0" baseline="0" dirty="0">
                <a:ln>
                  <a:noFill/>
                </a:ln>
                <a:solidFill>
                  <a:srgbClr val="0000FF"/>
                </a:solidFill>
                <a:effectLst/>
                <a:latin typeface="Consolas" panose="020B0609020204030204" pitchFamily="49" charset="0"/>
              </a:rPr>
              <a:t>1 </a:t>
            </a:r>
            <a:r>
              <a:rPr kumimoji="0" lang="en-US" sz="2400" b="0" i="0" u="none" strike="noStrike" cap="none" normalizeH="0" baseline="0" dirty="0">
                <a:ln>
                  <a:noFill/>
                </a:ln>
                <a:solidFill>
                  <a:srgbClr val="000000"/>
                </a:solidFill>
                <a:effectLst/>
                <a:latin typeface="Consolas" panose="020B0609020204030204" pitchFamily="49" charset="0"/>
              </a:rPr>
              <a:t>+ 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 </a:t>
            </a:r>
            <a:r>
              <a:rPr kumimoji="0" lang="en-US" sz="2400" b="0" i="0" u="none" strike="noStrike" cap="none" normalizeH="0" baseline="0" dirty="0">
                <a:ln>
                  <a:noFill/>
                </a:ln>
                <a:solidFill>
                  <a:srgbClr val="0000FF"/>
                </a:solidFill>
                <a:effectLst/>
                <a:latin typeface="Consolas" panose="020B0609020204030204" pitchFamily="49" charset="0"/>
              </a:rPr>
              <a:t>0  </a:t>
            </a:r>
            <a:r>
              <a:rPr kumimoji="0" lang="en-US" sz="2400" b="0" i="1" u="none" strike="noStrike" cap="none" normalizeH="0" baseline="0" dirty="0">
                <a:ln>
                  <a:noFill/>
                </a:ln>
                <a:solidFill>
                  <a:srgbClr val="808080"/>
                </a:solidFill>
                <a:effectLst/>
                <a:latin typeface="Consolas" panose="020B0609020204030204" pitchFamily="49" charset="0"/>
              </a:rPr>
              <a:t># Initial index of first </a:t>
            </a:r>
            <a:r>
              <a:rPr kumimoji="0" lang="en-US" sz="2400" b="0" i="1" u="none" strike="noStrike" cap="none" normalizeH="0" baseline="0" dirty="0" err="1">
                <a:ln>
                  <a:noFill/>
                </a:ln>
                <a:solidFill>
                  <a:srgbClr val="808080"/>
                </a:solidFill>
                <a:effectLst/>
                <a:latin typeface="Consolas" panose="020B0609020204030204" pitchFamily="49" charset="0"/>
              </a:rPr>
              <a:t>subarray</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j = </a:t>
            </a:r>
            <a:r>
              <a:rPr kumimoji="0" lang="en-US" sz="2400" b="0" i="0" u="none" strike="noStrike" cap="none" normalizeH="0" baseline="0" dirty="0">
                <a:ln>
                  <a:noFill/>
                </a:ln>
                <a:solidFill>
                  <a:srgbClr val="0000FF"/>
                </a:solidFill>
                <a:effectLst/>
                <a:latin typeface="Consolas" panose="020B0609020204030204" pitchFamily="49" charset="0"/>
              </a:rPr>
              <a:t>0  </a:t>
            </a:r>
            <a:r>
              <a:rPr kumimoji="0" lang="en-US" sz="2400" b="0" i="1" u="none" strike="noStrike" cap="none" normalizeH="0" baseline="0" dirty="0">
                <a:ln>
                  <a:noFill/>
                </a:ln>
                <a:solidFill>
                  <a:srgbClr val="808080"/>
                </a:solidFill>
                <a:effectLst/>
                <a:latin typeface="Consolas" panose="020B0609020204030204" pitchFamily="49" charset="0"/>
              </a:rPr>
              <a:t># Initial index of second </a:t>
            </a:r>
            <a:r>
              <a:rPr kumimoji="0" lang="en-US" sz="2400" b="0" i="1" u="none" strike="noStrike" cap="none" normalizeH="0" baseline="0" dirty="0" err="1">
                <a:ln>
                  <a:noFill/>
                </a:ln>
                <a:solidFill>
                  <a:srgbClr val="808080"/>
                </a:solidFill>
                <a:effectLst/>
                <a:latin typeface="Consolas" panose="020B0609020204030204" pitchFamily="49" charset="0"/>
              </a:rPr>
              <a:t>subarray</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k = l  </a:t>
            </a:r>
            <a:r>
              <a:rPr kumimoji="0" lang="en-US" sz="2400" b="0" i="1" u="none" strike="noStrike" cap="none" normalizeH="0" baseline="0" dirty="0">
                <a:ln>
                  <a:noFill/>
                </a:ln>
                <a:solidFill>
                  <a:srgbClr val="808080"/>
                </a:solidFill>
                <a:effectLst/>
                <a:latin typeface="Consolas" panose="020B0609020204030204" pitchFamily="49" charset="0"/>
              </a:rPr>
              <a:t># Initial index of merged </a:t>
            </a:r>
            <a:r>
              <a:rPr kumimoji="0" lang="en-US" sz="2400" b="0" i="1" u="none" strike="noStrike" cap="none" normalizeH="0" baseline="0" dirty="0" err="1">
                <a:ln>
                  <a:noFill/>
                </a:ln>
                <a:solidFill>
                  <a:srgbClr val="808080"/>
                </a:solidFill>
                <a:effectLst/>
                <a:latin typeface="Consolas" panose="020B0609020204030204" pitchFamily="49" charset="0"/>
              </a:rPr>
              <a:t>subarray</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rmAutofit/>
          </a:bodyPr>
          <a:lstStyle/>
          <a:p>
            <a:r>
              <a:rPr lang="en-US" dirty="0">
                <a:solidFill>
                  <a:srgbClr val="FF0000"/>
                </a:solidFill>
              </a:rPr>
              <a:t>  </a:t>
            </a:r>
          </a:p>
        </p:txBody>
      </p:sp>
      <p:sp>
        <p:nvSpPr>
          <p:cNvPr id="3" name="Rectangle 1"/>
          <p:cNvSpPr>
            <a:spLocks noGrp="1" noChangeArrowheads="1"/>
          </p:cNvSpPr>
          <p:nvPr>
            <p:ph idx="1"/>
          </p:nvPr>
        </p:nvSpPr>
        <p:spPr bwMode="auto">
          <a:xfrm>
            <a:off x="1676400" y="106429"/>
            <a:ext cx="495300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lvl="1" indent="0" eaLnBrk="0" fontAlgn="base" hangingPunct="0">
              <a:spcBef>
                <a:spcPct val="0"/>
              </a:spcBef>
              <a:spcAft>
                <a:spcPct val="0"/>
              </a:spcAft>
              <a:buFontTx/>
              <a:buNone/>
            </a:pPr>
            <a:r>
              <a:rPr kumimoji="0" lang="en-US" sz="2400" b="1" i="0" u="none" strike="noStrike" cap="none" normalizeH="0" baseline="0" dirty="0">
                <a:ln>
                  <a:noFill/>
                </a:ln>
                <a:solidFill>
                  <a:srgbClr val="000080"/>
                </a:solidFill>
                <a:effectLst/>
                <a:latin typeface="Consolas" panose="020B0609020204030204" pitchFamily="49" charset="0"/>
              </a:rPr>
              <a:t>while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&lt; n1 </a:t>
            </a:r>
            <a:r>
              <a:rPr kumimoji="0" lang="en-US" sz="2400" b="1" i="0" u="none" strike="noStrike" cap="none" normalizeH="0" baseline="0" dirty="0">
                <a:ln>
                  <a:noFill/>
                </a:ln>
                <a:solidFill>
                  <a:srgbClr val="000080"/>
                </a:solidFill>
                <a:effectLst/>
                <a:latin typeface="Consolas" panose="020B0609020204030204" pitchFamily="49" charset="0"/>
              </a:rPr>
              <a:t>and </a:t>
            </a:r>
            <a:r>
              <a:rPr kumimoji="0" lang="en-US" sz="2400" b="0" i="0" u="none" strike="noStrike" cap="none" normalizeH="0" baseline="0" dirty="0">
                <a:ln>
                  <a:noFill/>
                </a:ln>
                <a:solidFill>
                  <a:srgbClr val="000000"/>
                </a:solidFill>
                <a:effectLst/>
                <a:latin typeface="Consolas" panose="020B0609020204030204" pitchFamily="49" charset="0"/>
              </a:rPr>
              <a:t>j &lt; n2:</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if </a:t>
            </a:r>
            <a:r>
              <a:rPr kumimoji="0" lang="en-US" sz="2400" b="0" i="0" u="none" strike="noStrike" cap="none" normalizeH="0" baseline="0" dirty="0">
                <a:ln>
                  <a:noFill/>
                </a:ln>
                <a:solidFill>
                  <a:srgbClr val="000000"/>
                </a:solidFill>
                <a:effectLst/>
                <a:latin typeface="Consolas" panose="020B0609020204030204" pitchFamily="49" charset="0"/>
              </a:rPr>
              <a:t>L[</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&lt;= R[j]: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[k] = L[</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else</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[k] = R[j]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j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k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1" i="0" u="none" strike="noStrike" cap="none" normalizeH="0" baseline="0" dirty="0">
                <a:ln>
                  <a:noFill/>
                </a:ln>
                <a:solidFill>
                  <a:srgbClr val="000080"/>
                </a:solidFill>
                <a:effectLst/>
                <a:latin typeface="Consolas" panose="020B0609020204030204" pitchFamily="49" charset="0"/>
              </a:rPr>
              <a:t>while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&lt; n1:</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[k] = L[</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i</a:t>
            </a:r>
            <a:r>
              <a:rPr kumimoji="0" lang="en-US" sz="2400" b="0" i="0" u="none" strike="noStrike" cap="none" normalizeH="0" baseline="0" dirty="0">
                <a:ln>
                  <a:noFill/>
                </a:ln>
                <a:solidFill>
                  <a:srgbClr val="000000"/>
                </a:solidFill>
                <a:effectLst/>
                <a:latin typeface="Consolas" panose="020B0609020204030204" pitchFamily="49" charset="0"/>
              </a:rPr>
              <a:t>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k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1" i="0" u="none" strike="noStrike" cap="none" normalizeH="0" baseline="0" dirty="0">
                <a:ln>
                  <a:noFill/>
                </a:ln>
                <a:solidFill>
                  <a:srgbClr val="000080"/>
                </a:solidFill>
                <a:effectLst/>
                <a:latin typeface="Consolas" panose="020B0609020204030204" pitchFamily="49" charset="0"/>
              </a:rPr>
              <a:t>while </a:t>
            </a:r>
            <a:r>
              <a:rPr kumimoji="0" lang="en-US" sz="2400" b="0" i="0" u="none" strike="noStrike" cap="none" normalizeH="0" baseline="0" dirty="0">
                <a:ln>
                  <a:noFill/>
                </a:ln>
                <a:solidFill>
                  <a:srgbClr val="000000"/>
                </a:solidFill>
                <a:effectLst/>
                <a:latin typeface="Consolas" panose="020B0609020204030204" pitchFamily="49" charset="0"/>
              </a:rPr>
              <a:t>j &lt; n2:</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err="1">
                <a:ln>
                  <a:noFill/>
                </a:ln>
                <a:solidFill>
                  <a:srgbClr val="000000"/>
                </a:solidFill>
                <a:effectLst/>
                <a:latin typeface="Consolas" panose="020B0609020204030204" pitchFamily="49" charset="0"/>
              </a:rPr>
              <a:t>arr</a:t>
            </a:r>
            <a:r>
              <a:rPr kumimoji="0" lang="en-US" sz="2400" b="0" i="0" u="none" strike="noStrike" cap="none" normalizeH="0" baseline="0" dirty="0">
                <a:ln>
                  <a:noFill/>
                </a:ln>
                <a:solidFill>
                  <a:srgbClr val="000000"/>
                </a:solidFill>
                <a:effectLst/>
                <a:latin typeface="Consolas" panose="020B0609020204030204" pitchFamily="49" charset="0"/>
              </a:rPr>
              <a:t>[k] = R[j]</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j +=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k += </a:t>
            </a:r>
            <a:r>
              <a:rPr kumimoji="0" lang="en-US" sz="2400" b="0" i="0" u="none" strike="noStrike" cap="none" normalizeH="0" baseline="0" dirty="0">
                <a:ln>
                  <a:noFill/>
                </a:ln>
                <a:solidFill>
                  <a:srgbClr val="0000FF"/>
                </a:solidFill>
                <a:effectLst/>
                <a:latin typeface="Consolas" panose="020B0609020204030204" pitchFamily="49" charset="0"/>
              </a:rPr>
              <a:t>1</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3" name="Rectangle 1"/>
          <p:cNvSpPr>
            <a:spLocks noGrp="1" noChangeArrowheads="1"/>
          </p:cNvSpPr>
          <p:nvPr>
            <p:ph idx="1"/>
          </p:nvPr>
        </p:nvSpPr>
        <p:spPr bwMode="auto">
          <a:xfrm>
            <a:off x="609600" y="-80665"/>
            <a:ext cx="7086600"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err="1">
                <a:ln>
                  <a:noFill/>
                </a:ln>
                <a:solidFill>
                  <a:srgbClr val="000080"/>
                </a:solidFill>
                <a:effectLst/>
                <a:latin typeface="Consolas" panose="020B0609020204030204" pitchFamily="49" charset="0"/>
              </a:rPr>
              <a:t>def</a:t>
            </a:r>
            <a:r>
              <a:rPr kumimoji="0" lang="en-US" sz="2800" b="1" i="0" u="none" strike="noStrike" cap="none" normalizeH="0" baseline="0" dirty="0">
                <a:ln>
                  <a:noFill/>
                </a:ln>
                <a:solidFill>
                  <a:srgbClr val="000080"/>
                </a:solidFill>
                <a:effectLst/>
                <a:latin typeface="Consolas" panose="020B0609020204030204" pitchFamily="49" charset="0"/>
              </a:rPr>
              <a:t> </a:t>
            </a:r>
            <a:r>
              <a:rPr kumimoji="0" lang="en-US" sz="2800" b="0" i="0" u="none" strike="noStrike" cap="none" normalizeH="0" baseline="0" dirty="0" err="1">
                <a:ln>
                  <a:noFill/>
                </a:ln>
                <a:solidFill>
                  <a:srgbClr val="000000"/>
                </a:solidFill>
                <a:effectLst/>
                <a:latin typeface="Consolas" panose="020B0609020204030204" pitchFamily="49" charset="0"/>
              </a:rPr>
              <a:t>mergeSort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l, r):</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1" i="0" u="none" strike="noStrike" cap="none" normalizeH="0" baseline="0" dirty="0">
                <a:ln>
                  <a:noFill/>
                </a:ln>
                <a:solidFill>
                  <a:srgbClr val="000080"/>
                </a:solidFill>
                <a:effectLst/>
                <a:latin typeface="Consolas" panose="020B0609020204030204" pitchFamily="49" charset="0"/>
              </a:rPr>
              <a:t>if </a:t>
            </a:r>
            <a:r>
              <a:rPr kumimoji="0" lang="en-US" sz="2800" b="0" i="0" u="none" strike="noStrike" cap="none" normalizeH="0" baseline="0" dirty="0">
                <a:ln>
                  <a:noFill/>
                </a:ln>
                <a:solidFill>
                  <a:srgbClr val="000000"/>
                </a:solidFill>
                <a:effectLst/>
                <a:latin typeface="Consolas" panose="020B0609020204030204" pitchFamily="49" charset="0"/>
              </a:rPr>
              <a:t>l &lt; r:</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        m = (l + (r - </a:t>
            </a:r>
            <a:r>
              <a:rPr kumimoji="0" lang="en-US" sz="2800" b="0" i="0" u="none" strike="noStrike" cap="none" normalizeH="0" baseline="0" dirty="0">
                <a:ln>
                  <a:noFill/>
                </a:ln>
                <a:solidFill>
                  <a:srgbClr val="0000FF"/>
                </a:solidFill>
                <a:effectLst/>
                <a:latin typeface="Consolas" panose="020B0609020204030204" pitchFamily="49" charset="0"/>
              </a:rPr>
              <a:t>1</a:t>
            </a:r>
            <a:r>
              <a:rPr kumimoji="0" lang="en-US" sz="2800" b="0" i="0" u="none" strike="noStrike" cap="none" normalizeH="0" baseline="0" dirty="0">
                <a:ln>
                  <a:noFill/>
                </a:ln>
                <a:solidFill>
                  <a:srgbClr val="000000"/>
                </a:solidFill>
                <a:effectLst/>
                <a:latin typeface="Consolas" panose="020B0609020204030204" pitchFamily="49" charset="0"/>
              </a:rPr>
              <a:t>)) // </a:t>
            </a:r>
            <a:r>
              <a:rPr kumimoji="0" lang="en-US" sz="2800" b="0" i="0" u="none" strike="noStrike" cap="none" normalizeH="0" baseline="0" dirty="0">
                <a:ln>
                  <a:noFill/>
                </a:ln>
                <a:solidFill>
                  <a:srgbClr val="0000FF"/>
                </a:solidFill>
                <a:effectLst/>
                <a:latin typeface="Consolas" panose="020B0609020204030204" pitchFamily="49" charset="0"/>
              </a:rPr>
              <a:t>2</a:t>
            </a:r>
            <a:br>
              <a:rPr kumimoji="0" lang="en-US" sz="2800" b="0" i="0" u="none" strike="noStrike" cap="none" normalizeH="0" baseline="0" dirty="0">
                <a:ln>
                  <a:noFill/>
                </a:ln>
                <a:solidFill>
                  <a:srgbClr val="0000FF"/>
                </a:solidFill>
                <a:effectLst/>
                <a:latin typeface="Consolas" panose="020B0609020204030204" pitchFamily="49" charset="0"/>
              </a:rPr>
            </a:br>
            <a:r>
              <a:rPr kumimoji="0" lang="en-US" sz="2800" b="0" i="0" u="none" strike="noStrike" cap="none" normalizeH="0" baseline="0" dirty="0">
                <a:ln>
                  <a:noFill/>
                </a:ln>
                <a:solidFill>
                  <a:srgbClr val="0000FF"/>
                </a:solidFill>
                <a:effectLst/>
                <a:latin typeface="Consolas" panose="020B0609020204030204" pitchFamily="49" charset="0"/>
              </a:rPr>
              <a:t>        </a:t>
            </a:r>
            <a:r>
              <a:rPr kumimoji="0" lang="en-US" sz="2800" b="0" i="0" u="none" strike="noStrike" cap="none" normalizeH="0" baseline="0" dirty="0" err="1">
                <a:ln>
                  <a:noFill/>
                </a:ln>
                <a:solidFill>
                  <a:srgbClr val="000000"/>
                </a:solidFill>
                <a:effectLst/>
                <a:latin typeface="Consolas" panose="020B0609020204030204" pitchFamily="49" charset="0"/>
              </a:rPr>
              <a:t>mergeSort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l, m)</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err="1">
                <a:ln>
                  <a:noFill/>
                </a:ln>
                <a:solidFill>
                  <a:srgbClr val="000000"/>
                </a:solidFill>
                <a:effectLst/>
                <a:latin typeface="Consolas" panose="020B0609020204030204" pitchFamily="49" charset="0"/>
              </a:rPr>
              <a:t>mergeSort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m + </a:t>
            </a:r>
            <a:r>
              <a:rPr kumimoji="0" lang="en-US" sz="2800" b="0" i="0" u="none" strike="noStrike" cap="none" normalizeH="0" baseline="0" dirty="0">
                <a:ln>
                  <a:noFill/>
                </a:ln>
                <a:solidFill>
                  <a:srgbClr val="0000FF"/>
                </a:solidFill>
                <a:effectLst/>
                <a:latin typeface="Consolas" panose="020B0609020204030204" pitchFamily="49" charset="0"/>
              </a:rPr>
              <a:t>1</a:t>
            </a:r>
            <a:r>
              <a:rPr kumimoji="0" lang="en-US" sz="2800" b="0" i="0" u="none" strike="noStrike" cap="none" normalizeH="0" baseline="0" dirty="0">
                <a:ln>
                  <a:noFill/>
                </a:ln>
                <a:solidFill>
                  <a:srgbClr val="000000"/>
                </a:solidFill>
                <a:effectLst/>
                <a:latin typeface="Consolas" panose="020B0609020204030204" pitchFamily="49" charset="0"/>
              </a:rPr>
              <a:t>, r)</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        merge(</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l, m, r)</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 [</a:t>
            </a:r>
            <a:r>
              <a:rPr kumimoji="0" lang="en-US" sz="2800" b="0" i="0" u="none" strike="noStrike" cap="none" normalizeH="0" baseline="0" dirty="0">
                <a:ln>
                  <a:noFill/>
                </a:ln>
                <a:solidFill>
                  <a:srgbClr val="0000FF"/>
                </a:solidFill>
                <a:effectLst/>
                <a:latin typeface="Consolas" panose="020B0609020204030204" pitchFamily="49" charset="0"/>
              </a:rPr>
              <a:t>12</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11</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13</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5</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6</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7</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n = </a:t>
            </a:r>
            <a:r>
              <a:rPr kumimoji="0" lang="en-US" sz="2800" b="0" i="0" u="none" strike="noStrike" cap="none" normalizeH="0" baseline="0" dirty="0" err="1">
                <a:ln>
                  <a:noFill/>
                </a:ln>
                <a:solidFill>
                  <a:srgbClr val="000080"/>
                </a:solidFill>
                <a:effectLst/>
                <a:latin typeface="Consolas" panose="020B0609020204030204" pitchFamily="49" charset="0"/>
              </a:rPr>
              <a:t>len</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80"/>
                </a:solidFill>
                <a:effectLst/>
                <a:latin typeface="Consolas" panose="020B0609020204030204" pitchFamily="49" charset="0"/>
              </a:rPr>
              <a:t>print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1" i="0" u="none" strike="noStrike" cap="none" normalizeH="0" baseline="0" dirty="0">
                <a:ln>
                  <a:noFill/>
                </a:ln>
                <a:solidFill>
                  <a:srgbClr val="008080"/>
                </a:solidFill>
                <a:effectLst/>
                <a:latin typeface="Consolas" panose="020B0609020204030204" pitchFamily="49" charset="0"/>
              </a:rPr>
              <a:t>"Given array is"</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1" i="0" u="none" strike="noStrike" cap="none" normalizeH="0" baseline="0" dirty="0">
                <a:ln>
                  <a:noFill/>
                </a:ln>
                <a:solidFill>
                  <a:srgbClr val="000080"/>
                </a:solidFill>
                <a:effectLst/>
                <a:latin typeface="Consolas" panose="020B0609020204030204" pitchFamily="49" charset="0"/>
              </a:rPr>
              <a:t>for </a:t>
            </a:r>
            <a:r>
              <a:rPr kumimoji="0" lang="en-US" sz="2800" b="0" i="0" u="none" strike="noStrike" cap="none" normalizeH="0" baseline="0" dirty="0" err="1">
                <a:ln>
                  <a:noFill/>
                </a:ln>
                <a:solidFill>
                  <a:srgbClr val="000000"/>
                </a:solidFill>
                <a:effectLst/>
                <a:latin typeface="Consolas" panose="020B0609020204030204" pitchFamily="49" charset="0"/>
              </a:rPr>
              <a:t>i</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1" i="0" u="none" strike="noStrike" cap="none" normalizeH="0" baseline="0" dirty="0">
                <a:ln>
                  <a:noFill/>
                </a:ln>
                <a:solidFill>
                  <a:srgbClr val="000080"/>
                </a:solidFill>
                <a:effectLst/>
                <a:latin typeface="Consolas" panose="020B0609020204030204" pitchFamily="49" charset="0"/>
              </a:rPr>
              <a:t>in </a:t>
            </a:r>
            <a:r>
              <a:rPr kumimoji="0" lang="en-US" sz="2800" b="0" i="0" u="none" strike="noStrike" cap="none" normalizeH="0" baseline="0" dirty="0">
                <a:ln>
                  <a:noFill/>
                </a:ln>
                <a:solidFill>
                  <a:srgbClr val="000080"/>
                </a:solidFill>
                <a:effectLst/>
                <a:latin typeface="Consolas" panose="020B0609020204030204" pitchFamily="49" charset="0"/>
              </a:rPr>
              <a:t>range</a:t>
            </a:r>
            <a:r>
              <a:rPr kumimoji="0" lang="en-US" sz="2800" b="0" i="0" u="none" strike="noStrike" cap="none" normalizeH="0" baseline="0" dirty="0">
                <a:ln>
                  <a:noFill/>
                </a:ln>
                <a:solidFill>
                  <a:srgbClr val="000000"/>
                </a:solidFill>
                <a:effectLst/>
                <a:latin typeface="Consolas" panose="020B0609020204030204" pitchFamily="49" charset="0"/>
              </a:rPr>
              <a:t>(n):</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80"/>
                </a:solidFill>
                <a:effectLst/>
                <a:latin typeface="Consolas" panose="020B0609020204030204" pitchFamily="49" charset="0"/>
              </a:rPr>
              <a:t>print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1" i="0" u="none" strike="noStrike" cap="none" normalizeH="0" baseline="0" dirty="0">
                <a:ln>
                  <a:noFill/>
                </a:ln>
                <a:solidFill>
                  <a:srgbClr val="008080"/>
                </a:solidFill>
                <a:effectLst/>
                <a:latin typeface="Consolas" panose="020B0609020204030204" pitchFamily="49" charset="0"/>
              </a:rPr>
              <a:t>"%d" </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i</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err="1">
                <a:ln>
                  <a:noFill/>
                </a:ln>
                <a:solidFill>
                  <a:srgbClr val="000000"/>
                </a:solidFill>
                <a:effectLst/>
                <a:latin typeface="Consolas" panose="020B0609020204030204" pitchFamily="49" charset="0"/>
              </a:rPr>
              <a:t>mergeSort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FF"/>
                </a:solidFill>
                <a:effectLst/>
                <a:latin typeface="Consolas" panose="020B0609020204030204" pitchFamily="49" charset="0"/>
              </a:rPr>
              <a:t>0</a:t>
            </a:r>
            <a:r>
              <a:rPr kumimoji="0" lang="en-US" sz="2800" b="0" i="0" u="none" strike="noStrike" cap="none" normalizeH="0" baseline="0" dirty="0">
                <a:ln>
                  <a:noFill/>
                </a:ln>
                <a:solidFill>
                  <a:srgbClr val="000000"/>
                </a:solidFill>
                <a:effectLst/>
                <a:latin typeface="Consolas" panose="020B0609020204030204" pitchFamily="49" charset="0"/>
              </a:rPr>
              <a:t>, n - </a:t>
            </a:r>
            <a:r>
              <a:rPr kumimoji="0" lang="en-US" sz="2800" b="0" i="0" u="none" strike="noStrike" cap="none" normalizeH="0" baseline="0" dirty="0">
                <a:ln>
                  <a:noFill/>
                </a:ln>
                <a:solidFill>
                  <a:srgbClr val="0000FF"/>
                </a:solidFill>
                <a:effectLst/>
                <a:latin typeface="Consolas" panose="020B0609020204030204" pitchFamily="49" charset="0"/>
              </a:rPr>
              <a:t>1</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80"/>
                </a:solidFill>
                <a:effectLst/>
                <a:latin typeface="Consolas" panose="020B0609020204030204" pitchFamily="49" charset="0"/>
              </a:rPr>
              <a:t>print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1" i="0" u="none" strike="noStrike" cap="none" normalizeH="0" baseline="0" dirty="0">
                <a:ln>
                  <a:noFill/>
                </a:ln>
                <a:solidFill>
                  <a:srgbClr val="008080"/>
                </a:solidFill>
                <a:effectLst/>
                <a:latin typeface="Consolas" panose="020B0609020204030204" pitchFamily="49" charset="0"/>
              </a:rPr>
              <a:t>"</a:t>
            </a:r>
            <a:r>
              <a:rPr kumimoji="0" lang="en-US" sz="2800" b="1" i="0" u="none" strike="noStrike" cap="none" normalizeH="0" baseline="0" dirty="0">
                <a:ln>
                  <a:noFill/>
                </a:ln>
                <a:solidFill>
                  <a:srgbClr val="000080"/>
                </a:solidFill>
                <a:effectLst/>
                <a:latin typeface="Consolas" panose="020B0609020204030204" pitchFamily="49" charset="0"/>
              </a:rPr>
              <a:t>\n\</a:t>
            </a:r>
            <a:r>
              <a:rPr kumimoji="0" lang="en-US" sz="2800" b="1" i="0" u="none" strike="noStrike" cap="none" normalizeH="0" baseline="0" dirty="0" err="1">
                <a:ln>
                  <a:noFill/>
                </a:ln>
                <a:solidFill>
                  <a:srgbClr val="000080"/>
                </a:solidFill>
                <a:effectLst/>
                <a:latin typeface="Consolas" panose="020B0609020204030204" pitchFamily="49" charset="0"/>
              </a:rPr>
              <a:t>n</a:t>
            </a:r>
            <a:r>
              <a:rPr kumimoji="0" lang="en-US" sz="2800" b="1" i="0" u="none" strike="noStrike" cap="none" normalizeH="0" baseline="0" dirty="0" err="1">
                <a:ln>
                  <a:noFill/>
                </a:ln>
                <a:solidFill>
                  <a:srgbClr val="008080"/>
                </a:solidFill>
                <a:effectLst/>
                <a:latin typeface="Consolas" panose="020B0609020204030204" pitchFamily="49" charset="0"/>
              </a:rPr>
              <a:t>Sorted</a:t>
            </a:r>
            <a:r>
              <a:rPr kumimoji="0" lang="en-US" sz="2800" b="1" i="0" u="none" strike="noStrike" cap="none" normalizeH="0" baseline="0" dirty="0">
                <a:ln>
                  <a:noFill/>
                </a:ln>
                <a:solidFill>
                  <a:srgbClr val="008080"/>
                </a:solidFill>
                <a:effectLst/>
                <a:latin typeface="Consolas" panose="020B0609020204030204" pitchFamily="49" charset="0"/>
              </a:rPr>
              <a:t> array is"</a:t>
            </a:r>
            <a:r>
              <a:rPr kumimoji="0" lang="en-US" sz="2800" b="0" i="0" u="none" strike="noStrike" cap="none" normalizeH="0" baseline="0" dirty="0">
                <a:ln>
                  <a:noFill/>
                </a:ln>
                <a:solidFill>
                  <a:srgbClr val="000000"/>
                </a:solidFill>
                <a:effectLst/>
                <a:latin typeface="Consolas" panose="020B0609020204030204" pitchFamily="49" charset="0"/>
              </a:rPr>
              <a:t>)</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1" i="0" u="none" strike="noStrike" cap="none" normalizeH="0" baseline="0" dirty="0">
                <a:ln>
                  <a:noFill/>
                </a:ln>
                <a:solidFill>
                  <a:srgbClr val="000080"/>
                </a:solidFill>
                <a:effectLst/>
                <a:latin typeface="Consolas" panose="020B0609020204030204" pitchFamily="49" charset="0"/>
              </a:rPr>
              <a:t>for </a:t>
            </a:r>
            <a:r>
              <a:rPr kumimoji="0" lang="en-US" sz="2800" b="0" i="0" u="none" strike="noStrike" cap="none" normalizeH="0" baseline="0" dirty="0" err="1">
                <a:ln>
                  <a:noFill/>
                </a:ln>
                <a:solidFill>
                  <a:srgbClr val="000000"/>
                </a:solidFill>
                <a:effectLst/>
                <a:latin typeface="Consolas" panose="020B0609020204030204" pitchFamily="49" charset="0"/>
              </a:rPr>
              <a:t>i</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1" i="0" u="none" strike="noStrike" cap="none" normalizeH="0" baseline="0" dirty="0">
                <a:ln>
                  <a:noFill/>
                </a:ln>
                <a:solidFill>
                  <a:srgbClr val="000080"/>
                </a:solidFill>
                <a:effectLst/>
                <a:latin typeface="Consolas" panose="020B0609020204030204" pitchFamily="49" charset="0"/>
              </a:rPr>
              <a:t>in </a:t>
            </a:r>
            <a:r>
              <a:rPr kumimoji="0" lang="en-US" sz="2800" b="0" i="0" u="none" strike="noStrike" cap="none" normalizeH="0" baseline="0" dirty="0">
                <a:ln>
                  <a:noFill/>
                </a:ln>
                <a:solidFill>
                  <a:srgbClr val="000080"/>
                </a:solidFill>
                <a:effectLst/>
                <a:latin typeface="Consolas" panose="020B0609020204030204" pitchFamily="49" charset="0"/>
              </a:rPr>
              <a:t>range</a:t>
            </a:r>
            <a:r>
              <a:rPr kumimoji="0" lang="en-US" sz="2800" b="0" i="0" u="none" strike="noStrike" cap="none" normalizeH="0" baseline="0" dirty="0">
                <a:ln>
                  <a:noFill/>
                </a:ln>
                <a:solidFill>
                  <a:srgbClr val="000000"/>
                </a:solidFill>
                <a:effectLst/>
                <a:latin typeface="Consolas" panose="020B0609020204030204" pitchFamily="49" charset="0"/>
              </a:rPr>
              <a:t>(n):</a:t>
            </a:r>
            <a:br>
              <a:rPr kumimoji="0" lang="en-US" sz="2800" b="0" i="0" u="none" strike="noStrike" cap="none" normalizeH="0" baseline="0" dirty="0">
                <a:ln>
                  <a:noFill/>
                </a:ln>
                <a:solidFill>
                  <a:srgbClr val="000000"/>
                </a:solidFill>
                <a:effectLst/>
                <a:latin typeface="Consolas" panose="020B0609020204030204" pitchFamily="49" charset="0"/>
              </a:rPr>
            </a:b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0080"/>
                </a:solidFill>
                <a:effectLst/>
                <a:latin typeface="Consolas" panose="020B0609020204030204" pitchFamily="49" charset="0"/>
              </a:rPr>
              <a:t>print</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1" i="0" u="none" strike="noStrike" cap="none" normalizeH="0" baseline="0" dirty="0">
                <a:ln>
                  <a:noFill/>
                </a:ln>
                <a:solidFill>
                  <a:srgbClr val="008080"/>
                </a:solidFill>
                <a:effectLst/>
                <a:latin typeface="Consolas" panose="020B0609020204030204" pitchFamily="49" charset="0"/>
              </a:rPr>
              <a:t>"%d" </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err="1">
                <a:ln>
                  <a:noFill/>
                </a:ln>
                <a:solidFill>
                  <a:srgbClr val="000000"/>
                </a:solidFill>
                <a:effectLst/>
                <a:latin typeface="Consolas" panose="020B0609020204030204" pitchFamily="49" charset="0"/>
              </a:rPr>
              <a:t>arr</a:t>
            </a:r>
            <a:r>
              <a:rPr kumimoji="0" lang="en-US" sz="2800" b="0" i="0" u="none" strike="noStrike" cap="none" normalizeH="0" baseline="0" dirty="0">
                <a:ln>
                  <a:noFill/>
                </a:ln>
                <a:solidFill>
                  <a:srgbClr val="000000"/>
                </a:solidFill>
                <a:effectLst/>
                <a:latin typeface="Consolas" panose="020B0609020204030204" pitchFamily="49" charset="0"/>
              </a:rPr>
              <a:t>[</a:t>
            </a:r>
            <a:r>
              <a:rPr kumimoji="0" lang="en-US" sz="2800" b="0" i="0" u="none" strike="noStrike" cap="none" normalizeH="0" baseline="0" dirty="0" err="1">
                <a:ln>
                  <a:noFill/>
                </a:ln>
                <a:solidFill>
                  <a:srgbClr val="000000"/>
                </a:solidFill>
                <a:effectLst/>
                <a:latin typeface="Consolas" panose="020B0609020204030204" pitchFamily="49" charset="0"/>
              </a:rPr>
              <a:t>i</a:t>
            </a:r>
            <a:r>
              <a:rPr kumimoji="0" lang="en-US" sz="2800" b="0" i="0" u="none" strike="noStrike" cap="none" normalizeH="0" baseline="0" dirty="0">
                <a:ln>
                  <a:noFill/>
                </a:ln>
                <a:solidFill>
                  <a:srgbClr val="000000"/>
                </a:solidFill>
                <a:effectLst/>
                <a:latin typeface="Consolas" panose="020B0609020204030204" pitchFamily="49" charset="0"/>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r>
              <a:rPr lang="en-US" dirty="0"/>
              <a:t>The Fibonacci numbers are the numbers in the following integer sequence.</a:t>
            </a:r>
          </a:p>
          <a:p>
            <a:r>
              <a:rPr lang="en-US" dirty="0"/>
              <a:t>0, 1, 1, 2, 3, 5, 8, 13, 21, 34, 55, 89, 144,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Fibonacci Number in Python </a:t>
            </a:r>
          </a:p>
        </p:txBody>
      </p:sp>
      <p:sp>
        <p:nvSpPr>
          <p:cNvPr id="3" name="Rectangle 1"/>
          <p:cNvSpPr>
            <a:spLocks noGrp="1" noChangeArrowheads="1"/>
          </p:cNvSpPr>
          <p:nvPr>
            <p:ph idx="1"/>
          </p:nvPr>
        </p:nvSpPr>
        <p:spPr bwMode="auto">
          <a:xfrm>
            <a:off x="457200" y="1875547"/>
            <a:ext cx="86868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0080"/>
                </a:solidFill>
                <a:effectLst/>
                <a:latin typeface="Consolas" panose="020B0609020204030204" pitchFamily="49" charset="0"/>
              </a:rPr>
              <a:t>def</a:t>
            </a:r>
            <a:r>
              <a:rPr kumimoji="0" lang="en-US" sz="2400" b="1" i="0" u="none" strike="noStrike" cap="none" normalizeH="0" baseline="0" dirty="0">
                <a:ln>
                  <a:noFill/>
                </a:ln>
                <a:solidFill>
                  <a:srgbClr val="000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Fibonacci(n):</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if </a:t>
            </a:r>
            <a:r>
              <a:rPr kumimoji="0" lang="en-US" sz="2400" b="0" i="0" u="none" strike="noStrike" cap="none" normalizeH="0" baseline="0" dirty="0">
                <a:ln>
                  <a:noFill/>
                </a:ln>
                <a:solidFill>
                  <a:srgbClr val="000000"/>
                </a:solidFill>
                <a:effectLst/>
                <a:latin typeface="Consolas" panose="020B0609020204030204" pitchFamily="49" charset="0"/>
              </a:rPr>
              <a:t>n &lt; </a:t>
            </a:r>
            <a:r>
              <a:rPr kumimoji="0" lang="en-US" sz="2400" b="0" i="0" u="none" strike="noStrike" cap="none" normalizeH="0" baseline="0" dirty="0">
                <a:ln>
                  <a:noFill/>
                </a:ln>
                <a:solidFill>
                  <a:srgbClr val="0000FF"/>
                </a:solidFill>
                <a:effectLst/>
                <a:latin typeface="Consolas" panose="020B0609020204030204" pitchFamily="49" charset="0"/>
              </a:rPr>
              <a:t>0</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0" u="none" strike="noStrike" cap="none" normalizeH="0" baseline="0" dirty="0">
                <a:ln>
                  <a:noFill/>
                </a:ln>
                <a:solidFill>
                  <a:srgbClr val="000080"/>
                </a:solidFill>
                <a:effectLst/>
                <a:latin typeface="Consolas" panose="020B0609020204030204" pitchFamily="49" charset="0"/>
              </a:rPr>
              <a:t>print</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1" i="0" u="none" strike="noStrike" cap="none" normalizeH="0" baseline="0" dirty="0">
                <a:ln>
                  <a:noFill/>
                </a:ln>
                <a:solidFill>
                  <a:srgbClr val="008080"/>
                </a:solidFill>
                <a:effectLst/>
                <a:latin typeface="Consolas" panose="020B0609020204030204" pitchFamily="49" charset="0"/>
              </a:rPr>
              <a:t>"Incorrect input"</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0" i="1" u="none" strike="noStrike" cap="none" normalizeH="0" baseline="0" dirty="0">
                <a:ln>
                  <a:noFill/>
                </a:ln>
                <a:solidFill>
                  <a:srgbClr val="808080"/>
                </a:solidFill>
                <a:effectLst/>
                <a:latin typeface="Consolas" panose="020B0609020204030204" pitchFamily="49" charset="0"/>
              </a:rPr>
              <a:t># First Fibonacci number is 0</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1" i="0" u="none" strike="noStrike" cap="none" normalizeH="0" baseline="0" dirty="0" err="1">
                <a:ln>
                  <a:noFill/>
                </a:ln>
                <a:solidFill>
                  <a:srgbClr val="000080"/>
                </a:solidFill>
                <a:effectLst/>
                <a:latin typeface="Consolas" panose="020B0609020204030204" pitchFamily="49" charset="0"/>
              </a:rPr>
              <a:t>elif</a:t>
            </a:r>
            <a:r>
              <a:rPr kumimoji="0" lang="en-US" sz="2400" b="1" i="0" u="none" strike="noStrike" cap="none" normalizeH="0" baseline="0" dirty="0">
                <a:ln>
                  <a:noFill/>
                </a:ln>
                <a:solidFill>
                  <a:srgbClr val="000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n == </a:t>
            </a:r>
            <a:r>
              <a:rPr kumimoji="0" lang="en-US" sz="2400" b="0" i="0" u="none" strike="noStrike" cap="none" normalizeH="0" baseline="0" dirty="0">
                <a:ln>
                  <a:noFill/>
                </a:ln>
                <a:solidFill>
                  <a:srgbClr val="0000FF"/>
                </a:solidFill>
                <a:effectLst/>
                <a:latin typeface="Consolas" panose="020B0609020204030204" pitchFamily="49" charset="0"/>
              </a:rPr>
              <a:t>1</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return </a:t>
            </a:r>
            <a:r>
              <a:rPr kumimoji="0" lang="en-US" sz="2400" b="0" i="0" u="none" strike="noStrike" cap="none" normalizeH="0" baseline="0" dirty="0">
                <a:ln>
                  <a:noFill/>
                </a:ln>
                <a:solidFill>
                  <a:srgbClr val="0000FF"/>
                </a:solidFill>
                <a:effectLst/>
                <a:latin typeface="Consolas" panose="020B0609020204030204" pitchFamily="49" charset="0"/>
              </a:rPr>
              <a:t>0</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0" i="1" u="none" strike="noStrike" cap="none" normalizeH="0" baseline="0" dirty="0">
                <a:ln>
                  <a:noFill/>
                </a:ln>
                <a:solidFill>
                  <a:srgbClr val="808080"/>
                </a:solidFill>
                <a:effectLst/>
                <a:latin typeface="Consolas" panose="020B0609020204030204" pitchFamily="49" charset="0"/>
              </a:rPr>
              <a:t># Second Fibonacci number is 1</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1" u="none" strike="noStrike" cap="none" normalizeH="0" baseline="0" dirty="0">
                <a:ln>
                  <a:noFill/>
                </a:ln>
                <a:solidFill>
                  <a:srgbClr val="808080"/>
                </a:solidFill>
                <a:effectLst/>
                <a:latin typeface="Consolas" panose="020B0609020204030204" pitchFamily="49" charset="0"/>
              </a:rPr>
              <a:t>    </a:t>
            </a:r>
            <a:r>
              <a:rPr kumimoji="0" lang="en-US" sz="2400" b="1" i="0" u="none" strike="noStrike" cap="none" normalizeH="0" baseline="0" dirty="0" err="1">
                <a:ln>
                  <a:noFill/>
                </a:ln>
                <a:solidFill>
                  <a:srgbClr val="000080"/>
                </a:solidFill>
                <a:effectLst/>
                <a:latin typeface="Consolas" panose="020B0609020204030204" pitchFamily="49" charset="0"/>
              </a:rPr>
              <a:t>elif</a:t>
            </a:r>
            <a:r>
              <a:rPr kumimoji="0" lang="en-US" sz="2400" b="1" i="0" u="none" strike="noStrike" cap="none" normalizeH="0" baseline="0" dirty="0">
                <a:ln>
                  <a:noFill/>
                </a:ln>
                <a:solidFill>
                  <a:srgbClr val="000080"/>
                </a:solidFill>
                <a:effectLst/>
                <a:latin typeface="Consolas" panose="020B0609020204030204" pitchFamily="49" charset="0"/>
              </a:rPr>
              <a:t> </a:t>
            </a:r>
            <a:r>
              <a:rPr kumimoji="0" lang="en-US" sz="2400" b="0" i="0" u="none" strike="noStrike" cap="none" normalizeH="0" baseline="0" dirty="0">
                <a:ln>
                  <a:noFill/>
                </a:ln>
                <a:solidFill>
                  <a:srgbClr val="000000"/>
                </a:solidFill>
                <a:effectLst/>
                <a:latin typeface="Consolas" panose="020B0609020204030204" pitchFamily="49" charset="0"/>
              </a:rPr>
              <a:t>n == </a:t>
            </a:r>
            <a:r>
              <a:rPr kumimoji="0" lang="en-US" sz="2400" b="0" i="0" u="none" strike="noStrike" cap="none" normalizeH="0" baseline="0" dirty="0">
                <a:ln>
                  <a:noFill/>
                </a:ln>
                <a:solidFill>
                  <a:srgbClr val="0000FF"/>
                </a:solidFill>
                <a:effectLst/>
                <a:latin typeface="Consolas" panose="020B0609020204030204" pitchFamily="49" charset="0"/>
              </a:rPr>
              <a:t>2</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return </a:t>
            </a:r>
            <a:r>
              <a:rPr kumimoji="0" lang="en-US" sz="2400" b="0" i="0" u="none" strike="noStrike" cap="none" normalizeH="0" baseline="0" dirty="0">
                <a:ln>
                  <a:noFill/>
                </a:ln>
                <a:solidFill>
                  <a:srgbClr val="0000FF"/>
                </a:solidFill>
                <a:effectLst/>
                <a:latin typeface="Consolas" panose="020B0609020204030204" pitchFamily="49" charset="0"/>
              </a:rPr>
              <a:t>1</a:t>
            </a:r>
            <a:br>
              <a:rPr kumimoji="0" lang="en-US" sz="2400" b="0" i="0" u="none" strike="noStrike" cap="none" normalizeH="0" baseline="0" dirty="0">
                <a:ln>
                  <a:noFill/>
                </a:ln>
                <a:solidFill>
                  <a:srgbClr val="0000FF"/>
                </a:solidFill>
                <a:effectLst/>
                <a:latin typeface="Consolas" panose="020B0609020204030204" pitchFamily="49" charset="0"/>
              </a:rPr>
            </a:br>
            <a:r>
              <a:rPr kumimoji="0" lang="en-US" sz="2400" b="0" i="0" u="none" strike="noStrike" cap="none" normalizeH="0" baseline="0" dirty="0">
                <a:ln>
                  <a:noFill/>
                </a:ln>
                <a:solidFill>
                  <a:srgbClr val="0000FF"/>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else</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r>
              <a:rPr kumimoji="0" lang="en-US" sz="2400" b="1" i="0" u="none" strike="noStrike" cap="none" normalizeH="0" baseline="0" dirty="0">
                <a:ln>
                  <a:noFill/>
                </a:ln>
                <a:solidFill>
                  <a:srgbClr val="000080"/>
                </a:solidFill>
                <a:effectLst/>
                <a:latin typeface="Consolas" panose="020B0609020204030204" pitchFamily="49" charset="0"/>
              </a:rPr>
              <a:t>return </a:t>
            </a:r>
            <a:r>
              <a:rPr kumimoji="0" lang="en-US" sz="2400" b="0" i="0" u="none" strike="noStrike" cap="none" normalizeH="0" baseline="0" dirty="0">
                <a:ln>
                  <a:noFill/>
                </a:ln>
                <a:solidFill>
                  <a:srgbClr val="000000"/>
                </a:solidFill>
                <a:effectLst/>
                <a:latin typeface="Consolas" panose="020B0609020204030204" pitchFamily="49" charset="0"/>
              </a:rPr>
              <a:t>Fibonacci(n - </a:t>
            </a:r>
            <a:r>
              <a:rPr kumimoji="0" lang="en-US" sz="2400" b="0" i="0" u="none" strike="noStrike" cap="none" normalizeH="0" baseline="0" dirty="0">
                <a:ln>
                  <a:noFill/>
                </a:ln>
                <a:solidFill>
                  <a:srgbClr val="0000FF"/>
                </a:solidFill>
                <a:effectLst/>
                <a:latin typeface="Consolas" panose="020B0609020204030204" pitchFamily="49" charset="0"/>
              </a:rPr>
              <a:t>1</a:t>
            </a:r>
            <a:r>
              <a:rPr kumimoji="0" lang="en-US" sz="2400" b="0" i="0" u="none" strike="noStrike" cap="none" normalizeH="0" baseline="0" dirty="0">
                <a:ln>
                  <a:noFill/>
                </a:ln>
                <a:solidFill>
                  <a:srgbClr val="000000"/>
                </a:solidFill>
                <a:effectLst/>
                <a:latin typeface="Consolas" panose="020B0609020204030204" pitchFamily="49" charset="0"/>
              </a:rPr>
              <a:t>) + Fibonacci(n - </a:t>
            </a:r>
            <a:r>
              <a:rPr kumimoji="0" lang="en-US" sz="2400" b="0" i="0" u="none" strike="noStrike" cap="none" normalizeH="0" baseline="0" dirty="0">
                <a:ln>
                  <a:noFill/>
                </a:ln>
                <a:solidFill>
                  <a:srgbClr val="0000FF"/>
                </a:solidFill>
                <a:effectLst/>
                <a:latin typeface="Consolas" panose="020B0609020204030204" pitchFamily="49" charset="0"/>
              </a:rPr>
              <a:t>2</a:t>
            </a:r>
            <a:r>
              <a:rPr kumimoji="0" lang="en-US" sz="2400" b="0" i="0" u="none" strike="noStrike" cap="none" normalizeH="0" baseline="0" dirty="0">
                <a:ln>
                  <a:noFill/>
                </a:ln>
                <a:solidFill>
                  <a:srgbClr val="000000"/>
                </a:solidFill>
                <a:effectLst/>
                <a:latin typeface="Consolas" panose="020B0609020204030204" pitchFamily="49" charset="0"/>
              </a:rPr>
              <a:t>)</a:t>
            </a:r>
            <a:br>
              <a:rPr kumimoji="0" lang="en-US" sz="2400" b="0" i="0" u="none" strike="noStrike" cap="none" normalizeH="0" baseline="0" dirty="0">
                <a:ln>
                  <a:noFill/>
                </a:ln>
                <a:solidFill>
                  <a:srgbClr val="000000"/>
                </a:solidFill>
                <a:effectLst/>
                <a:latin typeface="Consolas" panose="020B0609020204030204" pitchFamily="49" charset="0"/>
              </a:rPr>
            </a:br>
            <a:r>
              <a:rPr kumimoji="0" lang="en-US" sz="2400" b="0" i="0" u="none" strike="noStrike" cap="none" normalizeH="0" baseline="0" dirty="0">
                <a:ln>
                  <a:noFill/>
                </a:ln>
                <a:solidFill>
                  <a:srgbClr val="000000"/>
                </a:solidFill>
                <a:effectLst/>
                <a:latin typeface="Consolas" panose="020B0609020204030204" pitchFamily="49" charset="0"/>
              </a:rPr>
              <a:t>    </a:t>
            </a:r>
            <a:br>
              <a:rPr kumimoji="0" lang="en-US" sz="2400" b="0" i="1" u="none" strike="noStrike" cap="none" normalizeH="0" baseline="0" dirty="0">
                <a:ln>
                  <a:noFill/>
                </a:ln>
                <a:solidFill>
                  <a:srgbClr val="808080"/>
                </a:solidFill>
                <a:effectLst/>
                <a:latin typeface="Consolas" panose="020B0609020204030204" pitchFamily="49" charset="0"/>
              </a:rPr>
            </a:br>
            <a:r>
              <a:rPr kumimoji="0" lang="en-US" sz="2400" b="0" i="0" u="none" strike="noStrike" cap="none" normalizeH="0" baseline="0" dirty="0">
                <a:ln>
                  <a:noFill/>
                </a:ln>
                <a:solidFill>
                  <a:srgbClr val="000080"/>
                </a:solidFill>
                <a:effectLst/>
                <a:latin typeface="Consolas" panose="020B0609020204030204" pitchFamily="49" charset="0"/>
              </a:rPr>
              <a:t>print</a:t>
            </a:r>
            <a:r>
              <a:rPr kumimoji="0" lang="en-US" sz="2400" b="0" i="0" u="none" strike="noStrike" cap="none" normalizeH="0" baseline="0" dirty="0">
                <a:ln>
                  <a:noFill/>
                </a:ln>
                <a:solidFill>
                  <a:srgbClr val="000000"/>
                </a:solidFill>
                <a:effectLst/>
                <a:latin typeface="Consolas" panose="020B0609020204030204" pitchFamily="49" charset="0"/>
              </a:rPr>
              <a:t>(Fibonacci(</a:t>
            </a:r>
            <a:r>
              <a:rPr kumimoji="0" lang="en-US" sz="2400" b="0" i="0" u="none" strike="noStrike" cap="none" normalizeH="0" baseline="0" dirty="0" err="1">
                <a:ln>
                  <a:noFill/>
                </a:ln>
                <a:solidFill>
                  <a:srgbClr val="000080"/>
                </a:solidFill>
                <a:effectLst/>
                <a:latin typeface="Consolas" panose="020B0609020204030204" pitchFamily="49" charset="0"/>
              </a:rPr>
              <a:t>int</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0" i="0" u="none" strike="noStrike" cap="none" normalizeH="0" baseline="0" dirty="0">
                <a:ln>
                  <a:noFill/>
                </a:ln>
                <a:solidFill>
                  <a:srgbClr val="000080"/>
                </a:solidFill>
                <a:effectLst/>
                <a:latin typeface="Consolas" panose="020B0609020204030204" pitchFamily="49" charset="0"/>
              </a:rPr>
              <a:t>input</a:t>
            </a:r>
            <a:r>
              <a:rPr kumimoji="0" lang="en-US" sz="2400" b="0" i="0" u="none" strike="noStrike" cap="none" normalizeH="0" baseline="0" dirty="0">
                <a:ln>
                  <a:noFill/>
                </a:ln>
                <a:solidFill>
                  <a:srgbClr val="000000"/>
                </a:solidFill>
                <a:effectLst/>
                <a:latin typeface="Consolas" panose="020B0609020204030204" pitchFamily="49" charset="0"/>
              </a:rPr>
              <a:t>(</a:t>
            </a:r>
            <a:r>
              <a:rPr kumimoji="0" lang="en-US" sz="2400" b="1" i="0" u="none" strike="noStrike" cap="none" normalizeH="0" baseline="0" dirty="0">
                <a:ln>
                  <a:noFill/>
                </a:ln>
                <a:solidFill>
                  <a:srgbClr val="008080"/>
                </a:solidFill>
                <a:effectLst/>
                <a:latin typeface="Consolas" panose="020B0609020204030204" pitchFamily="49" charset="0"/>
              </a:rPr>
              <a:t>"Enter the number"</a:t>
            </a:r>
            <a:r>
              <a:rPr kumimoji="0" lang="en-US" sz="2400" b="0" i="0" u="none" strike="noStrike" cap="none" normalizeH="0" baseline="0" dirty="0">
                <a:ln>
                  <a:noFill/>
                </a:ln>
                <a:solidFill>
                  <a:srgbClr val="000000"/>
                </a:solidFill>
                <a:effectLst/>
                <a:latin typeface="Consolas" panose="020B0609020204030204" pitchFamily="49" charset="0"/>
              </a:rPr>
              <a:t>))))</a:t>
            </a:r>
            <a:endParaRPr kumimoji="0" 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Tower of Hanoi</a:t>
            </a:r>
          </a:p>
        </p:txBody>
      </p:sp>
      <p:sp>
        <p:nvSpPr>
          <p:cNvPr id="6" name="Content Placeholder 5"/>
          <p:cNvSpPr>
            <a:spLocks noGrp="1"/>
          </p:cNvSpPr>
          <p:nvPr>
            <p:ph idx="1"/>
          </p:nvPr>
        </p:nvSpPr>
        <p:spPr>
          <a:xfrm>
            <a:off x="457200" y="1295400"/>
            <a:ext cx="8229600" cy="5257800"/>
          </a:xfrm>
        </p:spPr>
        <p:txBody>
          <a:bodyPr>
            <a:normAutofit/>
          </a:bodyPr>
          <a:lstStyle/>
          <a:p>
            <a:pPr marL="0" indent="0">
              <a:buNone/>
            </a:pPr>
            <a:r>
              <a:rPr lang="en-US" dirty="0"/>
              <a:t>Tower of Hanoi is a mathematical puzzle where we have three rods and n disks. The objective of the puzzle is to move the entire stack to another rod, obeying the following simple rules:</a:t>
            </a:r>
          </a:p>
          <a:p>
            <a:pPr marL="0" indent="0">
              <a:buNone/>
            </a:pPr>
            <a:r>
              <a:rPr lang="en-US" sz="2800" dirty="0">
                <a:solidFill>
                  <a:srgbClr val="FF0000"/>
                </a:solidFill>
              </a:rPr>
              <a:t>1) Only one disk can be moved at a time.</a:t>
            </a:r>
          </a:p>
          <a:p>
            <a:pPr marL="0" indent="0">
              <a:buNone/>
            </a:pPr>
            <a:r>
              <a:rPr lang="en-US" sz="2800" dirty="0">
                <a:solidFill>
                  <a:srgbClr val="FF0000"/>
                </a:solidFill>
              </a:rPr>
              <a:t>2) Each move consists of taking the upper disk from one of the stacks and placing it on top of another stack i.e. a disk can only be moved if it is the uppermost disk on a stack.</a:t>
            </a:r>
          </a:p>
          <a:p>
            <a:pPr marL="0" indent="0">
              <a:buNone/>
            </a:pPr>
            <a:r>
              <a:rPr lang="en-US" sz="2800" dirty="0">
                <a:solidFill>
                  <a:srgbClr val="FF0000"/>
                </a:solidFill>
              </a:rPr>
              <a:t>3) No disk may be placed on top of a smaller disk</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D430-D01C-4FF2-9DC2-E6925D01E5BD}"/>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92FB35EC-76D4-475C-9AD9-CCCEC31A023E}"/>
              </a:ext>
            </a:extLst>
          </p:cNvPr>
          <p:cNvPicPr>
            <a:picLocks noGrp="1" noChangeAspect="1"/>
          </p:cNvPicPr>
          <p:nvPr>
            <p:ph idx="1"/>
          </p:nvPr>
        </p:nvPicPr>
        <p:blipFill>
          <a:blip r:embed="rId2"/>
          <a:stretch>
            <a:fillRect/>
          </a:stretch>
        </p:blipFill>
        <p:spPr>
          <a:xfrm>
            <a:off x="132011" y="685800"/>
            <a:ext cx="9011989" cy="5059362"/>
          </a:xfrm>
          <a:prstGeom prst="rect">
            <a:avLst/>
          </a:prstGeom>
        </p:spPr>
      </p:pic>
    </p:spTree>
    <p:extLst>
      <p:ext uri="{BB962C8B-B14F-4D97-AF65-F5344CB8AC3E}">
        <p14:creationId xmlns:p14="http://schemas.microsoft.com/office/powerpoint/2010/main" val="125321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Program of Tower of Hanoi</a:t>
            </a:r>
          </a:p>
        </p:txBody>
      </p:sp>
      <p:sp>
        <p:nvSpPr>
          <p:cNvPr id="3" name="Rectangle 1"/>
          <p:cNvSpPr>
            <a:spLocks noGrp="1" noChangeArrowheads="1"/>
          </p:cNvSpPr>
          <p:nvPr>
            <p:ph idx="1"/>
          </p:nvPr>
        </p:nvSpPr>
        <p:spPr bwMode="auto">
          <a:xfrm>
            <a:off x="304800" y="3739633"/>
            <a:ext cx="8763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a:t>
            </a:r>
          </a:p>
        </p:txBody>
      </p:sp>
      <p:sp>
        <p:nvSpPr>
          <p:cNvPr id="10" name="Rectangle 5">
            <a:extLst>
              <a:ext uri="{FF2B5EF4-FFF2-40B4-BE49-F238E27FC236}">
                <a16:creationId xmlns:a16="http://schemas.microsoft.com/office/drawing/2014/main" id="{E90A3964-02CE-494D-BB90-A1F17AD33B65}"/>
              </a:ext>
            </a:extLst>
          </p:cNvPr>
          <p:cNvSpPr>
            <a:spLocks noChangeArrowheads="1"/>
          </p:cNvSpPr>
          <p:nvPr/>
        </p:nvSpPr>
        <p:spPr bwMode="auto">
          <a:xfrm>
            <a:off x="76200" y="1877585"/>
            <a:ext cx="9067800"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TowerOfHanoi</a:t>
            </a:r>
            <a:r>
              <a:rPr kumimoji="0" lang="en-US" altLang="en-US" sz="2000" b="0" i="0" u="none" strike="noStrike" cap="none" normalizeH="0" baseline="0" dirty="0">
                <a:ln>
                  <a:noFill/>
                </a:ln>
                <a:solidFill>
                  <a:srgbClr val="000000"/>
                </a:solidFill>
                <a:effectLst/>
                <a:latin typeface="JetBrains Mono"/>
              </a:rPr>
              <a:t>(n, source, destination, auxiliary):</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0000"/>
                </a:solidFill>
                <a:effectLst/>
                <a:latin typeface="JetBrains Mono"/>
              </a:rPr>
              <a:t>    </a:t>
            </a:r>
            <a:r>
              <a:rPr kumimoji="0" lang="en-US" altLang="en-US" sz="2000" b="1" i="0" u="none" strike="noStrike" cap="none" normalizeH="0" baseline="0" dirty="0">
                <a:ln>
                  <a:noFill/>
                </a:ln>
                <a:solidFill>
                  <a:srgbClr val="000080"/>
                </a:solidFill>
                <a:effectLst/>
                <a:latin typeface="JetBrains Mono"/>
              </a:rPr>
              <a:t>if </a:t>
            </a:r>
            <a:r>
              <a:rPr kumimoji="0" lang="en-US" altLang="en-US" sz="2000" b="0" i="0" u="none" strike="noStrike" cap="none" normalizeH="0" baseline="0" dirty="0">
                <a:ln>
                  <a:noFill/>
                </a:ln>
                <a:solidFill>
                  <a:srgbClr val="000000"/>
                </a:solidFill>
                <a:effectLst/>
                <a:latin typeface="JetBrains Mono"/>
              </a:rPr>
              <a:t>n == </a:t>
            </a:r>
            <a:r>
              <a:rPr kumimoji="0" lang="en-US" altLang="en-US" sz="2000" b="0" i="0" u="none" strike="noStrike" cap="none" normalizeH="0" baseline="0" dirty="0">
                <a:ln>
                  <a:noFill/>
                </a:ln>
                <a:solidFill>
                  <a:srgbClr val="0000FF"/>
                </a:solidFill>
                <a:effectLst/>
                <a:latin typeface="JetBrains Mono"/>
              </a:rPr>
              <a:t>1</a:t>
            </a:r>
            <a:r>
              <a:rPr kumimoji="0" lang="en-US" altLang="en-US" sz="2000" b="0" i="0" u="none" strike="noStrike" cap="none" normalizeH="0" baseline="0" dirty="0">
                <a:ln>
                  <a:noFill/>
                </a:ln>
                <a:solidFill>
                  <a:srgbClr val="000000"/>
                </a:solidFill>
                <a:effectLst/>
                <a:latin typeface="JetBrains Mono"/>
              </a:rPr>
              <a:t>:</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00000"/>
                </a:solidFill>
                <a:effectLst/>
                <a:latin typeface="JetBrains Mono"/>
              </a:rPr>
              <a:t>(</a:t>
            </a:r>
            <a:r>
              <a:rPr kumimoji="0" lang="en-US" altLang="en-US" sz="2000" b="1" i="0" u="none" strike="noStrike" cap="none" normalizeH="0" baseline="0" dirty="0">
                <a:ln>
                  <a:noFill/>
                </a:ln>
                <a:solidFill>
                  <a:srgbClr val="008000"/>
                </a:solidFill>
                <a:effectLst/>
                <a:latin typeface="JetBrains Mono"/>
              </a:rPr>
              <a:t>"Move disk 1 from source"</a:t>
            </a:r>
            <a:r>
              <a:rPr kumimoji="0" lang="en-US" altLang="en-US" sz="2000" b="0" i="0" u="none" strike="noStrike" cap="none" normalizeH="0" baseline="0" dirty="0">
                <a:ln>
                  <a:noFill/>
                </a:ln>
                <a:solidFill>
                  <a:srgbClr val="000000"/>
                </a:solidFill>
                <a:effectLst/>
                <a:latin typeface="JetBrains Mono"/>
              </a:rPr>
              <a:t>, source, </a:t>
            </a:r>
            <a:r>
              <a:rPr kumimoji="0" lang="en-US" altLang="en-US" sz="2000" b="1" i="0" u="none" strike="noStrike" cap="none" normalizeH="0" baseline="0" dirty="0">
                <a:ln>
                  <a:noFill/>
                </a:ln>
                <a:solidFill>
                  <a:srgbClr val="008000"/>
                </a:solidFill>
                <a:effectLst/>
                <a:latin typeface="JetBrains Mono"/>
              </a:rPr>
              <a:t>"to destination"</a:t>
            </a:r>
            <a:r>
              <a:rPr kumimoji="0" lang="en-US" altLang="en-US" sz="2000" b="0" i="0" u="none" strike="noStrike" cap="none" normalizeH="0" baseline="0" dirty="0">
                <a:ln>
                  <a:noFill/>
                </a:ln>
                <a:solidFill>
                  <a:srgbClr val="000000"/>
                </a:solidFill>
                <a:effectLst/>
                <a:latin typeface="JetBrains Mono"/>
              </a:rPr>
              <a:t>, destination)</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0000"/>
                </a:solidFill>
                <a:effectLst/>
                <a:latin typeface="JetBrains Mono"/>
              </a:rPr>
              <a:t>        </a:t>
            </a:r>
            <a:r>
              <a:rPr kumimoji="0" lang="en-US" altLang="en-US" sz="2000" b="1" i="0" u="none" strike="noStrike" cap="none" normalizeH="0" baseline="0" dirty="0">
                <a:ln>
                  <a:noFill/>
                </a:ln>
                <a:solidFill>
                  <a:srgbClr val="000080"/>
                </a:solidFill>
                <a:effectLst/>
                <a:latin typeface="JetBrains Mono"/>
              </a:rPr>
              <a:t>return</a:t>
            </a:r>
            <a:br>
              <a:rPr kumimoji="0" lang="en-US" altLang="en-US" sz="2000" b="1" i="0" u="none" strike="noStrike" cap="none" normalizeH="0" baseline="0" dirty="0">
                <a:ln>
                  <a:noFill/>
                </a:ln>
                <a:solidFill>
                  <a:srgbClr val="000080"/>
                </a:solidFill>
                <a:effectLst/>
                <a:latin typeface="JetBrains Mono"/>
              </a:rPr>
            </a:br>
            <a:r>
              <a:rPr kumimoji="0" lang="en-US" altLang="en-US" sz="2000" b="1" i="0" u="none" strike="noStrike" cap="none" normalizeH="0" baseline="0" dirty="0">
                <a:ln>
                  <a:noFill/>
                </a:ln>
                <a:solidFill>
                  <a:srgbClr val="000080"/>
                </a:solidFill>
                <a:effectLst/>
                <a:latin typeface="JetBrains Mono"/>
              </a:rPr>
              <a:t>    </a:t>
            </a:r>
            <a:r>
              <a:rPr kumimoji="0" lang="en-US" altLang="en-US" sz="2000" b="0" i="0" u="none" strike="noStrike" cap="none" normalizeH="0" baseline="0" dirty="0" err="1">
                <a:ln>
                  <a:noFill/>
                </a:ln>
                <a:solidFill>
                  <a:srgbClr val="000000"/>
                </a:solidFill>
                <a:effectLst/>
                <a:latin typeface="JetBrains Mono"/>
              </a:rPr>
              <a:t>TowerOfHanoi</a:t>
            </a:r>
            <a:r>
              <a:rPr kumimoji="0" lang="en-US" altLang="en-US" sz="2000" b="0" i="0" u="none" strike="noStrike" cap="none" normalizeH="0" baseline="0" dirty="0">
                <a:ln>
                  <a:noFill/>
                </a:ln>
                <a:solidFill>
                  <a:srgbClr val="000000"/>
                </a:solidFill>
                <a:effectLst/>
                <a:latin typeface="JetBrains Mono"/>
              </a:rPr>
              <a:t>(n - </a:t>
            </a:r>
            <a:r>
              <a:rPr kumimoji="0" lang="en-US" altLang="en-US" sz="2000" b="0" i="0" u="none" strike="noStrike" cap="none" normalizeH="0" baseline="0" dirty="0">
                <a:ln>
                  <a:noFill/>
                </a:ln>
                <a:solidFill>
                  <a:srgbClr val="0000FF"/>
                </a:solidFill>
                <a:effectLst/>
                <a:latin typeface="JetBrains Mono"/>
              </a:rPr>
              <a:t>1</a:t>
            </a:r>
            <a:r>
              <a:rPr kumimoji="0" lang="en-US" altLang="en-US" sz="2000" b="0" i="0" u="none" strike="noStrike" cap="none" normalizeH="0" baseline="0" dirty="0">
                <a:ln>
                  <a:noFill/>
                </a:ln>
                <a:solidFill>
                  <a:srgbClr val="000000"/>
                </a:solidFill>
                <a:effectLst/>
                <a:latin typeface="JetBrains Mono"/>
              </a:rPr>
              <a:t>, source, auxiliary, destination)</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00000"/>
                </a:solidFill>
                <a:effectLst/>
                <a:latin typeface="JetBrains Mono"/>
              </a:rPr>
              <a:t>(</a:t>
            </a:r>
            <a:r>
              <a:rPr kumimoji="0" lang="en-US" altLang="en-US" sz="2000" b="1" i="0" u="none" strike="noStrike" cap="none" normalizeH="0" baseline="0" dirty="0">
                <a:ln>
                  <a:noFill/>
                </a:ln>
                <a:solidFill>
                  <a:srgbClr val="008000"/>
                </a:solidFill>
                <a:effectLst/>
                <a:latin typeface="JetBrains Mono"/>
              </a:rPr>
              <a:t>"Move disk"</a:t>
            </a:r>
            <a:r>
              <a:rPr kumimoji="0" lang="en-US" altLang="en-US" sz="2000" b="0" i="0" u="none" strike="noStrike" cap="none" normalizeH="0" baseline="0" dirty="0">
                <a:ln>
                  <a:noFill/>
                </a:ln>
                <a:solidFill>
                  <a:srgbClr val="000000"/>
                </a:solidFill>
                <a:effectLst/>
                <a:latin typeface="JetBrains Mono"/>
              </a:rPr>
              <a:t>, n, </a:t>
            </a:r>
            <a:r>
              <a:rPr kumimoji="0" lang="en-US" altLang="en-US" sz="2000" b="1" i="0" u="none" strike="noStrike" cap="none" normalizeH="0" baseline="0" dirty="0">
                <a:ln>
                  <a:noFill/>
                </a:ln>
                <a:solidFill>
                  <a:srgbClr val="008000"/>
                </a:solidFill>
                <a:effectLst/>
                <a:latin typeface="JetBrains Mono"/>
              </a:rPr>
              <a:t>"from source"</a:t>
            </a:r>
            <a:r>
              <a:rPr kumimoji="0" lang="en-US" altLang="en-US" sz="2000" b="0" i="0" u="none" strike="noStrike" cap="none" normalizeH="0" baseline="0" dirty="0">
                <a:ln>
                  <a:noFill/>
                </a:ln>
                <a:solidFill>
                  <a:srgbClr val="000000"/>
                </a:solidFill>
                <a:effectLst/>
                <a:latin typeface="JetBrains Mono"/>
              </a:rPr>
              <a:t>, source, </a:t>
            </a:r>
            <a:r>
              <a:rPr kumimoji="0" lang="en-US" altLang="en-US" sz="2000" b="1" i="0" u="none" strike="noStrike" cap="none" normalizeH="0" baseline="0" dirty="0">
                <a:ln>
                  <a:noFill/>
                </a:ln>
                <a:solidFill>
                  <a:srgbClr val="008000"/>
                </a:solidFill>
                <a:effectLst/>
                <a:latin typeface="JetBrains Mono"/>
              </a:rPr>
              <a:t>"to destination"</a:t>
            </a:r>
            <a:r>
              <a:rPr kumimoji="0" lang="en-US" altLang="en-US" sz="2000" b="0" i="0" u="none" strike="noStrike" cap="none" normalizeH="0" baseline="0" dirty="0">
                <a:ln>
                  <a:noFill/>
                </a:ln>
                <a:solidFill>
                  <a:srgbClr val="000000"/>
                </a:solidFill>
                <a:effectLst/>
                <a:latin typeface="JetBrains Mono"/>
              </a:rPr>
              <a:t>, destination)</a:t>
            </a: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err="1">
                <a:ln>
                  <a:noFill/>
                </a:ln>
                <a:solidFill>
                  <a:srgbClr val="000000"/>
                </a:solidFill>
                <a:effectLst/>
                <a:latin typeface="JetBrains Mono"/>
              </a:rPr>
              <a:t>TowerOfHanoi</a:t>
            </a:r>
            <a:r>
              <a:rPr kumimoji="0" lang="en-US" altLang="en-US" sz="2000" b="0" i="0" u="none" strike="noStrike" cap="none" normalizeH="0" baseline="0" dirty="0">
                <a:ln>
                  <a:noFill/>
                </a:ln>
                <a:solidFill>
                  <a:srgbClr val="000000"/>
                </a:solidFill>
                <a:effectLst/>
                <a:latin typeface="JetBrains Mono"/>
              </a:rPr>
              <a:t>(n - </a:t>
            </a:r>
            <a:r>
              <a:rPr kumimoji="0" lang="en-US" altLang="en-US" sz="2000" b="0" i="0" u="none" strike="noStrike" cap="none" normalizeH="0" baseline="0" dirty="0">
                <a:ln>
                  <a:noFill/>
                </a:ln>
                <a:solidFill>
                  <a:srgbClr val="0000FF"/>
                </a:solidFill>
                <a:effectLst/>
                <a:latin typeface="JetBrains Mono"/>
              </a:rPr>
              <a:t>1</a:t>
            </a:r>
            <a:r>
              <a:rPr kumimoji="0" lang="en-US" altLang="en-US" sz="2000" b="0" i="0" u="none" strike="noStrike" cap="none" normalizeH="0" baseline="0" dirty="0">
                <a:ln>
                  <a:noFill/>
                </a:ln>
                <a:solidFill>
                  <a:srgbClr val="000000"/>
                </a:solidFill>
                <a:effectLst/>
                <a:latin typeface="JetBrains Mono"/>
              </a:rPr>
              <a:t>, auxiliary, destination, source)</a:t>
            </a:r>
            <a:br>
              <a:rPr kumimoji="0" lang="en-US" altLang="en-US" sz="2000" b="0" i="0" u="none" strike="noStrike" cap="none" normalizeH="0" baseline="0" dirty="0">
                <a:ln>
                  <a:noFill/>
                </a:ln>
                <a:solidFill>
                  <a:srgbClr val="000000"/>
                </a:solidFill>
                <a:effectLst/>
                <a:latin typeface="JetBrains Mono"/>
              </a:rPr>
            </a:br>
            <a:br>
              <a:rPr kumimoji="0" lang="en-US" altLang="en-US" sz="2000" b="0" i="0" u="none" strike="noStrike" cap="none" normalizeH="0" baseline="0" dirty="0">
                <a:ln>
                  <a:noFill/>
                </a:ln>
                <a:solidFill>
                  <a:srgbClr val="000000"/>
                </a:solidFill>
                <a:effectLst/>
                <a:latin typeface="JetBrains Mono"/>
              </a:rPr>
            </a:br>
            <a:br>
              <a:rPr kumimoji="0" lang="en-US" altLang="en-US" sz="2000" b="0" i="0" u="none" strike="noStrike" cap="none" normalizeH="0" baseline="0" dirty="0">
                <a:ln>
                  <a:noFill/>
                </a:ln>
                <a:solidFill>
                  <a:srgbClr val="000000"/>
                </a:solidFill>
                <a:effectLst/>
                <a:latin typeface="JetBrains Mono"/>
              </a:rPr>
            </a:br>
            <a:r>
              <a:rPr kumimoji="0" lang="en-US" altLang="en-US" sz="2000" b="0" i="1" u="none" strike="noStrike" cap="none" normalizeH="0" baseline="0" dirty="0">
                <a:ln>
                  <a:noFill/>
                </a:ln>
                <a:solidFill>
                  <a:srgbClr val="808080"/>
                </a:solidFill>
                <a:effectLst/>
                <a:latin typeface="JetBrains Mono"/>
              </a:rPr>
              <a:t># Driver code</a:t>
            </a:r>
            <a:br>
              <a:rPr kumimoji="0" lang="en-US" altLang="en-US" sz="2000" b="0" i="1"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000000"/>
                </a:solidFill>
                <a:effectLst/>
                <a:latin typeface="JetBrains Mono"/>
              </a:rPr>
              <a:t>n = </a:t>
            </a:r>
            <a:r>
              <a:rPr kumimoji="0" lang="en-US" altLang="en-US" sz="2000" b="0" i="0" u="none" strike="noStrike" cap="none" normalizeH="0" baseline="0" dirty="0">
                <a:ln>
                  <a:noFill/>
                </a:ln>
                <a:solidFill>
                  <a:srgbClr val="0000FF"/>
                </a:solidFill>
                <a:effectLst/>
                <a:latin typeface="JetBrains Mono"/>
              </a:rPr>
              <a:t>3</a:t>
            </a:r>
            <a:br>
              <a:rPr kumimoji="0" lang="en-US" altLang="en-US" sz="2000" b="0" i="0" u="none" strike="noStrike" cap="none" normalizeH="0" baseline="0" dirty="0">
                <a:ln>
                  <a:noFill/>
                </a:ln>
                <a:solidFill>
                  <a:srgbClr val="0000FF"/>
                </a:solidFill>
                <a:effectLst/>
                <a:latin typeface="JetBrains Mono"/>
              </a:rPr>
            </a:br>
            <a:r>
              <a:rPr kumimoji="0" lang="en-US" altLang="en-US" sz="2000" b="0" i="0" u="none" strike="noStrike" cap="none" normalizeH="0" baseline="0" dirty="0" err="1">
                <a:ln>
                  <a:noFill/>
                </a:ln>
                <a:solidFill>
                  <a:srgbClr val="000000"/>
                </a:solidFill>
                <a:effectLst/>
                <a:latin typeface="JetBrains Mono"/>
              </a:rPr>
              <a:t>TowerOfHanoi</a:t>
            </a:r>
            <a:r>
              <a:rPr kumimoji="0" lang="en-US" altLang="en-US" sz="2000" b="0" i="0" u="none" strike="noStrike" cap="none" normalizeH="0" baseline="0" dirty="0">
                <a:ln>
                  <a:noFill/>
                </a:ln>
                <a:solidFill>
                  <a:srgbClr val="000000"/>
                </a:solidFill>
                <a:effectLst/>
                <a:latin typeface="JetBrains Mono"/>
              </a:rPr>
              <a:t>(n, </a:t>
            </a:r>
            <a:r>
              <a:rPr kumimoji="0" lang="en-US" altLang="en-US" sz="2000" b="1" i="0" u="none" strike="noStrike" cap="none" normalizeH="0" baseline="0" dirty="0">
                <a:ln>
                  <a:noFill/>
                </a:ln>
                <a:solidFill>
                  <a:srgbClr val="008000"/>
                </a:solidFill>
                <a:effectLst/>
                <a:latin typeface="JetBrains Mono"/>
              </a:rPr>
              <a:t>'A'</a:t>
            </a:r>
            <a:r>
              <a:rPr kumimoji="0" lang="en-US" altLang="en-US" sz="2000" b="0" i="0" u="none" strike="noStrike" cap="none" normalizeH="0" baseline="0" dirty="0">
                <a:ln>
                  <a:noFill/>
                </a:ln>
                <a:solidFill>
                  <a:srgbClr val="000000"/>
                </a:solidFill>
                <a:effectLst/>
                <a:latin typeface="JetBrains Mono"/>
              </a:rPr>
              <a:t>, </a:t>
            </a:r>
            <a:r>
              <a:rPr kumimoji="0" lang="en-US" altLang="en-US" sz="2000" b="1" i="0" u="none" strike="noStrike" cap="none" normalizeH="0" baseline="0" dirty="0">
                <a:ln>
                  <a:noFill/>
                </a:ln>
                <a:solidFill>
                  <a:srgbClr val="008000"/>
                </a:solidFill>
                <a:effectLst/>
                <a:latin typeface="JetBrains Mono"/>
              </a:rPr>
              <a:t>‘C'</a:t>
            </a:r>
            <a:r>
              <a:rPr kumimoji="0" lang="en-US" altLang="en-US" sz="2000" b="0" i="0" u="none" strike="noStrike" cap="none" normalizeH="0" baseline="0" dirty="0">
                <a:ln>
                  <a:noFill/>
                </a:ln>
                <a:solidFill>
                  <a:srgbClr val="000000"/>
                </a:solidFill>
                <a:effectLst/>
                <a:latin typeface="JetBrains Mono"/>
              </a:rPr>
              <a:t>, </a:t>
            </a:r>
            <a:r>
              <a:rPr kumimoji="0" lang="en-US" altLang="en-US" sz="2000" b="1" i="0" u="none" strike="noStrike" cap="none" normalizeH="0" baseline="0" dirty="0">
                <a:ln>
                  <a:noFill/>
                </a:ln>
                <a:solidFill>
                  <a:srgbClr val="008000"/>
                </a:solidFill>
                <a:effectLst/>
                <a:latin typeface="JetBrains Mono"/>
              </a:rPr>
              <a:t>‘B'</a:t>
            </a:r>
            <a:r>
              <a:rPr kumimoji="0" lang="en-US" altLang="en-US" sz="2000" b="0" i="0" u="none" strike="noStrike" cap="none" normalizeH="0" baseline="0" dirty="0">
                <a:ln>
                  <a:noFill/>
                </a:ln>
                <a:solidFill>
                  <a:srgbClr val="000000"/>
                </a:solidFill>
                <a:effectLst/>
                <a:latin typeface="JetBrains Mono"/>
              </a:rPr>
              <a:t>)</a:t>
            </a:r>
            <a:br>
              <a:rPr kumimoji="0" lang="en-US" altLang="en-US" sz="2000" b="0" i="0" u="none" strike="noStrike" cap="none" normalizeH="0" baseline="0" dirty="0">
                <a:ln>
                  <a:noFill/>
                </a:ln>
                <a:solidFill>
                  <a:srgbClr val="000000"/>
                </a:solidFill>
                <a:effectLst/>
                <a:latin typeface="JetBrains Mono"/>
              </a:rPr>
            </a:br>
            <a:r>
              <a:rPr kumimoji="0" lang="en-US" altLang="en-US" sz="2000" b="0" i="1" u="none" strike="noStrike" cap="none" normalizeH="0" baseline="0" dirty="0">
                <a:ln>
                  <a:noFill/>
                </a:ln>
                <a:solidFill>
                  <a:srgbClr val="808080"/>
                </a:solidFill>
                <a:effectLst/>
                <a:latin typeface="JetBrains Mono"/>
              </a:rPr>
              <a:t># A, C, B are the name of rods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3550</TotalTime>
  <Words>1147</Words>
  <Application>Microsoft Office PowerPoint</Application>
  <PresentationFormat>On-screen Show (4:3)</PresentationFormat>
  <Paragraphs>162</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JetBrains Mono</vt:lpstr>
      <vt:lpstr>Roboto</vt:lpstr>
      <vt:lpstr>Times New Roman</vt:lpstr>
      <vt:lpstr>Wingdings</vt:lpstr>
      <vt:lpstr>Office Theme</vt:lpstr>
      <vt:lpstr>     Python Programming Unit 5 (KNC-302)  </vt:lpstr>
      <vt:lpstr>  </vt:lpstr>
      <vt:lpstr> </vt:lpstr>
      <vt:lpstr>Fibonacci series</vt:lpstr>
      <vt:lpstr>PowerPoint Presentation</vt:lpstr>
      <vt:lpstr>Fibonacci Number in Python </vt:lpstr>
      <vt:lpstr>Tower of Hanoi</vt:lpstr>
      <vt:lpstr>  </vt:lpstr>
      <vt:lpstr>Python Program of Tower of Hanoi</vt:lpstr>
      <vt:lpstr>Output</vt:lpstr>
      <vt:lpstr>Python Iterators</vt:lpstr>
      <vt:lpstr>Return an iterator from a tuple, and print each value:</vt:lpstr>
      <vt:lpstr>  Strings are also iterable objects, containing a sequence of characters:</vt:lpstr>
      <vt:lpstr>Create an Iterator</vt:lpstr>
      <vt:lpstr>  </vt:lpstr>
      <vt:lpstr>  </vt:lpstr>
      <vt:lpstr>   </vt:lpstr>
      <vt:lpstr> </vt:lpstr>
      <vt:lpstr>Python Program for Linear Search</vt:lpstr>
      <vt:lpstr>  </vt:lpstr>
      <vt:lpstr>Code For Linear Search</vt:lpstr>
      <vt:lpstr>Python Program for Binary Search</vt:lpstr>
      <vt:lpstr>  </vt:lpstr>
      <vt:lpstr>  </vt:lpstr>
      <vt:lpstr>  </vt:lpstr>
      <vt:lpstr>Selection Sort Algorithm</vt:lpstr>
      <vt:lpstr>PowerPoint Presentation</vt:lpstr>
      <vt:lpstr>  </vt:lpstr>
      <vt:lpstr>  </vt:lpstr>
      <vt:lpstr>  </vt:lpstr>
      <vt:lpstr>Complexity Analysis of Selection Sort</vt:lpstr>
      <vt:lpstr>  </vt:lpstr>
      <vt:lpstr>Merge Sort Algorithm</vt:lpstr>
      <vt:lpstr>Divide and Conquer</vt:lpstr>
      <vt:lpstr>  </vt:lpstr>
      <vt:lpstr>PowerPoint Presentation</vt:lpstr>
      <vt:lpstr>Pseudo Code</vt:lpstr>
      <vt:lpstr>PowerPoint Presentation</vt:lpstr>
      <vt:lpstr>Merge List</vt:lpstr>
      <vt:lpstr>Merge Sort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 Kesharwani</cp:lastModifiedBy>
  <cp:revision>236</cp:revision>
  <dcterms:created xsi:type="dcterms:W3CDTF">2019-07-20T07:03:57Z</dcterms:created>
  <dcterms:modified xsi:type="dcterms:W3CDTF">2022-12-21T10:53:40Z</dcterms:modified>
</cp:coreProperties>
</file>