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  <p:sldId id="29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471" r:id="rId45"/>
    <p:sldId id="472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473" r:id="rId68"/>
    <p:sldId id="474" r:id="rId69"/>
    <p:sldId id="475" r:id="rId70"/>
    <p:sldId id="476" r:id="rId71"/>
    <p:sldId id="477" r:id="rId72"/>
    <p:sldId id="478" r:id="rId73"/>
    <p:sldId id="479" r:id="rId74"/>
    <p:sldId id="480" r:id="rId75"/>
    <p:sldId id="481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1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F80D2-5D8F-4A77-99C2-5A5D9E7FA673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C20D-1255-4CCF-8980-084F708D97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403244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Python Programming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Unit 1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(KNC-302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9078"/>
            <a:ext cx="6400800" cy="2304257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rgbClr val="002060"/>
                </a:solidFill>
              </a:rPr>
              <a:t>Prepared By</a:t>
            </a:r>
          </a:p>
          <a:p>
            <a:r>
              <a:rPr lang="en-US" sz="3600" dirty="0">
                <a:solidFill>
                  <a:srgbClr val="002060"/>
                </a:solidFill>
              </a:rPr>
              <a:t>Abhishek Kesharwani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Assistant Professor,UCER Naini,Allahabad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41719"/>
            <a:ext cx="2880320" cy="20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4) Scientific and Numeric</a:t>
            </a:r>
          </a:p>
          <a:p>
            <a:pPr algn="just">
              <a:buNone/>
            </a:pPr>
            <a:r>
              <a:rPr lang="en-US" dirty="0"/>
              <a:t>Python is popular and widely used in scientific and numeric computing. Some useful library and package are </a:t>
            </a:r>
            <a:r>
              <a:rPr lang="en-US" dirty="0" err="1"/>
              <a:t>SciPy</a:t>
            </a:r>
            <a:r>
              <a:rPr lang="en-US" dirty="0"/>
              <a:t>, Pandas, </a:t>
            </a:r>
            <a:r>
              <a:rPr lang="en-US" dirty="0" err="1"/>
              <a:t>IPython</a:t>
            </a:r>
            <a:r>
              <a:rPr lang="en-US" dirty="0"/>
              <a:t> etc. </a:t>
            </a:r>
            <a:r>
              <a:rPr lang="en-US" dirty="0" err="1"/>
              <a:t>SciPy</a:t>
            </a:r>
            <a:r>
              <a:rPr lang="en-US" dirty="0"/>
              <a:t> is group of packages of engineering, science and mathematics.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5) Business Applications</a:t>
            </a:r>
          </a:p>
          <a:p>
            <a:pPr algn="just">
              <a:buNone/>
            </a:pPr>
            <a:r>
              <a:rPr lang="en-US" dirty="0"/>
              <a:t>Python is used to build </a:t>
            </a:r>
            <a:r>
              <a:rPr lang="en-US" dirty="0" err="1"/>
              <a:t>Bussiness</a:t>
            </a:r>
            <a:r>
              <a:rPr lang="en-US" dirty="0"/>
              <a:t> applications like ERP and e-commerce systems. </a:t>
            </a:r>
            <a:r>
              <a:rPr lang="en-US" dirty="0" err="1"/>
              <a:t>Tryton</a:t>
            </a:r>
            <a:r>
              <a:rPr lang="en-US" dirty="0"/>
              <a:t> is a high level application platform.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6) Console Based Application</a:t>
            </a:r>
          </a:p>
          <a:p>
            <a:pPr algn="just">
              <a:buNone/>
            </a:pPr>
            <a:r>
              <a:rPr lang="en-US" dirty="0"/>
              <a:t>We can use Python to develop console based applications. For example: </a:t>
            </a:r>
            <a:r>
              <a:rPr lang="en-US" b="1" dirty="0" err="1"/>
              <a:t>IPython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7) Audio or Video based Applications</a:t>
            </a:r>
          </a:p>
          <a:p>
            <a:pPr algn="just">
              <a:buNone/>
            </a:pPr>
            <a:r>
              <a:rPr lang="en-US" dirty="0"/>
              <a:t>Python is awesome to perform multiple tasks and can be used to develop multimedia applications. Some of real applications are: </a:t>
            </a:r>
            <a:r>
              <a:rPr lang="en-US" dirty="0" err="1"/>
              <a:t>TimPlayer</a:t>
            </a:r>
            <a:r>
              <a:rPr lang="en-US" dirty="0"/>
              <a:t>, </a:t>
            </a:r>
            <a:r>
              <a:rPr lang="en-US" dirty="0" err="1"/>
              <a:t>cplay</a:t>
            </a:r>
            <a:r>
              <a:rPr lang="en-US" dirty="0"/>
              <a:t> etc.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8) 3D CAD Applications</a:t>
            </a:r>
          </a:p>
          <a:p>
            <a:pPr algn="just">
              <a:buNone/>
            </a:pPr>
            <a:r>
              <a:rPr lang="en-US" dirty="0"/>
              <a:t>To create CAD application Fandango is a real application which provides full features of CAD.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9) Enterprise Applications</a:t>
            </a:r>
          </a:p>
          <a:p>
            <a:pPr algn="just">
              <a:buNone/>
            </a:pPr>
            <a:r>
              <a:rPr lang="en-US" dirty="0"/>
              <a:t>Python can be used to create applications which can be used within an Enterprise or an Organization. Some real time applications are: </a:t>
            </a:r>
            <a:r>
              <a:rPr lang="en-US" dirty="0" err="1"/>
              <a:t>OpenErp</a:t>
            </a:r>
            <a:r>
              <a:rPr lang="en-US" dirty="0"/>
              <a:t>, </a:t>
            </a:r>
            <a:r>
              <a:rPr lang="en-US" dirty="0" err="1"/>
              <a:t>Tryton</a:t>
            </a:r>
            <a:r>
              <a:rPr lang="en-US" dirty="0"/>
              <a:t>, </a:t>
            </a:r>
            <a:r>
              <a:rPr lang="en-US" dirty="0" err="1"/>
              <a:t>Picalo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10) Applications for Images</a:t>
            </a:r>
          </a:p>
          <a:p>
            <a:pPr>
              <a:buNone/>
            </a:pPr>
            <a:r>
              <a:rPr lang="en-US" dirty="0"/>
              <a:t>Using Python several application can be developed for image. Applications developed are: </a:t>
            </a:r>
            <a:r>
              <a:rPr lang="en-US" dirty="0" err="1"/>
              <a:t>VPython</a:t>
            </a:r>
            <a:r>
              <a:rPr lang="en-US" dirty="0"/>
              <a:t>, Gogh, </a:t>
            </a:r>
            <a:r>
              <a:rPr lang="en-US" dirty="0" err="1"/>
              <a:t>imgSeek</a:t>
            </a:r>
            <a:r>
              <a:rPr lang="en-US" dirty="0"/>
              <a:t>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42DE-E6C1-4FFB-8F26-A0C2096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Programming cycle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885B-EC85-48D9-9F53-AA1616E9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Python’s programming cycle is dramatically shorter than that of traditional programming cycle.</a:t>
            </a:r>
          </a:p>
          <a:p>
            <a:pPr algn="just"/>
            <a:r>
              <a:rPr lang="en-US" dirty="0"/>
              <a:t>In Python, there are no compile or link steps.</a:t>
            </a:r>
          </a:p>
          <a:p>
            <a:pPr algn="just"/>
            <a:r>
              <a:rPr lang="en-US" dirty="0"/>
              <a:t>Python programs simply import modules at runtime and use the objects</a:t>
            </a:r>
          </a:p>
          <a:p>
            <a:pPr algn="just"/>
            <a:r>
              <a:rPr lang="en-US" dirty="0"/>
              <a:t>they contain. Because of this, Python programs run immediately after changes are made.</a:t>
            </a:r>
          </a:p>
          <a:p>
            <a:pPr algn="just"/>
            <a:r>
              <a:rPr lang="en-US" dirty="0"/>
              <a:t>In cases where dynamic module reloading can be used, it is even possible</a:t>
            </a:r>
          </a:p>
        </p:txBody>
      </p:sp>
    </p:spTree>
    <p:extLst>
      <p:ext uri="{BB962C8B-B14F-4D97-AF65-F5344CB8AC3E}">
        <p14:creationId xmlns:p14="http://schemas.microsoft.com/office/powerpoint/2010/main" val="297089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42DE-E6C1-4FFB-8F26-A0C2096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885B-EC85-48D9-9F53-AA1616E9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08724"/>
          </a:xfrm>
        </p:spPr>
        <p:txBody>
          <a:bodyPr/>
          <a:lstStyle/>
          <a:p>
            <a:r>
              <a:rPr lang="en-US" dirty="0"/>
              <a:t>To change and reload parts of a running program without stopping it at all.</a:t>
            </a:r>
          </a:p>
          <a:p>
            <a:r>
              <a:rPr lang="en-US" dirty="0"/>
              <a:t>Python’s impact on the programming cycle is as follows: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3216F-F901-4480-8AC9-6A318EB2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356267"/>
            <a:ext cx="7543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0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42DE-E6C1-4FFB-8F26-A0C2096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885B-EC85-48D9-9F53-AA1616E9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26162"/>
          </a:xfrm>
        </p:spPr>
        <p:txBody>
          <a:bodyPr/>
          <a:lstStyle/>
          <a:p>
            <a:pPr algn="just"/>
            <a:r>
              <a:rPr lang="en-US" dirty="0"/>
              <a:t>Since Python is interpreted, there is a rapid turnaround after program changes. And because Python’s parser is embedded in Python-based systems, it is easy to modify programs at runtime.</a:t>
            </a:r>
          </a:p>
        </p:txBody>
      </p:sp>
    </p:spTree>
    <p:extLst>
      <p:ext uri="{BB962C8B-B14F-4D97-AF65-F5344CB8AC3E}">
        <p14:creationId xmlns:p14="http://schemas.microsoft.com/office/powerpoint/2010/main" val="373250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42DE-E6C1-4FFB-8F26-A0C2096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Integrated Development Environment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885B-EC85-48D9-9F53-AA1616E9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IDE is a software package that consists of several tools for developing and testing the software.</a:t>
            </a:r>
          </a:p>
          <a:p>
            <a:pPr marL="0" indent="0">
              <a:buNone/>
            </a:pPr>
            <a:r>
              <a:rPr lang="en-US" dirty="0"/>
              <a:t>2. An IDE helps the developer by automating the process.</a:t>
            </a:r>
          </a:p>
          <a:p>
            <a:pPr marL="0" indent="0">
              <a:buNone/>
            </a:pPr>
            <a:r>
              <a:rPr lang="en-US" dirty="0"/>
              <a:t>3. IDEs integrate many tools that are designed for SDLC.</a:t>
            </a:r>
          </a:p>
          <a:p>
            <a:pPr marL="0" indent="0">
              <a:buNone/>
            </a:pPr>
            <a:r>
              <a:rPr lang="en-US" dirty="0"/>
              <a:t>4. IDEs were introduced to diminish the coding and typing errors.</a:t>
            </a:r>
          </a:p>
          <a:p>
            <a:pPr marL="0" indent="0">
              <a:buNone/>
            </a:pPr>
            <a:r>
              <a:rPr lang="en-US" dirty="0"/>
              <a:t>5. Some of the Python IDEs are </a:t>
            </a:r>
            <a:r>
              <a:rPr lang="en-US" dirty="0" err="1"/>
              <a:t>pycharm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1890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42DE-E6C1-4FFB-8F26-A0C2096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885B-EC85-48D9-9F53-AA1616E9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PyCharm assists the developers to be more productive and provides smart suggestions. It saves time by taking care of routine tasks, hence increases productivity.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Features of PyCharm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It has smart code navigation, good code editor, a function for quick refactoring.</a:t>
            </a:r>
          </a:p>
          <a:p>
            <a:pPr marL="0" indent="0">
              <a:buNone/>
            </a:pPr>
            <a:r>
              <a:rPr lang="en-US" dirty="0"/>
              <a:t>ii. The integrated activities with PyCharm are profiling, testing, debugging, remote development, and deployments.</a:t>
            </a:r>
          </a:p>
          <a:p>
            <a:pPr marL="0" indent="0">
              <a:buNone/>
            </a:pPr>
            <a:r>
              <a:rPr lang="en-US" dirty="0"/>
              <a:t>iii. PyCharm supports Python web development frameworks, Angular JS, JavaScript, CSS, HTML and live editing functions.</a:t>
            </a:r>
          </a:p>
        </p:txBody>
      </p:sp>
    </p:spTree>
    <p:extLst>
      <p:ext uri="{BB962C8B-B14F-4D97-AF65-F5344CB8AC3E}">
        <p14:creationId xmlns:p14="http://schemas.microsoft.com/office/powerpoint/2010/main" val="111780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42DE-E6C1-4FFB-8F26-A0C2096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885B-EC85-48D9-9F53-AA1616E9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800" dirty="0"/>
              <a:t>Spyder is widely used for data science works. It is mostly used to create a secure and scientific environment for Python. Spyder Python uses </a:t>
            </a:r>
            <a:r>
              <a:rPr lang="en-US" sz="3800" dirty="0" err="1"/>
              <a:t>PyQt</a:t>
            </a:r>
            <a:r>
              <a:rPr lang="en-US" sz="3800" dirty="0"/>
              <a:t> (Python plug-in) which a developer can add as an extension.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</a:rPr>
              <a:t>Features of Spyder </a:t>
            </a:r>
            <a:r>
              <a:rPr lang="en-US" sz="3300" dirty="0"/>
              <a:t>:</a:t>
            </a:r>
          </a:p>
          <a:p>
            <a:pPr marL="0" indent="0" algn="just">
              <a:buNone/>
            </a:pPr>
            <a:r>
              <a:rPr lang="en-US" sz="3300" dirty="0" err="1"/>
              <a:t>i</a:t>
            </a:r>
            <a:r>
              <a:rPr lang="en-US" sz="3300" dirty="0"/>
              <a:t>. It has good syntax highlighting and auto code completion features.</a:t>
            </a:r>
          </a:p>
          <a:p>
            <a:pPr marL="0" indent="0" algn="just">
              <a:buNone/>
            </a:pPr>
            <a:r>
              <a:rPr lang="en-US" sz="3300" dirty="0"/>
              <a:t>ii. Spyder Python explores and edits variables directly from GUI.</a:t>
            </a:r>
          </a:p>
          <a:p>
            <a:pPr marL="0" indent="0" algn="just">
              <a:buNone/>
            </a:pPr>
            <a:r>
              <a:rPr lang="en-US" sz="3300" dirty="0"/>
              <a:t>iii. It performs very well in multi-language editor.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2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42DE-E6C1-4FFB-8F26-A0C2096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PyDev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885B-EC85-48D9-9F53-AA1616E9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It is an external plug-in for Eclipse and is very popular as Python interpreter.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Features of </a:t>
            </a:r>
            <a:r>
              <a:rPr lang="en-US" dirty="0" err="1">
                <a:solidFill>
                  <a:srgbClr val="FF0000"/>
                </a:solidFill>
              </a:rPr>
              <a:t>PyDev</a:t>
            </a:r>
            <a:r>
              <a:rPr lang="en-US" dirty="0">
                <a:solidFill>
                  <a:srgbClr val="FF0000"/>
                </a:solidFill>
              </a:rPr>
              <a:t> :</a:t>
            </a:r>
          </a:p>
          <a:p>
            <a:pPr marL="0" indent="0" algn="just">
              <a:buNone/>
            </a:pP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PyDev</a:t>
            </a:r>
            <a:r>
              <a:rPr lang="en-US" dirty="0"/>
              <a:t> has strong parameters like refactoring, debugging, type hinting, code analysis, and code coverage function.</a:t>
            </a:r>
          </a:p>
          <a:p>
            <a:pPr marL="0" indent="0" algn="just">
              <a:buNone/>
            </a:pPr>
            <a:r>
              <a:rPr lang="en-US" dirty="0"/>
              <a:t>ii. </a:t>
            </a:r>
            <a:r>
              <a:rPr lang="en-US" dirty="0" err="1"/>
              <a:t>PyDev</a:t>
            </a:r>
            <a:r>
              <a:rPr lang="en-US" dirty="0"/>
              <a:t> supports tokens browser, </a:t>
            </a:r>
            <a:r>
              <a:rPr lang="en-US" dirty="0" err="1"/>
              <a:t>PyLint</a:t>
            </a:r>
            <a:r>
              <a:rPr lang="en-US" dirty="0"/>
              <a:t> integration, interactive console, remote debugger, </a:t>
            </a:r>
            <a:r>
              <a:rPr lang="en-US" dirty="0" err="1"/>
              <a:t>Unittest</a:t>
            </a:r>
            <a:r>
              <a:rPr lang="en-US" dirty="0"/>
              <a:t> integration, etc.</a:t>
            </a:r>
          </a:p>
        </p:txBody>
      </p:sp>
    </p:spTree>
    <p:extLst>
      <p:ext uri="{BB962C8B-B14F-4D97-AF65-F5344CB8AC3E}">
        <p14:creationId xmlns:p14="http://schemas.microsoft.com/office/powerpoint/2010/main" val="173060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9890-572D-4B32-8319-E54F2DB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D326-AB5B-4221-BF8C-26B66FCC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 I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of Python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Programming Cycle for Python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IDE,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Interacting with Python Programs,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Elements of Python, Type Conversion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Basics: Expressions,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Statement,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 Operators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 Precedence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87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42DE-E6C1-4FFB-8F26-A0C2096A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E885B-EC85-48D9-9F53-AA1616E9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7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IDLE is a basic IDE mainly used by beginner level developer.</a:t>
            </a:r>
          </a:p>
          <a:p>
            <a:pPr marL="0" indent="0" algn="just">
              <a:buNone/>
            </a:pPr>
            <a:r>
              <a:rPr lang="en-US" dirty="0" err="1"/>
              <a:t>i</a:t>
            </a:r>
            <a:r>
              <a:rPr lang="en-US" dirty="0"/>
              <a:t>. IDLE Python is a cross-platform IDE, hence it increases the flexibility for users.</a:t>
            </a:r>
          </a:p>
          <a:p>
            <a:pPr marL="0" indent="0" algn="just">
              <a:buNone/>
            </a:pPr>
            <a:r>
              <a:rPr lang="en-US" dirty="0"/>
              <a:t>ii. It is developed only in Python in collaboration with </a:t>
            </a:r>
            <a:r>
              <a:rPr lang="en-US" dirty="0" err="1"/>
              <a:t>Tkinter</a:t>
            </a:r>
            <a:r>
              <a:rPr lang="en-US" dirty="0"/>
              <a:t> GUI toolkit.</a:t>
            </a:r>
          </a:p>
          <a:p>
            <a:pPr marL="0" indent="0" algn="just">
              <a:buNone/>
            </a:pPr>
            <a:r>
              <a:rPr lang="en-US" dirty="0"/>
              <a:t>iii. The feature of multi-window text editor in IDLE has some great functions like smart indentation, call tips, Python colorizing, and undo option.</a:t>
            </a:r>
          </a:p>
        </p:txBody>
      </p:sp>
    </p:spTree>
    <p:extLst>
      <p:ext uri="{BB962C8B-B14F-4D97-AF65-F5344CB8AC3E}">
        <p14:creationId xmlns:p14="http://schemas.microsoft.com/office/powerpoint/2010/main" val="17805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Installation on Ubuntu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1) </a:t>
            </a:r>
            <a:r>
              <a:rPr lang="en-US" b="1" dirty="0">
                <a:solidFill>
                  <a:srgbClr val="FF0000"/>
                </a:solidFill>
              </a:rPr>
              <a:t>Update the APT Repository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$ apt-get update  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2) </a:t>
            </a:r>
            <a:r>
              <a:rPr lang="en-US" b="1" dirty="0">
                <a:solidFill>
                  <a:srgbClr val="FF0000"/>
                </a:solidFill>
              </a:rPr>
              <a:t>Install Python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$ apt-get install python3.6  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3) </a:t>
            </a:r>
            <a:r>
              <a:rPr lang="en-US" b="1" dirty="0">
                <a:solidFill>
                  <a:srgbClr val="FF0000"/>
                </a:solidFill>
              </a:rPr>
              <a:t>Verify Python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When we type </a:t>
            </a:r>
            <a:r>
              <a:rPr lang="en-US" b="1" dirty="0"/>
              <a:t>python</a:t>
            </a:r>
            <a:r>
              <a:rPr lang="en-US" dirty="0"/>
              <a:t> it shows default installed python that is 2.7.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4) Check python –version.</a:t>
            </a:r>
          </a:p>
          <a:p>
            <a:pPr>
              <a:buNone/>
            </a:pPr>
            <a:r>
              <a:rPr lang="en-US" dirty="0"/>
              <a:t>Type </a:t>
            </a:r>
            <a:r>
              <a:rPr lang="en-US" dirty="0">
                <a:solidFill>
                  <a:srgbClr val="FF0000"/>
                </a:solidFill>
              </a:rPr>
              <a:t>python - - version</a:t>
            </a:r>
            <a:r>
              <a:rPr lang="en-US" dirty="0"/>
              <a:t>. It will show the current version of python.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Variables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Variable is a name which is used to refer memory location. Variable also known as identifier and used to hold value.</a:t>
            </a:r>
          </a:p>
          <a:p>
            <a:pPr algn="just"/>
            <a:r>
              <a:rPr lang="en-US" dirty="0"/>
              <a:t>In Python, we don't need to specify the type of variable because Python is a type infer language and smart enough to get variable type.</a:t>
            </a:r>
          </a:p>
          <a:p>
            <a:pPr algn="just"/>
            <a:r>
              <a:rPr lang="en-US" dirty="0"/>
              <a:t>Variable names can be a group of both letters and digits, but they have to begin with a letter or an underscore.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Identifier Naming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Variables are the example of identifiers. An Identifier is used to identify the literals used in the program. The rules to name an identifier are given below.</a:t>
            </a:r>
          </a:p>
          <a:p>
            <a:r>
              <a:rPr lang="en-US" dirty="0"/>
              <a:t>The first character of the variable must be an alphabet or underscore ( _ ).</a:t>
            </a:r>
          </a:p>
          <a:p>
            <a:r>
              <a:rPr lang="en-US" dirty="0"/>
              <a:t>All the characters except the first character may be an alphabet of lower-case(a-z), upper-case (A-Z), underscore or digit (0-9).</a:t>
            </a:r>
          </a:p>
          <a:p>
            <a:r>
              <a:rPr lang="en-US" dirty="0"/>
              <a:t>Identifier name must not contain any white-space, or special character (!, @, #, %, ^, &amp;, *).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r>
              <a:rPr lang="en-US" dirty="0"/>
              <a:t>Identifier name must not be similar to any keyword defined in the language.</a:t>
            </a:r>
          </a:p>
          <a:p>
            <a:r>
              <a:rPr lang="en-US" dirty="0"/>
              <a:t>Identifier names are case sensitive for example my name, and </a:t>
            </a:r>
            <a:r>
              <a:rPr lang="en-US" dirty="0" err="1"/>
              <a:t>MyName</a:t>
            </a:r>
            <a:r>
              <a:rPr lang="en-US" dirty="0"/>
              <a:t> is not the same.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Examples of valid identifiers 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a123, _n, n_9, etc.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Examples of invalid identifiers: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1a, n%4, n 9,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Declaring Variable and Assigning Values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Python does not bound us to declare variable before using in the application. It allows us to create variable at required time.</a:t>
            </a:r>
          </a:p>
          <a:p>
            <a:pPr algn="just"/>
            <a:r>
              <a:rPr lang="en-US" dirty="0"/>
              <a:t>We don't need to declare explicitly variable in Python.</a:t>
            </a:r>
          </a:p>
          <a:p>
            <a:pPr algn="just"/>
            <a:r>
              <a:rPr lang="en-US" dirty="0"/>
              <a:t>When we assign any value to the variable that variable is declared automatically.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Assignment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Python allows us to assign a value to multiple variables in a single statement which is also known as multiple assignment.</a:t>
            </a:r>
          </a:p>
          <a:p>
            <a:pPr>
              <a:buNone/>
            </a:pPr>
            <a:r>
              <a:rPr lang="en-US" b="1" dirty="0"/>
              <a:t>1. Assigning single value to multiple variables</a:t>
            </a:r>
            <a:endParaRPr lang="en-US" dirty="0"/>
          </a:p>
          <a:p>
            <a:pPr>
              <a:buNone/>
            </a:pPr>
            <a:r>
              <a:rPr lang="en-US" b="1" dirty="0" err="1"/>
              <a:t>Eg</a:t>
            </a:r>
            <a:r>
              <a:rPr lang="en-US" b="1" dirty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x=y=z=50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x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y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z 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2.Assigning multiple values to multiple variables</a:t>
            </a:r>
          </a:p>
          <a:p>
            <a:pPr>
              <a:buNone/>
            </a:pPr>
            <a:r>
              <a:rPr lang="en-US" dirty="0" err="1"/>
              <a:t>a,b,c</a:t>
            </a:r>
            <a:r>
              <a:rPr lang="en-US" dirty="0"/>
              <a:t>=5,10,15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a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b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c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Variables can hold values of different data types. </a:t>
            </a:r>
          </a:p>
          <a:p>
            <a:pPr algn="just"/>
            <a:r>
              <a:rPr lang="en-US" dirty="0"/>
              <a:t>Python is a dynamically typed language hence we need not define the type of the variable while declaring it. </a:t>
            </a:r>
          </a:p>
          <a:p>
            <a:pPr algn="just"/>
            <a:r>
              <a:rPr lang="en-US" dirty="0"/>
              <a:t>The interpreter implicitly binds the value with its type.</a:t>
            </a:r>
          </a:p>
          <a:p>
            <a:pPr algn="just"/>
            <a:r>
              <a:rPr lang="en-US" dirty="0"/>
              <a:t>Python enables us to check the type of the variable used in the program.</a:t>
            </a:r>
          </a:p>
          <a:p>
            <a:pPr algn="just"/>
            <a:r>
              <a:rPr lang="en-US" dirty="0"/>
              <a:t>Python provides us the </a:t>
            </a:r>
            <a:r>
              <a:rPr lang="en-US" b="1" dirty="0"/>
              <a:t>type()</a:t>
            </a:r>
            <a:r>
              <a:rPr lang="en-US" dirty="0"/>
              <a:t> function which returns the type of the variable passed.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A=10  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b="Hi Python"  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 = 10.5  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(type(a));   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(type(b));   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print</a:t>
            </a:r>
            <a:r>
              <a:rPr lang="en-US" dirty="0">
                <a:solidFill>
                  <a:srgbClr val="FF0000"/>
                </a:solidFill>
              </a:rPr>
              <a:t>(type(c));  </a:t>
            </a: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None/>
            </a:pPr>
            <a:r>
              <a:rPr lang="en-US" dirty="0"/>
              <a:t>&lt;type '</a:t>
            </a:r>
            <a:r>
              <a:rPr lang="en-US" dirty="0" err="1"/>
              <a:t>int</a:t>
            </a:r>
            <a:r>
              <a:rPr lang="en-US" dirty="0"/>
              <a:t>'&gt;</a:t>
            </a:r>
          </a:p>
          <a:p>
            <a:pPr>
              <a:buNone/>
            </a:pPr>
            <a:r>
              <a:rPr lang="en-US" dirty="0"/>
              <a:t>&lt;type '</a:t>
            </a:r>
            <a:r>
              <a:rPr lang="en-US" dirty="0" err="1"/>
              <a:t>str</a:t>
            </a:r>
            <a:r>
              <a:rPr lang="en-US" dirty="0"/>
              <a:t>'&gt;</a:t>
            </a:r>
          </a:p>
          <a:p>
            <a:pPr>
              <a:buNone/>
            </a:pPr>
            <a:r>
              <a:rPr lang="en-US" dirty="0"/>
              <a:t>&lt;type 'float'&gt;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Python</a:t>
            </a:r>
            <a:r>
              <a:rPr lang="en-US" dirty="0"/>
              <a:t> is a general purpose, dynamic, high level, and interpreted programming language. It supports Object Oriented programming approach to develop applications. </a:t>
            </a:r>
          </a:p>
          <a:p>
            <a:pPr algn="just"/>
            <a:r>
              <a:rPr lang="en-US" dirty="0"/>
              <a:t>It is simple and easy to learn and provides lots of high-level data structures.</a:t>
            </a:r>
          </a:p>
          <a:p>
            <a:pPr algn="just"/>
            <a:r>
              <a:rPr lang="en-US" dirty="0"/>
              <a:t>Python is </a:t>
            </a:r>
            <a:r>
              <a:rPr lang="en-US" i="1" dirty="0"/>
              <a:t>easy to learn</a:t>
            </a:r>
            <a:r>
              <a:rPr lang="en-US" dirty="0"/>
              <a:t> yet powerful and versatile scripting language, which makes it attractive for Application Development.</a:t>
            </a:r>
          </a:p>
          <a:p>
            <a:pPr algn="just"/>
            <a:r>
              <a:rPr lang="en-US" dirty="0"/>
              <a:t>Python's syntax and </a:t>
            </a:r>
            <a:r>
              <a:rPr lang="en-US" i="1" dirty="0"/>
              <a:t>dynamic typing</a:t>
            </a:r>
            <a:r>
              <a:rPr lang="en-US" dirty="0"/>
              <a:t> with its interpreted nature make it an ideal language for scripting and rapid application development.</a:t>
            </a:r>
          </a:p>
          <a:p>
            <a:pPr algn="just"/>
            <a:r>
              <a:rPr lang="en-US" dirty="0"/>
              <a:t>Python supports </a:t>
            </a:r>
            <a:r>
              <a:rPr lang="en-US" i="1" dirty="0"/>
              <a:t>multiple programming pattern</a:t>
            </a:r>
            <a:r>
              <a:rPr lang="en-US" dirty="0"/>
              <a:t>, including object-oriented, imperative, and functional or procedural programming styles.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Standard data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A variable can hold different types of values</a:t>
            </a:r>
          </a:p>
          <a:p>
            <a:pPr algn="just">
              <a:buNone/>
            </a:pPr>
            <a:r>
              <a:rPr lang="en-US" dirty="0"/>
              <a:t>Python provides various standard data types that define the storage method on each of them. 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r>
              <a:rPr lang="en-US" dirty="0" err="1"/>
              <a:t>Tuple</a:t>
            </a:r>
            <a:endParaRPr lang="en-US" dirty="0"/>
          </a:p>
          <a:p>
            <a:r>
              <a:rPr lang="en-US" dirty="0"/>
              <a:t>Dictionary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Number stores numeric values. Python creates Number objects when a number is assigned to a variable. For example;</a:t>
            </a:r>
          </a:p>
          <a:p>
            <a:pPr algn="just"/>
            <a:r>
              <a:rPr lang="en-US" dirty="0"/>
              <a:t>a = 3 , b = 5  #a and b are number objects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Python supports 3 types of numeric data.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(signed integers like 10, 2, 29, etc.)</a:t>
            </a:r>
          </a:p>
          <a:p>
            <a:r>
              <a:rPr lang="en-US" dirty="0"/>
              <a:t>float (float is used to store floating point numbers like 1.9, 9.902, 15.2, etc.)</a:t>
            </a:r>
          </a:p>
          <a:p>
            <a:r>
              <a:rPr lang="en-US" dirty="0"/>
              <a:t>complex (complex numbers like 2.14j, 2.0 + 2.3j, etc.)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string can be defined as the sequence of characters represented in the quotation marks. </a:t>
            </a:r>
          </a:p>
          <a:p>
            <a:pPr algn="just"/>
            <a:r>
              <a:rPr lang="en-US" dirty="0"/>
              <a:t>In python, we can use single, double, or triple quotes to define a string.</a:t>
            </a:r>
          </a:p>
          <a:p>
            <a:pPr algn="just"/>
            <a:r>
              <a:rPr lang="en-US" dirty="0"/>
              <a:t>In the case of string handling, the operator + is used to concatenate two strings as the operation </a:t>
            </a:r>
            <a:r>
              <a:rPr lang="en-US" i="1" dirty="0"/>
              <a:t>"hello"+" python"</a:t>
            </a:r>
            <a:r>
              <a:rPr lang="en-US" dirty="0"/>
              <a:t> returns </a:t>
            </a:r>
            <a:r>
              <a:rPr lang="en-US" i="1" dirty="0"/>
              <a:t>"hello python"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operator * is known as repetition operator as the operation "Python " *2 returns "Python </a:t>
            </a:r>
            <a:r>
              <a:rPr lang="en-US" dirty="0" err="1"/>
              <a:t>Python</a:t>
            </a:r>
            <a:r>
              <a:rPr lang="en-US" dirty="0"/>
              <a:t> 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The following example illustrates the string handling in python.</a:t>
            </a:r>
          </a:p>
          <a:p>
            <a:pPr>
              <a:buNone/>
            </a:pPr>
            <a:r>
              <a:rPr lang="en-US" dirty="0"/>
              <a:t>str1 = 'hello </a:t>
            </a:r>
            <a:r>
              <a:rPr lang="en-US" dirty="0" err="1"/>
              <a:t>Abhishek</a:t>
            </a:r>
            <a:r>
              <a:rPr lang="en-US" dirty="0"/>
              <a:t>' #string str1  </a:t>
            </a:r>
          </a:p>
          <a:p>
            <a:pPr>
              <a:buNone/>
            </a:pPr>
            <a:r>
              <a:rPr lang="en-US" dirty="0"/>
              <a:t>str2 = ' how are you' #string str2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(str1[0:2]) </a:t>
            </a:r>
            <a:r>
              <a:rPr lang="en-US" dirty="0">
                <a:solidFill>
                  <a:srgbClr val="FF0000"/>
                </a:solidFill>
              </a:rPr>
              <a:t>#printing first two character using slice operator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(str1[4]) </a:t>
            </a:r>
            <a:r>
              <a:rPr lang="en-US" dirty="0">
                <a:solidFill>
                  <a:srgbClr val="FF0000"/>
                </a:solidFill>
              </a:rPr>
              <a:t>#printing 4th character of the string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(str1*2) </a:t>
            </a:r>
            <a:r>
              <a:rPr lang="en-US" dirty="0">
                <a:solidFill>
                  <a:srgbClr val="FF0000"/>
                </a:solidFill>
              </a:rPr>
              <a:t>#printing the string twice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(str1 + str2) </a:t>
            </a:r>
            <a:r>
              <a:rPr lang="en-US" dirty="0">
                <a:solidFill>
                  <a:srgbClr val="FF0000"/>
                </a:solidFill>
              </a:rPr>
              <a:t>#printing the concatenation of str1 and str2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Lists are similar to arrays in C. </a:t>
            </a:r>
          </a:p>
          <a:p>
            <a:pPr algn="just"/>
            <a:r>
              <a:rPr lang="en-US" dirty="0"/>
              <a:t>However; the list can contain data of different types. </a:t>
            </a:r>
          </a:p>
          <a:p>
            <a:pPr algn="just"/>
            <a:r>
              <a:rPr lang="en-US" dirty="0"/>
              <a:t>The items stored in the list are separated with a comma (,) and enclosed within square brackets [].</a:t>
            </a:r>
          </a:p>
          <a:p>
            <a:pPr algn="just"/>
            <a:r>
              <a:rPr lang="en-US" dirty="0"/>
              <a:t>We can use slice [:] operators to access the data of the list. </a:t>
            </a:r>
          </a:p>
          <a:p>
            <a:pPr algn="just"/>
            <a:r>
              <a:rPr lang="en-US" dirty="0"/>
              <a:t>The concatenation operator (+) and repetition operator (*) works with the list in the same way as they were working with the strings.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fr-FR" dirty="0"/>
              <a:t>l  = [1, "hi", "python", 2] 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(l[3:])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(l[0:2]) 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(l)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(l + l) 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(l * 3) 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[2] </a:t>
            </a:r>
          </a:p>
          <a:p>
            <a:r>
              <a:rPr lang="en-US" dirty="0"/>
              <a:t>[1, 'hi']</a:t>
            </a:r>
          </a:p>
          <a:p>
            <a:r>
              <a:rPr lang="en-US" dirty="0"/>
              <a:t>[1, 'hi', 'python', 2]</a:t>
            </a:r>
          </a:p>
          <a:p>
            <a:r>
              <a:rPr lang="en-US" dirty="0"/>
              <a:t>[1, 'hi', 'python', 2, 1, 'hi', 'python', 2]</a:t>
            </a:r>
          </a:p>
          <a:p>
            <a:r>
              <a:rPr lang="en-US" dirty="0"/>
              <a:t>[1, 'hi', 'python', 2, 1, 'hi', 'python', 2, 1, 'hi', 'python', 2]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Tuple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is similar to the list in many ways. </a:t>
            </a:r>
          </a:p>
          <a:p>
            <a:pPr algn="just"/>
            <a:r>
              <a:rPr lang="en-US" dirty="0"/>
              <a:t>Like lists, </a:t>
            </a:r>
            <a:r>
              <a:rPr lang="en-US" dirty="0" err="1"/>
              <a:t>tuples</a:t>
            </a:r>
            <a:r>
              <a:rPr lang="en-US" dirty="0"/>
              <a:t> also contain the collection of the items of different data types.</a:t>
            </a:r>
          </a:p>
          <a:p>
            <a:pPr algn="just"/>
            <a:r>
              <a:rPr lang="en-US" dirty="0"/>
              <a:t>The items of the </a:t>
            </a:r>
            <a:r>
              <a:rPr lang="en-US" dirty="0" err="1"/>
              <a:t>tuple</a:t>
            </a:r>
            <a:r>
              <a:rPr lang="en-US" dirty="0"/>
              <a:t> are separated with a comma (,) and enclosed in parentheses ().</a:t>
            </a:r>
          </a:p>
          <a:p>
            <a:pPr algn="just"/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is a read-only data structure as we can't modify the size and value of the items of a </a:t>
            </a:r>
            <a:r>
              <a:rPr lang="en-US" dirty="0" err="1"/>
              <a:t>tuple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buNone/>
            </a:pPr>
            <a:r>
              <a:rPr lang="fr-FR" dirty="0"/>
              <a:t>t  = ("hi", "python", 2) 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(t[1:]) 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(t[0:1])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(t) 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(t + t) 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(t * 3)   </a:t>
            </a:r>
          </a:p>
          <a:p>
            <a:pPr>
              <a:buNone/>
            </a:pPr>
            <a:r>
              <a:rPr lang="fr-FR" b="1" dirty="0" err="1"/>
              <a:t>print</a:t>
            </a:r>
            <a:r>
              <a:rPr lang="fr-FR" dirty="0"/>
              <a:t> (type(t))  </a:t>
            </a:r>
          </a:p>
          <a:p>
            <a:pPr>
              <a:buNone/>
            </a:pPr>
            <a:r>
              <a:rPr lang="fr-FR" dirty="0"/>
              <a:t>t[2] = "</a:t>
            </a:r>
            <a:r>
              <a:rPr lang="fr-FR"/>
              <a:t>hi"</a:t>
            </a:r>
            <a:r>
              <a:rPr lang="fr-FR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Python is not intended to work in a particular area, such as web programming. That is why it is known as </a:t>
            </a:r>
            <a:r>
              <a:rPr lang="en-US" i="1" dirty="0"/>
              <a:t>multipurpose </a:t>
            </a:r>
            <a:r>
              <a:rPr lang="en-US" dirty="0"/>
              <a:t>programming language because it can be used with web, enterprise, 3D CAD, etc.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('python', 2) </a:t>
            </a:r>
          </a:p>
          <a:p>
            <a:r>
              <a:rPr lang="en-US" dirty="0"/>
              <a:t>('hi',)</a:t>
            </a:r>
          </a:p>
          <a:p>
            <a:r>
              <a:rPr lang="en-US" dirty="0"/>
              <a:t>('hi', 'python', 2) </a:t>
            </a:r>
          </a:p>
          <a:p>
            <a:r>
              <a:rPr lang="en-US" dirty="0"/>
              <a:t>('hi', 'python', 2, 'hi', 'python', 2)</a:t>
            </a:r>
          </a:p>
          <a:p>
            <a:r>
              <a:rPr lang="en-US" dirty="0"/>
              <a:t>('hi', 'python', 2, 'hi', 'python', 2, 'hi', 'python', 2) </a:t>
            </a:r>
          </a:p>
          <a:p>
            <a:r>
              <a:rPr lang="en-US" dirty="0"/>
              <a:t>&lt;type '</a:t>
            </a:r>
            <a:r>
              <a:rPr lang="en-US" dirty="0" err="1"/>
              <a:t>tuple</a:t>
            </a:r>
            <a:r>
              <a:rPr lang="en-US" dirty="0"/>
              <a:t>'&gt;</a:t>
            </a:r>
          </a:p>
          <a:p>
            <a:r>
              <a:rPr lang="en-US" dirty="0" err="1"/>
              <a:t>TypeError</a:t>
            </a:r>
            <a:r>
              <a:rPr lang="en-US" dirty="0"/>
              <a:t>: '</a:t>
            </a:r>
            <a:r>
              <a:rPr lang="en-US" dirty="0" err="1"/>
              <a:t>tuple</a:t>
            </a:r>
            <a:r>
              <a:rPr lang="en-US" dirty="0"/>
              <a:t>' object does not support item assignment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Dictionary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Dictionary is an ordered set of a key-value pair of items. </a:t>
            </a:r>
          </a:p>
          <a:p>
            <a:pPr algn="just"/>
            <a:r>
              <a:rPr lang="en-US" dirty="0"/>
              <a:t>It is like an associative array or a hash table where each key stores a specific value. </a:t>
            </a:r>
          </a:p>
          <a:p>
            <a:pPr algn="just"/>
            <a:r>
              <a:rPr lang="en-US" dirty="0"/>
              <a:t>Key can hold any primitive data type whereas value is an arbitrary Python object.</a:t>
            </a:r>
          </a:p>
          <a:p>
            <a:pPr algn="just"/>
            <a:r>
              <a:rPr lang="en-US" dirty="0"/>
              <a:t>The items in the dictionary are separated with the comma and enclosed in the curly braces {}.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d = {1:'Jimmy', 2:'Alex', 3:'john', 4:'mike'}; 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("1st name is "+d[1]);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(“4th name is "+ d[4]);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(d);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</a:t>
            </a:r>
            <a:r>
              <a:rPr lang="en-US" dirty="0" err="1"/>
              <a:t>d.keys</a:t>
            </a:r>
            <a:r>
              <a:rPr lang="en-US" dirty="0"/>
              <a:t>());  </a:t>
            </a:r>
          </a:p>
          <a:p>
            <a:pPr>
              <a:buNone/>
            </a:pPr>
            <a:r>
              <a:rPr lang="en-US" b="1" dirty="0"/>
              <a:t>print</a:t>
            </a:r>
            <a:r>
              <a:rPr lang="en-US" dirty="0"/>
              <a:t> (</a:t>
            </a:r>
            <a:r>
              <a:rPr lang="en-US" dirty="0" err="1"/>
              <a:t>d.values</a:t>
            </a:r>
            <a:r>
              <a:rPr lang="en-US" dirty="0"/>
              <a:t>());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/>
              <a:t>1st name is Jimmy </a:t>
            </a:r>
          </a:p>
          <a:p>
            <a:r>
              <a:rPr lang="en-US" dirty="0"/>
              <a:t>4th name is mike</a:t>
            </a:r>
          </a:p>
          <a:p>
            <a:r>
              <a:rPr lang="en-US" dirty="0"/>
              <a:t>{1: 'Jimmy', 2: 'Alex', 3: 'john', 4: 'mike'} </a:t>
            </a:r>
          </a:p>
          <a:p>
            <a:r>
              <a:rPr lang="en-US"/>
              <a:t>[</a:t>
            </a:r>
            <a:r>
              <a:rPr lang="en-US" dirty="0"/>
              <a:t>1, 2, 3, </a:t>
            </a:r>
            <a:r>
              <a:rPr lang="en-US"/>
              <a:t>4]</a:t>
            </a:r>
          </a:p>
          <a:p>
            <a:r>
              <a:rPr lang="en-US"/>
              <a:t>[</a:t>
            </a:r>
            <a:r>
              <a:rPr lang="en-US" dirty="0"/>
              <a:t>'Jimmy', 'Alex', 'john', 'mike']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Keywords</a:t>
            </a:r>
          </a:p>
        </p:txBody>
      </p:sp>
      <p:pic>
        <p:nvPicPr>
          <p:cNvPr id="1026" name="Picture 2" descr="C:\Users\Abhishek\Desktop\keyword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763000" cy="33577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Literals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Literals can be defined as a data that is given in a variable or constant.</a:t>
            </a:r>
          </a:p>
          <a:p>
            <a:pPr>
              <a:buNone/>
            </a:pPr>
            <a:r>
              <a:rPr lang="en-US" dirty="0"/>
              <a:t>Python support the following literals:</a:t>
            </a:r>
          </a:p>
          <a:p>
            <a:pPr>
              <a:buNone/>
            </a:pPr>
            <a:r>
              <a:rPr lang="en-US" b="1" dirty="0"/>
              <a:t>I. String literals</a:t>
            </a:r>
            <a:endParaRPr lang="en-US" dirty="0"/>
          </a:p>
          <a:p>
            <a:pPr>
              <a:buNone/>
            </a:pPr>
            <a:r>
              <a:rPr lang="en-US" b="1" dirty="0"/>
              <a:t>II. Numeric literals</a:t>
            </a:r>
          </a:p>
          <a:p>
            <a:pPr>
              <a:buNone/>
            </a:pPr>
            <a:r>
              <a:rPr lang="en-US" b="1" dirty="0"/>
              <a:t>III. Boolean literals</a:t>
            </a:r>
          </a:p>
          <a:p>
            <a:pPr>
              <a:buNone/>
            </a:pPr>
            <a:r>
              <a:rPr lang="en-US" b="1" dirty="0"/>
              <a:t>IV. Special literals.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I. String literals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String literals can be formed by enclosing a text in the quotes. We can use both single as well as double quotes for a String.</a:t>
            </a:r>
          </a:p>
          <a:p>
            <a:pPr>
              <a:buNone/>
            </a:pPr>
            <a:r>
              <a:rPr lang="en-US" b="1" dirty="0" err="1"/>
              <a:t>Eg</a:t>
            </a:r>
            <a:r>
              <a:rPr lang="en-US" b="1" dirty="0"/>
              <a:t>:</a:t>
            </a:r>
            <a:r>
              <a:rPr lang="en-US" dirty="0"/>
              <a:t>"</a:t>
            </a:r>
            <a:r>
              <a:rPr lang="en-US" dirty="0" err="1"/>
              <a:t>Aman</a:t>
            </a:r>
            <a:r>
              <a:rPr lang="en-US" dirty="0"/>
              <a:t>" , '12345'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Types of Strings: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There are two types of Strings supported in Python:</a:t>
            </a:r>
          </a:p>
          <a:p>
            <a:pPr>
              <a:buNone/>
            </a:pPr>
            <a:r>
              <a:rPr lang="en-US" dirty="0"/>
              <a:t>a).</a:t>
            </a:r>
            <a:r>
              <a:rPr lang="en-US" dirty="0">
                <a:solidFill>
                  <a:srgbClr val="FF0000"/>
                </a:solidFill>
              </a:rPr>
              <a:t>Single line String- </a:t>
            </a:r>
            <a:r>
              <a:rPr lang="en-US" dirty="0"/>
              <a:t>Strings that are terminated within a single line are known as Single line Strings.</a:t>
            </a:r>
          </a:p>
          <a:p>
            <a:pPr>
              <a:buNone/>
            </a:pPr>
            <a:r>
              <a:rPr lang="en-US" b="1" dirty="0" err="1"/>
              <a:t>Eg</a:t>
            </a:r>
            <a:r>
              <a:rPr lang="en-US" b="1" dirty="0"/>
              <a:t>:</a:t>
            </a:r>
            <a:r>
              <a:rPr lang="en-US" dirty="0"/>
              <a:t> text1='hello'  </a:t>
            </a:r>
          </a:p>
          <a:p>
            <a:pPr>
              <a:buNone/>
            </a:pPr>
            <a:r>
              <a:rPr lang="en-US" dirty="0"/>
              <a:t>b).</a:t>
            </a:r>
            <a:r>
              <a:rPr lang="en-US" dirty="0">
                <a:solidFill>
                  <a:srgbClr val="FF0000"/>
                </a:solidFill>
              </a:rPr>
              <a:t>Multi line String- </a:t>
            </a:r>
            <a:r>
              <a:rPr lang="en-US" dirty="0"/>
              <a:t>A piece of text that is spread along multiple lines is known as Multiple line String.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There are two ways to create Multiline Strings: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1). Adding black slash at the end of each line.</a:t>
            </a:r>
            <a:endParaRPr lang="en-US" dirty="0"/>
          </a:p>
          <a:p>
            <a:pPr>
              <a:buNone/>
            </a:pPr>
            <a:r>
              <a:rPr lang="en-US" b="1" dirty="0" err="1"/>
              <a:t>Eg</a:t>
            </a:r>
            <a:r>
              <a:rPr lang="en-US" b="1" dirty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&gt;&gt;&gt; text1='hello\  </a:t>
            </a:r>
          </a:p>
          <a:p>
            <a:pPr>
              <a:buNone/>
            </a:pPr>
            <a:r>
              <a:rPr lang="en-US" dirty="0"/>
              <a:t>user'  </a:t>
            </a:r>
          </a:p>
          <a:p>
            <a:pPr>
              <a:buNone/>
            </a:pPr>
            <a:r>
              <a:rPr lang="en-US" dirty="0"/>
              <a:t>&gt;&gt;&gt; text1  </a:t>
            </a:r>
          </a:p>
          <a:p>
            <a:pPr>
              <a:buNone/>
            </a:pPr>
            <a:r>
              <a:rPr lang="en-US" dirty="0"/>
              <a:t>'</a:t>
            </a:r>
            <a:r>
              <a:rPr lang="en-US" dirty="0" err="1"/>
              <a:t>hellouser</a:t>
            </a:r>
            <a:r>
              <a:rPr lang="en-US" dirty="0"/>
              <a:t>'  </a:t>
            </a:r>
          </a:p>
          <a:p>
            <a:pPr>
              <a:buNone/>
            </a:pPr>
            <a:r>
              <a:rPr lang="en-US" dirty="0"/>
              <a:t>&gt;&gt;&gt;  </a:t>
            </a:r>
          </a:p>
          <a:p>
            <a:pPr>
              <a:buNone/>
            </a:pPr>
            <a:r>
              <a:rPr lang="en-US" b="1" dirty="0"/>
              <a:t>2).Using triple quotation marks:-</a:t>
            </a:r>
            <a:endParaRPr lang="en-US" dirty="0"/>
          </a:p>
          <a:p>
            <a:pPr>
              <a:buNone/>
            </a:pPr>
            <a:r>
              <a:rPr lang="en-US" b="1" dirty="0" err="1"/>
              <a:t>Eg</a:t>
            </a:r>
            <a:r>
              <a:rPr lang="en-US" b="1" dirty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&gt;&gt;&gt; str2=“””welcome </a:t>
            </a:r>
          </a:p>
          <a:p>
            <a:pPr>
              <a:buNone/>
            </a:pPr>
            <a:r>
              <a:rPr lang="en-US" dirty="0"/>
              <a:t>to </a:t>
            </a:r>
          </a:p>
          <a:p>
            <a:pPr>
              <a:buNone/>
            </a:pPr>
            <a:r>
              <a:rPr lang="en-US" dirty="0"/>
              <a:t>SSSIT”””</a:t>
            </a:r>
          </a:p>
          <a:p>
            <a:pPr>
              <a:buNone/>
            </a:pPr>
            <a:r>
              <a:rPr lang="en-US" dirty="0"/>
              <a:t>&gt;&gt;&gt; </a:t>
            </a:r>
            <a:r>
              <a:rPr lang="en-US" b="1" dirty="0"/>
              <a:t>print</a:t>
            </a:r>
            <a:r>
              <a:rPr lang="en-US" dirty="0"/>
              <a:t> str2  </a:t>
            </a:r>
          </a:p>
          <a:p>
            <a:pPr>
              <a:buNone/>
            </a:pPr>
            <a:r>
              <a:rPr lang="en-US" dirty="0"/>
              <a:t>welcome  </a:t>
            </a:r>
          </a:p>
          <a:p>
            <a:pPr>
              <a:buNone/>
            </a:pPr>
            <a:r>
              <a:rPr lang="en-US" dirty="0"/>
              <a:t>to  </a:t>
            </a:r>
          </a:p>
          <a:p>
            <a:pPr>
              <a:buNone/>
            </a:pPr>
            <a:r>
              <a:rPr lang="en-US" dirty="0"/>
              <a:t>SSSIT  </a:t>
            </a:r>
          </a:p>
          <a:p>
            <a:pPr>
              <a:buNone/>
            </a:pPr>
            <a:r>
              <a:rPr lang="en-US" dirty="0"/>
              <a:t>&gt;&gt;&gt; 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II. Numeric literals: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(signed integers)</a:t>
            </a:r>
          </a:p>
          <a:p>
            <a:pPr marL="0" indent="0">
              <a:buNone/>
            </a:pPr>
            <a:r>
              <a:rPr lang="en-US" dirty="0"/>
              <a:t>Numbers( can be both positive and negative) with no fractional part.eg: 100</a:t>
            </a:r>
          </a:p>
          <a:p>
            <a:pPr marL="0" indent="0">
              <a:buNone/>
            </a:pPr>
            <a:r>
              <a:rPr lang="en-US" b="1" dirty="0"/>
              <a:t>float(floating point)</a:t>
            </a:r>
          </a:p>
          <a:p>
            <a:pPr marL="0" indent="0">
              <a:buNone/>
            </a:pPr>
            <a:r>
              <a:rPr lang="en-US" dirty="0"/>
              <a:t>Real numbers with both integer and fractional part </a:t>
            </a:r>
            <a:r>
              <a:rPr lang="en-US" dirty="0" err="1"/>
              <a:t>eg</a:t>
            </a:r>
            <a:r>
              <a:rPr lang="en-US" dirty="0"/>
              <a:t>: -26.2</a:t>
            </a:r>
          </a:p>
          <a:p>
            <a:pPr marL="0" indent="0">
              <a:buNone/>
            </a:pPr>
            <a:r>
              <a:rPr lang="en-US" b="1" dirty="0"/>
              <a:t>Complex(complex)</a:t>
            </a:r>
          </a:p>
          <a:p>
            <a:pPr marL="0" indent="0">
              <a:buNone/>
            </a:pPr>
            <a:r>
              <a:rPr lang="en-US" dirty="0"/>
              <a:t>In the form of </a:t>
            </a:r>
            <a:r>
              <a:rPr lang="en-US" dirty="0" err="1"/>
              <a:t>a+bj</a:t>
            </a:r>
            <a:r>
              <a:rPr lang="en-US" dirty="0"/>
              <a:t> where a forms the real part and b forms the imaginary part of complex number. </a:t>
            </a:r>
            <a:r>
              <a:rPr lang="en-US" dirty="0" err="1"/>
              <a:t>eg</a:t>
            </a:r>
            <a:r>
              <a:rPr lang="en-US" dirty="0"/>
              <a:t>: 3.14j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III. Boolean literals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/>
              <a:t>A Boolean literal can have any of the two values: True or False.</a:t>
            </a:r>
          </a:p>
          <a:p>
            <a:pPr algn="just">
              <a:buNone/>
            </a:pPr>
            <a:r>
              <a:rPr lang="en-US" b="1" dirty="0">
                <a:solidFill>
                  <a:srgbClr val="FF0000"/>
                </a:solidFill>
              </a:rPr>
              <a:t>IV. Special literals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/>
              <a:t>Python contains one special literal i.e., None.</a:t>
            </a:r>
          </a:p>
          <a:p>
            <a:pPr algn="just">
              <a:buNone/>
            </a:pPr>
            <a:r>
              <a:rPr lang="en-US" dirty="0"/>
              <a:t>None is used to specify to that field that is not created. It is also used for end of lists in Python.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V. Literal Collections.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Collections such as </a:t>
            </a:r>
            <a:r>
              <a:rPr lang="en-US" dirty="0" err="1"/>
              <a:t>tuples</a:t>
            </a:r>
            <a:r>
              <a:rPr lang="en-US" dirty="0"/>
              <a:t>, lists and Dictionary are used in Python.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Features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1) Easy to Learn and Use</a:t>
            </a:r>
          </a:p>
          <a:p>
            <a:pPr algn="just">
              <a:buNone/>
            </a:pPr>
            <a:r>
              <a:rPr lang="en-US" dirty="0"/>
              <a:t>Python is easy to learn and use. It is developer-friendly and high level programming language.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2) Expressive Language</a:t>
            </a:r>
          </a:p>
          <a:p>
            <a:pPr algn="just">
              <a:buNone/>
            </a:pPr>
            <a:r>
              <a:rPr lang="en-US" dirty="0"/>
              <a:t>Python language is more expressive means that it is more understandable and readable.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3) Interpreted Language</a:t>
            </a:r>
          </a:p>
          <a:p>
            <a:pPr algn="just">
              <a:buNone/>
            </a:pPr>
            <a:r>
              <a:rPr lang="en-US" dirty="0"/>
              <a:t>Python is an interpreted language i.e. interpreter executes the code line by line at a time.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Operators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The operator can be defined as a symbol which is responsible for a particular operation between two operands. </a:t>
            </a:r>
          </a:p>
          <a:p>
            <a:pPr>
              <a:buFont typeface="Wingdings" pitchFamily="2" charset="2"/>
              <a:buChar char="Ø"/>
            </a:pPr>
            <a:r>
              <a:rPr lang="en-US" sz="3500" dirty="0"/>
              <a:t>Arithmetic operators</a:t>
            </a:r>
          </a:p>
          <a:p>
            <a:pPr>
              <a:buFont typeface="Wingdings" pitchFamily="2" charset="2"/>
              <a:buChar char="Ø"/>
            </a:pPr>
            <a:r>
              <a:rPr lang="en-US" sz="3500" dirty="0"/>
              <a:t>Relational operators</a:t>
            </a:r>
          </a:p>
          <a:p>
            <a:pPr>
              <a:buFont typeface="Wingdings" pitchFamily="2" charset="2"/>
              <a:buChar char="Ø"/>
            </a:pPr>
            <a:r>
              <a:rPr lang="en-US" sz="3500" dirty="0"/>
              <a:t>Assignment Operators</a:t>
            </a:r>
          </a:p>
          <a:p>
            <a:pPr>
              <a:buFont typeface="Wingdings" pitchFamily="2" charset="2"/>
              <a:buChar char="Ø"/>
            </a:pPr>
            <a:r>
              <a:rPr lang="en-US" sz="3500" dirty="0"/>
              <a:t>Logical Operators</a:t>
            </a:r>
          </a:p>
          <a:p>
            <a:pPr>
              <a:buFont typeface="Wingdings" pitchFamily="2" charset="2"/>
              <a:buChar char="Ø"/>
            </a:pPr>
            <a:r>
              <a:rPr lang="en-US" sz="3500" dirty="0"/>
              <a:t>Bitwise Operators</a:t>
            </a:r>
          </a:p>
          <a:p>
            <a:pPr>
              <a:buFont typeface="Wingdings" pitchFamily="2" charset="2"/>
              <a:buChar char="Ø"/>
            </a:pPr>
            <a:r>
              <a:rPr lang="en-US" sz="3500" dirty="0"/>
              <a:t>Membership Operators</a:t>
            </a:r>
          </a:p>
          <a:p>
            <a:pPr>
              <a:buFont typeface="Wingdings" pitchFamily="2" charset="2"/>
              <a:buChar char="Ø"/>
            </a:pPr>
            <a:r>
              <a:rPr lang="en-US" sz="3500" dirty="0"/>
              <a:t>Identity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Arithmetic operators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Abhishek\Desktop\o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 algn="ctr" fontAlgn="base">
              <a:buNone/>
            </a:pPr>
            <a:r>
              <a:rPr lang="en-US" sz="5100" dirty="0">
                <a:solidFill>
                  <a:srgbClr val="00B050"/>
                </a:solidFill>
              </a:rPr>
              <a:t># Examples of Arithmetic Operator </a:t>
            </a:r>
          </a:p>
          <a:p>
            <a:pPr fontAlgn="base">
              <a:buNone/>
            </a:pPr>
            <a:r>
              <a:rPr lang="en-US" sz="4000" dirty="0"/>
              <a:t>a = 9</a:t>
            </a:r>
          </a:p>
          <a:p>
            <a:pPr fontAlgn="base">
              <a:buNone/>
            </a:pPr>
            <a:r>
              <a:rPr lang="en-US" sz="4000" dirty="0"/>
              <a:t>b = 4</a:t>
            </a:r>
          </a:p>
          <a:p>
            <a:pPr fontAlgn="base">
              <a:buNone/>
            </a:pPr>
            <a:r>
              <a:rPr lang="en-US" sz="4000" dirty="0"/>
              <a:t>add = a + b </a:t>
            </a:r>
          </a:p>
          <a:p>
            <a:pPr fontAlgn="base">
              <a:buNone/>
            </a:pPr>
            <a:r>
              <a:rPr lang="en-US" sz="4000" dirty="0"/>
              <a:t>sub = a - b   </a:t>
            </a:r>
          </a:p>
          <a:p>
            <a:pPr fontAlgn="base">
              <a:buNone/>
            </a:pPr>
            <a:r>
              <a:rPr lang="en-US" sz="4000" dirty="0" err="1"/>
              <a:t>mul</a:t>
            </a:r>
            <a:r>
              <a:rPr lang="en-US" sz="4000" dirty="0"/>
              <a:t> = a * b </a:t>
            </a:r>
          </a:p>
          <a:p>
            <a:pPr fontAlgn="base">
              <a:buNone/>
            </a:pPr>
            <a:r>
              <a:rPr lang="en-US" sz="4000" dirty="0"/>
              <a:t>div1 = a / b   </a:t>
            </a:r>
          </a:p>
          <a:p>
            <a:pPr fontAlgn="base">
              <a:buNone/>
            </a:pPr>
            <a:r>
              <a:rPr lang="en-US" sz="4000" dirty="0"/>
              <a:t>div2 = a // b </a:t>
            </a:r>
          </a:p>
          <a:p>
            <a:pPr fontAlgn="base">
              <a:buNone/>
            </a:pPr>
            <a:r>
              <a:rPr lang="en-US" sz="4000" dirty="0"/>
              <a:t>mod = a % b </a:t>
            </a:r>
          </a:p>
          <a:p>
            <a:pPr fontAlgn="base">
              <a:buNone/>
            </a:pPr>
            <a:r>
              <a:rPr lang="en-US" sz="4000" dirty="0"/>
              <a:t># print results </a:t>
            </a:r>
          </a:p>
          <a:p>
            <a:pPr fontAlgn="base">
              <a:buNone/>
            </a:pPr>
            <a:r>
              <a:rPr lang="en-US" sz="4000" dirty="0"/>
              <a:t>print(add) </a:t>
            </a:r>
          </a:p>
          <a:p>
            <a:pPr fontAlgn="base">
              <a:buNone/>
            </a:pPr>
            <a:r>
              <a:rPr lang="en-US" sz="4000" dirty="0"/>
              <a:t>print(sub) </a:t>
            </a:r>
          </a:p>
          <a:p>
            <a:pPr fontAlgn="base">
              <a:buNone/>
            </a:pPr>
            <a:r>
              <a:rPr lang="en-US" sz="4000" dirty="0"/>
              <a:t>print(</a:t>
            </a:r>
            <a:r>
              <a:rPr lang="en-US" sz="4000" dirty="0" err="1"/>
              <a:t>mul</a:t>
            </a:r>
            <a:r>
              <a:rPr lang="en-US" sz="4000" dirty="0"/>
              <a:t>) </a:t>
            </a:r>
          </a:p>
          <a:p>
            <a:pPr fontAlgn="base">
              <a:buNone/>
            </a:pPr>
            <a:r>
              <a:rPr lang="en-US" sz="4000" dirty="0"/>
              <a:t>print(div1) </a:t>
            </a:r>
          </a:p>
          <a:p>
            <a:pPr fontAlgn="base">
              <a:buNone/>
            </a:pPr>
            <a:r>
              <a:rPr lang="en-US" sz="4000" dirty="0"/>
              <a:t>print(div2) </a:t>
            </a:r>
          </a:p>
          <a:p>
            <a:pPr fontAlgn="base">
              <a:buNone/>
            </a:pPr>
            <a:r>
              <a:rPr lang="en-US" sz="4000" dirty="0"/>
              <a:t>print(mod)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Output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fontAlgn="base"/>
            <a:r>
              <a:rPr lang="en-US" dirty="0"/>
              <a:t>13</a:t>
            </a:r>
          </a:p>
          <a:p>
            <a:pPr fontAlgn="base"/>
            <a:r>
              <a:rPr lang="en-US" dirty="0"/>
              <a:t> 5</a:t>
            </a:r>
          </a:p>
          <a:p>
            <a:pPr fontAlgn="base"/>
            <a:r>
              <a:rPr lang="en-US" dirty="0"/>
              <a:t> 36</a:t>
            </a:r>
          </a:p>
          <a:p>
            <a:pPr fontAlgn="base"/>
            <a:r>
              <a:rPr lang="en-US" dirty="0"/>
              <a:t> 2.25</a:t>
            </a:r>
          </a:p>
          <a:p>
            <a:pPr fontAlgn="base"/>
            <a:r>
              <a:rPr lang="en-US" dirty="0"/>
              <a:t> 2</a:t>
            </a:r>
          </a:p>
          <a:p>
            <a:pPr fontAlgn="base"/>
            <a:r>
              <a:rPr lang="en-US" dirty="0"/>
              <a:t>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Relational Operators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Abhishek\Desktop\o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610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Examples of Relational Operators </a:t>
            </a:r>
          </a:p>
          <a:p>
            <a:pPr fontAlgn="base">
              <a:buNone/>
            </a:pPr>
            <a:r>
              <a:rPr lang="en-US" dirty="0"/>
              <a:t>a = 13</a:t>
            </a:r>
          </a:p>
          <a:p>
            <a:pPr fontAlgn="base">
              <a:buNone/>
            </a:pPr>
            <a:r>
              <a:rPr lang="en-US" dirty="0"/>
              <a:t>b = 33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a &gt; b is False </a:t>
            </a:r>
          </a:p>
          <a:p>
            <a:pPr fontAlgn="base">
              <a:buNone/>
            </a:pPr>
            <a:r>
              <a:rPr lang="en-US" dirty="0"/>
              <a:t>print(a &gt; b) 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a &lt; b is True </a:t>
            </a:r>
          </a:p>
          <a:p>
            <a:pPr fontAlgn="base">
              <a:buNone/>
            </a:pPr>
            <a:r>
              <a:rPr lang="en-US" dirty="0"/>
              <a:t>print(a &lt; b) 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a == b is False </a:t>
            </a:r>
          </a:p>
          <a:p>
            <a:pPr fontAlgn="base">
              <a:buNone/>
            </a:pPr>
            <a:r>
              <a:rPr lang="en-US" dirty="0"/>
              <a:t>print(a == b) 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a != b is True </a:t>
            </a:r>
          </a:p>
          <a:p>
            <a:pPr fontAlgn="base">
              <a:buNone/>
            </a:pPr>
            <a:r>
              <a:rPr lang="en-US" dirty="0"/>
              <a:t>print(a != b) 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a &gt;= b is False </a:t>
            </a:r>
          </a:p>
          <a:p>
            <a:pPr fontAlgn="base">
              <a:buNone/>
            </a:pPr>
            <a:r>
              <a:rPr lang="en-US" dirty="0"/>
              <a:t>print(a &gt;= b) 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a &lt;= b is True </a:t>
            </a:r>
          </a:p>
          <a:p>
            <a:pPr fontAlgn="base">
              <a:buNone/>
            </a:pPr>
            <a:r>
              <a:rPr lang="en-US" dirty="0"/>
              <a:t>print(a &lt;= b)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Logical operators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074" name="Picture 2" descr="C:\Users\Abhishek\Desktop\o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534400" cy="25814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Examples of Logical Operator </a:t>
            </a:r>
          </a:p>
          <a:p>
            <a:pPr fontAlgn="base">
              <a:buNone/>
            </a:pPr>
            <a:r>
              <a:rPr lang="en-US" dirty="0"/>
              <a:t>a = True</a:t>
            </a:r>
          </a:p>
          <a:p>
            <a:pPr fontAlgn="base">
              <a:buNone/>
            </a:pPr>
            <a:r>
              <a:rPr lang="en-US" dirty="0"/>
              <a:t>b = False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Print a and b is False </a:t>
            </a:r>
          </a:p>
          <a:p>
            <a:pPr fontAlgn="base">
              <a:buNone/>
            </a:pPr>
            <a:r>
              <a:rPr lang="en-US" dirty="0"/>
              <a:t>print(a and b)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Print a or b is True </a:t>
            </a:r>
          </a:p>
          <a:p>
            <a:pPr fontAlgn="base">
              <a:buNone/>
            </a:pPr>
            <a:r>
              <a:rPr lang="en-US" dirty="0"/>
              <a:t>print(a or b)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>
                <a:solidFill>
                  <a:srgbClr val="00B050"/>
                </a:solidFill>
              </a:rPr>
              <a:t># Print not a is False </a:t>
            </a:r>
          </a:p>
          <a:p>
            <a:pPr fontAlgn="base">
              <a:buNone/>
            </a:pPr>
            <a:r>
              <a:rPr lang="en-US" dirty="0"/>
              <a:t>print(not a)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Bitwise operators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098" name="Picture 2" descr="C:\Users\Abhishek\Desktop\o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a = 60            # 60 = 0011 1100 </a:t>
            </a:r>
          </a:p>
          <a:p>
            <a:pPr>
              <a:buNone/>
            </a:pPr>
            <a:r>
              <a:rPr lang="en-US" dirty="0"/>
              <a:t>b = 13            # 13 = 0000 1101 </a:t>
            </a:r>
          </a:p>
          <a:p>
            <a:pPr>
              <a:buNone/>
            </a:pPr>
            <a:r>
              <a:rPr lang="en-US" dirty="0"/>
              <a:t>c = 0</a:t>
            </a:r>
          </a:p>
          <a:p>
            <a:pPr>
              <a:buNone/>
            </a:pPr>
            <a:r>
              <a:rPr lang="en-US" dirty="0"/>
              <a:t>c = a &amp; b;        # 12 = 0000 1100</a:t>
            </a:r>
          </a:p>
          <a:p>
            <a:pPr>
              <a:buNone/>
            </a:pPr>
            <a:r>
              <a:rPr lang="en-US" dirty="0"/>
              <a:t>print ("Line 1 - Value of c is ", c)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 = a | b;        # 61 = 0011 1101 </a:t>
            </a:r>
          </a:p>
          <a:p>
            <a:pPr>
              <a:buNone/>
            </a:pPr>
            <a:r>
              <a:rPr lang="en-US" dirty="0"/>
              <a:t>print ("Line 2 - Value of c is ", c)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 = a ^ b;        # 49 = 0011 0001</a:t>
            </a:r>
          </a:p>
          <a:p>
            <a:pPr>
              <a:buNone/>
            </a:pPr>
            <a:r>
              <a:rPr lang="en-US" dirty="0"/>
              <a:t>print ("Line 3 - Value of c is ", c)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 = ~a;           # -61 = 1100 0011   </a:t>
            </a:r>
            <a:r>
              <a:rPr lang="en-US" dirty="0">
                <a:solidFill>
                  <a:srgbClr val="FF0000"/>
                </a:solidFill>
              </a:rPr>
              <a:t>-(n+1)</a:t>
            </a:r>
          </a:p>
          <a:p>
            <a:pPr>
              <a:buNone/>
            </a:pPr>
            <a:r>
              <a:rPr lang="en-US" dirty="0"/>
              <a:t>print ("Line 4 - Value of c is ", c)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 = a &lt;&lt; 2;       # 240 = 1111 0000</a:t>
            </a:r>
          </a:p>
          <a:p>
            <a:pPr>
              <a:buNone/>
            </a:pPr>
            <a:r>
              <a:rPr lang="en-US" dirty="0"/>
              <a:t>print ("Line 5 - Value of c is ", c)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 = a &gt;&gt; 2;       # 15 = 0000 1111</a:t>
            </a:r>
          </a:p>
          <a:p>
            <a:pPr>
              <a:buNone/>
            </a:pPr>
            <a:r>
              <a:rPr lang="en-US" dirty="0"/>
              <a:t>print ("Line 6 - Value of c is ", 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4) Cross-platform Language</a:t>
            </a:r>
          </a:p>
          <a:p>
            <a:pPr algn="just">
              <a:buNone/>
            </a:pPr>
            <a:r>
              <a:rPr lang="en-US" dirty="0"/>
              <a:t>Python can run equally on different platforms such as Windows, Linux, Unix and Macintosh etc. So, we can say that Python is a portable language.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5) Free and Open Source</a:t>
            </a:r>
          </a:p>
          <a:p>
            <a:pPr algn="just">
              <a:buNone/>
            </a:pPr>
            <a:r>
              <a:rPr lang="en-US" dirty="0"/>
              <a:t>Python language is freely available at </a:t>
            </a:r>
            <a:r>
              <a:rPr lang="en-US" dirty="0" err="1"/>
              <a:t>offical</a:t>
            </a:r>
            <a:r>
              <a:rPr lang="en-US" dirty="0"/>
              <a:t> web address. The source-code is also available. Therefore it is open source.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Assignment operators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122" name="Picture 2" descr="C:\Users\Abhishek\Desktop\o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6799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Special operators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3600" dirty="0"/>
              <a:t>There are some special type of operators like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solidFill>
                  <a:srgbClr val="00B050"/>
                </a:solidFill>
              </a:rPr>
              <a:t>Identity operators</a:t>
            </a:r>
          </a:p>
          <a:p>
            <a:pPr>
              <a:buFont typeface="Wingdings" pitchFamily="2" charset="2"/>
              <a:buChar char="Ø"/>
            </a:pPr>
            <a:r>
              <a:rPr lang="en-US" sz="3600" b="1" dirty="0">
                <a:solidFill>
                  <a:srgbClr val="00B050"/>
                </a:solidFill>
              </a:rPr>
              <a:t>Membership operators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500" b="1" dirty="0">
                <a:solidFill>
                  <a:srgbClr val="00B050"/>
                </a:solidFill>
              </a:rPr>
              <a:t>Identity operators-</a:t>
            </a:r>
            <a:r>
              <a:rPr lang="en-US" b="1" dirty="0"/>
              <a:t> </a:t>
            </a:r>
            <a:br>
              <a:rPr lang="en-US" dirty="0"/>
            </a:br>
            <a:r>
              <a:rPr lang="en-US" b="1" dirty="0"/>
              <a:t>is</a:t>
            </a:r>
            <a:r>
              <a:rPr lang="en-US" dirty="0"/>
              <a:t> and </a:t>
            </a:r>
            <a:r>
              <a:rPr lang="en-US" b="1" dirty="0"/>
              <a:t>is not</a:t>
            </a:r>
            <a:r>
              <a:rPr lang="en-US" dirty="0"/>
              <a:t> are the identity operators both are used to check if two values are located on the same part of the memory.</a:t>
            </a:r>
          </a:p>
          <a:p>
            <a:pPr fontAlgn="base">
              <a:buNone/>
            </a:pPr>
            <a:r>
              <a:rPr lang="en-US" dirty="0"/>
              <a:t>a1 = 3</a:t>
            </a:r>
          </a:p>
          <a:p>
            <a:pPr fontAlgn="base">
              <a:buNone/>
            </a:pPr>
            <a:r>
              <a:rPr lang="en-US" dirty="0"/>
              <a:t>b1 = 3</a:t>
            </a:r>
          </a:p>
          <a:p>
            <a:pPr fontAlgn="base">
              <a:buNone/>
            </a:pPr>
            <a:r>
              <a:rPr lang="en-US" dirty="0"/>
              <a:t>a2 = ‘Hello'</a:t>
            </a:r>
          </a:p>
          <a:p>
            <a:pPr fontAlgn="base">
              <a:buNone/>
            </a:pPr>
            <a:r>
              <a:rPr lang="en-US" dirty="0"/>
              <a:t>b2 = ‘Hello'</a:t>
            </a:r>
          </a:p>
          <a:p>
            <a:pPr fontAlgn="base">
              <a:buNone/>
            </a:pPr>
            <a:r>
              <a:rPr lang="en-US" dirty="0"/>
              <a:t>a3 = [1,2,3] </a:t>
            </a:r>
          </a:p>
          <a:p>
            <a:pPr fontAlgn="base">
              <a:buNone/>
            </a:pPr>
            <a:r>
              <a:rPr lang="en-US" dirty="0"/>
              <a:t>b3 = [1,2,3] </a:t>
            </a:r>
          </a:p>
          <a:p>
            <a:pPr fontAlgn="base">
              <a:buNone/>
            </a:pPr>
            <a:r>
              <a:rPr lang="en-US" dirty="0"/>
              <a:t>print(a1 is not b1)  </a:t>
            </a:r>
            <a:r>
              <a:rPr lang="en-US" dirty="0">
                <a:solidFill>
                  <a:srgbClr val="00B050"/>
                </a:solidFill>
              </a:rPr>
              <a:t># False</a:t>
            </a:r>
          </a:p>
          <a:p>
            <a:pPr fontAlgn="base">
              <a:buNone/>
            </a:pPr>
            <a:r>
              <a:rPr lang="en-US" dirty="0"/>
              <a:t>print(a2 is b2)  </a:t>
            </a:r>
            <a:r>
              <a:rPr lang="en-US" dirty="0">
                <a:solidFill>
                  <a:srgbClr val="00B050"/>
                </a:solidFill>
              </a:rPr>
              <a:t># True</a:t>
            </a:r>
          </a:p>
          <a:p>
            <a:pPr fontAlgn="base">
              <a:buNone/>
            </a:pPr>
            <a:r>
              <a:rPr lang="en-US" dirty="0"/>
              <a:t>print(a3 is b3) </a:t>
            </a:r>
            <a:r>
              <a:rPr lang="en-US" dirty="0">
                <a:solidFill>
                  <a:srgbClr val="00B050"/>
                </a:solidFill>
              </a:rPr>
              <a:t># Output is False, since lists are mutable. </a:t>
            </a:r>
          </a:p>
          <a:p>
            <a:pPr fontAlgn="base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Membership operators</a:t>
            </a:r>
            <a:r>
              <a:rPr lang="en-US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>
              <a:buNone/>
            </a:pPr>
            <a:r>
              <a:rPr lang="en-US" b="1" dirty="0"/>
              <a:t>in</a:t>
            </a:r>
            <a:r>
              <a:rPr lang="en-US" dirty="0"/>
              <a:t> and </a:t>
            </a:r>
            <a:r>
              <a:rPr lang="en-US" b="1" dirty="0"/>
              <a:t>not in</a:t>
            </a:r>
            <a:r>
              <a:rPr lang="en-US" dirty="0"/>
              <a:t> are the membership operators used to test whether a value or variable is in a sequence.</a:t>
            </a:r>
          </a:p>
          <a:p>
            <a:pPr>
              <a:buNone/>
            </a:pPr>
            <a:r>
              <a:rPr lang="en-US" b="1" dirty="0"/>
              <a:t>in</a:t>
            </a:r>
            <a:r>
              <a:rPr lang="en-US" dirty="0"/>
              <a:t> True if value is found in the sequence </a:t>
            </a:r>
          </a:p>
          <a:p>
            <a:pPr>
              <a:buNone/>
            </a:pPr>
            <a:r>
              <a:rPr lang="en-US" b="1" dirty="0"/>
              <a:t>not in</a:t>
            </a:r>
            <a:r>
              <a:rPr lang="en-US" dirty="0"/>
              <a:t> True if value is not found in the sequence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/>
              <a:t>x = 'Geeks for Geeks'</a:t>
            </a:r>
          </a:p>
          <a:p>
            <a:pPr fontAlgn="base">
              <a:buNone/>
            </a:pPr>
            <a:r>
              <a:rPr lang="en-US" dirty="0"/>
              <a:t>y = {3:'a',4:'b'} 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print('G' in x)    </a:t>
            </a:r>
            <a:r>
              <a:rPr lang="en-US" dirty="0">
                <a:solidFill>
                  <a:srgbClr val="00B050"/>
                </a:solidFill>
              </a:rPr>
              <a:t># True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print('geeks' not in x) </a:t>
            </a:r>
            <a:r>
              <a:rPr lang="en-US" dirty="0">
                <a:solidFill>
                  <a:srgbClr val="00B050"/>
                </a:solidFill>
              </a:rPr>
              <a:t># True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print('Geeks' not in x) </a:t>
            </a:r>
            <a:r>
              <a:rPr lang="en-US" dirty="0">
                <a:solidFill>
                  <a:srgbClr val="00B050"/>
                </a:solidFill>
              </a:rPr>
              <a:t># False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print(3 in y) </a:t>
            </a:r>
            <a:r>
              <a:rPr lang="en-US" dirty="0">
                <a:solidFill>
                  <a:srgbClr val="00B050"/>
                </a:solidFill>
              </a:rPr>
              <a:t># True</a:t>
            </a:r>
          </a:p>
          <a:p>
            <a:pPr fontAlgn="base">
              <a:buNone/>
            </a:pPr>
            <a:r>
              <a:rPr lang="en-US" dirty="0"/>
              <a:t>  </a:t>
            </a:r>
          </a:p>
          <a:p>
            <a:pPr fontAlgn="base">
              <a:buNone/>
            </a:pPr>
            <a:r>
              <a:rPr lang="en-US" dirty="0"/>
              <a:t>print('b' in y)  </a:t>
            </a:r>
            <a:r>
              <a:rPr lang="en-US" dirty="0">
                <a:solidFill>
                  <a:srgbClr val="00B050"/>
                </a:solidFill>
              </a:rPr>
              <a:t># False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Python Comments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Comments in Python can be used to explain any program code. It can also be used to hide the code as well.</a:t>
            </a:r>
          </a:p>
          <a:p>
            <a:pPr>
              <a:buNone/>
            </a:pPr>
            <a:r>
              <a:rPr lang="en-US" b="1" dirty="0"/>
              <a:t>1) Single Line Comment:</a:t>
            </a:r>
            <a:endParaRPr lang="en-US" dirty="0"/>
          </a:p>
          <a:p>
            <a:pPr>
              <a:buNone/>
            </a:pPr>
            <a:r>
              <a:rPr lang="en-US" dirty="0"/>
              <a:t>In case user wants to specify a single line comment, then comment must start with #</a:t>
            </a:r>
          </a:p>
          <a:p>
            <a:pPr>
              <a:buNone/>
            </a:pPr>
            <a:r>
              <a:rPr lang="en-US" b="1" dirty="0" err="1"/>
              <a:t>Eg</a:t>
            </a:r>
            <a:r>
              <a:rPr lang="en-US" b="1" dirty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# This is single line comment.  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2) Multi Line Comment:</a:t>
            </a:r>
            <a:endParaRPr lang="en-US" dirty="0"/>
          </a:p>
          <a:p>
            <a:pPr>
              <a:buNone/>
            </a:pPr>
            <a:r>
              <a:rPr lang="en-US" dirty="0"/>
              <a:t>Multi lined comment can be given inside triple quotes.</a:t>
            </a:r>
          </a:p>
          <a:p>
            <a:pPr>
              <a:buNone/>
            </a:pPr>
            <a:r>
              <a:rPr lang="en-US" b="1" dirty="0" err="1"/>
              <a:t>eg</a:t>
            </a:r>
            <a:r>
              <a:rPr lang="en-US" b="1" dirty="0"/>
              <a:t>:</a:t>
            </a:r>
            <a:endParaRPr lang="en-US" dirty="0"/>
          </a:p>
          <a:p>
            <a:pPr>
              <a:buNone/>
            </a:pPr>
            <a:r>
              <a:rPr lang="en-US"/>
              <a:t>'''</a:t>
            </a:r>
            <a:r>
              <a:rPr lang="en-US" dirty="0"/>
              <a:t> This </a:t>
            </a:r>
          </a:p>
          <a:p>
            <a:pPr>
              <a:buNone/>
            </a:pPr>
            <a:r>
              <a:rPr lang="en-US" dirty="0"/>
              <a:t>    Is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err="1"/>
              <a:t>Multipline</a:t>
            </a:r>
            <a:r>
              <a:rPr lang="en-US" dirty="0"/>
              <a:t> comment'''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D85-1506-4B28-AF73-FBDE1E8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5F3A-7223-4092-98A7-CF2C15B1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1176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is used in an expression with more than one operator with different precedence to determine which operation to perform first.</a:t>
            </a:r>
          </a:p>
        </p:txBody>
      </p:sp>
    </p:spTree>
    <p:extLst>
      <p:ext uri="{BB962C8B-B14F-4D97-AF65-F5344CB8AC3E}">
        <p14:creationId xmlns:p14="http://schemas.microsoft.com/office/powerpoint/2010/main" val="11010441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D85-1506-4B28-AF73-FBDE1E8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1805B7-9B8C-4451-AC11-4EF80F44D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08" t="6625" r="9259" b="5728"/>
          <a:stretch/>
        </p:blipFill>
        <p:spPr>
          <a:xfrm>
            <a:off x="609600" y="152400"/>
            <a:ext cx="8229600" cy="66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622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D85-1506-4B28-AF73-FBDE1E8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Operator 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5F3A-7223-4092-98A7-CF2C15B1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If an expression contains two or more operators with the same precedence then Operator Associativity is used to determine. It can either be Left to Right or from Right to Left.</a:t>
            </a:r>
          </a:p>
        </p:txBody>
      </p:sp>
    </p:spTree>
    <p:extLst>
      <p:ext uri="{BB962C8B-B14F-4D97-AF65-F5344CB8AC3E}">
        <p14:creationId xmlns:p14="http://schemas.microsoft.com/office/powerpoint/2010/main" val="223809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6) Object-Oriented Language</a:t>
            </a:r>
          </a:p>
          <a:p>
            <a:pPr algn="just">
              <a:buNone/>
            </a:pPr>
            <a:r>
              <a:rPr lang="en-US" dirty="0"/>
              <a:t>Python supports object oriented language and concepts of classes and objects come into existence.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7) Extensible</a:t>
            </a:r>
          </a:p>
          <a:p>
            <a:pPr algn="just">
              <a:buNone/>
            </a:pPr>
            <a:r>
              <a:rPr lang="en-US" dirty="0"/>
              <a:t>It implies that other languages such as C/C++ can be used to compile the code and thus it can be used further in our python code.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D85-1506-4B28-AF73-FBDE1E8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24B54-50C4-44DB-8714-FA2349795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457200"/>
            <a:ext cx="8697231" cy="61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03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D85-1506-4B28-AF73-FBDE1E8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45F3A-7223-4092-98A7-CF2C15B1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0872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Operators Precedence and Associativity are two main characteristics of operators that determine the evaluation order of sub-expressions in absence of brackets.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Evaluate </a:t>
            </a:r>
          </a:p>
          <a:p>
            <a:pPr marL="0" indent="0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100 + 200 / 10 - 3 * 10</a:t>
            </a:r>
          </a:p>
        </p:txBody>
      </p:sp>
    </p:spTree>
    <p:extLst>
      <p:ext uri="{BB962C8B-B14F-4D97-AF65-F5344CB8AC3E}">
        <p14:creationId xmlns:p14="http://schemas.microsoft.com/office/powerpoint/2010/main" val="5583247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D85-1506-4B28-AF73-FBDE1E8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A15DCC-9B69-47A4-8FF1-460124482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050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D85-1506-4B28-AF73-FBDE1E8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2A9866-C586-4EAB-A16D-DFEFC52E5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498866"/>
              </p:ext>
            </p:extLst>
          </p:nvPr>
        </p:nvGraphicFramePr>
        <p:xfrm>
          <a:off x="228600" y="533400"/>
          <a:ext cx="8839200" cy="6171236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3369611267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1079794663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716731266"/>
                    </a:ext>
                  </a:extLst>
                </a:gridCol>
              </a:tblGrid>
              <a:tr h="5569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</a:rPr>
                        <a:t>Operator</a:t>
                      </a:r>
                      <a:endParaRPr lang="en-US" sz="32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  <a:endParaRPr lang="en-US" sz="32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dirty="0">
                          <a:solidFill>
                            <a:srgbClr val="FF0000"/>
                          </a:solidFill>
                          <a:effectLst/>
                        </a:rPr>
                        <a:t>  </a:t>
                      </a:r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</a:rPr>
                        <a:t>Associativity</a:t>
                      </a:r>
                      <a:endParaRPr lang="en-US" sz="32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34030"/>
                  </a:ext>
                </a:extLst>
              </a:tr>
              <a:tr h="61083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( )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Parentheses  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18342"/>
                  </a:ext>
                </a:extLst>
              </a:tr>
              <a:tr h="61083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**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Exponent 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right-to-left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47534"/>
                  </a:ext>
                </a:extLst>
              </a:tr>
              <a:tr h="8197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*  /  %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Multiplication/division/modulus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64585"/>
                  </a:ext>
                </a:extLst>
              </a:tr>
              <a:tr h="61083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+  –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Addition/subtraction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400434"/>
                  </a:ext>
                </a:extLst>
              </a:tr>
              <a:tr h="8197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&lt;&lt;  &gt;&gt;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Bitwise shift left, Bitwise shift 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585506"/>
                  </a:ext>
                </a:extLst>
              </a:tr>
              <a:tr h="202113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&lt;  &lt;= </a:t>
                      </a:r>
                      <a:br>
                        <a:rPr lang="en-US" sz="1800" b="0">
                          <a:effectLst/>
                        </a:rPr>
                      </a:br>
                      <a:r>
                        <a:rPr lang="en-US" sz="1800" b="0">
                          <a:effectLst/>
                        </a:rPr>
                        <a:t>&gt;  &gt;=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Relational less than/less than or equal to </a:t>
                      </a:r>
                      <a:br>
                        <a:rPr lang="en-US" sz="1800" b="0" dirty="0">
                          <a:effectLst/>
                        </a:rPr>
                      </a:br>
                      <a:r>
                        <a:rPr lang="en-US" sz="1800" b="0" dirty="0">
                          <a:effectLst/>
                        </a:rPr>
                        <a:t>Relational greater than/greater  than or equal to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8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1998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D85-1506-4B28-AF73-FBDE1E8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11204-35C2-4ABF-A368-0DE572D75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68659"/>
              </p:ext>
            </p:extLst>
          </p:nvPr>
        </p:nvGraphicFramePr>
        <p:xfrm>
          <a:off x="457200" y="274638"/>
          <a:ext cx="8229600" cy="6543189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03759008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8655336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70107293"/>
                    </a:ext>
                  </a:extLst>
                </a:gridCol>
              </a:tblGrid>
              <a:tr h="7640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==  !=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Relational is equal to/is not equal to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473995"/>
                  </a:ext>
                </a:extLst>
              </a:tr>
              <a:tr h="10824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is,  is not</a:t>
                      </a:r>
                    </a:p>
                    <a:p>
                      <a:pPr algn="l" fontAlgn="base"/>
                      <a:r>
                        <a:rPr lang="en-US" sz="2000" b="0">
                          <a:effectLst/>
                        </a:rPr>
                        <a:t>in, not in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Identity</a:t>
                      </a:r>
                    </a:p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Membership operators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16842"/>
                  </a:ext>
                </a:extLst>
              </a:tr>
              <a:tr h="7640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&amp;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Bitwise AND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322590"/>
                  </a:ext>
                </a:extLst>
              </a:tr>
              <a:tr h="7640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^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Bitwise exclusive OR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23752"/>
                  </a:ext>
                </a:extLst>
              </a:tr>
              <a:tr h="7640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|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Bitwise inclusive OR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031774"/>
                  </a:ext>
                </a:extLst>
              </a:tr>
              <a:tr h="7640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not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Logical NOT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right-to-left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74684"/>
                  </a:ext>
                </a:extLst>
              </a:tr>
              <a:tr h="7640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and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Logical AND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86285"/>
                  </a:ext>
                </a:extLst>
              </a:tr>
              <a:tr h="7640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or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Logical OR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left-to-right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3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505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7D85-1506-4B28-AF73-FBDE1E83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B76783-83CF-4D86-B0A5-266458832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409531"/>
              </p:ext>
            </p:extLst>
          </p:nvPr>
        </p:nvGraphicFramePr>
        <p:xfrm>
          <a:off x="457200" y="609600"/>
          <a:ext cx="8229600" cy="56311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451988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4852063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6473008"/>
                    </a:ext>
                  </a:extLst>
                </a:gridCol>
              </a:tblGrid>
              <a:tr h="56311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=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+=  -=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*=  /=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%=  &amp;=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^=  |=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&lt;&lt;=  &gt;&gt;=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Assignment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Addition/subtraction assignment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Multiplication/division assignment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Modulus/bitwise AND assignment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Bitwise exclusive/inclusive OR assignment </a:t>
                      </a:r>
                      <a:br>
                        <a:rPr lang="en-US" sz="2400" b="0" dirty="0">
                          <a:effectLst/>
                        </a:rPr>
                      </a:br>
                      <a:r>
                        <a:rPr lang="en-US" sz="2400" b="0" dirty="0">
                          <a:effectLst/>
                        </a:rPr>
                        <a:t>Bitwise shift left/right assignment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0" dirty="0">
                          <a:effectLst/>
                        </a:rPr>
                        <a:t>right-to-left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46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1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8) Large Standard Library</a:t>
            </a:r>
          </a:p>
          <a:p>
            <a:pPr>
              <a:buNone/>
            </a:pPr>
            <a:r>
              <a:rPr lang="en-US" dirty="0"/>
              <a:t>Python has a large and broad library and </a:t>
            </a:r>
            <a:r>
              <a:rPr lang="en-US" dirty="0" err="1"/>
              <a:t>prvides</a:t>
            </a:r>
            <a:r>
              <a:rPr lang="en-US" dirty="0"/>
              <a:t> rich set of module and functions for rapid application development.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9) GUI Programming Support</a:t>
            </a:r>
          </a:p>
          <a:p>
            <a:pPr>
              <a:buNone/>
            </a:pPr>
            <a:r>
              <a:rPr lang="en-US" dirty="0"/>
              <a:t>Graphical user interfaces can be developed using Python.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10) Integrated</a:t>
            </a:r>
          </a:p>
          <a:p>
            <a:pPr>
              <a:buNone/>
            </a:pPr>
            <a:r>
              <a:rPr lang="en-US" dirty="0"/>
              <a:t>It can be easily integrated with languages like C, C++, JAVA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Applications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1) Web Applications</a:t>
            </a:r>
          </a:p>
          <a:p>
            <a:pPr>
              <a:buNone/>
            </a:pPr>
            <a:r>
              <a:rPr lang="en-US" sz="2400" dirty="0"/>
              <a:t>We can use Python to develop web applications. It provides libraries to handle internet protocols such as HTML and XML, JSON, Email </a:t>
            </a:r>
            <a:r>
              <a:rPr lang="en-US" sz="2400" dirty="0" err="1"/>
              <a:t>processing.It</a:t>
            </a:r>
            <a:r>
              <a:rPr lang="en-US" sz="2400" dirty="0"/>
              <a:t> also provides Frameworks such as </a:t>
            </a:r>
            <a:r>
              <a:rPr lang="en-US" sz="2400" dirty="0" err="1"/>
              <a:t>Django</a:t>
            </a:r>
            <a:r>
              <a:rPr lang="en-US" sz="2400" dirty="0"/>
              <a:t>, Pyramid, Flask etc to design web based applications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2) Desktop GUI Applications</a:t>
            </a:r>
          </a:p>
          <a:p>
            <a:pPr>
              <a:buNone/>
            </a:pPr>
            <a:r>
              <a:rPr lang="en-US" sz="2400" dirty="0"/>
              <a:t>Python provides </a:t>
            </a:r>
            <a:r>
              <a:rPr lang="en-US" sz="2400" dirty="0" err="1"/>
              <a:t>Tk</a:t>
            </a:r>
            <a:r>
              <a:rPr lang="en-US" sz="2400" dirty="0"/>
              <a:t> GUI library to develop user interface in python based application. Some other useful toolkits </a:t>
            </a:r>
            <a:r>
              <a:rPr lang="en-US" sz="2400" dirty="0" err="1"/>
              <a:t>wxWidgets</a:t>
            </a:r>
            <a:r>
              <a:rPr lang="en-US" sz="2400" dirty="0"/>
              <a:t>, </a:t>
            </a:r>
            <a:r>
              <a:rPr lang="en-US" sz="2400" dirty="0" err="1"/>
              <a:t>Kivy</a:t>
            </a:r>
            <a:r>
              <a:rPr lang="en-US" sz="2400" dirty="0"/>
              <a:t>, </a:t>
            </a:r>
            <a:r>
              <a:rPr lang="en-US" sz="2400" dirty="0" err="1"/>
              <a:t>pyqt</a:t>
            </a:r>
            <a:r>
              <a:rPr lang="en-US" sz="2400" dirty="0"/>
              <a:t> that are useable on several platforms. The </a:t>
            </a:r>
            <a:r>
              <a:rPr lang="en-US" sz="2400" dirty="0" err="1"/>
              <a:t>Kivy</a:t>
            </a:r>
            <a:r>
              <a:rPr lang="en-US" sz="2400" dirty="0"/>
              <a:t> is popular for writing </a:t>
            </a:r>
            <a:r>
              <a:rPr lang="en-US" sz="2400" dirty="0" err="1"/>
              <a:t>multitouch</a:t>
            </a:r>
            <a:r>
              <a:rPr lang="en-US" sz="2400" dirty="0"/>
              <a:t> applications.</a:t>
            </a:r>
          </a:p>
          <a:p>
            <a:pPr>
              <a:buNone/>
            </a:pPr>
            <a:r>
              <a:rPr lang="en-US" sz="2400" dirty="0">
                <a:solidFill>
                  <a:srgbClr val="FF0000"/>
                </a:solidFill>
              </a:rPr>
              <a:t>3) Software Development</a:t>
            </a:r>
          </a:p>
          <a:p>
            <a:pPr>
              <a:buNone/>
            </a:pPr>
            <a:r>
              <a:rPr lang="en-US" sz="2400" dirty="0"/>
              <a:t>Python is helpful for software development process. It works as a support language and can be used for build control and management, testing etc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3028</Words>
  <Application>Microsoft Office PowerPoint</Application>
  <PresentationFormat>On-screen Show (4:3)</PresentationFormat>
  <Paragraphs>508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Times New Roman</vt:lpstr>
      <vt:lpstr>Wingdings</vt:lpstr>
      <vt:lpstr>Office Theme</vt:lpstr>
      <vt:lpstr>     Python Programming Unit 1 (KNC-302)  </vt:lpstr>
      <vt:lpstr>  </vt:lpstr>
      <vt:lpstr>Python Introduction</vt:lpstr>
      <vt:lpstr>  </vt:lpstr>
      <vt:lpstr>Python Features</vt:lpstr>
      <vt:lpstr>  </vt:lpstr>
      <vt:lpstr>  </vt:lpstr>
      <vt:lpstr>  </vt:lpstr>
      <vt:lpstr>Python Applications</vt:lpstr>
      <vt:lpstr>  </vt:lpstr>
      <vt:lpstr>  </vt:lpstr>
      <vt:lpstr>  </vt:lpstr>
      <vt:lpstr> Programming cycle for Python</vt:lpstr>
      <vt:lpstr>  </vt:lpstr>
      <vt:lpstr>  </vt:lpstr>
      <vt:lpstr>Integrated Development Environment</vt:lpstr>
      <vt:lpstr>PyCharm</vt:lpstr>
      <vt:lpstr>Spyder</vt:lpstr>
      <vt:lpstr>PyDev</vt:lpstr>
      <vt:lpstr>IDLE</vt:lpstr>
      <vt:lpstr>Python Installation on Ubuntu</vt:lpstr>
      <vt:lpstr>Python Variables</vt:lpstr>
      <vt:lpstr>Identifier Naming</vt:lpstr>
      <vt:lpstr>  </vt:lpstr>
      <vt:lpstr>Declaring Variable and Assigning Values</vt:lpstr>
      <vt:lpstr>Multiple Assignment</vt:lpstr>
      <vt:lpstr>  </vt:lpstr>
      <vt:lpstr>Python Data Types</vt:lpstr>
      <vt:lpstr>  </vt:lpstr>
      <vt:lpstr>Standard data types</vt:lpstr>
      <vt:lpstr>Numbers</vt:lpstr>
      <vt:lpstr>Python supports 3 types of numeric data.</vt:lpstr>
      <vt:lpstr>String</vt:lpstr>
      <vt:lpstr>  </vt:lpstr>
      <vt:lpstr>List</vt:lpstr>
      <vt:lpstr>Example</vt:lpstr>
      <vt:lpstr>Output</vt:lpstr>
      <vt:lpstr>Tuple</vt:lpstr>
      <vt:lpstr>Example </vt:lpstr>
      <vt:lpstr>output</vt:lpstr>
      <vt:lpstr>Dictionary</vt:lpstr>
      <vt:lpstr>Example</vt:lpstr>
      <vt:lpstr>Output</vt:lpstr>
      <vt:lpstr>Python Keywords</vt:lpstr>
      <vt:lpstr>Python Literals</vt:lpstr>
      <vt:lpstr>I. String literals</vt:lpstr>
      <vt:lpstr>There are two ways to create Multiline Strings: </vt:lpstr>
      <vt:lpstr>II. Numeric literals:</vt:lpstr>
      <vt:lpstr>  </vt:lpstr>
      <vt:lpstr>Python Operators</vt:lpstr>
      <vt:lpstr>Arithmetic operators</vt:lpstr>
      <vt:lpstr>  </vt:lpstr>
      <vt:lpstr>Output  </vt:lpstr>
      <vt:lpstr>Relational Operators</vt:lpstr>
      <vt:lpstr>  </vt:lpstr>
      <vt:lpstr>Logical operators</vt:lpstr>
      <vt:lpstr> </vt:lpstr>
      <vt:lpstr>Bitwise operators</vt:lpstr>
      <vt:lpstr>  </vt:lpstr>
      <vt:lpstr>Assignment operators</vt:lpstr>
      <vt:lpstr>Special operators</vt:lpstr>
      <vt:lpstr>  </vt:lpstr>
      <vt:lpstr>Membership operators-</vt:lpstr>
      <vt:lpstr>   </vt:lpstr>
      <vt:lpstr>Python Comments</vt:lpstr>
      <vt:lpstr>  </vt:lpstr>
      <vt:lpstr>Operator Precedence</vt:lpstr>
      <vt:lpstr>  </vt:lpstr>
      <vt:lpstr>Operator Associativity</vt:lpstr>
      <vt:lpstr>   </vt:lpstr>
      <vt:lpstr>   </vt:lpstr>
      <vt:lpstr>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Abhishek Kesharwani</cp:lastModifiedBy>
  <cp:revision>138</cp:revision>
  <dcterms:created xsi:type="dcterms:W3CDTF">2019-07-20T07:03:57Z</dcterms:created>
  <dcterms:modified xsi:type="dcterms:W3CDTF">2022-09-19T08:52:39Z</dcterms:modified>
</cp:coreProperties>
</file>