
<file path=[Content_Types].xml><?xml version="1.0" encoding="utf-8"?>
<Types xmlns="http://schemas.openxmlformats.org/package/2006/content-types">
  <Default Extension="jfif" ContentType="image/jpeg"/>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462" r:id="rId2"/>
    <p:sldId id="463" r:id="rId3"/>
    <p:sldId id="324" r:id="rId4"/>
    <p:sldId id="325" r:id="rId5"/>
    <p:sldId id="357" r:id="rId6"/>
    <p:sldId id="358" r:id="rId7"/>
    <p:sldId id="359" r:id="rId8"/>
    <p:sldId id="326" r:id="rId9"/>
    <p:sldId id="327" r:id="rId10"/>
    <p:sldId id="328" r:id="rId11"/>
    <p:sldId id="329" r:id="rId12"/>
    <p:sldId id="330" r:id="rId13"/>
    <p:sldId id="331" r:id="rId14"/>
    <p:sldId id="332" r:id="rId15"/>
    <p:sldId id="333" r:id="rId16"/>
    <p:sldId id="334" r:id="rId17"/>
    <p:sldId id="366" r:id="rId18"/>
    <p:sldId id="367" r:id="rId19"/>
    <p:sldId id="368" r:id="rId20"/>
    <p:sldId id="350" r:id="rId21"/>
    <p:sldId id="351" r:id="rId22"/>
    <p:sldId id="352" r:id="rId23"/>
    <p:sldId id="335" r:id="rId24"/>
    <p:sldId id="336" r:id="rId25"/>
    <p:sldId id="337" r:id="rId26"/>
    <p:sldId id="338" r:id="rId27"/>
    <p:sldId id="339" r:id="rId28"/>
    <p:sldId id="370" r:id="rId29"/>
    <p:sldId id="371" r:id="rId30"/>
    <p:sldId id="372"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05F80D2-5D8F-4A77-99C2-5A5D9E7FA673}" type="datetimeFigureOut">
              <a:rPr lang="en-US" smtClean="0"/>
              <a:pPr/>
              <a:t>10/10/2022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DEC20D-1255-4CCF-8980-084F708D974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05F80D2-5D8F-4A77-99C2-5A5D9E7FA673}" type="datetimeFigureOut">
              <a:rPr lang="en-US" smtClean="0"/>
              <a:pPr/>
              <a:t>10/10/2022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DEC20D-1255-4CCF-8980-084F708D974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05F80D2-5D8F-4A77-99C2-5A5D9E7FA673}" type="datetimeFigureOut">
              <a:rPr lang="en-US" smtClean="0"/>
              <a:pPr/>
              <a:t>10/10/2022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DEC20D-1255-4CCF-8980-084F708D974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05F80D2-5D8F-4A77-99C2-5A5D9E7FA673}" type="datetimeFigureOut">
              <a:rPr lang="en-US" smtClean="0"/>
              <a:pPr/>
              <a:t>10/10/2022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DEC20D-1255-4CCF-8980-084F708D974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5F80D2-5D8F-4A77-99C2-5A5D9E7FA673}" type="datetimeFigureOut">
              <a:rPr lang="en-US" smtClean="0"/>
              <a:pPr/>
              <a:t>10/10/2022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DEC20D-1255-4CCF-8980-084F708D974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05F80D2-5D8F-4A77-99C2-5A5D9E7FA673}" type="datetimeFigureOut">
              <a:rPr lang="en-US" smtClean="0"/>
              <a:pPr/>
              <a:t>10/10/2022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DEC20D-1255-4CCF-8980-084F708D974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05F80D2-5D8F-4A77-99C2-5A5D9E7FA673}" type="datetimeFigureOut">
              <a:rPr lang="en-US" smtClean="0"/>
              <a:pPr/>
              <a:t>10/10/2022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2DEC20D-1255-4CCF-8980-084F708D974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05F80D2-5D8F-4A77-99C2-5A5D9E7FA673}" type="datetimeFigureOut">
              <a:rPr lang="en-US" smtClean="0"/>
              <a:pPr/>
              <a:t>10/10/2022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2DEC20D-1255-4CCF-8980-084F708D974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5F80D2-5D8F-4A77-99C2-5A5D9E7FA673}" type="datetimeFigureOut">
              <a:rPr lang="en-US" smtClean="0"/>
              <a:pPr/>
              <a:t>10/10/2022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2DEC20D-1255-4CCF-8980-084F708D974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05F80D2-5D8F-4A77-99C2-5A5D9E7FA673}" type="datetimeFigureOut">
              <a:rPr lang="en-US" smtClean="0"/>
              <a:pPr/>
              <a:t>10/10/2022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DEC20D-1255-4CCF-8980-084F708D974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05F80D2-5D8F-4A77-99C2-5A5D9E7FA673}" type="datetimeFigureOut">
              <a:rPr lang="en-US" smtClean="0"/>
              <a:pPr/>
              <a:t>10/10/2022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DEC20D-1255-4CCF-8980-084F708D974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5F80D2-5D8F-4A77-99C2-5A5D9E7FA673}" type="datetimeFigureOut">
              <a:rPr lang="en-US" smtClean="0"/>
              <a:pPr/>
              <a:t>10/10/2022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DEC20D-1255-4CCF-8980-084F708D974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48680"/>
            <a:ext cx="7772400" cy="4032448"/>
          </a:xfrm>
        </p:spPr>
        <p:txBody>
          <a:bodyPr>
            <a:normAutofit fontScale="90000"/>
          </a:bodyPr>
          <a:lstStyle/>
          <a:p>
            <a:br>
              <a:rPr lang="en-US" dirty="0">
                <a:solidFill>
                  <a:srgbClr val="FF0000"/>
                </a:solidFill>
              </a:rPr>
            </a:br>
            <a:br>
              <a:rPr lang="en-US" dirty="0">
                <a:solidFill>
                  <a:srgbClr val="FF0000"/>
                </a:solidFill>
              </a:rPr>
            </a:br>
            <a:br>
              <a:rPr lang="en-US" dirty="0">
                <a:solidFill>
                  <a:srgbClr val="FF0000"/>
                </a:solidFill>
              </a:rPr>
            </a:br>
            <a:br>
              <a:rPr lang="en-US" dirty="0">
                <a:solidFill>
                  <a:srgbClr val="FF0000"/>
                </a:solidFill>
              </a:rPr>
            </a:br>
            <a:br>
              <a:rPr lang="en-US" dirty="0">
                <a:solidFill>
                  <a:srgbClr val="FF0000"/>
                </a:solidFill>
              </a:rPr>
            </a:br>
            <a:r>
              <a:rPr lang="en-US" dirty="0">
                <a:solidFill>
                  <a:srgbClr val="FF0000"/>
                </a:solidFill>
              </a:rPr>
              <a:t>Python Programming</a:t>
            </a:r>
            <a:br>
              <a:rPr lang="en-US" dirty="0">
                <a:solidFill>
                  <a:srgbClr val="FF0000"/>
                </a:solidFill>
              </a:rPr>
            </a:br>
            <a:r>
              <a:rPr lang="en-US" dirty="0">
                <a:solidFill>
                  <a:srgbClr val="FF0000"/>
                </a:solidFill>
              </a:rPr>
              <a:t>Unit 2</a:t>
            </a:r>
            <a:br>
              <a:rPr lang="en-US" dirty="0">
                <a:solidFill>
                  <a:srgbClr val="FF0000"/>
                </a:solidFill>
              </a:rPr>
            </a:br>
            <a:r>
              <a:rPr lang="en-US" dirty="0">
                <a:solidFill>
                  <a:srgbClr val="FF0000"/>
                </a:solidFill>
              </a:rPr>
              <a:t>(KNC-302)</a:t>
            </a:r>
            <a:br>
              <a:rPr lang="en-US" dirty="0">
                <a:solidFill>
                  <a:srgbClr val="FF0000"/>
                </a:solidFill>
              </a:rPr>
            </a:br>
            <a:br>
              <a:rPr lang="en-US" dirty="0">
                <a:solidFill>
                  <a:srgbClr val="FF0000"/>
                </a:solidFill>
              </a:rPr>
            </a:br>
            <a:endParaRPr lang="en-US" dirty="0">
              <a:solidFill>
                <a:srgbClr val="FF0000"/>
              </a:solidFill>
            </a:endParaRPr>
          </a:p>
        </p:txBody>
      </p:sp>
      <p:sp>
        <p:nvSpPr>
          <p:cNvPr id="3" name="Subtitle 2"/>
          <p:cNvSpPr>
            <a:spLocks noGrp="1"/>
          </p:cNvSpPr>
          <p:nvPr>
            <p:ph type="subTitle" idx="1"/>
          </p:nvPr>
        </p:nvSpPr>
        <p:spPr>
          <a:xfrm>
            <a:off x="1371600" y="4149078"/>
            <a:ext cx="6400800" cy="2304257"/>
          </a:xfrm>
        </p:spPr>
        <p:txBody>
          <a:bodyPr>
            <a:normAutofit lnSpcReduction="10000"/>
          </a:bodyPr>
          <a:lstStyle/>
          <a:p>
            <a:endParaRPr lang="en-US" dirty="0">
              <a:solidFill>
                <a:schemeClr val="tx1"/>
              </a:solidFill>
            </a:endParaRPr>
          </a:p>
          <a:p>
            <a:r>
              <a:rPr lang="en-US" sz="3600" dirty="0">
                <a:solidFill>
                  <a:srgbClr val="002060"/>
                </a:solidFill>
              </a:rPr>
              <a:t>Prepared By</a:t>
            </a:r>
          </a:p>
          <a:p>
            <a:r>
              <a:rPr lang="en-US" sz="3600" dirty="0">
                <a:solidFill>
                  <a:srgbClr val="002060"/>
                </a:solidFill>
              </a:rPr>
              <a:t>Abhishek Kesharwani</a:t>
            </a:r>
          </a:p>
          <a:p>
            <a:r>
              <a:rPr lang="en-US" sz="2400" b="1" dirty="0">
                <a:solidFill>
                  <a:srgbClr val="002060"/>
                </a:solidFill>
              </a:rPr>
              <a:t>Assistant Professor,UCER Naini,Allahabad</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6600" y="685800"/>
            <a:ext cx="2251819" cy="1591071"/>
          </a:xfrm>
          <a:prstGeom prst="rect">
            <a:avLst/>
          </a:prstGeom>
        </p:spPr>
      </p:pic>
    </p:spTree>
    <p:extLst>
      <p:ext uri="{BB962C8B-B14F-4D97-AF65-F5344CB8AC3E}">
        <p14:creationId xmlns:p14="http://schemas.microsoft.com/office/powerpoint/2010/main" val="29608819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dirty="0">
                <a:solidFill>
                  <a:srgbClr val="FF0000"/>
                </a:solidFill>
              </a:rPr>
              <a:t>Nested for loop in python</a:t>
            </a:r>
          </a:p>
        </p:txBody>
      </p:sp>
      <p:sp>
        <p:nvSpPr>
          <p:cNvPr id="6" name="Content Placeholder 5"/>
          <p:cNvSpPr>
            <a:spLocks noGrp="1"/>
          </p:cNvSpPr>
          <p:nvPr>
            <p:ph idx="1"/>
          </p:nvPr>
        </p:nvSpPr>
        <p:spPr>
          <a:xfrm>
            <a:off x="457200" y="1295400"/>
            <a:ext cx="8229600" cy="5257800"/>
          </a:xfrm>
        </p:spPr>
        <p:txBody>
          <a:bodyPr/>
          <a:lstStyle/>
          <a:p>
            <a:pPr algn="just"/>
            <a:r>
              <a:rPr lang="en-US" dirty="0"/>
              <a:t>Python allows us to nest any number of for loops inside a for loop. </a:t>
            </a:r>
          </a:p>
          <a:p>
            <a:pPr algn="just"/>
            <a:r>
              <a:rPr lang="en-US" dirty="0"/>
              <a:t>The inner loop is executed n number of times for every iteration of the outer loop.</a:t>
            </a:r>
          </a:p>
          <a:p>
            <a:pPr algn="just">
              <a:buNone/>
            </a:pPr>
            <a:r>
              <a:rPr lang="en-US" sz="3600" dirty="0">
                <a:solidFill>
                  <a:srgbClr val="00B050"/>
                </a:solidFill>
              </a:rPr>
              <a:t>Syntax</a:t>
            </a:r>
          </a:p>
          <a:p>
            <a:pPr>
              <a:buNone/>
            </a:pPr>
            <a:r>
              <a:rPr lang="en-US" b="1" dirty="0">
                <a:solidFill>
                  <a:srgbClr val="FF0000"/>
                </a:solidFill>
              </a:rPr>
              <a:t>for</a:t>
            </a:r>
            <a:r>
              <a:rPr lang="en-US" dirty="0">
                <a:solidFill>
                  <a:srgbClr val="FF0000"/>
                </a:solidFill>
              </a:rPr>
              <a:t> iterating_var1 </a:t>
            </a:r>
            <a:r>
              <a:rPr lang="en-US" b="1" dirty="0">
                <a:solidFill>
                  <a:srgbClr val="FF0000"/>
                </a:solidFill>
              </a:rPr>
              <a:t>in</a:t>
            </a:r>
            <a:r>
              <a:rPr lang="en-US" dirty="0">
                <a:solidFill>
                  <a:srgbClr val="FF0000"/>
                </a:solidFill>
              </a:rPr>
              <a:t> sequence:  </a:t>
            </a:r>
          </a:p>
          <a:p>
            <a:pPr>
              <a:buNone/>
            </a:pPr>
            <a:r>
              <a:rPr lang="en-US" dirty="0">
                <a:solidFill>
                  <a:srgbClr val="FF0000"/>
                </a:solidFill>
              </a:rPr>
              <a:t>    </a:t>
            </a:r>
            <a:r>
              <a:rPr lang="en-US" b="1" dirty="0">
                <a:solidFill>
                  <a:srgbClr val="FF0000"/>
                </a:solidFill>
              </a:rPr>
              <a:t>for</a:t>
            </a:r>
            <a:r>
              <a:rPr lang="en-US" dirty="0">
                <a:solidFill>
                  <a:srgbClr val="FF0000"/>
                </a:solidFill>
              </a:rPr>
              <a:t> iterating_var2 </a:t>
            </a:r>
            <a:r>
              <a:rPr lang="en-US" b="1" dirty="0">
                <a:solidFill>
                  <a:srgbClr val="FF0000"/>
                </a:solidFill>
              </a:rPr>
              <a:t>in</a:t>
            </a:r>
            <a:r>
              <a:rPr lang="en-US" dirty="0">
                <a:solidFill>
                  <a:srgbClr val="FF0000"/>
                </a:solidFill>
              </a:rPr>
              <a:t> sequence:  </a:t>
            </a:r>
          </a:p>
          <a:p>
            <a:pPr>
              <a:buNone/>
            </a:pPr>
            <a:r>
              <a:rPr lang="en-US" dirty="0">
                <a:solidFill>
                  <a:srgbClr val="FF0000"/>
                </a:solidFill>
              </a:rPr>
              <a:t>        #block of statements   </a:t>
            </a:r>
          </a:p>
          <a:p>
            <a:pPr>
              <a:buNone/>
            </a:pPr>
            <a:r>
              <a:rPr lang="en-US" dirty="0">
                <a:solidFill>
                  <a:srgbClr val="FF0000"/>
                </a:solidFill>
              </a:rPr>
              <a:t>#Other statements  </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dirty="0">
                <a:solidFill>
                  <a:srgbClr val="FF0000"/>
                </a:solidFill>
              </a:rPr>
              <a:t>Pattern</a:t>
            </a:r>
          </a:p>
        </p:txBody>
      </p:sp>
      <p:sp>
        <p:nvSpPr>
          <p:cNvPr id="6" name="Content Placeholder 5"/>
          <p:cNvSpPr>
            <a:spLocks noGrp="1"/>
          </p:cNvSpPr>
          <p:nvPr>
            <p:ph idx="1"/>
          </p:nvPr>
        </p:nvSpPr>
        <p:spPr>
          <a:xfrm>
            <a:off x="457200" y="1295400"/>
            <a:ext cx="8229600" cy="5257800"/>
          </a:xfrm>
        </p:spPr>
        <p:txBody>
          <a:bodyPr/>
          <a:lstStyle/>
          <a:p>
            <a:pPr>
              <a:buNone/>
            </a:pPr>
            <a:r>
              <a:rPr lang="en-US" dirty="0"/>
              <a:t>n=</a:t>
            </a:r>
            <a:r>
              <a:rPr lang="en-US" dirty="0" err="1"/>
              <a:t>int</a:t>
            </a:r>
            <a:r>
              <a:rPr lang="en-US" dirty="0"/>
              <a:t>(input("enter the number of rows"))</a:t>
            </a:r>
          </a:p>
          <a:p>
            <a:pPr>
              <a:buNone/>
            </a:pPr>
            <a:r>
              <a:rPr lang="en-US" dirty="0"/>
              <a:t>for </a:t>
            </a:r>
            <a:r>
              <a:rPr lang="en-US" dirty="0" err="1"/>
              <a:t>i</a:t>
            </a:r>
            <a:r>
              <a:rPr lang="en-US" dirty="0"/>
              <a:t> in range (0,n):</a:t>
            </a:r>
          </a:p>
          <a:p>
            <a:pPr>
              <a:buNone/>
            </a:pPr>
            <a:r>
              <a:rPr lang="en-US" dirty="0"/>
              <a:t>	for j in range (0,i+1):</a:t>
            </a:r>
          </a:p>
          <a:p>
            <a:pPr>
              <a:buNone/>
            </a:pPr>
            <a:r>
              <a:rPr lang="en-US" dirty="0"/>
              <a:t>	  print("*",end=" ")</a:t>
            </a:r>
          </a:p>
          <a:p>
            <a:pPr>
              <a:buNone/>
            </a:pPr>
            <a:r>
              <a:rPr lang="en-US" dirty="0"/>
              <a:t>	print()</a:t>
            </a:r>
          </a:p>
          <a:p>
            <a:pPr>
              <a:buNone/>
            </a:pP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dirty="0">
                <a:solidFill>
                  <a:srgbClr val="FF0000"/>
                </a:solidFill>
              </a:rPr>
              <a:t>Output</a:t>
            </a:r>
          </a:p>
        </p:txBody>
      </p:sp>
      <p:pic>
        <p:nvPicPr>
          <p:cNvPr id="2050" name="Picture 2" descr="C:\Users\Abhishek\Desktop\pattern.PNG"/>
          <p:cNvPicPr>
            <a:picLocks noGrp="1" noChangeAspect="1" noChangeArrowheads="1"/>
          </p:cNvPicPr>
          <p:nvPr>
            <p:ph idx="1"/>
          </p:nvPr>
        </p:nvPicPr>
        <p:blipFill>
          <a:blip r:embed="rId2"/>
          <a:srcRect/>
          <a:stretch>
            <a:fillRect/>
          </a:stretch>
        </p:blipFill>
        <p:spPr bwMode="auto">
          <a:xfrm>
            <a:off x="609600" y="2057400"/>
            <a:ext cx="7543800" cy="2438480"/>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dirty="0">
                <a:solidFill>
                  <a:srgbClr val="FF0000"/>
                </a:solidFill>
              </a:rPr>
              <a:t>Using else statement with for loop</a:t>
            </a:r>
          </a:p>
        </p:txBody>
      </p:sp>
      <p:sp>
        <p:nvSpPr>
          <p:cNvPr id="6" name="Content Placeholder 5"/>
          <p:cNvSpPr>
            <a:spLocks noGrp="1"/>
          </p:cNvSpPr>
          <p:nvPr>
            <p:ph idx="1"/>
          </p:nvPr>
        </p:nvSpPr>
        <p:spPr>
          <a:xfrm>
            <a:off x="457200" y="1295400"/>
            <a:ext cx="8229600" cy="5257800"/>
          </a:xfrm>
        </p:spPr>
        <p:txBody>
          <a:bodyPr/>
          <a:lstStyle/>
          <a:p>
            <a:pPr algn="just"/>
            <a:r>
              <a:rPr lang="en-US" dirty="0"/>
              <a:t>Unlike other languages like C, C++, or Java, python allows us to use the else statement with the for loop which can be executed only when all the iterations are exhausted. </a:t>
            </a:r>
          </a:p>
          <a:p>
            <a:pPr algn="just"/>
            <a:r>
              <a:rPr lang="en-US" dirty="0"/>
              <a:t>Here, we must notice that if the loop contains any of the break statement then the else statement will not be executed.</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dirty="0">
                <a:solidFill>
                  <a:srgbClr val="FF0000"/>
                </a:solidFill>
              </a:rPr>
              <a:t>Example</a:t>
            </a:r>
          </a:p>
        </p:txBody>
      </p:sp>
      <p:sp>
        <p:nvSpPr>
          <p:cNvPr id="6" name="Content Placeholder 5"/>
          <p:cNvSpPr>
            <a:spLocks noGrp="1"/>
          </p:cNvSpPr>
          <p:nvPr>
            <p:ph idx="1"/>
          </p:nvPr>
        </p:nvSpPr>
        <p:spPr>
          <a:xfrm>
            <a:off x="457200" y="1295400"/>
            <a:ext cx="8229600" cy="5257800"/>
          </a:xfrm>
        </p:spPr>
        <p:txBody>
          <a:bodyPr/>
          <a:lstStyle/>
          <a:p>
            <a:pPr>
              <a:buNone/>
            </a:pPr>
            <a:r>
              <a:rPr lang="en-US" dirty="0"/>
              <a:t>for </a:t>
            </a:r>
            <a:r>
              <a:rPr lang="en-US" dirty="0" err="1"/>
              <a:t>i</a:t>
            </a:r>
            <a:r>
              <a:rPr lang="en-US" dirty="0"/>
              <a:t> in range(0,5):  </a:t>
            </a:r>
          </a:p>
          <a:p>
            <a:pPr>
              <a:buNone/>
            </a:pPr>
            <a:r>
              <a:rPr lang="en-US" dirty="0"/>
              <a:t>    print(</a:t>
            </a:r>
            <a:r>
              <a:rPr lang="en-US" dirty="0" err="1"/>
              <a:t>i</a:t>
            </a:r>
            <a:r>
              <a:rPr lang="en-US" dirty="0"/>
              <a:t>)  </a:t>
            </a:r>
          </a:p>
          <a:p>
            <a:pPr>
              <a:buNone/>
            </a:pPr>
            <a:r>
              <a:rPr lang="en-US" dirty="0" err="1"/>
              <a:t>else:print</a:t>
            </a:r>
            <a:r>
              <a:rPr lang="en-US" dirty="0"/>
              <a:t>("for loop completely exhausted, since there is no break.");</a:t>
            </a:r>
          </a:p>
          <a:p>
            <a:pPr>
              <a:buNone/>
            </a:pP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b="1" dirty="0">
                <a:solidFill>
                  <a:srgbClr val="FF0000"/>
                </a:solidFill>
              </a:rPr>
              <a:t>Output</a:t>
            </a:r>
            <a:endParaRPr lang="en-US" dirty="0">
              <a:solidFill>
                <a:srgbClr val="FF0000"/>
              </a:solidFill>
            </a:endParaRPr>
          </a:p>
        </p:txBody>
      </p:sp>
      <p:sp>
        <p:nvSpPr>
          <p:cNvPr id="6" name="Content Placeholder 5"/>
          <p:cNvSpPr>
            <a:spLocks noGrp="1"/>
          </p:cNvSpPr>
          <p:nvPr>
            <p:ph idx="1"/>
          </p:nvPr>
        </p:nvSpPr>
        <p:spPr>
          <a:xfrm>
            <a:off x="457200" y="1295400"/>
            <a:ext cx="8229600" cy="5257800"/>
          </a:xfrm>
        </p:spPr>
        <p:txBody>
          <a:bodyPr/>
          <a:lstStyle/>
          <a:p>
            <a:pPr>
              <a:buNone/>
            </a:pPr>
            <a:r>
              <a:rPr lang="en-US" dirty="0"/>
              <a:t>0 </a:t>
            </a:r>
          </a:p>
          <a:p>
            <a:pPr>
              <a:buNone/>
            </a:pPr>
            <a:r>
              <a:rPr lang="en-US" dirty="0"/>
              <a:t>1</a:t>
            </a:r>
          </a:p>
          <a:p>
            <a:pPr>
              <a:buNone/>
            </a:pPr>
            <a:r>
              <a:rPr lang="en-US" dirty="0"/>
              <a:t>2</a:t>
            </a:r>
          </a:p>
          <a:p>
            <a:pPr>
              <a:buNone/>
            </a:pPr>
            <a:r>
              <a:rPr lang="en-US" dirty="0"/>
              <a:t>3</a:t>
            </a:r>
          </a:p>
          <a:p>
            <a:pPr>
              <a:buNone/>
            </a:pPr>
            <a:r>
              <a:rPr lang="en-US" dirty="0"/>
              <a:t>4 </a:t>
            </a:r>
          </a:p>
          <a:p>
            <a:pPr>
              <a:buNone/>
            </a:pPr>
            <a:r>
              <a:rPr lang="en-US" dirty="0"/>
              <a:t>for loop completely exhausted, since there is no break.</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dirty="0">
                <a:solidFill>
                  <a:srgbClr val="FF0000"/>
                </a:solidFill>
              </a:rPr>
              <a:t>Example</a:t>
            </a:r>
          </a:p>
        </p:txBody>
      </p:sp>
      <p:sp>
        <p:nvSpPr>
          <p:cNvPr id="6" name="Content Placeholder 5"/>
          <p:cNvSpPr>
            <a:spLocks noGrp="1"/>
          </p:cNvSpPr>
          <p:nvPr>
            <p:ph idx="1"/>
          </p:nvPr>
        </p:nvSpPr>
        <p:spPr>
          <a:xfrm>
            <a:off x="457200" y="1295400"/>
            <a:ext cx="8229600" cy="5257800"/>
          </a:xfrm>
        </p:spPr>
        <p:txBody>
          <a:bodyPr>
            <a:normAutofit lnSpcReduction="10000"/>
          </a:bodyPr>
          <a:lstStyle/>
          <a:p>
            <a:pPr>
              <a:buNone/>
            </a:pPr>
            <a:r>
              <a:rPr lang="en-US" b="1" dirty="0"/>
              <a:t>for</a:t>
            </a:r>
            <a:r>
              <a:rPr lang="en-US" dirty="0"/>
              <a:t> </a:t>
            </a:r>
            <a:r>
              <a:rPr lang="en-US" dirty="0" err="1"/>
              <a:t>i</a:t>
            </a:r>
            <a:r>
              <a:rPr lang="en-US" dirty="0"/>
              <a:t> </a:t>
            </a:r>
            <a:r>
              <a:rPr lang="en-US" b="1" dirty="0"/>
              <a:t>in</a:t>
            </a:r>
            <a:r>
              <a:rPr lang="en-US" dirty="0"/>
              <a:t> range(0,5):  </a:t>
            </a:r>
          </a:p>
          <a:p>
            <a:pPr>
              <a:buNone/>
            </a:pPr>
            <a:r>
              <a:rPr lang="en-US" dirty="0"/>
              <a:t>    </a:t>
            </a:r>
            <a:r>
              <a:rPr lang="en-US" b="1" dirty="0"/>
              <a:t>print</a:t>
            </a:r>
            <a:r>
              <a:rPr lang="en-US" dirty="0"/>
              <a:t>(</a:t>
            </a:r>
            <a:r>
              <a:rPr lang="en-US" dirty="0" err="1"/>
              <a:t>i</a:t>
            </a:r>
            <a:r>
              <a:rPr lang="en-US" dirty="0"/>
              <a:t>)  </a:t>
            </a:r>
          </a:p>
          <a:p>
            <a:pPr>
              <a:buNone/>
            </a:pPr>
            <a:r>
              <a:rPr lang="en-US" dirty="0"/>
              <a:t>    </a:t>
            </a:r>
            <a:r>
              <a:rPr lang="en-US" b="1" dirty="0"/>
              <a:t>break</a:t>
            </a:r>
            <a:r>
              <a:rPr lang="en-US" dirty="0"/>
              <a:t>;  </a:t>
            </a:r>
          </a:p>
          <a:p>
            <a:pPr>
              <a:buNone/>
            </a:pPr>
            <a:r>
              <a:rPr lang="en-US" b="1" dirty="0" err="1"/>
              <a:t>else</a:t>
            </a:r>
            <a:r>
              <a:rPr lang="en-US" dirty="0" err="1"/>
              <a:t>:</a:t>
            </a:r>
            <a:r>
              <a:rPr lang="en-US" b="1" dirty="0" err="1"/>
              <a:t>print</a:t>
            </a:r>
            <a:r>
              <a:rPr lang="en-US" dirty="0"/>
              <a:t>("for loop is exhausted");  </a:t>
            </a:r>
          </a:p>
          <a:p>
            <a:pPr>
              <a:buNone/>
            </a:pPr>
            <a:r>
              <a:rPr lang="en-US" b="1" dirty="0"/>
              <a:t>print</a:t>
            </a:r>
            <a:r>
              <a:rPr lang="en-US" dirty="0"/>
              <a:t>("The loop is broken due to break statement...came out of loop") </a:t>
            </a:r>
          </a:p>
          <a:p>
            <a:pPr>
              <a:buNone/>
            </a:pPr>
            <a:r>
              <a:rPr lang="en-US" b="1" dirty="0">
                <a:solidFill>
                  <a:srgbClr val="FF0000"/>
                </a:solidFill>
              </a:rPr>
              <a:t>Output:</a:t>
            </a:r>
            <a:endParaRPr lang="en-US" dirty="0">
              <a:solidFill>
                <a:srgbClr val="FF0000"/>
              </a:solidFill>
            </a:endParaRPr>
          </a:p>
          <a:p>
            <a:pPr>
              <a:buNone/>
            </a:pPr>
            <a:r>
              <a:rPr lang="en-US" dirty="0">
                <a:solidFill>
                  <a:srgbClr val="FF0000"/>
                </a:solidFill>
              </a:rPr>
              <a:t>0 </a:t>
            </a:r>
          </a:p>
          <a:p>
            <a:pPr>
              <a:buNone/>
            </a:pPr>
            <a:r>
              <a:rPr lang="en-US" dirty="0">
                <a:solidFill>
                  <a:srgbClr val="FF0000"/>
                </a:solidFill>
              </a:rPr>
              <a:t>The loop is broken due to break statement...came out of loop</a:t>
            </a:r>
          </a:p>
          <a:p>
            <a:pPr>
              <a:buNone/>
            </a:pPr>
            <a:endParaRPr lang="en-US" dirty="0"/>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a:solidFill>
                  <a:srgbClr val="FF0000"/>
                </a:solidFill>
              </a:rPr>
              <a:t>The break Statement</a:t>
            </a:r>
          </a:p>
        </p:txBody>
      </p:sp>
      <p:sp>
        <p:nvSpPr>
          <p:cNvPr id="6" name="Content Placeholder 5"/>
          <p:cNvSpPr>
            <a:spLocks noGrp="1"/>
          </p:cNvSpPr>
          <p:nvPr>
            <p:ph idx="1"/>
          </p:nvPr>
        </p:nvSpPr>
        <p:spPr>
          <a:xfrm>
            <a:off x="457200" y="914400"/>
            <a:ext cx="8229600" cy="5638800"/>
          </a:xfrm>
        </p:spPr>
        <p:txBody>
          <a:bodyPr>
            <a:normAutofit/>
          </a:bodyPr>
          <a:lstStyle/>
          <a:p>
            <a:pPr>
              <a:buNone/>
            </a:pPr>
            <a:r>
              <a:rPr lang="en-US" dirty="0"/>
              <a:t>With the break statement we can stop the loop before it has looped through all the items:</a:t>
            </a:r>
          </a:p>
          <a:p>
            <a:pPr>
              <a:buNone/>
            </a:pPr>
            <a:r>
              <a:rPr lang="en-US" dirty="0">
                <a:solidFill>
                  <a:srgbClr val="FF0000"/>
                </a:solidFill>
              </a:rPr>
              <a:t>Example</a:t>
            </a:r>
          </a:p>
          <a:p>
            <a:pPr>
              <a:buNone/>
            </a:pPr>
            <a:r>
              <a:rPr lang="en-US" dirty="0">
                <a:solidFill>
                  <a:srgbClr val="FF0000"/>
                </a:solidFill>
              </a:rPr>
              <a:t>fruits = ["apple", "banana", "cherry"]</a:t>
            </a:r>
          </a:p>
          <a:p>
            <a:pPr>
              <a:buNone/>
            </a:pPr>
            <a:r>
              <a:rPr lang="en-US" dirty="0">
                <a:solidFill>
                  <a:srgbClr val="FF0000"/>
                </a:solidFill>
              </a:rPr>
              <a:t>for x in fruits:</a:t>
            </a:r>
            <a:br>
              <a:rPr lang="en-US" dirty="0">
                <a:solidFill>
                  <a:srgbClr val="FF0000"/>
                </a:solidFill>
              </a:rPr>
            </a:br>
            <a:r>
              <a:rPr lang="en-US" dirty="0">
                <a:solidFill>
                  <a:srgbClr val="FF0000"/>
                </a:solidFill>
              </a:rPr>
              <a:t>  print(x) </a:t>
            </a:r>
            <a:br>
              <a:rPr lang="en-US" dirty="0">
                <a:solidFill>
                  <a:srgbClr val="FF0000"/>
                </a:solidFill>
              </a:rPr>
            </a:br>
            <a:r>
              <a:rPr lang="en-US" dirty="0">
                <a:solidFill>
                  <a:srgbClr val="FF0000"/>
                </a:solidFill>
              </a:rPr>
              <a:t>  if x == "banana":</a:t>
            </a:r>
            <a:br>
              <a:rPr lang="en-US" dirty="0">
                <a:solidFill>
                  <a:srgbClr val="FF0000"/>
                </a:solidFill>
              </a:rPr>
            </a:br>
            <a:r>
              <a:rPr lang="en-US" dirty="0">
                <a:solidFill>
                  <a:srgbClr val="FF0000"/>
                </a:solidFill>
              </a:rPr>
              <a:t>    break</a:t>
            </a:r>
          </a:p>
          <a:p>
            <a:endParaRPr lang="en-US" dirty="0"/>
          </a:p>
        </p:txBody>
      </p:sp>
      <p:pic>
        <p:nvPicPr>
          <p:cNvPr id="1026" name="Picture 2"/>
          <p:cNvPicPr>
            <a:picLocks noChangeAspect="1" noChangeArrowheads="1"/>
          </p:cNvPicPr>
          <p:nvPr/>
        </p:nvPicPr>
        <p:blipFill>
          <a:blip r:embed="rId2"/>
          <a:srcRect/>
          <a:stretch>
            <a:fillRect/>
          </a:stretch>
        </p:blipFill>
        <p:spPr bwMode="auto">
          <a:xfrm>
            <a:off x="381000" y="5181600"/>
            <a:ext cx="8001000" cy="1447800"/>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a:solidFill>
                  <a:srgbClr val="FF0000"/>
                </a:solidFill>
              </a:rPr>
              <a:t>The continue Statement</a:t>
            </a:r>
          </a:p>
        </p:txBody>
      </p:sp>
      <p:sp>
        <p:nvSpPr>
          <p:cNvPr id="5" name="Content Placeholder 4"/>
          <p:cNvSpPr>
            <a:spLocks noGrp="1"/>
          </p:cNvSpPr>
          <p:nvPr>
            <p:ph idx="1"/>
          </p:nvPr>
        </p:nvSpPr>
        <p:spPr>
          <a:xfrm>
            <a:off x="457200" y="914400"/>
            <a:ext cx="8229600" cy="5638800"/>
          </a:xfrm>
        </p:spPr>
        <p:txBody>
          <a:bodyPr>
            <a:normAutofit/>
          </a:bodyPr>
          <a:lstStyle/>
          <a:p>
            <a:pPr algn="just">
              <a:buNone/>
            </a:pPr>
            <a:r>
              <a:rPr lang="en-US" dirty="0"/>
              <a:t>With the continue statement we can stop the current iteration of the loop, and continue with the next:</a:t>
            </a:r>
          </a:p>
          <a:p>
            <a:pPr>
              <a:buNone/>
            </a:pPr>
            <a:r>
              <a:rPr lang="en-US" dirty="0"/>
              <a:t>Example</a:t>
            </a:r>
          </a:p>
          <a:p>
            <a:pPr>
              <a:buNone/>
            </a:pPr>
            <a:r>
              <a:rPr lang="en-US" dirty="0"/>
              <a:t>    </a:t>
            </a:r>
            <a:r>
              <a:rPr lang="en-US" dirty="0">
                <a:solidFill>
                  <a:srgbClr val="FF0000"/>
                </a:solidFill>
              </a:rPr>
              <a:t>fruits = ["apple", "banana", "cherry"]</a:t>
            </a:r>
            <a:br>
              <a:rPr lang="en-US" dirty="0">
                <a:solidFill>
                  <a:srgbClr val="FF0000"/>
                </a:solidFill>
              </a:rPr>
            </a:br>
            <a:r>
              <a:rPr lang="en-US" dirty="0">
                <a:solidFill>
                  <a:srgbClr val="FF0000"/>
                </a:solidFill>
              </a:rPr>
              <a:t>for x in fruits:</a:t>
            </a:r>
            <a:br>
              <a:rPr lang="en-US" dirty="0">
                <a:solidFill>
                  <a:srgbClr val="FF0000"/>
                </a:solidFill>
              </a:rPr>
            </a:br>
            <a:r>
              <a:rPr lang="en-US" dirty="0">
                <a:solidFill>
                  <a:srgbClr val="FF0000"/>
                </a:solidFill>
              </a:rPr>
              <a:t>  if x == "banana":</a:t>
            </a:r>
            <a:br>
              <a:rPr lang="en-US" dirty="0">
                <a:solidFill>
                  <a:srgbClr val="FF0000"/>
                </a:solidFill>
              </a:rPr>
            </a:br>
            <a:r>
              <a:rPr lang="en-US" dirty="0">
                <a:solidFill>
                  <a:srgbClr val="FF0000"/>
                </a:solidFill>
              </a:rPr>
              <a:t>    continue</a:t>
            </a:r>
            <a:br>
              <a:rPr lang="en-US" dirty="0">
                <a:solidFill>
                  <a:srgbClr val="FF0000"/>
                </a:solidFill>
              </a:rPr>
            </a:br>
            <a:r>
              <a:rPr lang="en-US" dirty="0">
                <a:solidFill>
                  <a:srgbClr val="FF0000"/>
                </a:solidFill>
              </a:rPr>
              <a:t>  print(x)</a:t>
            </a:r>
          </a:p>
          <a:p>
            <a:pPr>
              <a:buNone/>
            </a:pPr>
            <a:endParaRPr lang="en-US" dirty="0">
              <a:solidFill>
                <a:srgbClr val="FF0000"/>
              </a:solidFill>
            </a:endParaRP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dirty="0">
                <a:solidFill>
                  <a:srgbClr val="FF0000"/>
                </a:solidFill>
              </a:rPr>
              <a:t>Output</a:t>
            </a:r>
          </a:p>
        </p:txBody>
      </p:sp>
      <p:pic>
        <p:nvPicPr>
          <p:cNvPr id="2050" name="Picture 2"/>
          <p:cNvPicPr>
            <a:picLocks noGrp="1" noChangeAspect="1" noChangeArrowheads="1"/>
          </p:cNvPicPr>
          <p:nvPr>
            <p:ph idx="1"/>
          </p:nvPr>
        </p:nvPicPr>
        <p:blipFill>
          <a:blip r:embed="rId2"/>
          <a:srcRect/>
          <a:stretch>
            <a:fillRect/>
          </a:stretch>
        </p:blipFill>
        <p:spPr bwMode="auto">
          <a:xfrm>
            <a:off x="685800" y="1524000"/>
            <a:ext cx="7696200" cy="1381125"/>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5A922-3C15-4E8D-A0D8-6D5150006A8E}"/>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2A7CF5D0-DD23-4DCD-B3E1-D2020150ADF8}"/>
              </a:ext>
            </a:extLst>
          </p:cNvPr>
          <p:cNvSpPr>
            <a:spLocks noGrp="1"/>
          </p:cNvSpPr>
          <p:nvPr>
            <p:ph idx="1"/>
          </p:nvPr>
        </p:nvSpPr>
        <p:spPr>
          <a:xfrm>
            <a:off x="457200" y="274638"/>
            <a:ext cx="8229600" cy="5851525"/>
          </a:xfrm>
        </p:spPr>
        <p:txBody>
          <a:bodyPr>
            <a:normAutofit fontScale="92500" lnSpcReduction="10000"/>
          </a:bodyPr>
          <a:lstStyle/>
          <a:p>
            <a:pPr marL="0" marR="0" indent="0" algn="just">
              <a:lnSpc>
                <a:spcPct val="107000"/>
              </a:lnSpc>
              <a:spcBef>
                <a:spcPts val="0"/>
              </a:spcBef>
              <a:spcAft>
                <a:spcPts val="800"/>
              </a:spcAft>
              <a:buNone/>
            </a:pPr>
            <a:r>
              <a:rPr lang="en-US" sz="3600" b="1" dirty="0">
                <a:solidFill>
                  <a:srgbClr val="FF0000"/>
                </a:solidFill>
                <a:highlight>
                  <a:srgbClr val="00FF00"/>
                </a:highlight>
                <a:latin typeface="Times New Roman" panose="02020603050405020304" pitchFamily="18" charset="0"/>
                <a:ea typeface="Calibri" panose="020F0502020204030204" pitchFamily="34" charset="0"/>
                <a:cs typeface="Times New Roman" panose="02020603050405020304" pitchFamily="18" charset="0"/>
              </a:rPr>
              <a:t>UNIT II</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Conditionals: Conditional statement in Python</a:t>
            </a:r>
          </a:p>
          <a:p>
            <a:pPr marL="0" marR="0" algn="just">
              <a:lnSpc>
                <a:spcPct val="107000"/>
              </a:lnSpc>
              <a:spcBef>
                <a:spcPts val="0"/>
              </a:spcBef>
              <a:spcAft>
                <a:spcPts val="800"/>
              </a:spcAft>
            </a:pPr>
            <a:r>
              <a:rPr lang="en-US"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if-else statement, its working and execution</a:t>
            </a:r>
          </a:p>
          <a:p>
            <a:pPr marL="0" marR="0" algn="just">
              <a:lnSpc>
                <a:spcPct val="107000"/>
              </a:lnSpc>
              <a:spcBef>
                <a:spcPts val="0"/>
              </a:spcBef>
              <a:spcAft>
                <a:spcPts val="800"/>
              </a:spcAft>
            </a:pPr>
            <a:r>
              <a:rPr lang="en-US"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Nested-if statement and </a:t>
            </a:r>
            <a:r>
              <a:rPr lang="en-US" dirty="0" err="1">
                <a:solidFill>
                  <a:srgbClr val="002060"/>
                </a:solidFill>
                <a:latin typeface="Times New Roman" panose="02020603050405020304" pitchFamily="18" charset="0"/>
                <a:ea typeface="Calibri" panose="020F0502020204030204" pitchFamily="34" charset="0"/>
                <a:cs typeface="Times New Roman" panose="02020603050405020304" pitchFamily="18" charset="0"/>
              </a:rPr>
              <a:t>Elif</a:t>
            </a:r>
            <a:r>
              <a:rPr lang="en-US"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 statement in   Python</a:t>
            </a:r>
          </a:p>
          <a:p>
            <a:pPr marL="0" marR="0" algn="just">
              <a:lnSpc>
                <a:spcPct val="107000"/>
              </a:lnSpc>
              <a:spcBef>
                <a:spcPts val="0"/>
              </a:spcBef>
              <a:spcAft>
                <a:spcPts val="800"/>
              </a:spcAft>
            </a:pPr>
            <a:r>
              <a:rPr lang="en-US"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 Expression Evaluation </a:t>
            </a:r>
          </a:p>
          <a:p>
            <a:pPr marL="0" marR="0" algn="just">
              <a:lnSpc>
                <a:spcPct val="107000"/>
              </a:lnSpc>
              <a:spcBef>
                <a:spcPts val="0"/>
              </a:spcBef>
              <a:spcAft>
                <a:spcPts val="800"/>
              </a:spcAft>
            </a:pPr>
            <a:r>
              <a:rPr lang="en-US"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Float Representation</a:t>
            </a:r>
          </a:p>
          <a:p>
            <a:pPr marL="0" marR="0" algn="just">
              <a:lnSpc>
                <a:spcPct val="107000"/>
              </a:lnSpc>
              <a:spcBef>
                <a:spcPts val="0"/>
              </a:spcBef>
              <a:spcAft>
                <a:spcPts val="800"/>
              </a:spcAft>
            </a:pPr>
            <a:r>
              <a:rPr lang="en-US"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Loops: Purpose and working of loops</a:t>
            </a:r>
          </a:p>
          <a:p>
            <a:pPr marL="0" marR="0" algn="just">
              <a:lnSpc>
                <a:spcPct val="107000"/>
              </a:lnSpc>
              <a:spcBef>
                <a:spcPts val="0"/>
              </a:spcBef>
              <a:spcAft>
                <a:spcPts val="800"/>
              </a:spcAft>
            </a:pPr>
            <a:r>
              <a:rPr lang="en-US"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While loop including its working</a:t>
            </a:r>
          </a:p>
          <a:p>
            <a:pPr marL="0" marR="0" algn="just">
              <a:lnSpc>
                <a:spcPct val="107000"/>
              </a:lnSpc>
              <a:spcBef>
                <a:spcPts val="0"/>
              </a:spcBef>
              <a:spcAft>
                <a:spcPts val="800"/>
              </a:spcAft>
            </a:pPr>
            <a:r>
              <a:rPr lang="en-US"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For Loop, Nested Loops, </a:t>
            </a:r>
          </a:p>
          <a:p>
            <a:pPr marL="0" marR="0" algn="just">
              <a:lnSpc>
                <a:spcPct val="107000"/>
              </a:lnSpc>
              <a:spcBef>
                <a:spcPts val="0"/>
              </a:spcBef>
              <a:spcAft>
                <a:spcPts val="800"/>
              </a:spcAft>
            </a:pPr>
            <a:r>
              <a:rPr lang="en-US"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Break and Continue.</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5453354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dirty="0">
                <a:solidFill>
                  <a:srgbClr val="FF0000"/>
                </a:solidFill>
              </a:rPr>
              <a:t>Print each fruit in a fruit list</a:t>
            </a:r>
          </a:p>
        </p:txBody>
      </p:sp>
      <p:sp>
        <p:nvSpPr>
          <p:cNvPr id="6" name="Content Placeholder 5"/>
          <p:cNvSpPr>
            <a:spLocks noGrp="1"/>
          </p:cNvSpPr>
          <p:nvPr>
            <p:ph idx="1"/>
          </p:nvPr>
        </p:nvSpPr>
        <p:spPr>
          <a:xfrm>
            <a:off x="457200" y="1295400"/>
            <a:ext cx="8229600" cy="5257800"/>
          </a:xfrm>
        </p:spPr>
        <p:txBody>
          <a:bodyPr/>
          <a:lstStyle/>
          <a:p>
            <a:pPr>
              <a:buNone/>
            </a:pPr>
            <a:r>
              <a:rPr lang="en-US" dirty="0"/>
              <a:t>fruits = ["apple", "banana", "cherry"]</a:t>
            </a:r>
          </a:p>
          <a:p>
            <a:pPr>
              <a:buNone/>
            </a:pPr>
            <a:r>
              <a:rPr lang="en-US" dirty="0"/>
              <a:t>for x in fruits:</a:t>
            </a:r>
            <a:br>
              <a:rPr lang="en-US" dirty="0"/>
            </a:br>
            <a:r>
              <a:rPr lang="en-US" dirty="0"/>
              <a:t>  print(x)</a:t>
            </a:r>
          </a:p>
          <a:p>
            <a:pPr>
              <a:buNone/>
            </a:pPr>
            <a:r>
              <a:rPr lang="en-US" sz="3600" dirty="0">
                <a:solidFill>
                  <a:srgbClr val="FF0000"/>
                </a:solidFill>
              </a:rPr>
              <a:t>Looping Through a String</a:t>
            </a:r>
          </a:p>
          <a:p>
            <a:pPr>
              <a:buNone/>
            </a:pPr>
            <a:r>
              <a:rPr lang="en-US" dirty="0"/>
              <a:t>for x in "banana":</a:t>
            </a:r>
            <a:br>
              <a:rPr lang="en-US" dirty="0"/>
            </a:br>
            <a:r>
              <a:rPr lang="en-US" dirty="0"/>
              <a:t>  print(x)</a:t>
            </a: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dirty="0">
                <a:solidFill>
                  <a:srgbClr val="FF0000"/>
                </a:solidFill>
              </a:rPr>
              <a:t>Example</a:t>
            </a:r>
          </a:p>
        </p:txBody>
      </p:sp>
      <p:sp>
        <p:nvSpPr>
          <p:cNvPr id="6" name="Content Placeholder 5"/>
          <p:cNvSpPr>
            <a:spLocks noGrp="1"/>
          </p:cNvSpPr>
          <p:nvPr>
            <p:ph idx="1"/>
          </p:nvPr>
        </p:nvSpPr>
        <p:spPr>
          <a:xfrm>
            <a:off x="457200" y="1295400"/>
            <a:ext cx="8229600" cy="5257800"/>
          </a:xfrm>
        </p:spPr>
        <p:txBody>
          <a:bodyPr/>
          <a:lstStyle/>
          <a:p>
            <a:pPr>
              <a:buNone/>
            </a:pPr>
            <a:r>
              <a:rPr lang="en-US" dirty="0"/>
              <a:t>Print each adjective for every fruit:</a:t>
            </a:r>
          </a:p>
          <a:p>
            <a:pPr>
              <a:buNone/>
            </a:pPr>
            <a:r>
              <a:rPr lang="en-US" dirty="0" err="1">
                <a:solidFill>
                  <a:srgbClr val="FF0000"/>
                </a:solidFill>
              </a:rPr>
              <a:t>adj</a:t>
            </a:r>
            <a:r>
              <a:rPr lang="en-US" dirty="0">
                <a:solidFill>
                  <a:srgbClr val="FF0000"/>
                </a:solidFill>
              </a:rPr>
              <a:t> = ["red", "big", "tasty"]</a:t>
            </a:r>
          </a:p>
          <a:p>
            <a:pPr>
              <a:buNone/>
            </a:pPr>
            <a:r>
              <a:rPr lang="en-US" dirty="0">
                <a:solidFill>
                  <a:srgbClr val="FF0000"/>
                </a:solidFill>
              </a:rPr>
              <a:t>fruits = ["apple", "banana", "cherry"]</a:t>
            </a:r>
          </a:p>
          <a:p>
            <a:pPr>
              <a:buNone/>
            </a:pPr>
            <a:r>
              <a:rPr lang="en-US" dirty="0">
                <a:solidFill>
                  <a:srgbClr val="FF0000"/>
                </a:solidFill>
              </a:rPr>
              <a:t>for x in </a:t>
            </a:r>
            <a:r>
              <a:rPr lang="en-US" dirty="0" err="1">
                <a:solidFill>
                  <a:srgbClr val="FF0000"/>
                </a:solidFill>
              </a:rPr>
              <a:t>adj</a:t>
            </a:r>
            <a:r>
              <a:rPr lang="en-US" dirty="0">
                <a:solidFill>
                  <a:srgbClr val="FF0000"/>
                </a:solidFill>
              </a:rPr>
              <a:t>:</a:t>
            </a:r>
            <a:br>
              <a:rPr lang="en-US" dirty="0">
                <a:solidFill>
                  <a:srgbClr val="FF0000"/>
                </a:solidFill>
              </a:rPr>
            </a:br>
            <a:r>
              <a:rPr lang="en-US" dirty="0">
                <a:solidFill>
                  <a:srgbClr val="FF0000"/>
                </a:solidFill>
              </a:rPr>
              <a:t>  for y in fruits:</a:t>
            </a:r>
            <a:br>
              <a:rPr lang="en-US" dirty="0">
                <a:solidFill>
                  <a:srgbClr val="FF0000"/>
                </a:solidFill>
              </a:rPr>
            </a:br>
            <a:r>
              <a:rPr lang="en-US" dirty="0">
                <a:solidFill>
                  <a:srgbClr val="FF0000"/>
                </a:solidFill>
              </a:rPr>
              <a:t>    print(x, y)</a:t>
            </a:r>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dirty="0">
                <a:solidFill>
                  <a:srgbClr val="FF0000"/>
                </a:solidFill>
              </a:rPr>
              <a:t>  </a:t>
            </a:r>
          </a:p>
        </p:txBody>
      </p:sp>
      <p:pic>
        <p:nvPicPr>
          <p:cNvPr id="1026" name="Picture 2" descr="C:\Users\Abhishek\Desktop\o1.PNG"/>
          <p:cNvPicPr>
            <a:picLocks noGrp="1" noChangeAspect="1" noChangeArrowheads="1"/>
          </p:cNvPicPr>
          <p:nvPr>
            <p:ph idx="1"/>
          </p:nvPr>
        </p:nvPicPr>
        <p:blipFill>
          <a:blip r:embed="rId2"/>
          <a:srcRect/>
          <a:stretch>
            <a:fillRect/>
          </a:stretch>
        </p:blipFill>
        <p:spPr bwMode="auto">
          <a:xfrm>
            <a:off x="762000" y="914400"/>
            <a:ext cx="6477000" cy="4724400"/>
          </a:xfrm>
          <a:prstGeom prst="rect">
            <a:avLst/>
          </a:prstGeom>
          <a:noFill/>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dirty="0">
                <a:solidFill>
                  <a:srgbClr val="FF0000"/>
                </a:solidFill>
              </a:rPr>
              <a:t>Python while loop</a:t>
            </a:r>
          </a:p>
        </p:txBody>
      </p:sp>
      <p:sp>
        <p:nvSpPr>
          <p:cNvPr id="6" name="Content Placeholder 5"/>
          <p:cNvSpPr>
            <a:spLocks noGrp="1"/>
          </p:cNvSpPr>
          <p:nvPr>
            <p:ph idx="1"/>
          </p:nvPr>
        </p:nvSpPr>
        <p:spPr>
          <a:xfrm>
            <a:off x="457200" y="1295400"/>
            <a:ext cx="8229600" cy="5257800"/>
          </a:xfrm>
        </p:spPr>
        <p:txBody>
          <a:bodyPr>
            <a:normAutofit/>
          </a:bodyPr>
          <a:lstStyle/>
          <a:p>
            <a:pPr algn="just"/>
            <a:r>
              <a:rPr lang="en-US" dirty="0"/>
              <a:t>The while loop is also known as a pre-tested loop. In general, a while loop allows a part of the code to be executed as long as the given condition is true.</a:t>
            </a:r>
          </a:p>
          <a:p>
            <a:pPr>
              <a:buNone/>
            </a:pPr>
            <a:r>
              <a:rPr lang="en-US" b="1" dirty="0">
                <a:solidFill>
                  <a:srgbClr val="FF0000"/>
                </a:solidFill>
              </a:rPr>
              <a:t>while</a:t>
            </a:r>
            <a:r>
              <a:rPr lang="en-US" dirty="0">
                <a:solidFill>
                  <a:srgbClr val="FF0000"/>
                </a:solidFill>
              </a:rPr>
              <a:t> expression:  </a:t>
            </a:r>
          </a:p>
          <a:p>
            <a:pPr>
              <a:buNone/>
            </a:pPr>
            <a:r>
              <a:rPr lang="en-US" dirty="0">
                <a:solidFill>
                  <a:srgbClr val="FF0000"/>
                </a:solidFill>
              </a:rPr>
              <a:t>    statements  </a:t>
            </a:r>
          </a:p>
          <a:p>
            <a:pPr algn="just"/>
            <a:endParaRPr lang="en-US" dirty="0"/>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dirty="0">
                <a:solidFill>
                  <a:srgbClr val="FF0000"/>
                </a:solidFill>
              </a:rPr>
              <a:t>Example</a:t>
            </a:r>
          </a:p>
        </p:txBody>
      </p:sp>
      <p:sp>
        <p:nvSpPr>
          <p:cNvPr id="6" name="Content Placeholder 5"/>
          <p:cNvSpPr>
            <a:spLocks noGrp="1"/>
          </p:cNvSpPr>
          <p:nvPr>
            <p:ph idx="1"/>
          </p:nvPr>
        </p:nvSpPr>
        <p:spPr>
          <a:xfrm>
            <a:off x="457200" y="1295400"/>
            <a:ext cx="8229600" cy="5257800"/>
          </a:xfrm>
        </p:spPr>
        <p:txBody>
          <a:bodyPr/>
          <a:lstStyle/>
          <a:p>
            <a:pPr>
              <a:buNone/>
            </a:pPr>
            <a:r>
              <a:rPr lang="nn-NO" dirty="0"/>
              <a:t>i=1;  </a:t>
            </a:r>
          </a:p>
          <a:p>
            <a:pPr>
              <a:buNone/>
            </a:pPr>
            <a:r>
              <a:rPr lang="nn-NO" b="1" dirty="0"/>
              <a:t>while</a:t>
            </a:r>
            <a:r>
              <a:rPr lang="nn-NO" dirty="0"/>
              <a:t> i&lt;=10:  </a:t>
            </a:r>
          </a:p>
          <a:p>
            <a:pPr>
              <a:buNone/>
            </a:pPr>
            <a:r>
              <a:rPr lang="nn-NO" dirty="0"/>
              <a:t>    </a:t>
            </a:r>
            <a:r>
              <a:rPr lang="nn-NO" b="1" dirty="0"/>
              <a:t>print</a:t>
            </a:r>
            <a:r>
              <a:rPr lang="nn-NO" dirty="0"/>
              <a:t>(i)</a:t>
            </a:r>
          </a:p>
          <a:p>
            <a:pPr>
              <a:buNone/>
            </a:pPr>
            <a:r>
              <a:rPr lang="nn-NO" dirty="0"/>
              <a:t>    i=i</a:t>
            </a:r>
            <a:r>
              <a:rPr lang="nn-NO"/>
              <a:t>+1</a:t>
            </a:r>
            <a:endParaRPr lang="nn-NO" dirty="0"/>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dirty="0">
                <a:solidFill>
                  <a:srgbClr val="FF0000"/>
                </a:solidFill>
              </a:rPr>
              <a:t>Using else with Python while loop</a:t>
            </a:r>
          </a:p>
        </p:txBody>
      </p:sp>
      <p:sp>
        <p:nvSpPr>
          <p:cNvPr id="6" name="Content Placeholder 5"/>
          <p:cNvSpPr>
            <a:spLocks noGrp="1"/>
          </p:cNvSpPr>
          <p:nvPr>
            <p:ph idx="1"/>
          </p:nvPr>
        </p:nvSpPr>
        <p:spPr>
          <a:xfrm>
            <a:off x="457200" y="1295400"/>
            <a:ext cx="8229600" cy="5257800"/>
          </a:xfrm>
        </p:spPr>
        <p:txBody>
          <a:bodyPr>
            <a:normAutofit/>
          </a:bodyPr>
          <a:lstStyle/>
          <a:p>
            <a:pPr algn="just"/>
            <a:r>
              <a:rPr lang="en-US" dirty="0"/>
              <a:t>Python enables us to use the while loop with the while loop also.</a:t>
            </a:r>
          </a:p>
          <a:p>
            <a:pPr algn="just"/>
            <a:r>
              <a:rPr lang="en-US" dirty="0"/>
              <a:t>The else block is executed when the condition given in the while statement becomes false. Like for loop, if the while loop is broken using break statement, then the else block will not be executed and the statement present after else block will be executed.</a:t>
            </a:r>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dirty="0">
                <a:solidFill>
                  <a:srgbClr val="FF0000"/>
                </a:solidFill>
              </a:rPr>
              <a:t>Example</a:t>
            </a:r>
          </a:p>
        </p:txBody>
      </p:sp>
      <p:sp>
        <p:nvSpPr>
          <p:cNvPr id="6" name="Content Placeholder 5"/>
          <p:cNvSpPr>
            <a:spLocks noGrp="1"/>
          </p:cNvSpPr>
          <p:nvPr>
            <p:ph idx="1"/>
          </p:nvPr>
        </p:nvSpPr>
        <p:spPr>
          <a:xfrm>
            <a:off x="457200" y="1295400"/>
            <a:ext cx="8229600" cy="5257800"/>
          </a:xfrm>
        </p:spPr>
        <p:txBody>
          <a:bodyPr/>
          <a:lstStyle/>
          <a:p>
            <a:pPr>
              <a:buNone/>
            </a:pPr>
            <a:r>
              <a:rPr lang="en-US" dirty="0"/>
              <a:t>Consider the following example.</a:t>
            </a:r>
          </a:p>
          <a:p>
            <a:pPr>
              <a:buNone/>
            </a:pPr>
            <a:r>
              <a:rPr lang="en-US" dirty="0" err="1"/>
              <a:t>i</a:t>
            </a:r>
            <a:r>
              <a:rPr lang="en-US" dirty="0"/>
              <a:t>=1;  </a:t>
            </a:r>
          </a:p>
          <a:p>
            <a:pPr>
              <a:buNone/>
            </a:pPr>
            <a:r>
              <a:rPr lang="en-US" b="1" dirty="0"/>
              <a:t>while</a:t>
            </a:r>
            <a:r>
              <a:rPr lang="en-US" dirty="0"/>
              <a:t> </a:t>
            </a:r>
            <a:r>
              <a:rPr lang="en-US" dirty="0" err="1"/>
              <a:t>i</a:t>
            </a:r>
            <a:r>
              <a:rPr lang="en-US" dirty="0"/>
              <a:t>&lt;=5:  </a:t>
            </a:r>
          </a:p>
          <a:p>
            <a:pPr>
              <a:buNone/>
            </a:pPr>
            <a:r>
              <a:rPr lang="en-US" dirty="0"/>
              <a:t>    </a:t>
            </a:r>
            <a:r>
              <a:rPr lang="en-US" b="1" dirty="0"/>
              <a:t>print</a:t>
            </a:r>
            <a:r>
              <a:rPr lang="en-US" dirty="0"/>
              <a:t>(</a:t>
            </a:r>
            <a:r>
              <a:rPr lang="en-US" dirty="0" err="1"/>
              <a:t>i</a:t>
            </a:r>
            <a:r>
              <a:rPr lang="en-US" dirty="0"/>
              <a:t>)  </a:t>
            </a:r>
          </a:p>
          <a:p>
            <a:pPr>
              <a:buNone/>
            </a:pPr>
            <a:r>
              <a:rPr lang="en-US" dirty="0"/>
              <a:t>    </a:t>
            </a:r>
            <a:r>
              <a:rPr lang="en-US" dirty="0" err="1"/>
              <a:t>i</a:t>
            </a:r>
            <a:r>
              <a:rPr lang="en-US" dirty="0"/>
              <a:t>=i+1;  </a:t>
            </a:r>
          </a:p>
          <a:p>
            <a:pPr>
              <a:buNone/>
            </a:pPr>
            <a:r>
              <a:rPr lang="en-US" b="1" dirty="0" err="1"/>
              <a:t>else</a:t>
            </a:r>
            <a:r>
              <a:rPr lang="en-US" dirty="0" err="1"/>
              <a:t>:</a:t>
            </a:r>
            <a:r>
              <a:rPr lang="en-US" b="1" dirty="0" err="1"/>
              <a:t>print</a:t>
            </a:r>
            <a:r>
              <a:rPr lang="en-US" dirty="0"/>
              <a:t>("The while loop exhausted");  </a:t>
            </a:r>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b="1" dirty="0">
                <a:solidFill>
                  <a:srgbClr val="FF0000"/>
                </a:solidFill>
              </a:rPr>
              <a:t>Output</a:t>
            </a:r>
            <a:endParaRPr lang="en-US" dirty="0">
              <a:solidFill>
                <a:srgbClr val="FF0000"/>
              </a:solidFill>
            </a:endParaRPr>
          </a:p>
        </p:txBody>
      </p:sp>
      <p:sp>
        <p:nvSpPr>
          <p:cNvPr id="6" name="Content Placeholder 5"/>
          <p:cNvSpPr>
            <a:spLocks noGrp="1"/>
          </p:cNvSpPr>
          <p:nvPr>
            <p:ph idx="1"/>
          </p:nvPr>
        </p:nvSpPr>
        <p:spPr>
          <a:xfrm>
            <a:off x="457200" y="1295400"/>
            <a:ext cx="8229600" cy="5257800"/>
          </a:xfrm>
        </p:spPr>
        <p:txBody>
          <a:bodyPr/>
          <a:lstStyle/>
          <a:p>
            <a:pPr>
              <a:buNone/>
            </a:pPr>
            <a:r>
              <a:rPr lang="en-US" dirty="0"/>
              <a:t>1 </a:t>
            </a:r>
          </a:p>
          <a:p>
            <a:pPr>
              <a:buNone/>
            </a:pPr>
            <a:r>
              <a:rPr lang="en-US" dirty="0"/>
              <a:t>2</a:t>
            </a:r>
          </a:p>
          <a:p>
            <a:pPr>
              <a:buNone/>
            </a:pPr>
            <a:r>
              <a:rPr lang="en-US" dirty="0"/>
              <a:t>3</a:t>
            </a:r>
          </a:p>
          <a:p>
            <a:pPr>
              <a:buNone/>
            </a:pPr>
            <a:r>
              <a:rPr lang="en-US" dirty="0"/>
              <a:t>4</a:t>
            </a:r>
          </a:p>
          <a:p>
            <a:pPr>
              <a:buNone/>
            </a:pPr>
            <a:r>
              <a:rPr lang="en-US" dirty="0"/>
              <a:t>5</a:t>
            </a:r>
          </a:p>
          <a:p>
            <a:pPr>
              <a:buNone/>
            </a:pPr>
            <a:r>
              <a:rPr lang="en-US" dirty="0"/>
              <a:t>The while loop exhausted</a:t>
            </a:r>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dirty="0">
                <a:solidFill>
                  <a:srgbClr val="FF0000"/>
                </a:solidFill>
              </a:rPr>
              <a:t>Python Pass</a:t>
            </a:r>
          </a:p>
        </p:txBody>
      </p:sp>
      <p:sp>
        <p:nvSpPr>
          <p:cNvPr id="6" name="Content Placeholder 5"/>
          <p:cNvSpPr>
            <a:spLocks noGrp="1"/>
          </p:cNvSpPr>
          <p:nvPr>
            <p:ph idx="1"/>
          </p:nvPr>
        </p:nvSpPr>
        <p:spPr>
          <a:xfrm>
            <a:off x="457200" y="1295400"/>
            <a:ext cx="8229600" cy="5257800"/>
          </a:xfrm>
        </p:spPr>
        <p:txBody>
          <a:bodyPr/>
          <a:lstStyle/>
          <a:p>
            <a:pPr algn="just"/>
            <a:r>
              <a:rPr lang="en-US" dirty="0"/>
              <a:t>In Python, pass keyword is used to execute nothing; it means, when we don't want to execute code, the pass can be used to execute empty.</a:t>
            </a:r>
          </a:p>
          <a:p>
            <a:pPr algn="just"/>
            <a:r>
              <a:rPr lang="en-US" dirty="0"/>
              <a:t>It just makes the control to pass by without executing any code. If we want to bypass any code pass statement can be used.</a:t>
            </a:r>
          </a:p>
          <a:p>
            <a:pPr>
              <a:buNone/>
            </a:pPr>
            <a:endParaRPr lang="en-US" dirty="0"/>
          </a:p>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dirty="0">
                <a:solidFill>
                  <a:srgbClr val="FF0000"/>
                </a:solidFill>
              </a:rPr>
              <a:t>Example</a:t>
            </a:r>
          </a:p>
        </p:txBody>
      </p:sp>
      <p:sp>
        <p:nvSpPr>
          <p:cNvPr id="5" name="Content Placeholder 4"/>
          <p:cNvSpPr>
            <a:spLocks noGrp="1"/>
          </p:cNvSpPr>
          <p:nvPr>
            <p:ph idx="1"/>
          </p:nvPr>
        </p:nvSpPr>
        <p:spPr/>
        <p:txBody>
          <a:bodyPr/>
          <a:lstStyle/>
          <a:p>
            <a:pPr>
              <a:buNone/>
            </a:pPr>
            <a:r>
              <a:rPr lang="en-US" b="1" dirty="0"/>
              <a:t>for</a:t>
            </a:r>
            <a:r>
              <a:rPr lang="en-US" dirty="0"/>
              <a:t> </a:t>
            </a:r>
            <a:r>
              <a:rPr lang="en-US" dirty="0" err="1"/>
              <a:t>i</a:t>
            </a:r>
            <a:r>
              <a:rPr lang="en-US" dirty="0"/>
              <a:t> </a:t>
            </a:r>
            <a:r>
              <a:rPr lang="en-US" b="1" dirty="0"/>
              <a:t>in</a:t>
            </a:r>
            <a:r>
              <a:rPr lang="en-US" dirty="0"/>
              <a:t> [1,2,3,4,5]:  </a:t>
            </a:r>
          </a:p>
          <a:p>
            <a:pPr>
              <a:buNone/>
            </a:pPr>
            <a:r>
              <a:rPr lang="en-US" dirty="0"/>
              <a:t>    </a:t>
            </a:r>
            <a:r>
              <a:rPr lang="en-US" b="1" dirty="0"/>
              <a:t>if</a:t>
            </a:r>
            <a:r>
              <a:rPr lang="en-US" dirty="0"/>
              <a:t> </a:t>
            </a:r>
            <a:r>
              <a:rPr lang="en-US" dirty="0" err="1"/>
              <a:t>i</a:t>
            </a:r>
            <a:r>
              <a:rPr lang="en-US" dirty="0"/>
              <a:t>==3:  </a:t>
            </a:r>
          </a:p>
          <a:p>
            <a:pPr>
              <a:buNone/>
            </a:pPr>
            <a:r>
              <a:rPr lang="en-US" dirty="0"/>
              <a:t>        </a:t>
            </a:r>
            <a:r>
              <a:rPr lang="en-US" b="1" dirty="0"/>
              <a:t>pass</a:t>
            </a:r>
            <a:r>
              <a:rPr lang="en-US" dirty="0"/>
              <a:t>  </a:t>
            </a:r>
          </a:p>
          <a:p>
            <a:pPr>
              <a:buNone/>
            </a:pPr>
            <a:r>
              <a:rPr lang="en-US" dirty="0"/>
              <a:t>        </a:t>
            </a:r>
            <a:r>
              <a:rPr lang="en-US" b="1" dirty="0"/>
              <a:t>print</a:t>
            </a:r>
            <a:r>
              <a:rPr lang="en-US" dirty="0"/>
              <a:t> "Pass when value </a:t>
            </a:r>
            <a:r>
              <a:rPr lang="en-US" dirty="0" err="1"/>
              <a:t>is",i</a:t>
            </a:r>
            <a:r>
              <a:rPr lang="en-US" dirty="0"/>
              <a:t>  </a:t>
            </a:r>
          </a:p>
          <a:p>
            <a:pPr>
              <a:buNone/>
            </a:pPr>
            <a:r>
              <a:rPr lang="en-US" dirty="0"/>
              <a:t>    </a:t>
            </a:r>
            <a:r>
              <a:rPr lang="en-US" b="1" dirty="0"/>
              <a:t>print</a:t>
            </a:r>
            <a:r>
              <a:rPr lang="en-US" dirty="0"/>
              <a:t> </a:t>
            </a:r>
            <a:r>
              <a:rPr lang="en-US" dirty="0" err="1"/>
              <a:t>i</a:t>
            </a:r>
            <a:r>
              <a:rPr lang="en-US" dirty="0"/>
              <a:t>,  </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dirty="0">
                <a:solidFill>
                  <a:srgbClr val="FF0000"/>
                </a:solidFill>
              </a:rPr>
              <a:t>Python Loops</a:t>
            </a:r>
          </a:p>
        </p:txBody>
      </p:sp>
      <p:sp>
        <p:nvSpPr>
          <p:cNvPr id="6" name="Content Placeholder 5"/>
          <p:cNvSpPr>
            <a:spLocks noGrp="1"/>
          </p:cNvSpPr>
          <p:nvPr>
            <p:ph idx="1"/>
          </p:nvPr>
        </p:nvSpPr>
        <p:spPr>
          <a:xfrm>
            <a:off x="457200" y="1295400"/>
            <a:ext cx="8229600" cy="5257800"/>
          </a:xfrm>
        </p:spPr>
        <p:txBody>
          <a:bodyPr/>
          <a:lstStyle/>
          <a:p>
            <a:pPr algn="just"/>
            <a:r>
              <a:rPr lang="en-US" dirty="0"/>
              <a:t>The flow of the programs written in any programming language is sequential by default. </a:t>
            </a:r>
          </a:p>
          <a:p>
            <a:pPr algn="just"/>
            <a:r>
              <a:rPr lang="en-US" dirty="0"/>
              <a:t>Sometimes we may need to alter the flow of the program.</a:t>
            </a:r>
          </a:p>
          <a:p>
            <a:pPr algn="just"/>
            <a:r>
              <a:rPr lang="en-US" dirty="0"/>
              <a:t>The execution of a specific code may need to be repeated several numbers of times.</a:t>
            </a:r>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dirty="0">
                <a:solidFill>
                  <a:srgbClr val="FF0000"/>
                </a:solidFill>
              </a:rPr>
              <a:t>Example</a:t>
            </a:r>
          </a:p>
        </p:txBody>
      </p:sp>
      <p:pic>
        <p:nvPicPr>
          <p:cNvPr id="1026" name="Picture 2"/>
          <p:cNvPicPr>
            <a:picLocks noGrp="1" noChangeAspect="1" noChangeArrowheads="1"/>
          </p:cNvPicPr>
          <p:nvPr>
            <p:ph idx="1"/>
          </p:nvPr>
        </p:nvPicPr>
        <p:blipFill>
          <a:blip r:embed="rId2"/>
          <a:srcRect/>
          <a:stretch>
            <a:fillRect/>
          </a:stretch>
        </p:blipFill>
        <p:spPr bwMode="auto">
          <a:xfrm>
            <a:off x="901600" y="2286000"/>
            <a:ext cx="7251800" cy="2233613"/>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dirty="0">
                <a:solidFill>
                  <a:srgbClr val="FF0000"/>
                </a:solidFill>
              </a:rPr>
              <a:t>Python for loop</a:t>
            </a:r>
          </a:p>
        </p:txBody>
      </p:sp>
      <p:sp>
        <p:nvSpPr>
          <p:cNvPr id="6" name="Content Placeholder 5"/>
          <p:cNvSpPr>
            <a:spLocks noGrp="1"/>
          </p:cNvSpPr>
          <p:nvPr>
            <p:ph idx="1"/>
          </p:nvPr>
        </p:nvSpPr>
        <p:spPr>
          <a:xfrm>
            <a:off x="457200" y="1295400"/>
            <a:ext cx="8229600" cy="5257800"/>
          </a:xfrm>
        </p:spPr>
        <p:txBody>
          <a:bodyPr/>
          <a:lstStyle/>
          <a:p>
            <a:pPr algn="just">
              <a:buNone/>
            </a:pPr>
            <a:r>
              <a:rPr lang="en-US" dirty="0"/>
              <a:t>The for </a:t>
            </a:r>
            <a:r>
              <a:rPr lang="en-US" b="1" dirty="0"/>
              <a:t>loop in Python</a:t>
            </a:r>
            <a:r>
              <a:rPr lang="en-US" dirty="0"/>
              <a:t> is used to iterate the statements or a part of the program several times. It is frequently used to traverse the data structures like list, </a:t>
            </a:r>
            <a:r>
              <a:rPr lang="en-US" dirty="0" err="1"/>
              <a:t>tuple</a:t>
            </a:r>
            <a:r>
              <a:rPr lang="en-US" dirty="0"/>
              <a:t>, or dictionary.</a:t>
            </a:r>
          </a:p>
          <a:p>
            <a:pPr algn="just">
              <a:buNone/>
            </a:pPr>
            <a:r>
              <a:rPr lang="en-US" dirty="0"/>
              <a:t>The syntax of for loop in python is given below.</a:t>
            </a:r>
          </a:p>
          <a:p>
            <a:pPr algn="just">
              <a:buNone/>
            </a:pPr>
            <a:r>
              <a:rPr lang="en-US" b="1" dirty="0">
                <a:solidFill>
                  <a:srgbClr val="FF0000"/>
                </a:solidFill>
              </a:rPr>
              <a:t>for</a:t>
            </a:r>
            <a:r>
              <a:rPr lang="en-US" dirty="0">
                <a:solidFill>
                  <a:srgbClr val="FF0000"/>
                </a:solidFill>
              </a:rPr>
              <a:t> </a:t>
            </a:r>
            <a:r>
              <a:rPr lang="en-US" dirty="0" err="1">
                <a:solidFill>
                  <a:srgbClr val="FF0000"/>
                </a:solidFill>
              </a:rPr>
              <a:t>iterating_var</a:t>
            </a:r>
            <a:r>
              <a:rPr lang="en-US" dirty="0">
                <a:solidFill>
                  <a:srgbClr val="FF0000"/>
                </a:solidFill>
              </a:rPr>
              <a:t> </a:t>
            </a:r>
            <a:r>
              <a:rPr lang="en-US" b="1" dirty="0">
                <a:solidFill>
                  <a:srgbClr val="FF0000"/>
                </a:solidFill>
              </a:rPr>
              <a:t>in</a:t>
            </a:r>
            <a:r>
              <a:rPr lang="en-US" dirty="0">
                <a:solidFill>
                  <a:srgbClr val="FF0000"/>
                </a:solidFill>
              </a:rPr>
              <a:t> sequence:  </a:t>
            </a:r>
          </a:p>
          <a:p>
            <a:pPr algn="just">
              <a:buNone/>
            </a:pPr>
            <a:r>
              <a:rPr lang="en-US" dirty="0">
                <a:solidFill>
                  <a:srgbClr val="FF0000"/>
                </a:solidFill>
              </a:rPr>
              <a:t>    statement(s)  </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dirty="0">
                <a:solidFill>
                  <a:srgbClr val="FF0000"/>
                </a:solidFill>
              </a:rPr>
              <a:t>The range() Function</a:t>
            </a:r>
          </a:p>
        </p:txBody>
      </p:sp>
      <p:sp>
        <p:nvSpPr>
          <p:cNvPr id="6" name="Content Placeholder 5"/>
          <p:cNvSpPr>
            <a:spLocks noGrp="1"/>
          </p:cNvSpPr>
          <p:nvPr>
            <p:ph idx="1"/>
          </p:nvPr>
        </p:nvSpPr>
        <p:spPr>
          <a:xfrm>
            <a:off x="457200" y="1295400"/>
            <a:ext cx="8229600" cy="5257800"/>
          </a:xfrm>
        </p:spPr>
        <p:txBody>
          <a:bodyPr>
            <a:normAutofit lnSpcReduction="10000"/>
          </a:bodyPr>
          <a:lstStyle/>
          <a:p>
            <a:pPr algn="just"/>
            <a:r>
              <a:rPr lang="en-US" dirty="0"/>
              <a:t>To loop through a set of code a specified number of times, we can use the range() function,</a:t>
            </a:r>
          </a:p>
          <a:p>
            <a:pPr algn="just"/>
            <a:r>
              <a:rPr lang="en-US" dirty="0"/>
              <a:t>The range() function returns a sequence of numbers, starting from 0 by default, and increments by 1 (by default), and ends at a specified number.</a:t>
            </a:r>
          </a:p>
          <a:p>
            <a:pPr>
              <a:buNone/>
            </a:pPr>
            <a:r>
              <a:rPr lang="en-US" dirty="0">
                <a:solidFill>
                  <a:srgbClr val="FF0000"/>
                </a:solidFill>
              </a:rPr>
              <a:t>Example</a:t>
            </a:r>
          </a:p>
          <a:p>
            <a:pPr>
              <a:buNone/>
            </a:pPr>
            <a:r>
              <a:rPr lang="en-US" dirty="0"/>
              <a:t>for x in range(6):</a:t>
            </a:r>
            <a:br>
              <a:rPr lang="en-US" dirty="0"/>
            </a:br>
            <a:r>
              <a:rPr lang="en-US" dirty="0"/>
              <a:t>  print(x)</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dirty="0">
                <a:solidFill>
                  <a:srgbClr val="FF0000"/>
                </a:solidFill>
              </a:rPr>
              <a:t>  </a:t>
            </a:r>
          </a:p>
        </p:txBody>
      </p:sp>
      <p:sp>
        <p:nvSpPr>
          <p:cNvPr id="6" name="Content Placeholder 5"/>
          <p:cNvSpPr>
            <a:spLocks noGrp="1"/>
          </p:cNvSpPr>
          <p:nvPr>
            <p:ph idx="1"/>
          </p:nvPr>
        </p:nvSpPr>
        <p:spPr>
          <a:xfrm>
            <a:off x="457200" y="228600"/>
            <a:ext cx="8229600" cy="6324600"/>
          </a:xfrm>
        </p:spPr>
        <p:txBody>
          <a:bodyPr/>
          <a:lstStyle/>
          <a:p>
            <a:pPr algn="just"/>
            <a:r>
              <a:rPr lang="en-US" dirty="0"/>
              <a:t>Note that </a:t>
            </a:r>
            <a:r>
              <a:rPr lang="en-US" dirty="0">
                <a:solidFill>
                  <a:srgbClr val="FF0000"/>
                </a:solidFill>
              </a:rPr>
              <a:t>range(6)</a:t>
            </a:r>
            <a:r>
              <a:rPr lang="en-US" dirty="0"/>
              <a:t> is not the values of 0 to 6, but the values </a:t>
            </a:r>
            <a:r>
              <a:rPr lang="en-US" dirty="0">
                <a:solidFill>
                  <a:srgbClr val="FF0000"/>
                </a:solidFill>
              </a:rPr>
              <a:t>0 to 5.</a:t>
            </a:r>
          </a:p>
          <a:p>
            <a:pPr algn="just"/>
            <a:r>
              <a:rPr lang="en-US" dirty="0"/>
              <a:t>The range() function defaults to 0 as a starting value, however it is possible to specify the starting value by adding a parameter: </a:t>
            </a:r>
          </a:p>
          <a:p>
            <a:pPr algn="just"/>
            <a:r>
              <a:rPr lang="en-US" dirty="0">
                <a:solidFill>
                  <a:srgbClr val="FF0000"/>
                </a:solidFill>
              </a:rPr>
              <a:t>range(2, 6), </a:t>
            </a:r>
            <a:r>
              <a:rPr lang="en-US" dirty="0"/>
              <a:t>which means values from 2 to 6 (but not including 6):</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dirty="0">
                <a:solidFill>
                  <a:srgbClr val="FF0000"/>
                </a:solidFill>
              </a:rPr>
              <a:t>  </a:t>
            </a:r>
          </a:p>
        </p:txBody>
      </p:sp>
      <p:sp>
        <p:nvSpPr>
          <p:cNvPr id="6" name="Content Placeholder 5"/>
          <p:cNvSpPr>
            <a:spLocks noGrp="1"/>
          </p:cNvSpPr>
          <p:nvPr>
            <p:ph idx="1"/>
          </p:nvPr>
        </p:nvSpPr>
        <p:spPr>
          <a:xfrm>
            <a:off x="457200" y="304800"/>
            <a:ext cx="8229600" cy="6248400"/>
          </a:xfrm>
        </p:spPr>
        <p:txBody>
          <a:bodyPr/>
          <a:lstStyle/>
          <a:p>
            <a:pPr algn="just">
              <a:buNone/>
            </a:pPr>
            <a:r>
              <a:rPr lang="en-US" dirty="0"/>
              <a:t>The range() function defaults to increment the sequence by 1, however it is possible to specify the increment value by adding a third parameter: range(2, 30, </a:t>
            </a:r>
            <a:r>
              <a:rPr lang="en-US" b="1" dirty="0"/>
              <a:t>3</a:t>
            </a:r>
            <a:r>
              <a:rPr lang="en-US" dirty="0"/>
              <a:t>):</a:t>
            </a:r>
          </a:p>
          <a:p>
            <a:pPr algn="just">
              <a:buNone/>
            </a:pPr>
            <a:r>
              <a:rPr lang="en-US" dirty="0">
                <a:solidFill>
                  <a:srgbClr val="FF0000"/>
                </a:solidFill>
              </a:rPr>
              <a:t>Example</a:t>
            </a:r>
          </a:p>
          <a:p>
            <a:pPr>
              <a:buNone/>
            </a:pPr>
            <a:r>
              <a:rPr lang="en-US" dirty="0"/>
              <a:t>Increment the sequence with 3 (default is 1):</a:t>
            </a:r>
          </a:p>
          <a:p>
            <a:pPr>
              <a:buNone/>
            </a:pPr>
            <a:r>
              <a:rPr lang="en-US" dirty="0">
                <a:solidFill>
                  <a:srgbClr val="FF0000"/>
                </a:solidFill>
              </a:rPr>
              <a:t>for x in range(2, 30, 3):</a:t>
            </a:r>
            <a:br>
              <a:rPr lang="en-US" dirty="0">
                <a:solidFill>
                  <a:srgbClr val="FF0000"/>
                </a:solidFill>
              </a:rPr>
            </a:br>
            <a:r>
              <a:rPr lang="en-US" dirty="0">
                <a:solidFill>
                  <a:srgbClr val="FF0000"/>
                </a:solidFill>
              </a:rPr>
              <a:t>  print(x)</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dirty="0">
                <a:solidFill>
                  <a:srgbClr val="FF0000"/>
                </a:solidFill>
              </a:rPr>
              <a:t>  </a:t>
            </a:r>
          </a:p>
        </p:txBody>
      </p:sp>
      <p:sp>
        <p:nvSpPr>
          <p:cNvPr id="6" name="Content Placeholder 5"/>
          <p:cNvSpPr>
            <a:spLocks noGrp="1"/>
          </p:cNvSpPr>
          <p:nvPr>
            <p:ph idx="1"/>
          </p:nvPr>
        </p:nvSpPr>
        <p:spPr>
          <a:xfrm>
            <a:off x="457200" y="304800"/>
            <a:ext cx="8229600" cy="6248400"/>
          </a:xfrm>
        </p:spPr>
        <p:txBody>
          <a:bodyPr/>
          <a:lstStyle/>
          <a:p>
            <a:pPr>
              <a:buNone/>
            </a:pPr>
            <a:r>
              <a:rPr lang="en-US" dirty="0" err="1">
                <a:solidFill>
                  <a:srgbClr val="FF0000"/>
                </a:solidFill>
              </a:rPr>
              <a:t>i</a:t>
            </a:r>
            <a:r>
              <a:rPr lang="en-US" dirty="0">
                <a:solidFill>
                  <a:srgbClr val="FF0000"/>
                </a:solidFill>
              </a:rPr>
              <a:t>=1  </a:t>
            </a:r>
          </a:p>
          <a:p>
            <a:pPr>
              <a:buNone/>
            </a:pPr>
            <a:r>
              <a:rPr lang="en-US" dirty="0">
                <a:solidFill>
                  <a:srgbClr val="FF0000"/>
                </a:solidFill>
              </a:rPr>
              <a:t>n=</a:t>
            </a:r>
            <a:r>
              <a:rPr lang="en-US" dirty="0" err="1">
                <a:solidFill>
                  <a:srgbClr val="FF0000"/>
                </a:solidFill>
              </a:rPr>
              <a:t>int</a:t>
            </a:r>
            <a:r>
              <a:rPr lang="en-US" dirty="0">
                <a:solidFill>
                  <a:srgbClr val="FF0000"/>
                </a:solidFill>
              </a:rPr>
              <a:t>(input("Enter the number up to which you want to print the natural numbers?"))  </a:t>
            </a:r>
          </a:p>
          <a:p>
            <a:pPr>
              <a:buNone/>
            </a:pPr>
            <a:r>
              <a:rPr lang="en-US" b="1" dirty="0">
                <a:solidFill>
                  <a:srgbClr val="FF0000"/>
                </a:solidFill>
              </a:rPr>
              <a:t>for</a:t>
            </a:r>
            <a:r>
              <a:rPr lang="en-US" dirty="0">
                <a:solidFill>
                  <a:srgbClr val="FF0000"/>
                </a:solidFill>
              </a:rPr>
              <a:t> </a:t>
            </a:r>
            <a:r>
              <a:rPr lang="en-US" dirty="0" err="1">
                <a:solidFill>
                  <a:srgbClr val="FF0000"/>
                </a:solidFill>
              </a:rPr>
              <a:t>i</a:t>
            </a:r>
            <a:r>
              <a:rPr lang="en-US" dirty="0">
                <a:solidFill>
                  <a:srgbClr val="FF0000"/>
                </a:solidFill>
              </a:rPr>
              <a:t> </a:t>
            </a:r>
            <a:r>
              <a:rPr lang="en-US" b="1" dirty="0">
                <a:solidFill>
                  <a:srgbClr val="FF0000"/>
                </a:solidFill>
              </a:rPr>
              <a:t>in</a:t>
            </a:r>
            <a:r>
              <a:rPr lang="en-US" dirty="0">
                <a:solidFill>
                  <a:srgbClr val="FF0000"/>
                </a:solidFill>
              </a:rPr>
              <a:t> range(0,10):  </a:t>
            </a:r>
          </a:p>
          <a:p>
            <a:pPr>
              <a:buNone/>
            </a:pPr>
            <a:r>
              <a:rPr lang="en-US" dirty="0">
                <a:solidFill>
                  <a:srgbClr val="FF0000"/>
                </a:solidFill>
              </a:rPr>
              <a:t>    </a:t>
            </a:r>
            <a:r>
              <a:rPr lang="en-US" b="1" dirty="0">
                <a:solidFill>
                  <a:srgbClr val="FF0000"/>
                </a:solidFill>
              </a:rPr>
              <a:t>print</a:t>
            </a:r>
            <a:r>
              <a:rPr lang="en-US" dirty="0">
                <a:solidFill>
                  <a:srgbClr val="FF0000"/>
                </a:solidFill>
              </a:rPr>
              <a:t>(</a:t>
            </a:r>
            <a:r>
              <a:rPr lang="en-US" dirty="0" err="1">
                <a:solidFill>
                  <a:srgbClr val="FF0000"/>
                </a:solidFill>
              </a:rPr>
              <a:t>i,end</a:t>
            </a:r>
            <a:r>
              <a:rPr lang="en-US" dirty="0">
                <a:solidFill>
                  <a:srgbClr val="FF0000"/>
                </a:solidFill>
              </a:rPr>
              <a:t> = ' ') </a:t>
            </a:r>
          </a:p>
          <a:p>
            <a:pPr>
              <a:buNone/>
            </a:pPr>
            <a:endParaRPr lang="en-US" dirty="0">
              <a:solidFill>
                <a:srgbClr val="FF0000"/>
              </a:solidFill>
            </a:endParaRPr>
          </a:p>
          <a:p>
            <a:pPr>
              <a:buNone/>
            </a:pPr>
            <a:r>
              <a:rPr lang="en-US" b="1" dirty="0">
                <a:solidFill>
                  <a:srgbClr val="00B050"/>
                </a:solidFill>
              </a:rPr>
              <a:t>Output:</a:t>
            </a:r>
            <a:endParaRPr lang="en-US" dirty="0">
              <a:solidFill>
                <a:srgbClr val="00B050"/>
              </a:solidFill>
            </a:endParaRPr>
          </a:p>
          <a:p>
            <a:pPr>
              <a:buNone/>
            </a:pPr>
            <a:r>
              <a:rPr lang="en-US" dirty="0">
                <a:solidFill>
                  <a:srgbClr val="00B050"/>
                </a:solidFill>
              </a:rPr>
              <a:t>0 1 2 3 4 5 6 7 8 9</a:t>
            </a:r>
          </a:p>
          <a:p>
            <a:pPr>
              <a:buNone/>
            </a:pPr>
            <a:endParaRPr lang="en-US" dirty="0">
              <a:solidFill>
                <a:srgbClr val="FF0000"/>
              </a:solidFill>
            </a:endParaRP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fontScale="90000"/>
          </a:bodyPr>
          <a:lstStyle/>
          <a:p>
            <a:r>
              <a:rPr lang="en-US" dirty="0">
                <a:solidFill>
                  <a:srgbClr val="FF0000"/>
                </a:solidFill>
              </a:rPr>
              <a:t>printing the table of the given number</a:t>
            </a:r>
          </a:p>
        </p:txBody>
      </p:sp>
      <p:sp>
        <p:nvSpPr>
          <p:cNvPr id="6" name="Content Placeholder 5"/>
          <p:cNvSpPr>
            <a:spLocks noGrp="1"/>
          </p:cNvSpPr>
          <p:nvPr>
            <p:ph idx="1"/>
          </p:nvPr>
        </p:nvSpPr>
        <p:spPr>
          <a:xfrm>
            <a:off x="457200" y="1295400"/>
            <a:ext cx="8229600" cy="5257800"/>
          </a:xfrm>
        </p:spPr>
        <p:txBody>
          <a:bodyPr/>
          <a:lstStyle/>
          <a:p>
            <a:pPr>
              <a:buNone/>
            </a:pPr>
            <a:r>
              <a:rPr lang="en-US" dirty="0" err="1">
                <a:solidFill>
                  <a:srgbClr val="00B050"/>
                </a:solidFill>
              </a:rPr>
              <a:t>i</a:t>
            </a:r>
            <a:r>
              <a:rPr lang="en-US">
                <a:solidFill>
                  <a:srgbClr val="00B050"/>
                </a:solidFill>
              </a:rPr>
              <a:t>=1</a:t>
            </a:r>
            <a:r>
              <a:rPr lang="en-US" dirty="0">
                <a:solidFill>
                  <a:srgbClr val="00B050"/>
                </a:solidFill>
              </a:rPr>
              <a:t>  </a:t>
            </a:r>
          </a:p>
          <a:p>
            <a:pPr>
              <a:buNone/>
            </a:pPr>
            <a:r>
              <a:rPr lang="en-US" dirty="0">
                <a:solidFill>
                  <a:srgbClr val="00B050"/>
                </a:solidFill>
              </a:rPr>
              <a:t>num = int(input("Enter a number:"))  </a:t>
            </a:r>
          </a:p>
          <a:p>
            <a:pPr>
              <a:buNone/>
            </a:pPr>
            <a:r>
              <a:rPr lang="en-US" b="1" dirty="0">
                <a:solidFill>
                  <a:srgbClr val="00B050"/>
                </a:solidFill>
              </a:rPr>
              <a:t>for</a:t>
            </a:r>
            <a:r>
              <a:rPr lang="en-US" dirty="0">
                <a:solidFill>
                  <a:srgbClr val="00B050"/>
                </a:solidFill>
              </a:rPr>
              <a:t> </a:t>
            </a:r>
            <a:r>
              <a:rPr lang="en-US" dirty="0" err="1">
                <a:solidFill>
                  <a:srgbClr val="00B050"/>
                </a:solidFill>
              </a:rPr>
              <a:t>i</a:t>
            </a:r>
            <a:r>
              <a:rPr lang="en-US" dirty="0">
                <a:solidFill>
                  <a:srgbClr val="00B050"/>
                </a:solidFill>
              </a:rPr>
              <a:t> </a:t>
            </a:r>
            <a:r>
              <a:rPr lang="en-US" b="1" dirty="0">
                <a:solidFill>
                  <a:srgbClr val="00B050"/>
                </a:solidFill>
              </a:rPr>
              <a:t>in</a:t>
            </a:r>
            <a:r>
              <a:rPr lang="en-US" dirty="0">
                <a:solidFill>
                  <a:srgbClr val="00B050"/>
                </a:solidFill>
              </a:rPr>
              <a:t> range(1,11):  </a:t>
            </a:r>
          </a:p>
          <a:p>
            <a:pPr>
              <a:buNone/>
            </a:pPr>
            <a:r>
              <a:rPr lang="en-US" dirty="0">
                <a:solidFill>
                  <a:srgbClr val="00B050"/>
                </a:solidFill>
              </a:rPr>
              <a:t>    </a:t>
            </a:r>
            <a:r>
              <a:rPr lang="en-US" b="1" dirty="0">
                <a:solidFill>
                  <a:srgbClr val="00B050"/>
                </a:solidFill>
              </a:rPr>
              <a:t>print</a:t>
            </a:r>
            <a:r>
              <a:rPr lang="en-US" dirty="0">
                <a:solidFill>
                  <a:srgbClr val="00B050"/>
                </a:solidFill>
              </a:rPr>
              <a:t>("%d X %d = %d"%(</a:t>
            </a:r>
            <a:r>
              <a:rPr lang="en-US" dirty="0" err="1">
                <a:solidFill>
                  <a:srgbClr val="00B050"/>
                </a:solidFill>
              </a:rPr>
              <a:t>num,i,num</a:t>
            </a:r>
            <a:r>
              <a:rPr lang="en-US" dirty="0">
                <a:solidFill>
                  <a:srgbClr val="00B050"/>
                </a:solidFill>
              </a:rPr>
              <a:t>*</a:t>
            </a:r>
            <a:r>
              <a:rPr lang="en-US" dirty="0" err="1">
                <a:solidFill>
                  <a:srgbClr val="00B050"/>
                </a:solidFill>
              </a:rPr>
              <a:t>i</a:t>
            </a:r>
            <a:r>
              <a:rPr lang="en-US" dirty="0">
                <a:solidFill>
                  <a:srgbClr val="00B050"/>
                </a:solidFill>
              </a:rPr>
              <a:t>))  </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1006</TotalTime>
  <Words>557</Words>
  <Application>Microsoft Office PowerPoint</Application>
  <PresentationFormat>On-screen Show (4:3)</PresentationFormat>
  <Paragraphs>147</Paragraphs>
  <Slides>30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Calibri</vt:lpstr>
      <vt:lpstr>Times New Roman</vt:lpstr>
      <vt:lpstr>Office Theme</vt:lpstr>
      <vt:lpstr>     Python Programming Unit 2 (KNC-302)  </vt:lpstr>
      <vt:lpstr>  </vt:lpstr>
      <vt:lpstr>Python Loops</vt:lpstr>
      <vt:lpstr>Python for loop</vt:lpstr>
      <vt:lpstr>The range() Function</vt:lpstr>
      <vt:lpstr>  </vt:lpstr>
      <vt:lpstr>  </vt:lpstr>
      <vt:lpstr>  </vt:lpstr>
      <vt:lpstr>printing the table of the given number</vt:lpstr>
      <vt:lpstr>Nested for loop in python</vt:lpstr>
      <vt:lpstr>Pattern</vt:lpstr>
      <vt:lpstr>Output</vt:lpstr>
      <vt:lpstr>Using else statement with for loop</vt:lpstr>
      <vt:lpstr>Example</vt:lpstr>
      <vt:lpstr>Output</vt:lpstr>
      <vt:lpstr>Example</vt:lpstr>
      <vt:lpstr>The break Statement</vt:lpstr>
      <vt:lpstr>The continue Statement</vt:lpstr>
      <vt:lpstr>Output</vt:lpstr>
      <vt:lpstr>Print each fruit in a fruit list</vt:lpstr>
      <vt:lpstr>Example</vt:lpstr>
      <vt:lpstr>  </vt:lpstr>
      <vt:lpstr>Python while loop</vt:lpstr>
      <vt:lpstr>Example</vt:lpstr>
      <vt:lpstr>Using else with Python while loop</vt:lpstr>
      <vt:lpstr>Example</vt:lpstr>
      <vt:lpstr>Output</vt:lpstr>
      <vt:lpstr>Python Pass</vt:lpstr>
      <vt:lpstr>Example</vt:lpstr>
      <vt:lpstr>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Abhishek</dc:creator>
  <cp:lastModifiedBy>Abhishek Kesharwani</cp:lastModifiedBy>
  <cp:revision>225</cp:revision>
  <dcterms:created xsi:type="dcterms:W3CDTF">2019-07-20T07:03:57Z</dcterms:created>
  <dcterms:modified xsi:type="dcterms:W3CDTF">2022-10-10T07:52:48Z</dcterms:modified>
</cp:coreProperties>
</file>