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462" r:id="rId2"/>
    <p:sldId id="463" r:id="rId3"/>
    <p:sldId id="354" r:id="rId4"/>
    <p:sldId id="355" r:id="rId5"/>
    <p:sldId id="357" r:id="rId6"/>
    <p:sldId id="358" r:id="rId7"/>
    <p:sldId id="359" r:id="rId8"/>
    <p:sldId id="324" r:id="rId9"/>
    <p:sldId id="325" r:id="rId10"/>
    <p:sldId id="326" r:id="rId11"/>
    <p:sldId id="477" r:id="rId12"/>
    <p:sldId id="486" r:id="rId13"/>
    <p:sldId id="478" r:id="rId14"/>
    <p:sldId id="479" r:id="rId15"/>
    <p:sldId id="480" r:id="rId16"/>
    <p:sldId id="328" r:id="rId17"/>
    <p:sldId id="330" r:id="rId18"/>
    <p:sldId id="331" r:id="rId19"/>
    <p:sldId id="332" r:id="rId20"/>
    <p:sldId id="333" r:id="rId21"/>
    <p:sldId id="481" r:id="rId22"/>
    <p:sldId id="334" r:id="rId23"/>
    <p:sldId id="482" r:id="rId24"/>
    <p:sldId id="483" r:id="rId25"/>
    <p:sldId id="484" r:id="rId26"/>
    <p:sldId id="485" r:id="rId27"/>
    <p:sldId id="336" r:id="rId28"/>
    <p:sldId id="337" r:id="rId29"/>
    <p:sldId id="339" r:id="rId30"/>
    <p:sldId id="338" r:id="rId31"/>
    <p:sldId id="340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474" r:id="rId43"/>
    <p:sldId id="475" r:id="rId44"/>
    <p:sldId id="476" r:id="rId45"/>
    <p:sldId id="341" r:id="rId46"/>
    <p:sldId id="342" r:id="rId47"/>
    <p:sldId id="343" r:id="rId48"/>
    <p:sldId id="344" r:id="rId49"/>
    <p:sldId id="345" r:id="rId50"/>
    <p:sldId id="346" r:id="rId51"/>
    <p:sldId id="347" r:id="rId52"/>
    <p:sldId id="487" r:id="rId53"/>
    <p:sldId id="488" r:id="rId54"/>
    <p:sldId id="489" r:id="rId55"/>
    <p:sldId id="490" r:id="rId56"/>
    <p:sldId id="491" r:id="rId57"/>
    <p:sldId id="492" r:id="rId58"/>
    <p:sldId id="49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74" autoAdjust="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11B7-362D-44F5-8E2D-C03D467C7310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DB710-867E-4C16-879D-CED6DD682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80D2-5D8F-4A77-99C2-5A5D9E7FA673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403244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Python Programming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Unit 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(KNC-302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9078"/>
            <a:ext cx="6400800" cy="2304257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</a:rPr>
              <a:t>Prepared By</a:t>
            </a:r>
          </a:p>
          <a:p>
            <a:r>
              <a:rPr lang="en-US" sz="3600" dirty="0">
                <a:solidFill>
                  <a:srgbClr val="002060"/>
                </a:solidFill>
              </a:rPr>
              <a:t>Abhishek Kesharwani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Assistant Professor,UCER Naini,Allahabad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1719"/>
            <a:ext cx="2880320" cy="20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pt-BR" dirty="0"/>
              <a:t>input n 100</a:t>
            </a:r>
          </a:p>
          <a:p>
            <a:pPr>
              <a:buNone/>
            </a:pPr>
            <a:r>
              <a:rPr lang="pt-BR" dirty="0"/>
              <a:t>2 3 5 7 11 13 17 19 23 29 31 37 41 43 47 53 59 61 67 71 73 79 83 89 97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B3C4-5668-4619-8142-05AA38A2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File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7A8E-CF5F-4273-AE04-819DBB52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File handling is an important part of any web application.</a:t>
            </a:r>
          </a:p>
          <a:p>
            <a:r>
              <a:rPr lang="en-US" dirty="0"/>
              <a:t>Python has several functions for creating, reading, updating, and deleting files.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key function for working with files in Python is the open() function.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open() </a:t>
            </a:r>
            <a:r>
              <a:rPr lang="en-US" dirty="0"/>
              <a:t>function takes two parameters; </a:t>
            </a:r>
            <a:r>
              <a:rPr lang="en-US" dirty="0">
                <a:highlight>
                  <a:srgbClr val="FFFF00"/>
                </a:highlight>
              </a:rPr>
              <a:t>filename, and mode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6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B59D-B2A8-45F0-9C10-3DE7F4D0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New 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ADE1-3115-4F61-9CA4-824FF282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To create a new file in Python, use the open() method, with one of the following parameters:</a:t>
            </a:r>
          </a:p>
          <a:p>
            <a:endParaRPr lang="en-US" dirty="0"/>
          </a:p>
          <a:p>
            <a:r>
              <a:rPr lang="en-US" dirty="0"/>
              <a:t>"x" - Create - will create a file, returns an error if the file exist</a:t>
            </a:r>
          </a:p>
          <a:p>
            <a:r>
              <a:rPr lang="en-US" dirty="0"/>
              <a:t>"a" - Append - will create a file if the specified file does not exist</a:t>
            </a:r>
          </a:p>
          <a:p>
            <a:r>
              <a:rPr lang="en-US" dirty="0"/>
              <a:t>"w" - Write - will create a file if the specified file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68928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B3C4-5668-4619-8142-05AA38A2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7A8E-CF5F-4273-AE04-819DBB52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3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There are four different methods (modes) for opening a file:</a:t>
            </a:r>
          </a:p>
          <a:p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"r" - Read - Default value. Opens a file for reading, error if the file does not exist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"a" - Append - Opens a file for appending, creates the file if it does not exist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"w" - Write - Opens a file for writing, creates the file if it does not exist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"x" - Create - Creates the specified file, returns an error if the file exists</a:t>
            </a:r>
          </a:p>
        </p:txBody>
      </p:sp>
    </p:spTree>
    <p:extLst>
      <p:ext uri="{BB962C8B-B14F-4D97-AF65-F5344CB8AC3E}">
        <p14:creationId xmlns:p14="http://schemas.microsoft.com/office/powerpoint/2010/main" val="95399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B3C4-5668-4619-8142-05AA38A2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In addition you can specify if the file should be handled as binary or text mode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7A8E-CF5F-4273-AE04-819DBB52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"t" - Text - Default value. Text mode</a:t>
            </a:r>
          </a:p>
          <a:p>
            <a:r>
              <a:rPr lang="en-US" dirty="0"/>
              <a:t>"b" - Binary - Binary mode (e.g. images)</a:t>
            </a:r>
          </a:p>
        </p:txBody>
      </p:sp>
    </p:spTree>
    <p:extLst>
      <p:ext uri="{BB962C8B-B14F-4D97-AF65-F5344CB8AC3E}">
        <p14:creationId xmlns:p14="http://schemas.microsoft.com/office/powerpoint/2010/main" val="215449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B3C4-5668-4619-8142-05AA38A2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7A8E-CF5F-4273-AE04-819DBB52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Syntax</a:t>
            </a:r>
          </a:p>
          <a:p>
            <a:pPr marL="0" indent="0">
              <a:buNone/>
            </a:pPr>
            <a:r>
              <a:rPr lang="en-US" dirty="0"/>
              <a:t>To open a file for reading it is enough to specify the name of the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f = open("demofile.txt")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f = open("demofile.txt", "rt")</a:t>
            </a:r>
          </a:p>
          <a:p>
            <a:pPr marL="0" indent="0">
              <a:buNone/>
            </a:pPr>
            <a:r>
              <a:rPr lang="en-US" dirty="0"/>
              <a:t>Because "r" for read, and </a:t>
            </a:r>
            <a:r>
              <a:rPr lang="en-US" dirty="0">
                <a:solidFill>
                  <a:srgbClr val="FF0000"/>
                </a:solidFill>
              </a:rPr>
              <a:t>"t" for text are the default values</a:t>
            </a:r>
            <a:r>
              <a:rPr lang="en-US" dirty="0"/>
              <a:t>, you do not need to specify them.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00FF00"/>
                </a:highlight>
              </a:rPr>
              <a:t>Note:</a:t>
            </a: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 Make sure the file exists, or else you will get an error.</a:t>
            </a:r>
          </a:p>
        </p:txBody>
      </p:sp>
    </p:spTree>
    <p:extLst>
      <p:ext uri="{BB962C8B-B14F-4D97-AF65-F5344CB8AC3E}">
        <p14:creationId xmlns:p14="http://schemas.microsoft.com/office/powerpoint/2010/main" val="411417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Opening a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provides the open() function which accepts two arguments, file name and access mode in which the file is accessed.</a:t>
            </a:r>
          </a:p>
          <a:p>
            <a:pPr algn="just"/>
            <a:r>
              <a:rPr lang="en-US" dirty="0"/>
              <a:t>The function returns a file object which can be used to perform various operations like reading, writing, etc.</a:t>
            </a:r>
            <a:endParaRPr lang="en-US"/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#opens the file file.txt in read mode  </a:t>
            </a:r>
          </a:p>
          <a:p>
            <a:pPr>
              <a:buNone/>
            </a:pPr>
            <a:r>
              <a:rPr lang="en-US" dirty="0" err="1"/>
              <a:t>fileptr</a:t>
            </a:r>
            <a:r>
              <a:rPr lang="en-US" dirty="0"/>
              <a:t> = open("</a:t>
            </a:r>
            <a:r>
              <a:rPr lang="en-US" dirty="0" err="1"/>
              <a:t>file.txt","r</a:t>
            </a:r>
            <a:r>
              <a:rPr lang="en-US" dirty="0"/>
              <a:t>")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if</a:t>
            </a:r>
            <a:r>
              <a:rPr lang="en-US" dirty="0"/>
              <a:t> </a:t>
            </a:r>
            <a:r>
              <a:rPr lang="en-US" dirty="0" err="1"/>
              <a:t>fileptr</a:t>
            </a:r>
            <a:r>
              <a:rPr lang="en-US" dirty="0"/>
              <a:t>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("file is opened successfully")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close()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Once all the operations are done on the file, we must close it through our python script using the close() method.</a:t>
            </a:r>
          </a:p>
          <a:p>
            <a:pPr algn="just"/>
            <a:r>
              <a:rPr lang="en-US" dirty="0"/>
              <a:t>Any unwritten information gets destroyed once the close() method is called on a file object.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Reading the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To read a file using the python script, the python provides us the read() method.</a:t>
            </a:r>
          </a:p>
          <a:p>
            <a:pPr algn="just"/>
            <a:r>
              <a:rPr lang="en-US" dirty="0"/>
              <a:t>The read() method reads a string from the file. It can read the data in the text as well as binary format.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6404-C473-419A-AFCB-8BD1C3BE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8DAF-7FEF-4274-A21A-64948BDE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IV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Sieve of Eratosthenes: generate prime numbers with the help of an algorithm given by the Greek Mathematician named Eratosthenes, whose algorithm is known as Sieve of Eratosthenes.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I/O: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input and output operations in Python Programming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Exceptions and Assertions.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27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fileptr</a:t>
            </a:r>
            <a:r>
              <a:rPr lang="en-US" dirty="0"/>
              <a:t> = open("</a:t>
            </a:r>
            <a:r>
              <a:rPr lang="en-US" dirty="0" err="1"/>
              <a:t>file.txt","r</a:t>
            </a:r>
            <a:r>
              <a:rPr lang="en-US" dirty="0"/>
              <a:t>");  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content = </a:t>
            </a:r>
            <a:r>
              <a:rPr lang="en-US" dirty="0" err="1"/>
              <a:t>fileptr.read</a:t>
            </a:r>
            <a:r>
              <a:rPr lang="en-US" dirty="0"/>
              <a:t>(); 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(type(content)) 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(content)   </a:t>
            </a:r>
          </a:p>
          <a:p>
            <a:pPr>
              <a:buNone/>
            </a:pPr>
            <a:r>
              <a:rPr lang="en-US" dirty="0"/>
              <a:t>   </a:t>
            </a:r>
          </a:p>
          <a:p>
            <a:pPr>
              <a:buNone/>
            </a:pPr>
            <a:r>
              <a:rPr lang="en-US" dirty="0" err="1"/>
              <a:t>fileptr.close</a:t>
            </a:r>
            <a:r>
              <a:rPr lang="en-US" dirty="0"/>
              <a:t>()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3400-8BA2-4808-B93A-6E4D3680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Only Parts of the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7341-57BF-45B0-8838-39F9AEF55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8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By default the read() method returns the whole text, but you can also specify how many characters you want to return: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>
                <a:solidFill>
                  <a:srgbClr val="FF0000"/>
                </a:solidFill>
              </a:rPr>
              <a:t>Return the 5 first characters of the file: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f = open("demofile.txt", "r")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print(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f.read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114069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Looping through the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fileptr</a:t>
            </a:r>
            <a:r>
              <a:rPr lang="en-US" dirty="0"/>
              <a:t> = open("</a:t>
            </a:r>
            <a:r>
              <a:rPr lang="en-US" dirty="0" err="1"/>
              <a:t>file.txt","r</a:t>
            </a:r>
            <a:r>
              <a:rPr lang="en-US" dirty="0"/>
              <a:t>");   </a:t>
            </a:r>
          </a:p>
          <a:p>
            <a:pPr>
              <a:buNone/>
            </a:pPr>
            <a:r>
              <a:rPr lang="en-US" b="1" dirty="0"/>
              <a:t>for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/>
              <a:t>in</a:t>
            </a:r>
            <a:r>
              <a:rPr lang="en-US" dirty="0"/>
              <a:t> </a:t>
            </a:r>
            <a:r>
              <a:rPr lang="en-US" dirty="0" err="1"/>
              <a:t>fileptr</a:t>
            </a:r>
            <a:r>
              <a:rPr lang="en-US" dirty="0"/>
              <a:t>: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 # </a:t>
            </a:r>
            <a:r>
              <a:rPr lang="en-US" dirty="0" err="1"/>
              <a:t>i</a:t>
            </a:r>
            <a:r>
              <a:rPr lang="en-US" dirty="0"/>
              <a:t> contains each line of the file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By looping through the lines of the file, you can read the whole file, line by line: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0EBB-2F63-40C9-83D7-078288C1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to an Existing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3B2-E6FF-4A59-B8B3-E7E9DB03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write to an existing file, you must add a parameter to the open() function: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"a" - Append - will append to the end of the file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"w" - Write - will overwrite any existing content</a:t>
            </a:r>
          </a:p>
        </p:txBody>
      </p:sp>
    </p:spTree>
    <p:extLst>
      <p:ext uri="{BB962C8B-B14F-4D97-AF65-F5344CB8AC3E}">
        <p14:creationId xmlns:p14="http://schemas.microsoft.com/office/powerpoint/2010/main" val="367388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0EBB-2F63-40C9-83D7-078288C1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3B2-E6FF-4A59-B8B3-E7E9DB03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delete a file, you must import the OS module, and run its </a:t>
            </a:r>
            <a:r>
              <a:rPr lang="en-US" dirty="0" err="1">
                <a:solidFill>
                  <a:srgbClr val="FF0000"/>
                </a:solidFill>
              </a:rPr>
              <a:t>os.remove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function: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Remove the file "demofile.txt":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os.remove</a:t>
            </a:r>
            <a:r>
              <a:rPr lang="en-US" dirty="0">
                <a:solidFill>
                  <a:srgbClr val="FF0000"/>
                </a:solidFill>
              </a:rPr>
              <a:t>("demofile.txt")</a:t>
            </a:r>
          </a:p>
        </p:txBody>
      </p:sp>
    </p:spTree>
    <p:extLst>
      <p:ext uri="{BB962C8B-B14F-4D97-AF65-F5344CB8AC3E}">
        <p14:creationId xmlns:p14="http://schemas.microsoft.com/office/powerpoint/2010/main" val="425060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0EBB-2F63-40C9-83D7-078288C1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if File exist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8A574B-43B0-4D0A-AA77-165B7992BA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591226"/>
            <a:ext cx="8229600" cy="4745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os.path.exists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"ak123"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os.remove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"demofile.txt"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"The file does not exist"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marL="0" indent="0" algn="just">
              <a:buNone/>
            </a:pPr>
            <a:r>
              <a:rPr lang="en-US" dirty="0"/>
              <a:t>To avoid getting an error, you might want to check if the file exists before you try to delete 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5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0EBB-2F63-40C9-83D7-078288C1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83B2-E6FF-4A59-B8B3-E7E9DB03C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To delete an entire folder, use the </a:t>
            </a:r>
            <a:r>
              <a:rPr lang="en-US" dirty="0" err="1"/>
              <a:t>os.rmdir</a:t>
            </a:r>
            <a:r>
              <a:rPr lang="en-US" dirty="0"/>
              <a:t>() method: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Remove the folder "</a:t>
            </a:r>
            <a:r>
              <a:rPr lang="en-US" dirty="0" err="1"/>
              <a:t>myfolder</a:t>
            </a:r>
            <a:r>
              <a:rPr lang="en-US" dirty="0"/>
              <a:t>":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import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os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os.rmdir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("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myfolder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999419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Pointer positions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Python provides the </a:t>
            </a:r>
            <a:r>
              <a:rPr lang="en-US" dirty="0">
                <a:solidFill>
                  <a:srgbClr val="FF0000"/>
                </a:solidFill>
              </a:rPr>
              <a:t>tell() </a:t>
            </a:r>
            <a:r>
              <a:rPr lang="en-US" dirty="0"/>
              <a:t>method which is used to print the byte number at which the file pointer exists.</a:t>
            </a:r>
          </a:p>
          <a:p>
            <a:pPr marL="0" indent="0" algn="just">
              <a:buNone/>
            </a:pPr>
            <a:r>
              <a:rPr lang="en-US" sz="4300" dirty="0">
                <a:solidFill>
                  <a:srgbClr val="FF0000"/>
                </a:solidFill>
              </a:rPr>
              <a:t>Modifying file pointer position</a:t>
            </a:r>
          </a:p>
          <a:p>
            <a:pPr algn="just"/>
            <a:r>
              <a:rPr lang="en-US" dirty="0"/>
              <a:t>In the real world applications, sometimes we need to change the file pointer location externally since we may need to read or write the content at various locations.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seek() </a:t>
            </a:r>
            <a:r>
              <a:rPr lang="en-US" dirty="0"/>
              <a:t>method which enables us to modify the file pointer position externally.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= open(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"file2.txt"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"r"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"The </a:t>
            </a:r>
            <a:r>
              <a:rPr lang="en-US" sz="2800" dirty="0" err="1">
                <a:solidFill>
                  <a:srgbClr val="0000FF"/>
                </a:solidFill>
                <a:latin typeface="verdana" panose="020B0604030504040204" pitchFamily="34" charset="0"/>
              </a:rPr>
              <a:t>filepointer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 is at byte :"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fileptr.tell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())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content = 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fileptr.read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"After reading, the </a:t>
            </a:r>
            <a:r>
              <a:rPr lang="en-US" sz="2800" dirty="0" err="1">
                <a:solidFill>
                  <a:srgbClr val="0000FF"/>
                </a:solidFill>
                <a:latin typeface="verdana" panose="020B0604030504040204" pitchFamily="34" charset="0"/>
              </a:rPr>
              <a:t>filepointer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 is at:"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fileptr.tell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())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filepointer</a:t>
            </a:r>
            <a:r>
              <a:rPr lang="en-US" dirty="0"/>
              <a:t> is at byte : 0</a:t>
            </a:r>
          </a:p>
          <a:p>
            <a:pPr marL="0" indent="0">
              <a:buNone/>
            </a:pPr>
            <a:r>
              <a:rPr lang="en-US" dirty="0"/>
              <a:t>After reading, the </a:t>
            </a:r>
            <a:r>
              <a:rPr lang="en-US" dirty="0" err="1"/>
              <a:t>filepointer</a:t>
            </a:r>
            <a:r>
              <a:rPr lang="en-US" dirty="0"/>
              <a:t> is at 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Sieve of Eratosthenes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dirty="0">
                <a:solidFill>
                  <a:srgbClr val="FF0000"/>
                </a:solidFill>
              </a:rPr>
              <a:t>Algorithm to find all the prime numbers less than or equal to a given integer 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 by Eratosthenes’ method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a list of consecutive integers from 2 to </a:t>
            </a:r>
            <a:r>
              <a:rPr lang="en-US" i="1" dirty="0"/>
              <a:t>n</a:t>
            </a:r>
            <a:r>
              <a:rPr lang="en-US" dirty="0"/>
              <a:t>: (2, 3, 4, …, </a:t>
            </a:r>
            <a:r>
              <a:rPr lang="en-US" i="1" dirty="0"/>
              <a:t>n</a:t>
            </a:r>
            <a:r>
              <a:rPr lang="en-US" dirty="0"/>
              <a:t>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Initially, let </a:t>
            </a:r>
            <a:r>
              <a:rPr lang="en-US" i="1" dirty="0"/>
              <a:t>p</a:t>
            </a:r>
            <a:r>
              <a:rPr lang="en-US" dirty="0"/>
              <a:t> equal 2, the first prime number.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Starting from </a:t>
            </a:r>
            <a:r>
              <a:rPr lang="en-US" i="1" dirty="0"/>
              <a:t>p</a:t>
            </a:r>
            <a:r>
              <a:rPr lang="en-US" baseline="30000" dirty="0"/>
              <a:t>2</a:t>
            </a:r>
            <a:r>
              <a:rPr lang="en-US" dirty="0"/>
              <a:t>, count up in increments of </a:t>
            </a:r>
            <a:r>
              <a:rPr lang="en-US" i="1" dirty="0"/>
              <a:t>p</a:t>
            </a:r>
            <a:r>
              <a:rPr lang="en-US" dirty="0"/>
              <a:t> and mark each of these numbers greater than or equal to </a:t>
            </a:r>
            <a:r>
              <a:rPr lang="en-US" i="1" dirty="0"/>
              <a:t>p</a:t>
            </a:r>
            <a:r>
              <a:rPr lang="en-US" i="1" baseline="30000" dirty="0"/>
              <a:t>2</a:t>
            </a:r>
            <a:r>
              <a:rPr lang="en-US" dirty="0"/>
              <a:t> itself in the list. These numbers will be </a:t>
            </a:r>
            <a:r>
              <a:rPr lang="en-US" i="1" dirty="0"/>
              <a:t>p(p+1)</a:t>
            </a:r>
            <a:r>
              <a:rPr lang="en-US" dirty="0"/>
              <a:t>, </a:t>
            </a:r>
            <a:r>
              <a:rPr lang="en-US" i="1" dirty="0"/>
              <a:t>p(p+2)</a:t>
            </a:r>
            <a:r>
              <a:rPr lang="en-US" dirty="0"/>
              <a:t>, </a:t>
            </a:r>
            <a:r>
              <a:rPr lang="en-US" i="1" dirty="0"/>
              <a:t>p(p+3).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Modifying file pointer 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# open the file file2.txt in read mode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= open(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"file2.txt"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"r"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#initially the </a:t>
            </a:r>
            <a:r>
              <a:rPr lang="en-US" sz="2000" dirty="0" err="1">
                <a:solidFill>
                  <a:srgbClr val="008200"/>
                </a:solidFill>
                <a:latin typeface="verdana" panose="020B0604030504040204" pitchFamily="34" charset="0"/>
              </a:rPr>
              <a:t>filepointer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 is at 0 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"The 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</a:rPr>
              <a:t>filepointer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 is at byte :"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fileptr.tell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())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#changing the file pointer location to 10.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fileptr.seek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(10);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#tell() returns the location of the </a:t>
            </a:r>
            <a:r>
              <a:rPr lang="en-US" sz="2000" dirty="0" err="1">
                <a:solidFill>
                  <a:srgbClr val="008200"/>
                </a:solidFill>
                <a:latin typeface="verdana" panose="020B0604030504040204" pitchFamily="34" charset="0"/>
              </a:rPr>
              <a:t>fileptr</a:t>
            </a:r>
            <a:r>
              <a:rPr lang="en-US" sz="2000" dirty="0">
                <a:solidFill>
                  <a:srgbClr val="008200"/>
                </a:solidFill>
                <a:latin typeface="verdana" panose="020B0604030504040204" pitchFamily="34" charset="0"/>
              </a:rPr>
              <a:t>. 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"After reading, the 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34" charset="0"/>
              </a:rPr>
              <a:t>filepointer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</a:rPr>
              <a:t> is at:"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fileptr.tell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())  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filepointer</a:t>
            </a:r>
            <a:r>
              <a:rPr lang="en-US" dirty="0"/>
              <a:t> is at byte : 0</a:t>
            </a:r>
          </a:p>
          <a:p>
            <a:pPr marL="0" indent="0">
              <a:buNone/>
            </a:pPr>
            <a:r>
              <a:rPr lang="en-US" dirty="0"/>
              <a:t>After reading, the </a:t>
            </a:r>
            <a:r>
              <a:rPr lang="en-US" dirty="0" err="1"/>
              <a:t>filepointer</a:t>
            </a:r>
            <a:r>
              <a:rPr lang="en-US" dirty="0"/>
              <a:t> is at 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exception can be defined as an abnormal condition in a program resulting in the disruption in the flow of the program.</a:t>
            </a:r>
          </a:p>
          <a:p>
            <a:pPr algn="just"/>
            <a:r>
              <a:rPr lang="en-US" dirty="0"/>
              <a:t>Whenever an exception occurs, the program halts the execution, and thus the further code is not executed. </a:t>
            </a:r>
          </a:p>
          <a:p>
            <a:pPr algn="just"/>
            <a:r>
              <a:rPr lang="en-US" dirty="0"/>
              <a:t>Therefore, an exception is the error which python script is unable to tackle with.</a:t>
            </a:r>
          </a:p>
          <a:p>
            <a:pPr algn="just"/>
            <a:r>
              <a:rPr lang="en-US" dirty="0"/>
              <a:t>Python provides us with the way to handle the Exception so that the other part of the code can be executed without any disruption.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Common Exceptions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3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ZeroDivisionError</a:t>
            </a:r>
            <a:r>
              <a:rPr lang="en-US" sz="31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sz="3100" dirty="0">
                <a:solidFill>
                  <a:srgbClr val="000000"/>
                </a:solidFill>
                <a:latin typeface="verdana" panose="020B0604030504040204" pitchFamily="34" charset="0"/>
              </a:rPr>
              <a:t> Occurs when a number is divided by zero.</a:t>
            </a:r>
          </a:p>
          <a:p>
            <a:pPr>
              <a:buFont typeface="+mj-lt"/>
              <a:buAutoNum type="arabicPeriod"/>
            </a:pPr>
            <a:r>
              <a:rPr lang="en-US" sz="3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NameError</a:t>
            </a:r>
            <a:r>
              <a:rPr lang="en-US" sz="31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sz="3100" dirty="0">
                <a:solidFill>
                  <a:srgbClr val="000000"/>
                </a:solidFill>
                <a:latin typeface="verdana" panose="020B0604030504040204" pitchFamily="34" charset="0"/>
              </a:rPr>
              <a:t> It occurs when a name is not found. It may be local or global.</a:t>
            </a:r>
          </a:p>
          <a:p>
            <a:pPr>
              <a:buFont typeface="+mj-lt"/>
              <a:buAutoNum type="arabicPeriod"/>
            </a:pPr>
            <a:r>
              <a:rPr lang="en-US" sz="3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IndentationError</a:t>
            </a:r>
            <a:r>
              <a:rPr lang="en-US" sz="31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sz="3100" dirty="0">
                <a:solidFill>
                  <a:srgbClr val="000000"/>
                </a:solidFill>
                <a:latin typeface="verdana" panose="020B0604030504040204" pitchFamily="34" charset="0"/>
              </a:rPr>
              <a:t> If incorrect indentation is given.</a:t>
            </a:r>
          </a:p>
          <a:p>
            <a:pPr>
              <a:buFont typeface="+mj-lt"/>
              <a:buAutoNum type="arabicPeriod"/>
            </a:pPr>
            <a:r>
              <a:rPr lang="en-US" sz="3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IOError</a:t>
            </a:r>
            <a:r>
              <a:rPr lang="en-US" sz="31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sz="3100" dirty="0">
                <a:solidFill>
                  <a:srgbClr val="000000"/>
                </a:solidFill>
                <a:latin typeface="verdana" panose="020B0604030504040204" pitchFamily="34" charset="0"/>
              </a:rPr>
              <a:t> It occurs when Input Output operation fails.</a:t>
            </a:r>
          </a:p>
          <a:p>
            <a:pPr>
              <a:buFont typeface="+mj-lt"/>
              <a:buAutoNum type="arabicPeriod"/>
            </a:pPr>
            <a:r>
              <a:rPr lang="en-US" sz="3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EOFError</a:t>
            </a:r>
            <a:r>
              <a:rPr lang="en-US" sz="31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  <a:r>
              <a:rPr lang="en-US" sz="3100" dirty="0">
                <a:solidFill>
                  <a:srgbClr val="000000"/>
                </a:solidFill>
                <a:latin typeface="verdana" panose="020B0604030504040204" pitchFamily="34" charset="0"/>
              </a:rPr>
              <a:t> It occurs when the end of the file is reached, and yet operations are being performed.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Exception handling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If the python program contains suspicious code that may throw the exception, we must place that code in the try block. </a:t>
            </a:r>
          </a:p>
          <a:p>
            <a:pPr algn="just"/>
            <a:r>
              <a:rPr lang="en-US" dirty="0"/>
              <a:t>The try block must be followed with the except statement which contains a block of code that will be executed if there is some exception in the try block.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97164"/>
            <a:ext cx="6858000" cy="412263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#block of code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Exception1: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#block of code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Exception2: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#block of code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#other code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58716"/>
            <a:ext cx="6819632" cy="59934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except else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We can also use the else statement with the try-except statement in which, we can place the code which will be executed in the scenario if no exception occurs in the try block.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a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(input(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a:"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b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(input(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b:"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c = a/b;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"a/b = %d“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%c)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Exception: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"can't divide by zero"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"Hi I am else block"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Sieve of Eratosthenes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514350" indent="-514350" fontAlgn="base">
              <a:buNone/>
            </a:pPr>
            <a:r>
              <a:rPr lang="en-US" dirty="0"/>
              <a:t>4.  Find the first number greater than </a:t>
            </a:r>
            <a:r>
              <a:rPr lang="en-US" i="1" dirty="0"/>
              <a:t>p</a:t>
            </a:r>
            <a:r>
              <a:rPr lang="en-US" dirty="0"/>
              <a:t> in the list that is not marked. If there was no such number, stop. Otherwise, let </a:t>
            </a:r>
            <a:r>
              <a:rPr lang="en-US" i="1" dirty="0"/>
              <a:t>p</a:t>
            </a:r>
            <a:r>
              <a:rPr lang="en-US" dirty="0"/>
              <a:t> now equal this number (which is the next prime), and repeat from step 3.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4000" dirty="0">
                <a:solidFill>
                  <a:srgbClr val="FF0000"/>
                </a:solidFill>
              </a:rPr>
              <a:t>Output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Enter a:10</a:t>
            </a:r>
          </a:p>
          <a:p>
            <a:pPr marL="0" indent="0">
              <a:buNone/>
            </a:pPr>
            <a:r>
              <a:rPr lang="en-US" dirty="0"/>
              <a:t>Enter b:2</a:t>
            </a:r>
          </a:p>
          <a:p>
            <a:pPr marL="0" indent="0">
              <a:buNone/>
            </a:pPr>
            <a:r>
              <a:rPr lang="en-US" dirty="0"/>
              <a:t>a/b = 5</a:t>
            </a:r>
          </a:p>
          <a:p>
            <a:pPr marL="0" indent="0">
              <a:buNone/>
            </a:pPr>
            <a:r>
              <a:rPr lang="en-US" dirty="0"/>
              <a:t>Hi I am else block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Points to remember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We can declare multiple exceptions in the except statement since the try block may contain the statements which throw the different type of exceptions.</a:t>
            </a:r>
          </a:p>
          <a:p>
            <a:pPr algn="just"/>
            <a:r>
              <a:rPr lang="en-US" dirty="0"/>
              <a:t>We can also specify an else block along with the try-except statement which will be executed if no exception is raised in the try block.</a:t>
            </a:r>
          </a:p>
          <a:p>
            <a:pPr algn="just"/>
            <a:r>
              <a:rPr lang="en-US" dirty="0"/>
              <a:t>The statements that don't throw the exception should be placed inside the else block.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>
                <a:solidFill>
                  <a:srgbClr val="008200"/>
                </a:solidFill>
                <a:latin typeface="verdana" panose="020B0604030504040204" pitchFamily="34" charset="0"/>
              </a:rPr>
              <a:t>#this will throw an exception if the file doesn't exist.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= open(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file.txt"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latin typeface="verdana" panose="020B0604030504040204" pitchFamily="34" charset="0"/>
              </a:rPr>
              <a:t>"r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IOError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"File not found"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"The file opened successfully"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fileptr.close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finally block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We can use the finally block with the try block in which, we can place the important code which must be executed before the try statement throws an exception.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609600"/>
            <a:ext cx="71628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292811"/>
            <a:ext cx="8229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"Enter a:"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 =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"Enter b:"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 = a/b;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"a/b = %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"can't divide by zero"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"Hi I am else block"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"finally block is always executed"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Declaring multiple exceptions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800" dirty="0">
                <a:solidFill>
                  <a:srgbClr val="008200"/>
                </a:solidFill>
                <a:latin typeface="verdana" panose="020B0604030504040204" pitchFamily="34" charset="0"/>
              </a:rPr>
              <a:t>#block of code 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(&lt;Exception 1&gt;,&lt;Exception 2&gt;,&lt;Exception 3&gt;,...&lt;Exception n&gt;)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800" dirty="0">
                <a:solidFill>
                  <a:srgbClr val="008200"/>
                </a:solidFill>
                <a:latin typeface="verdana" panose="020B0604030504040204" pitchFamily="34" charset="0"/>
              </a:rPr>
              <a:t>#block of code 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800" dirty="0">
                <a:solidFill>
                  <a:srgbClr val="008200"/>
                </a:solidFill>
                <a:latin typeface="verdana" panose="020B0604030504040204" pitchFamily="34" charset="0"/>
              </a:rPr>
              <a:t>#block of code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  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a=10/0;    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ArithmeticError,StandardError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  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"Arithmetic Exception"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:   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sz="2800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2800" dirty="0">
                <a:solidFill>
                  <a:srgbClr val="0000FF"/>
                </a:solidFill>
                <a:latin typeface="verdana" panose="020B0604030504040204" pitchFamily="34" charset="0"/>
              </a:rPr>
              <a:t>"Successfully Done"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Raising exceptions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exception can be raised by using the raise clause in python. The syntax to use the raise statement is given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raise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Exception_class</a:t>
            </a:r>
            <a:r>
              <a:rPr lang="en-US" dirty="0">
                <a:solidFill>
                  <a:srgbClr val="FF0000"/>
                </a:solidFill>
              </a:rPr>
              <a:t>,&lt;value&gt; 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age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(input(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the age?"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age&lt;18: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;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"the age is valid"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"The age is not valid"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 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8EC-FC4C-4FEC-A638-F8C79DE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026" name="Picture 2" descr="Solved 4. Prime numbers can be generated by an algorithm | Chegg.com">
            <a:extLst>
              <a:ext uri="{FF2B5EF4-FFF2-40B4-BE49-F238E27FC236}">
                <a16:creationId xmlns:a16="http://schemas.microsoft.com/office/drawing/2014/main" id="{8DD89CEA-0E9C-49D5-931B-3CBDE1549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74638"/>
            <a:ext cx="8229600" cy="658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06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a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(input(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a?"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b =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(input(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"Enter b?"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b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0: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ArithmeticError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"a/b = 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,a/b)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except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ArithmeticError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: 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"The value of b can't be 0"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Enter a 10</a:t>
            </a:r>
          </a:p>
          <a:p>
            <a:pPr marL="0" indent="0">
              <a:buNone/>
            </a:pPr>
            <a:r>
              <a:rPr lang="en-US" dirty="0"/>
              <a:t>Enter b 0</a:t>
            </a:r>
          </a:p>
          <a:p>
            <a:pPr marL="0" indent="0">
              <a:buNone/>
            </a:pPr>
            <a:r>
              <a:rPr lang="en-US" dirty="0"/>
              <a:t>The value of b can't be 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1859-BAE1-4DF1-B918-399A7417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65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Assertions are statements that assert or state a fact confidently in your program. </a:t>
            </a:r>
          </a:p>
          <a:p>
            <a:pPr algn="just"/>
            <a:r>
              <a:rPr lang="en-US" dirty="0"/>
              <a:t>For example, while writing a division function, you're confident the divisor shouldn't be zero, you assert divisor is not equal to zero.</a:t>
            </a:r>
          </a:p>
          <a:p>
            <a:pPr algn="just"/>
            <a:r>
              <a:rPr lang="en-US" dirty="0"/>
              <a:t>Assertions are simply </a:t>
            </a:r>
            <a:r>
              <a:rPr lang="en-US" dirty="0" err="1"/>
              <a:t>boolean</a:t>
            </a:r>
            <a:r>
              <a:rPr lang="en-US" dirty="0"/>
              <a:t> expressions that check if the conditions return true or not.</a:t>
            </a:r>
          </a:p>
          <a:p>
            <a:pPr algn="just"/>
            <a:r>
              <a:rPr lang="en-US" dirty="0"/>
              <a:t>If it is true, the program does nothing and moves to the next line of code. </a:t>
            </a:r>
          </a:p>
          <a:p>
            <a:pPr algn="just"/>
            <a:r>
              <a:rPr lang="en-US" dirty="0"/>
              <a:t>However, if it's false, the program stops and throws an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63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0F99FA-9C7D-4570-AE46-B9D5D052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" y="309807"/>
            <a:ext cx="8610601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28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Python assert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1859-BAE1-4DF1-B918-399A7417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Python has built-in assert statement to use assertion condition in the program. </a:t>
            </a:r>
          </a:p>
          <a:p>
            <a:pPr algn="just"/>
            <a:r>
              <a:rPr lang="en-US" sz="3600" dirty="0"/>
              <a:t>assert statement has a condition or expression which is supposed to be always true. </a:t>
            </a:r>
          </a:p>
          <a:p>
            <a:pPr algn="just"/>
            <a:r>
              <a:rPr lang="en-US" sz="3600" dirty="0"/>
              <a:t>If the condition is false assert halts the program and gives an </a:t>
            </a:r>
            <a:r>
              <a:rPr lang="en-US" sz="3600" dirty="0" err="1"/>
              <a:t>AssertionError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358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Syntax for using Assert in </a:t>
            </a:r>
            <a:r>
              <a:rPr lang="en-US" dirty="0" err="1">
                <a:solidFill>
                  <a:srgbClr val="FF0000"/>
                </a:solidFill>
              </a:rPr>
              <a:t>Pyhton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1859-BAE1-4DF1-B918-399A7417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r>
              <a:rPr lang="en-US" sz="3600" dirty="0"/>
              <a:t>assert &lt;condition&gt;</a:t>
            </a:r>
          </a:p>
          <a:p>
            <a:r>
              <a:rPr lang="en-US" sz="3600" dirty="0"/>
              <a:t>assert &lt;condition&gt;,&lt;error message&gt;</a:t>
            </a:r>
          </a:p>
        </p:txBody>
      </p:sp>
    </p:spTree>
    <p:extLst>
      <p:ext uri="{BB962C8B-B14F-4D97-AF65-F5344CB8AC3E}">
        <p14:creationId xmlns:p14="http://schemas.microsoft.com/office/powerpoint/2010/main" val="3360172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F23491-820C-4AFE-8774-AFA35896F6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52126"/>
            <a:ext cx="795506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avg(marks):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assert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(marks) !=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"List is empty."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(marks)/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(marks)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mark2 = [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88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78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90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79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"Average of mark2:"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,avg(mark2))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mark1 = []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"Average of mark1:"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,avg(mark1))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09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1859-BAE1-4DF1-B918-399A7417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Average of mark2: 78.0</a:t>
            </a:r>
          </a:p>
          <a:p>
            <a:pPr marL="0" indent="0">
              <a:buNone/>
            </a:pPr>
            <a:r>
              <a:rPr lang="en-US" dirty="0" err="1"/>
              <a:t>AssertionError</a:t>
            </a:r>
            <a:r>
              <a:rPr lang="en-US" dirty="0"/>
              <a:t>: List is empty.</a:t>
            </a:r>
          </a:p>
        </p:txBody>
      </p:sp>
    </p:spTree>
    <p:extLst>
      <p:ext uri="{BB962C8B-B14F-4D97-AF65-F5344CB8AC3E}">
        <p14:creationId xmlns:p14="http://schemas.microsoft.com/office/powerpoint/2010/main" val="3455840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4C2D-3105-4949-B149-FA623239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Points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1859-BAE1-4DF1-B918-399A7417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Assertions are the condition or </a:t>
            </a:r>
            <a:r>
              <a:rPr lang="en-US" dirty="0" err="1"/>
              <a:t>boolean</a:t>
            </a:r>
            <a:r>
              <a:rPr lang="en-US" dirty="0"/>
              <a:t> expression which are always supposed to be true in the code.</a:t>
            </a:r>
          </a:p>
          <a:p>
            <a:pPr algn="just"/>
            <a:r>
              <a:rPr lang="en-US" dirty="0"/>
              <a:t>assert statement takes an expression and optional message.</a:t>
            </a:r>
          </a:p>
          <a:p>
            <a:pPr algn="just"/>
            <a:r>
              <a:rPr lang="en-US" dirty="0"/>
              <a:t>assert statement is used to check types, values of argument and the output of the function.</a:t>
            </a:r>
          </a:p>
          <a:p>
            <a:pPr algn="just"/>
            <a:r>
              <a:rPr lang="en-US" dirty="0"/>
              <a:t>assert statement is used as debugging tool as it halts the program at the point where an error occurs.</a:t>
            </a:r>
          </a:p>
        </p:txBody>
      </p:sp>
    </p:spTree>
    <p:extLst>
      <p:ext uri="{BB962C8B-B14F-4D97-AF65-F5344CB8AC3E}">
        <p14:creationId xmlns:p14="http://schemas.microsoft.com/office/powerpoint/2010/main" val="340358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8633-05A5-49D7-AF4C-68D1E5A0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2050" name="Picture 2" descr="SieveofEratosthenes3">
            <a:extLst>
              <a:ext uri="{FF2B5EF4-FFF2-40B4-BE49-F238E27FC236}">
                <a16:creationId xmlns:a16="http://schemas.microsoft.com/office/drawing/2014/main" id="{CF1CED86-3FE0-4018-BBA0-6E7854287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72293"/>
            <a:ext cx="8724900" cy="19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F94A9B-C00F-4E08-9228-6DA4775EE1D9}"/>
              </a:ext>
            </a:extLst>
          </p:cNvPr>
          <p:cNvSpPr/>
          <p:nvPr/>
        </p:nvSpPr>
        <p:spPr>
          <a:xfrm>
            <a:off x="153279" y="2246931"/>
            <a:ext cx="9124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urw-din"/>
              </a:rPr>
              <a:t>Now we move to our next unmarked number 3 and mark all the numbers which are multiples of 3 and are greater than or equal to the square of it. 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E5AD-5A05-4A61-A5DC-690417385A27}"/>
              </a:ext>
            </a:extLst>
          </p:cNvPr>
          <p:cNvSpPr/>
          <p:nvPr/>
        </p:nvSpPr>
        <p:spPr>
          <a:xfrm>
            <a:off x="209550" y="5660032"/>
            <a:ext cx="8724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urw-din"/>
              </a:rPr>
              <a:t>We move to our next unmarked number 5 and mark all multiples of 5 and are greater than or equal to the square of it. 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Sieve4">
            <a:extLst>
              <a:ext uri="{FF2B5EF4-FFF2-40B4-BE49-F238E27FC236}">
                <a16:creationId xmlns:a16="http://schemas.microsoft.com/office/drawing/2014/main" id="{FFC91CD7-6FEA-4364-8752-61A00903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122728"/>
            <a:ext cx="86772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5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A449-2A29-49B3-BB5B-91750EC9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3074" name="Picture 2" descr="Sieve5">
            <a:extLst>
              <a:ext uri="{FF2B5EF4-FFF2-40B4-BE49-F238E27FC236}">
                <a16:creationId xmlns:a16="http://schemas.microsoft.com/office/drawing/2014/main" id="{E5DFA794-D245-4CAE-8550-81C9DD47A4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1" y="914400"/>
            <a:ext cx="8958611" cy="19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BD1D84-5435-4BA9-88AD-EF70BF27082D}"/>
              </a:ext>
            </a:extLst>
          </p:cNvPr>
          <p:cNvSpPr/>
          <p:nvPr/>
        </p:nvSpPr>
        <p:spPr>
          <a:xfrm>
            <a:off x="304800" y="2967335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urw-din"/>
              </a:rPr>
              <a:t>So the prime numbers are the unmarked ones: 2, 3, 5, 7, 11, 13, 17, 19, 23, 29, 31, 37, 41, 43, 47.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Sieve of Eratosthenes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def </a:t>
            </a:r>
            <a:r>
              <a:rPr lang="en-US" dirty="0"/>
              <a:t>sieve(n):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global </a:t>
            </a:r>
            <a:r>
              <a:rPr lang="en-US" dirty="0"/>
              <a:t>primes</a:t>
            </a:r>
            <a:br>
              <a:rPr lang="en-US" dirty="0"/>
            </a:br>
            <a:r>
              <a:rPr lang="en-US" dirty="0"/>
              <a:t>    primes=[</a:t>
            </a:r>
            <a:r>
              <a:rPr lang="en-US" b="1" dirty="0"/>
              <a:t>True</a:t>
            </a:r>
            <a:r>
              <a:rPr lang="en-US" dirty="0"/>
              <a:t>]*(n+1)</a:t>
            </a:r>
            <a:br>
              <a:rPr lang="en-US" dirty="0"/>
            </a:br>
            <a:r>
              <a:rPr lang="en-US" dirty="0"/>
              <a:t>    primes[0]=</a:t>
            </a:r>
            <a:r>
              <a:rPr lang="en-US" b="1" dirty="0"/>
              <a:t>False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primes[1]=</a:t>
            </a:r>
            <a:r>
              <a:rPr lang="en-US" b="1" dirty="0"/>
              <a:t>False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   for </a:t>
            </a:r>
            <a:r>
              <a:rPr lang="en-US" dirty="0"/>
              <a:t>j </a:t>
            </a:r>
            <a:r>
              <a:rPr lang="en-US" b="1" dirty="0"/>
              <a:t>in </a:t>
            </a:r>
            <a:r>
              <a:rPr lang="en-US" dirty="0"/>
              <a:t>range(2,n+1):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primes[j]==</a:t>
            </a:r>
            <a:r>
              <a:rPr lang="en-US" b="1" dirty="0"/>
              <a:t>False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/>
              <a:t>continue</a:t>
            </a:r>
            <a:br>
              <a:rPr lang="en-US" b="1" dirty="0"/>
            </a:br>
            <a:r>
              <a:rPr lang="en-US" b="1" dirty="0"/>
              <a:t>        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 (j*j,n+1,j):</a:t>
            </a:r>
            <a:br>
              <a:rPr lang="en-US" dirty="0"/>
            </a:br>
            <a:r>
              <a:rPr lang="en-US" dirty="0"/>
              <a:t>            primes[</a:t>
            </a:r>
            <a:r>
              <a:rPr lang="en-US" dirty="0" err="1"/>
              <a:t>i</a:t>
            </a:r>
            <a:r>
              <a:rPr lang="en-US" dirty="0"/>
              <a:t>]=</a:t>
            </a:r>
            <a:r>
              <a:rPr lang="en-US" b="1" dirty="0"/>
              <a:t>False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dirty="0"/>
              <a:t>n=</a:t>
            </a:r>
            <a:r>
              <a:rPr lang="en-US" dirty="0" err="1"/>
              <a:t>int</a:t>
            </a:r>
            <a:r>
              <a:rPr lang="en-US" dirty="0"/>
              <a:t>(input(</a:t>
            </a:r>
            <a:r>
              <a:rPr lang="en-US" b="1" dirty="0"/>
              <a:t>'input n'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sieve(n)</a:t>
            </a:r>
          </a:p>
          <a:p>
            <a:pPr>
              <a:buNone/>
            </a:pP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range (2,n+1):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dirty="0"/>
              <a:t>primes[</a:t>
            </a:r>
            <a:r>
              <a:rPr lang="en-US" dirty="0" err="1"/>
              <a:t>i</a:t>
            </a:r>
            <a:r>
              <a:rPr lang="en-US" dirty="0"/>
              <a:t>]:</a:t>
            </a:r>
            <a:br>
              <a:rPr lang="en-US" dirty="0"/>
            </a:br>
            <a:r>
              <a:rPr lang="en-US" dirty="0"/>
              <a:t>        print(</a:t>
            </a:r>
            <a:r>
              <a:rPr lang="en-US" dirty="0" err="1"/>
              <a:t>i,end</a:t>
            </a:r>
            <a:r>
              <a:rPr lang="en-US" dirty="0"/>
              <a:t>=</a:t>
            </a:r>
            <a:r>
              <a:rPr lang="en-US" b="1" dirty="0"/>
              <a:t>' '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1647</Words>
  <Application>Microsoft Office PowerPoint</Application>
  <PresentationFormat>On-screen Show (4:3)</PresentationFormat>
  <Paragraphs>291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Consolas</vt:lpstr>
      <vt:lpstr>JetBrains Mono</vt:lpstr>
      <vt:lpstr>Times New Roman</vt:lpstr>
      <vt:lpstr>urw-din</vt:lpstr>
      <vt:lpstr>verdana</vt:lpstr>
      <vt:lpstr>Wingdings</vt:lpstr>
      <vt:lpstr>Office Theme</vt:lpstr>
      <vt:lpstr>     Python Programming Unit 4 (KNC-302)  </vt:lpstr>
      <vt:lpstr>   </vt:lpstr>
      <vt:lpstr>Sieve of Eratosthenes</vt:lpstr>
      <vt:lpstr>Sieve of Eratosthenes</vt:lpstr>
      <vt:lpstr>  </vt:lpstr>
      <vt:lpstr>  </vt:lpstr>
      <vt:lpstr>  </vt:lpstr>
      <vt:lpstr>Sieve of Eratosthenes</vt:lpstr>
      <vt:lpstr>  </vt:lpstr>
      <vt:lpstr>Output</vt:lpstr>
      <vt:lpstr>Python File Open</vt:lpstr>
      <vt:lpstr>Create a New File</vt:lpstr>
      <vt:lpstr>  </vt:lpstr>
      <vt:lpstr>In addition you can specify if the file should be handled as binary or text mode </vt:lpstr>
      <vt:lpstr>  </vt:lpstr>
      <vt:lpstr>Opening a file</vt:lpstr>
      <vt:lpstr>Example</vt:lpstr>
      <vt:lpstr>The close() method</vt:lpstr>
      <vt:lpstr>Reading the file</vt:lpstr>
      <vt:lpstr>Example</vt:lpstr>
      <vt:lpstr>Read Only Parts of the File </vt:lpstr>
      <vt:lpstr>Looping through the file</vt:lpstr>
      <vt:lpstr>Write to an Existing File</vt:lpstr>
      <vt:lpstr>Delete a File</vt:lpstr>
      <vt:lpstr>Check if File exist</vt:lpstr>
      <vt:lpstr>Delete Folder</vt:lpstr>
      <vt:lpstr>File Pointer positions</vt:lpstr>
      <vt:lpstr>Example</vt:lpstr>
      <vt:lpstr>Output</vt:lpstr>
      <vt:lpstr>Modifying file pointer position</vt:lpstr>
      <vt:lpstr>Output</vt:lpstr>
      <vt:lpstr>Exceptions</vt:lpstr>
      <vt:lpstr>Common Exceptions</vt:lpstr>
      <vt:lpstr>Exception handling in python</vt:lpstr>
      <vt:lpstr>PowerPoint Presentation</vt:lpstr>
      <vt:lpstr>Syntax</vt:lpstr>
      <vt:lpstr>  </vt:lpstr>
      <vt:lpstr>try except else</vt:lpstr>
      <vt:lpstr>Example</vt:lpstr>
      <vt:lpstr>Output</vt:lpstr>
      <vt:lpstr>Points to remember</vt:lpstr>
      <vt:lpstr>Example</vt:lpstr>
      <vt:lpstr>The finally block</vt:lpstr>
      <vt:lpstr>  </vt:lpstr>
      <vt:lpstr>Example</vt:lpstr>
      <vt:lpstr>Declaring multiple exceptions</vt:lpstr>
      <vt:lpstr>Example</vt:lpstr>
      <vt:lpstr>Raising exceptions</vt:lpstr>
      <vt:lpstr>Example</vt:lpstr>
      <vt:lpstr>Example</vt:lpstr>
      <vt:lpstr>Output</vt:lpstr>
      <vt:lpstr>Assertions</vt:lpstr>
      <vt:lpstr>   </vt:lpstr>
      <vt:lpstr>Python assert Statement</vt:lpstr>
      <vt:lpstr>Syntax for using Assert in Pyhton:</vt:lpstr>
      <vt:lpstr>  </vt:lpstr>
      <vt:lpstr>  </vt:lpstr>
      <vt:lpstr>Key 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 Kesharwani</cp:lastModifiedBy>
  <cp:revision>283</cp:revision>
  <dcterms:created xsi:type="dcterms:W3CDTF">2019-07-20T07:03:57Z</dcterms:created>
  <dcterms:modified xsi:type="dcterms:W3CDTF">2023-01-02T10:33:31Z</dcterms:modified>
</cp:coreProperties>
</file>