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2" r:id="rId2"/>
    <p:sldId id="463" r:id="rId3"/>
    <p:sldId id="324" r:id="rId4"/>
    <p:sldId id="325" r:id="rId5"/>
    <p:sldId id="326" r:id="rId6"/>
    <p:sldId id="327" r:id="rId7"/>
    <p:sldId id="328" r:id="rId8"/>
    <p:sldId id="329" r:id="rId9"/>
    <p:sldId id="330" r:id="rId10"/>
    <p:sldId id="331" r:id="rId11"/>
    <p:sldId id="332" r:id="rId12"/>
    <p:sldId id="333" r:id="rId13"/>
    <p:sldId id="334" r:id="rId14"/>
    <p:sldId id="352" r:id="rId15"/>
    <p:sldId id="353"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465" r:id="rId32"/>
    <p:sldId id="466" r:id="rId33"/>
    <p:sldId id="467" r:id="rId34"/>
    <p:sldId id="468" r:id="rId35"/>
    <p:sldId id="469" r:id="rId36"/>
    <p:sldId id="470" r:id="rId37"/>
    <p:sldId id="471" r:id="rId38"/>
    <p:sldId id="472" r:id="rId39"/>
    <p:sldId id="473" r:id="rId40"/>
    <p:sldId id="487" r:id="rId41"/>
    <p:sldId id="474" r:id="rId42"/>
    <p:sldId id="475" r:id="rId43"/>
    <p:sldId id="476" r:id="rId44"/>
    <p:sldId id="477" r:id="rId45"/>
    <p:sldId id="478" r:id="rId46"/>
    <p:sldId id="479" r:id="rId47"/>
    <p:sldId id="480" r:id="rId48"/>
    <p:sldId id="481" r:id="rId49"/>
    <p:sldId id="482" r:id="rId50"/>
    <p:sldId id="483" r:id="rId51"/>
    <p:sldId id="484" r:id="rId52"/>
    <p:sldId id="351" r:id="rId53"/>
    <p:sldId id="485" r:id="rId54"/>
    <p:sldId id="486"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257" r:id="rId68"/>
    <p:sldId id="258" r:id="rId69"/>
    <p:sldId id="259" r:id="rId70"/>
    <p:sldId id="260" r:id="rId71"/>
    <p:sldId id="261" r:id="rId72"/>
    <p:sldId id="262" r:id="rId73"/>
    <p:sldId id="282" r:id="rId74"/>
    <p:sldId id="283" r:id="rId75"/>
    <p:sldId id="284"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F80D2-5D8F-4A77-99C2-5A5D9E7FA673}" type="datetimeFigureOut">
              <a:rPr lang="en-US" smtClean="0"/>
              <a:pPr/>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F80D2-5D8F-4A77-99C2-5A5D9E7FA673}" type="datetimeFigureOut">
              <a:rPr lang="en-US" smtClean="0"/>
              <a:pPr/>
              <a:t>11/23/2022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EC20D-1255-4CCF-8980-084F708D97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4032448"/>
          </a:xfrm>
        </p:spPr>
        <p:txBody>
          <a:bodyPr>
            <a:normAutofit fontScale="90000"/>
          </a:bodyPr>
          <a:lstStyle/>
          <a:p>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r>
              <a:rPr lang="en-US" dirty="0">
                <a:solidFill>
                  <a:srgbClr val="FF0000"/>
                </a:solidFill>
              </a:rPr>
              <a:t>Python Programming</a:t>
            </a:r>
            <a:br>
              <a:rPr lang="en-US" dirty="0">
                <a:solidFill>
                  <a:srgbClr val="FF0000"/>
                </a:solidFill>
              </a:rPr>
            </a:br>
            <a:r>
              <a:rPr lang="en-US" dirty="0">
                <a:solidFill>
                  <a:srgbClr val="FF0000"/>
                </a:solidFill>
              </a:rPr>
              <a:t>Unit 3</a:t>
            </a:r>
            <a:br>
              <a:rPr lang="en-US" dirty="0">
                <a:solidFill>
                  <a:srgbClr val="FF0000"/>
                </a:solidFill>
              </a:rPr>
            </a:br>
            <a:r>
              <a:rPr lang="en-US" dirty="0">
                <a:solidFill>
                  <a:srgbClr val="FF0000"/>
                </a:solidFill>
              </a:rPr>
              <a:t>(KNC-302)</a:t>
            </a:r>
            <a:br>
              <a:rPr lang="en-US" dirty="0">
                <a:solidFill>
                  <a:srgbClr val="FF0000"/>
                </a:solidFill>
              </a:rPr>
            </a:br>
            <a:br>
              <a:rPr lang="en-US" dirty="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1371600" y="4149078"/>
            <a:ext cx="6400800" cy="2304257"/>
          </a:xfrm>
        </p:spPr>
        <p:txBody>
          <a:bodyPr>
            <a:normAutofit lnSpcReduction="10000"/>
          </a:bodyPr>
          <a:lstStyle/>
          <a:p>
            <a:endParaRPr lang="en-US" dirty="0">
              <a:solidFill>
                <a:schemeClr val="tx1"/>
              </a:solidFill>
            </a:endParaRPr>
          </a:p>
          <a:p>
            <a:r>
              <a:rPr lang="en-US" sz="3600" dirty="0">
                <a:solidFill>
                  <a:srgbClr val="002060"/>
                </a:solidFill>
              </a:rPr>
              <a:t>Prepared By</a:t>
            </a:r>
          </a:p>
          <a:p>
            <a:r>
              <a:rPr lang="en-US" sz="3600" dirty="0">
                <a:solidFill>
                  <a:srgbClr val="002060"/>
                </a:solidFill>
              </a:rPr>
              <a:t>Abhishek Kesharwani</a:t>
            </a:r>
          </a:p>
          <a:p>
            <a:r>
              <a:rPr lang="en-US" sz="2400" b="1" dirty="0">
                <a:solidFill>
                  <a:srgbClr val="002060"/>
                </a:solidFill>
              </a:rPr>
              <a:t>Assistant Professor,UCER Naini,Allahabad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41719"/>
            <a:ext cx="2880320" cy="2035152"/>
          </a:xfrm>
          <a:prstGeom prst="rect">
            <a:avLst/>
          </a:prstGeom>
        </p:spPr>
      </p:pic>
    </p:spTree>
    <p:extLst>
      <p:ext uri="{BB962C8B-B14F-4D97-AF65-F5344CB8AC3E}">
        <p14:creationId xmlns:p14="http://schemas.microsoft.com/office/powerpoint/2010/main" val="296088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a:t>    </a:t>
            </a:r>
            <a:r>
              <a:rPr lang="en-US" dirty="0">
                <a:solidFill>
                  <a:srgbClr val="FF0000"/>
                </a:solidFill>
              </a:rPr>
              <a:t>def </a:t>
            </a:r>
            <a:r>
              <a:rPr lang="en-US" dirty="0" err="1">
                <a:solidFill>
                  <a:srgbClr val="FF0000"/>
                </a:solidFill>
              </a:rPr>
              <a:t>my_function</a:t>
            </a:r>
            <a:r>
              <a:rPr lang="en-US" dirty="0">
                <a:solidFill>
                  <a:srgbClr val="FF0000"/>
                </a:solidFill>
              </a:rPr>
              <a:t>(food):</a:t>
            </a:r>
            <a:br>
              <a:rPr lang="en-US" dirty="0">
                <a:solidFill>
                  <a:srgbClr val="FF0000"/>
                </a:solidFill>
              </a:rPr>
            </a:br>
            <a:r>
              <a:rPr lang="en-US" dirty="0">
                <a:solidFill>
                  <a:srgbClr val="FF0000"/>
                </a:solidFill>
              </a:rPr>
              <a:t>  for x in food:</a:t>
            </a:r>
            <a:br>
              <a:rPr lang="en-US" dirty="0">
                <a:solidFill>
                  <a:srgbClr val="FF0000"/>
                </a:solidFill>
              </a:rPr>
            </a:br>
            <a:r>
              <a:rPr lang="en-US" dirty="0">
                <a:solidFill>
                  <a:srgbClr val="FF0000"/>
                </a:solidFill>
              </a:rPr>
              <a:t>    print(x)</a:t>
            </a:r>
            <a:br>
              <a:rPr lang="en-US" dirty="0">
                <a:solidFill>
                  <a:srgbClr val="FF0000"/>
                </a:solidFill>
              </a:rPr>
            </a:br>
            <a:br>
              <a:rPr lang="en-US" dirty="0">
                <a:solidFill>
                  <a:srgbClr val="FF0000"/>
                </a:solidFill>
              </a:rPr>
            </a:br>
            <a:r>
              <a:rPr lang="en-US" dirty="0">
                <a:solidFill>
                  <a:srgbClr val="FF0000"/>
                </a:solidFill>
              </a:rPr>
              <a:t>fruits = ["apple", "banana", "cherry"]</a:t>
            </a:r>
            <a:br>
              <a:rPr lang="en-US" dirty="0">
                <a:solidFill>
                  <a:srgbClr val="FF0000"/>
                </a:solidFill>
              </a:rPr>
            </a:br>
            <a:br>
              <a:rPr lang="en-US" dirty="0">
                <a:solidFill>
                  <a:srgbClr val="FF0000"/>
                </a:solidFill>
              </a:rPr>
            </a:br>
            <a:r>
              <a:rPr lang="en-US" dirty="0" err="1">
                <a:solidFill>
                  <a:srgbClr val="FF0000"/>
                </a:solidFill>
              </a:rPr>
              <a:t>my_function</a:t>
            </a:r>
            <a:r>
              <a:rPr lang="en-US" dirty="0">
                <a:solidFill>
                  <a:srgbClr val="FF0000"/>
                </a:solidFill>
              </a:rPr>
              <a:t>(fruits)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pic>
        <p:nvPicPr>
          <p:cNvPr id="2050" name="Picture 2"/>
          <p:cNvPicPr>
            <a:picLocks noGrp="1" noChangeAspect="1" noChangeArrowheads="1"/>
          </p:cNvPicPr>
          <p:nvPr>
            <p:ph idx="1"/>
          </p:nvPr>
        </p:nvPicPr>
        <p:blipFill>
          <a:blip r:embed="rId2"/>
          <a:srcRect/>
          <a:stretch>
            <a:fillRect/>
          </a:stretch>
        </p:blipFill>
        <p:spPr bwMode="auto">
          <a:xfrm>
            <a:off x="1447800" y="1905001"/>
            <a:ext cx="6172200" cy="248126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Return Values</a:t>
            </a:r>
          </a:p>
        </p:txBody>
      </p:sp>
      <p:sp>
        <p:nvSpPr>
          <p:cNvPr id="6" name="Content Placeholder 5"/>
          <p:cNvSpPr>
            <a:spLocks noGrp="1"/>
          </p:cNvSpPr>
          <p:nvPr>
            <p:ph idx="1"/>
          </p:nvPr>
        </p:nvSpPr>
        <p:spPr>
          <a:xfrm>
            <a:off x="457200" y="1295400"/>
            <a:ext cx="8229600" cy="5257800"/>
          </a:xfrm>
        </p:spPr>
        <p:txBody>
          <a:bodyPr>
            <a:normAutofit fontScale="92500" lnSpcReduction="10000"/>
          </a:bodyPr>
          <a:lstStyle/>
          <a:p>
            <a:pPr>
              <a:buNone/>
            </a:pPr>
            <a:r>
              <a:rPr lang="en-US" dirty="0"/>
              <a:t>To let a function return a value, use the return statement:</a:t>
            </a:r>
          </a:p>
          <a:p>
            <a:pPr>
              <a:buNone/>
            </a:pPr>
            <a:r>
              <a:rPr lang="en-US" dirty="0"/>
              <a:t>Example</a:t>
            </a:r>
          </a:p>
          <a:p>
            <a:pPr>
              <a:buNone/>
            </a:pPr>
            <a:r>
              <a:rPr lang="en-US" dirty="0"/>
              <a:t>     </a:t>
            </a:r>
            <a:r>
              <a:rPr lang="en-US" dirty="0">
                <a:solidFill>
                  <a:srgbClr val="FF0000"/>
                </a:solidFill>
              </a:rPr>
              <a:t>def </a:t>
            </a:r>
            <a:r>
              <a:rPr lang="en-US" dirty="0" err="1">
                <a:solidFill>
                  <a:srgbClr val="FF0000"/>
                </a:solidFill>
              </a:rPr>
              <a:t>my_function</a:t>
            </a:r>
            <a:r>
              <a:rPr lang="en-US" dirty="0">
                <a:solidFill>
                  <a:srgbClr val="FF0000"/>
                </a:solidFill>
              </a:rPr>
              <a:t>(x):</a:t>
            </a:r>
            <a:br>
              <a:rPr lang="en-US" dirty="0">
                <a:solidFill>
                  <a:srgbClr val="FF0000"/>
                </a:solidFill>
              </a:rPr>
            </a:br>
            <a:r>
              <a:rPr lang="en-US" dirty="0">
                <a:solidFill>
                  <a:srgbClr val="FF0000"/>
                </a:solidFill>
              </a:rPr>
              <a:t>  </a:t>
            </a:r>
            <a:r>
              <a:rPr lang="en-US" b="1" dirty="0">
                <a:solidFill>
                  <a:srgbClr val="FF0000"/>
                </a:solidFill>
              </a:rPr>
              <a:t>return 5 * x</a:t>
            </a:r>
            <a:br>
              <a:rPr lang="en-US" b="1" dirty="0">
                <a:solidFill>
                  <a:srgbClr val="FF0000"/>
                </a:solidFill>
              </a:rPr>
            </a:br>
            <a:br>
              <a:rPr lang="en-US" dirty="0">
                <a:solidFill>
                  <a:srgbClr val="FF0000"/>
                </a:solidFill>
              </a:rPr>
            </a:br>
            <a:r>
              <a:rPr lang="en-US" dirty="0">
                <a:solidFill>
                  <a:srgbClr val="FF0000"/>
                </a:solidFill>
              </a:rPr>
              <a:t>print(</a:t>
            </a:r>
            <a:r>
              <a:rPr lang="en-US" dirty="0" err="1">
                <a:solidFill>
                  <a:srgbClr val="FF0000"/>
                </a:solidFill>
              </a:rPr>
              <a:t>my_function</a:t>
            </a:r>
            <a:r>
              <a:rPr lang="en-US" dirty="0">
                <a:solidFill>
                  <a:srgbClr val="FF0000"/>
                </a:solidFill>
              </a:rPr>
              <a:t>(3))</a:t>
            </a:r>
            <a:br>
              <a:rPr lang="en-US" dirty="0">
                <a:solidFill>
                  <a:srgbClr val="FF0000"/>
                </a:solidFill>
              </a:rPr>
            </a:br>
            <a:r>
              <a:rPr lang="en-US" dirty="0">
                <a:solidFill>
                  <a:srgbClr val="FF0000"/>
                </a:solidFill>
              </a:rPr>
              <a:t>print(</a:t>
            </a:r>
            <a:r>
              <a:rPr lang="en-US" dirty="0" err="1">
                <a:solidFill>
                  <a:srgbClr val="FF0000"/>
                </a:solidFill>
              </a:rPr>
              <a:t>my_function</a:t>
            </a:r>
            <a:r>
              <a:rPr lang="en-US" dirty="0">
                <a:solidFill>
                  <a:srgbClr val="FF0000"/>
                </a:solidFill>
              </a:rPr>
              <a:t>(5))</a:t>
            </a:r>
            <a:br>
              <a:rPr lang="en-US" dirty="0">
                <a:solidFill>
                  <a:srgbClr val="FF0000"/>
                </a:solidFill>
              </a:rPr>
            </a:br>
            <a:r>
              <a:rPr lang="en-US" dirty="0">
                <a:solidFill>
                  <a:srgbClr val="FF0000"/>
                </a:solidFill>
              </a:rPr>
              <a:t>print(</a:t>
            </a:r>
            <a:r>
              <a:rPr lang="en-US" dirty="0" err="1">
                <a:solidFill>
                  <a:srgbClr val="FF0000"/>
                </a:solidFill>
              </a:rPr>
              <a:t>my_function</a:t>
            </a:r>
            <a:r>
              <a:rPr lang="en-US" dirty="0">
                <a:solidFill>
                  <a:srgbClr val="FF0000"/>
                </a:solidFill>
              </a:rPr>
              <a:t>(9))</a:t>
            </a:r>
          </a:p>
          <a:p>
            <a:pPr>
              <a:buNone/>
            </a:pPr>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Call by reference in Python</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In python, all the functions are called by reference, i.e., all the changes made to the reference inside the function revert back to the original value referred by the reference.</a:t>
            </a:r>
          </a:p>
          <a:p>
            <a:pPr algn="just"/>
            <a:r>
              <a:rPr lang="en-US" dirty="0"/>
              <a:t>However, there is an exception in the case of mutable objects since the changes made to the mutable objects like string do not revert to the original string rather, a new string object is made, and therefore the two different objects are printed.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solidFill>
                  <a:srgbClr val="FF0000"/>
                </a:solidFill>
              </a:rPr>
              <a:t>Mutable </a:t>
            </a:r>
            <a:r>
              <a:rPr lang="en-US" sz="3600" dirty="0" err="1">
                <a:solidFill>
                  <a:srgbClr val="FF0000"/>
                </a:solidFill>
              </a:rPr>
              <a:t>vs</a:t>
            </a:r>
            <a:r>
              <a:rPr lang="en-US" sz="3600" dirty="0">
                <a:solidFill>
                  <a:srgbClr val="FF0000"/>
                </a:solidFill>
              </a:rPr>
              <a:t> Immutable Objects in Python</a:t>
            </a:r>
          </a:p>
        </p:txBody>
      </p:sp>
      <p:sp>
        <p:nvSpPr>
          <p:cNvPr id="6" name="Content Placeholder 5"/>
          <p:cNvSpPr>
            <a:spLocks noGrp="1"/>
          </p:cNvSpPr>
          <p:nvPr>
            <p:ph idx="1"/>
          </p:nvPr>
        </p:nvSpPr>
        <p:spPr>
          <a:xfrm>
            <a:off x="457200" y="1295400"/>
            <a:ext cx="8229600" cy="5257800"/>
          </a:xfrm>
        </p:spPr>
        <p:txBody>
          <a:bodyPr>
            <a:normAutofit lnSpcReduction="10000"/>
          </a:bodyPr>
          <a:lstStyle/>
          <a:p>
            <a:pPr algn="just"/>
            <a:r>
              <a:rPr lang="en-US" dirty="0"/>
              <a:t>Every variable in python holds an instance of an object. </a:t>
            </a:r>
          </a:p>
          <a:p>
            <a:pPr algn="just"/>
            <a:r>
              <a:rPr lang="en-US" dirty="0"/>
              <a:t>There are two types of objects in python i.e. </a:t>
            </a:r>
            <a:r>
              <a:rPr lang="en-US" b="1" dirty="0"/>
              <a:t>Mutable </a:t>
            </a:r>
            <a:r>
              <a:rPr lang="en-US" dirty="0"/>
              <a:t>and </a:t>
            </a:r>
            <a:r>
              <a:rPr lang="en-US" b="1" dirty="0"/>
              <a:t>Immutable objects</a:t>
            </a:r>
            <a:r>
              <a:rPr lang="en-US" dirty="0"/>
              <a:t>. </a:t>
            </a:r>
          </a:p>
          <a:p>
            <a:pPr algn="just"/>
            <a:r>
              <a:rPr lang="en-US" dirty="0"/>
              <a:t>Whenever an object is instantiated, it is assigned a unique object id. </a:t>
            </a:r>
          </a:p>
          <a:p>
            <a:pPr algn="just"/>
            <a:r>
              <a:rPr lang="en-US" dirty="0"/>
              <a:t>The type of the object is defined at the runtime and it can’t be changed afterwards. However, it’s state can be changed if it is a mutable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457200"/>
            <a:ext cx="8229600" cy="6096000"/>
          </a:xfrm>
        </p:spPr>
        <p:txBody>
          <a:bodyPr/>
          <a:lstStyle/>
          <a:p>
            <a:r>
              <a:rPr lang="en-US" dirty="0">
                <a:solidFill>
                  <a:srgbClr val="FF0000"/>
                </a:solidFill>
              </a:rPr>
              <a:t>NOTE: mutable objects can change their state or contents and immutable objects can’t change their state or content.</a:t>
            </a:r>
          </a:p>
          <a:p>
            <a:pPr algn="just">
              <a:buNone/>
            </a:pPr>
            <a:r>
              <a:rPr lang="en-US" b="1" dirty="0">
                <a:solidFill>
                  <a:srgbClr val="FF0000"/>
                </a:solidFill>
              </a:rPr>
              <a:t>Immutable Objects </a:t>
            </a:r>
            <a:r>
              <a:rPr lang="en-US" b="1" dirty="0"/>
              <a:t>:</a:t>
            </a:r>
            <a:r>
              <a:rPr lang="en-US" dirty="0"/>
              <a:t> These are of in-built types like </a:t>
            </a:r>
            <a:r>
              <a:rPr lang="en-US" b="1" dirty="0" err="1"/>
              <a:t>int</a:t>
            </a:r>
            <a:r>
              <a:rPr lang="en-US" b="1" dirty="0"/>
              <a:t>, float, </a:t>
            </a:r>
            <a:r>
              <a:rPr lang="en-US" b="1" dirty="0" err="1"/>
              <a:t>bool</a:t>
            </a:r>
            <a:r>
              <a:rPr lang="en-US" b="1" dirty="0"/>
              <a:t>, string, </a:t>
            </a:r>
            <a:r>
              <a:rPr lang="en-US" b="1" dirty="0" err="1"/>
              <a:t>unicode</a:t>
            </a:r>
            <a:r>
              <a:rPr lang="en-US" b="1" dirty="0"/>
              <a:t>, </a:t>
            </a:r>
            <a:r>
              <a:rPr lang="en-US" b="1" dirty="0" err="1"/>
              <a:t>tuple</a:t>
            </a:r>
            <a:r>
              <a:rPr lang="en-US" dirty="0"/>
              <a:t>. In simple words, an immutable object can’t be changed after it is created.</a:t>
            </a:r>
          </a:p>
          <a:p>
            <a:pPr algn="just">
              <a:buNone/>
            </a:pPr>
            <a:r>
              <a:rPr lang="en-US" b="1" dirty="0">
                <a:solidFill>
                  <a:srgbClr val="FF0000"/>
                </a:solidFill>
              </a:rPr>
              <a:t>Mutable Objects </a:t>
            </a:r>
            <a:r>
              <a:rPr lang="en-US" b="1" dirty="0"/>
              <a:t>: </a:t>
            </a:r>
            <a:r>
              <a:rPr lang="en-US" dirty="0"/>
              <a:t>These are of type </a:t>
            </a:r>
            <a:r>
              <a:rPr lang="en-US" b="1" dirty="0"/>
              <a:t>list , </a:t>
            </a:r>
            <a:r>
              <a:rPr lang="en-US" b="1" dirty="0" err="1"/>
              <a:t>dict</a:t>
            </a:r>
            <a:r>
              <a:rPr lang="en-US" b="1" dirty="0"/>
              <a:t> , set </a:t>
            </a:r>
            <a:r>
              <a:rPr lang="en-US" dirty="0"/>
              <a:t>. Custom classes are generally mutable.</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4000" dirty="0">
                <a:solidFill>
                  <a:srgbClr val="FF0000"/>
                </a:solidFill>
              </a:rPr>
              <a:t>Example 1 Passing mutable Object (List)</a:t>
            </a:r>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normAutofit lnSpcReduction="10000"/>
          </a:bodyPr>
          <a:lstStyle/>
          <a:p>
            <a:pPr>
              <a:buNone/>
            </a:pPr>
            <a:r>
              <a:rPr lang="en-US" b="1" dirty="0"/>
              <a:t>def</a:t>
            </a:r>
            <a:r>
              <a:rPr lang="en-US" dirty="0"/>
              <a:t> </a:t>
            </a:r>
            <a:r>
              <a:rPr lang="en-US" dirty="0" err="1"/>
              <a:t>change_list</a:t>
            </a:r>
            <a:r>
              <a:rPr lang="en-US" dirty="0"/>
              <a:t>(l):  </a:t>
            </a:r>
          </a:p>
          <a:p>
            <a:pPr>
              <a:buNone/>
            </a:pPr>
            <a:r>
              <a:rPr lang="en-US" dirty="0"/>
              <a:t>    </a:t>
            </a:r>
            <a:r>
              <a:rPr lang="en-US" dirty="0" err="1"/>
              <a:t>l.append</a:t>
            </a:r>
            <a:r>
              <a:rPr lang="en-US" dirty="0"/>
              <a:t>(20) </a:t>
            </a:r>
          </a:p>
          <a:p>
            <a:pPr>
              <a:buNone/>
            </a:pPr>
            <a:r>
              <a:rPr lang="en-US" dirty="0"/>
              <a:t>    </a:t>
            </a:r>
            <a:r>
              <a:rPr lang="en-US" dirty="0" err="1"/>
              <a:t>l.append</a:t>
            </a:r>
            <a:r>
              <a:rPr lang="en-US" dirty="0"/>
              <a:t>(30)  </a:t>
            </a:r>
          </a:p>
          <a:p>
            <a:pPr>
              <a:buNone/>
            </a:pPr>
            <a:r>
              <a:rPr lang="en-US" dirty="0"/>
              <a:t>    </a:t>
            </a:r>
            <a:r>
              <a:rPr lang="en-US" b="1" dirty="0"/>
              <a:t>print</a:t>
            </a:r>
            <a:r>
              <a:rPr lang="en-US" dirty="0"/>
              <a:t>("list inside function = ",l)  </a:t>
            </a:r>
          </a:p>
          <a:p>
            <a:pPr>
              <a:buNone/>
            </a:pPr>
            <a:r>
              <a:rPr lang="en-US" dirty="0"/>
              <a:t> </a:t>
            </a:r>
          </a:p>
          <a:p>
            <a:pPr>
              <a:buNone/>
            </a:pPr>
            <a:r>
              <a:rPr lang="en-US" dirty="0"/>
              <a:t>list1 = [10,30,40,50]  </a:t>
            </a:r>
          </a:p>
          <a:p>
            <a:pPr>
              <a:buNone/>
            </a:pPr>
            <a:r>
              <a:rPr lang="en-US" dirty="0"/>
              <a:t>  </a:t>
            </a:r>
          </a:p>
          <a:p>
            <a:pPr>
              <a:buNone/>
            </a:pPr>
            <a:r>
              <a:rPr lang="en-US" dirty="0" err="1"/>
              <a:t>change_list</a:t>
            </a:r>
            <a:r>
              <a:rPr lang="en-US" dirty="0"/>
              <a:t>(list1)</a:t>
            </a:r>
          </a:p>
          <a:p>
            <a:pPr>
              <a:buNone/>
            </a:pPr>
            <a:r>
              <a:rPr lang="en-US" b="1" dirty="0"/>
              <a:t>print</a:t>
            </a:r>
            <a:r>
              <a:rPr lang="en-US" dirty="0"/>
              <a:t>("list outside function = ",list1)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solidFill>
                  <a:srgbClr val="FF0000"/>
                </a:solidFill>
              </a:rPr>
              <a:t>Output</a:t>
            </a:r>
            <a:r>
              <a:rPr lang="en-US" dirty="0">
                <a:solidFill>
                  <a:srgbClr val="FF0000"/>
                </a:solidFill>
              </a:rPr>
              <a:t>  </a:t>
            </a:r>
          </a:p>
        </p:txBody>
      </p:sp>
      <p:sp>
        <p:nvSpPr>
          <p:cNvPr id="6" name="Content Placeholder 5"/>
          <p:cNvSpPr>
            <a:spLocks noGrp="1"/>
          </p:cNvSpPr>
          <p:nvPr>
            <p:ph idx="1"/>
          </p:nvPr>
        </p:nvSpPr>
        <p:spPr>
          <a:xfrm>
            <a:off x="457200" y="1295400"/>
            <a:ext cx="8229600" cy="5257800"/>
          </a:xfrm>
        </p:spPr>
        <p:txBody>
          <a:bodyPr/>
          <a:lstStyle/>
          <a:p>
            <a:pPr>
              <a:buNone/>
            </a:pPr>
            <a:r>
              <a:rPr lang="en-US" dirty="0"/>
              <a:t>list inside function   =  [10, 30, 40, 50, 20, 30] </a:t>
            </a:r>
          </a:p>
          <a:p>
            <a:pPr>
              <a:buNone/>
            </a:pPr>
            <a:r>
              <a:rPr lang="en-US" dirty="0"/>
              <a:t>list outside function = [10, 30, 40, 50, 20, 30]</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4000" dirty="0">
                <a:solidFill>
                  <a:srgbClr val="FF0000"/>
                </a:solidFill>
              </a:rPr>
              <a:t>Example 2 Passing immutable Object (String)</a:t>
            </a:r>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normAutofit fontScale="92500" lnSpcReduction="20000"/>
          </a:bodyPr>
          <a:lstStyle/>
          <a:p>
            <a:pPr>
              <a:buNone/>
            </a:pPr>
            <a:r>
              <a:rPr lang="en-US" b="1" dirty="0"/>
              <a:t>def</a:t>
            </a:r>
            <a:r>
              <a:rPr lang="en-US" dirty="0"/>
              <a:t> </a:t>
            </a:r>
            <a:r>
              <a:rPr lang="en-US" dirty="0" err="1"/>
              <a:t>change_string</a:t>
            </a:r>
            <a:r>
              <a:rPr lang="en-US" dirty="0"/>
              <a:t> (</a:t>
            </a:r>
            <a:r>
              <a:rPr lang="en-US" dirty="0" err="1"/>
              <a:t>str</a:t>
            </a:r>
            <a:r>
              <a:rPr lang="en-US" dirty="0"/>
              <a:t>):  </a:t>
            </a:r>
          </a:p>
          <a:p>
            <a:pPr>
              <a:buNone/>
            </a:pPr>
            <a:r>
              <a:rPr lang="en-US" dirty="0"/>
              <a:t>    </a:t>
            </a:r>
            <a:r>
              <a:rPr lang="en-US" dirty="0" err="1"/>
              <a:t>str</a:t>
            </a:r>
            <a:r>
              <a:rPr lang="en-US" dirty="0"/>
              <a:t> = </a:t>
            </a:r>
            <a:r>
              <a:rPr lang="en-US" dirty="0" err="1"/>
              <a:t>str</a:t>
            </a:r>
            <a:r>
              <a:rPr lang="en-US" dirty="0"/>
              <a:t> + " </a:t>
            </a:r>
            <a:r>
              <a:rPr lang="en-US" dirty="0" err="1"/>
              <a:t>Hows</a:t>
            </a:r>
            <a:r>
              <a:rPr lang="en-US" dirty="0"/>
              <a:t> you";  </a:t>
            </a:r>
          </a:p>
          <a:p>
            <a:pPr>
              <a:buNone/>
            </a:pPr>
            <a:r>
              <a:rPr lang="en-US" dirty="0"/>
              <a:t>    </a:t>
            </a:r>
            <a:r>
              <a:rPr lang="en-US" b="1" dirty="0"/>
              <a:t>print</a:t>
            </a:r>
            <a:r>
              <a:rPr lang="en-US" dirty="0"/>
              <a:t>("printing the string inside function :",</a:t>
            </a:r>
            <a:r>
              <a:rPr lang="en-US" dirty="0" err="1"/>
              <a:t>str</a:t>
            </a:r>
            <a:r>
              <a:rPr lang="en-US" dirty="0"/>
              <a:t>);  </a:t>
            </a:r>
          </a:p>
          <a:p>
            <a:pPr>
              <a:buNone/>
            </a:pPr>
            <a:r>
              <a:rPr lang="en-US" dirty="0"/>
              <a:t>  </a:t>
            </a:r>
          </a:p>
          <a:p>
            <a:pPr>
              <a:buNone/>
            </a:pPr>
            <a:r>
              <a:rPr lang="en-US" dirty="0"/>
              <a:t>string1 = "Hi I am there"  </a:t>
            </a:r>
          </a:p>
          <a:p>
            <a:pPr>
              <a:buNone/>
            </a:pPr>
            <a:r>
              <a:rPr lang="en-US" dirty="0"/>
              <a:t>  </a:t>
            </a:r>
          </a:p>
          <a:p>
            <a:pPr>
              <a:buNone/>
            </a:pPr>
            <a:r>
              <a:rPr lang="en-US" dirty="0"/>
              <a:t>  </a:t>
            </a:r>
          </a:p>
          <a:p>
            <a:pPr>
              <a:buNone/>
            </a:pPr>
            <a:r>
              <a:rPr lang="en-US" dirty="0" err="1"/>
              <a:t>change_string</a:t>
            </a:r>
            <a:r>
              <a:rPr lang="en-US" dirty="0"/>
              <a:t>(string1)  </a:t>
            </a:r>
          </a:p>
          <a:p>
            <a:pPr>
              <a:buNone/>
            </a:pPr>
            <a:r>
              <a:rPr lang="en-US" dirty="0"/>
              <a:t>  </a:t>
            </a:r>
          </a:p>
          <a:p>
            <a:pPr>
              <a:buNone/>
            </a:pPr>
            <a:r>
              <a:rPr lang="en-US" b="1" dirty="0"/>
              <a:t>print</a:t>
            </a:r>
            <a:r>
              <a:rPr lang="en-US" dirty="0"/>
              <a:t>("printing the string outside function :",string1)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solidFill>
                  <a:srgbClr val="FF0000"/>
                </a:solidFill>
              </a:rPr>
              <a:t>Output</a:t>
            </a:r>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lstStyle/>
          <a:p>
            <a:pPr>
              <a:buNone/>
            </a:pPr>
            <a:r>
              <a:rPr lang="en-US" dirty="0"/>
              <a:t>printing the string inside function : </a:t>
            </a:r>
            <a:r>
              <a:rPr lang="en-US" dirty="0">
                <a:solidFill>
                  <a:srgbClr val="FF0000"/>
                </a:solidFill>
              </a:rPr>
              <a:t>Hi I am there </a:t>
            </a:r>
            <a:r>
              <a:rPr lang="en-US" dirty="0" err="1">
                <a:solidFill>
                  <a:srgbClr val="FF0000"/>
                </a:solidFill>
              </a:rPr>
              <a:t>Hows</a:t>
            </a:r>
            <a:r>
              <a:rPr lang="en-US" dirty="0">
                <a:solidFill>
                  <a:srgbClr val="FF0000"/>
                </a:solidFill>
              </a:rPr>
              <a:t> you </a:t>
            </a:r>
          </a:p>
          <a:p>
            <a:pPr>
              <a:buNone/>
            </a:pPr>
            <a:r>
              <a:rPr lang="en-US" dirty="0"/>
              <a:t>printing the string outside function : </a:t>
            </a:r>
            <a:r>
              <a:rPr lang="en-US" dirty="0">
                <a:solidFill>
                  <a:srgbClr val="FF0000"/>
                </a:solidFill>
              </a:rPr>
              <a:t>Hi I am there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0C31-450D-40DE-8E17-3B82CF42C8D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9EC9308-6D02-4594-9528-0F7E78FAA053}"/>
              </a:ext>
            </a:extLst>
          </p:cNvPr>
          <p:cNvSpPr>
            <a:spLocks noGrp="1"/>
          </p:cNvSpPr>
          <p:nvPr>
            <p:ph idx="1"/>
          </p:nvPr>
        </p:nvSpPr>
        <p:spPr>
          <a:xfrm>
            <a:off x="457200" y="274638"/>
            <a:ext cx="8229600" cy="5851525"/>
          </a:xfrm>
        </p:spPr>
        <p:txBody>
          <a:bodyPr>
            <a:normAutofit/>
          </a:bodyPr>
          <a:lstStyle/>
          <a:p>
            <a:pPr marL="0" marR="0" indent="0" algn="just">
              <a:lnSpc>
                <a:spcPct val="107000"/>
              </a:lnSpc>
              <a:spcBef>
                <a:spcPts val="0"/>
              </a:spcBef>
              <a:spcAft>
                <a:spcPts val="800"/>
              </a:spcAft>
              <a:buNone/>
            </a:pPr>
            <a:r>
              <a:rPr lang="en-US" sz="3600" b="1" dirty="0">
                <a:solidFill>
                  <a:srgbClr val="FF0000"/>
                </a:solidFill>
                <a:highlight>
                  <a:srgbClr val="00FF00"/>
                </a:highlight>
                <a:latin typeface="Times New Roman" panose="02020603050405020304" pitchFamily="18" charset="0"/>
                <a:ea typeface="Calibri" panose="020F0502020204030204" pitchFamily="34" charset="0"/>
                <a:cs typeface="Times New Roman" panose="02020603050405020304" pitchFamily="18" charset="0"/>
              </a:rPr>
              <a:t>UNIT III</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Function: Parts of A Function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Execution of A Function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Keyword and Default Arguments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Scope Rules.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Strings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Length of the string and perform Concatenation and Repeat operations in it.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Indexing and Slicing of Strings.</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7725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Types of arguments</a:t>
            </a:r>
          </a:p>
        </p:txBody>
      </p:sp>
      <p:sp>
        <p:nvSpPr>
          <p:cNvPr id="6" name="Content Placeholder 5"/>
          <p:cNvSpPr>
            <a:spLocks noGrp="1"/>
          </p:cNvSpPr>
          <p:nvPr>
            <p:ph idx="1"/>
          </p:nvPr>
        </p:nvSpPr>
        <p:spPr>
          <a:xfrm>
            <a:off x="457200" y="1295400"/>
            <a:ext cx="8229600" cy="5257800"/>
          </a:xfrm>
        </p:spPr>
        <p:txBody>
          <a:bodyPr/>
          <a:lstStyle/>
          <a:p>
            <a:pPr>
              <a:buNone/>
            </a:pPr>
            <a:r>
              <a:rPr lang="en-US" dirty="0"/>
              <a:t>There may be several types of arguments which can be passed at the time of function calling.</a:t>
            </a:r>
          </a:p>
          <a:p>
            <a:r>
              <a:rPr lang="en-US" dirty="0">
                <a:solidFill>
                  <a:srgbClr val="00B050"/>
                </a:solidFill>
              </a:rPr>
              <a:t>Required arguments</a:t>
            </a:r>
          </a:p>
          <a:p>
            <a:r>
              <a:rPr lang="en-US" dirty="0">
                <a:solidFill>
                  <a:srgbClr val="00B050"/>
                </a:solidFill>
              </a:rPr>
              <a:t>Keyword arguments</a:t>
            </a:r>
          </a:p>
          <a:p>
            <a:r>
              <a:rPr lang="en-US" dirty="0">
                <a:solidFill>
                  <a:srgbClr val="00B050"/>
                </a:solidFill>
              </a:rPr>
              <a:t>Default arguments</a:t>
            </a:r>
          </a:p>
          <a:p>
            <a:r>
              <a:rPr lang="en-US" dirty="0">
                <a:solidFill>
                  <a:srgbClr val="00B050"/>
                </a:solidFill>
              </a:rPr>
              <a:t>Variable-length arguments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00B050"/>
                </a:solidFill>
              </a:rPr>
              <a:t>Required Arguments</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required arguments are  those arguments which are required to be passed at the time of function calling with the exact match of their positions in the function call and function definition.</a:t>
            </a:r>
          </a:p>
          <a:p>
            <a:pPr algn="just"/>
            <a:r>
              <a:rPr lang="en-US" dirty="0"/>
              <a:t>If either of the arguments is not provided in the function call, or the position of the arguments is changed, then the python interpreter will show the error.</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sz="2800" b="1" dirty="0"/>
              <a:t>def</a:t>
            </a:r>
            <a:r>
              <a:rPr lang="en-US" sz="2800" dirty="0"/>
              <a:t> </a:t>
            </a:r>
            <a:r>
              <a:rPr lang="en-US" sz="2800" dirty="0" err="1"/>
              <a:t>simple_interest</a:t>
            </a:r>
            <a:r>
              <a:rPr lang="en-US" sz="2800" dirty="0"/>
              <a:t>(</a:t>
            </a:r>
            <a:r>
              <a:rPr lang="en-US" sz="2800" dirty="0" err="1"/>
              <a:t>p,t,r</a:t>
            </a:r>
            <a:r>
              <a:rPr lang="en-US" sz="2800" dirty="0"/>
              <a:t>):  </a:t>
            </a:r>
          </a:p>
          <a:p>
            <a:pPr>
              <a:buNone/>
            </a:pPr>
            <a:r>
              <a:rPr lang="en-US" sz="2800" dirty="0"/>
              <a:t>    </a:t>
            </a:r>
            <a:r>
              <a:rPr lang="en-US" sz="2800" b="1" dirty="0"/>
              <a:t>return</a:t>
            </a:r>
            <a:r>
              <a:rPr lang="en-US" sz="2800" dirty="0"/>
              <a:t> (p*t*r)/100  </a:t>
            </a:r>
          </a:p>
          <a:p>
            <a:pPr>
              <a:buNone/>
            </a:pPr>
            <a:r>
              <a:rPr lang="en-US" sz="2800" dirty="0"/>
              <a:t>p = float(input("Enter the principle amount? "))  </a:t>
            </a:r>
          </a:p>
          <a:p>
            <a:pPr>
              <a:buNone/>
            </a:pPr>
            <a:r>
              <a:rPr lang="en-US" sz="2800" dirty="0"/>
              <a:t>r = float(input("Enter the rate of interest? "))  </a:t>
            </a:r>
          </a:p>
          <a:p>
            <a:pPr>
              <a:buNone/>
            </a:pPr>
            <a:r>
              <a:rPr lang="en-US" sz="2800" dirty="0"/>
              <a:t>t = float(input("Enter the time in years? "))  </a:t>
            </a:r>
          </a:p>
          <a:p>
            <a:pPr>
              <a:buNone/>
            </a:pPr>
            <a:r>
              <a:rPr lang="en-US" sz="2800" b="1" dirty="0"/>
              <a:t>print</a:t>
            </a:r>
            <a:r>
              <a:rPr lang="en-US" sz="2800" dirty="0"/>
              <a:t>("Simple Interest: ",</a:t>
            </a:r>
            <a:r>
              <a:rPr lang="en-US" sz="2800" dirty="0" err="1"/>
              <a:t>simple_interest</a:t>
            </a:r>
            <a:r>
              <a:rPr lang="en-US" sz="2800" dirty="0"/>
              <a:t>(</a:t>
            </a:r>
            <a:r>
              <a:rPr lang="en-US" sz="2800" dirty="0" err="1"/>
              <a:t>p,r,t</a:t>
            </a:r>
            <a:r>
              <a:rPr lang="en-US" sz="2800" dirty="0"/>
              <a:t>))</a:t>
            </a:r>
            <a:r>
              <a:rPr lang="en-US" dirty="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Keyword arguments</a:t>
            </a:r>
          </a:p>
        </p:txBody>
      </p:sp>
      <p:sp>
        <p:nvSpPr>
          <p:cNvPr id="6" name="Content Placeholder 5"/>
          <p:cNvSpPr>
            <a:spLocks noGrp="1"/>
          </p:cNvSpPr>
          <p:nvPr>
            <p:ph idx="1"/>
          </p:nvPr>
        </p:nvSpPr>
        <p:spPr>
          <a:xfrm>
            <a:off x="457200" y="1295400"/>
            <a:ext cx="8229600" cy="5257800"/>
          </a:xfrm>
        </p:spPr>
        <p:txBody>
          <a:bodyPr/>
          <a:lstStyle/>
          <a:p>
            <a:pPr algn="just"/>
            <a:r>
              <a:rPr lang="en-US" dirty="0"/>
              <a:t>Python allows us to call the function with the keyword arguments. This kind of function call will enable us to pass the arguments in the random order.</a:t>
            </a:r>
          </a:p>
          <a:p>
            <a:pPr algn="just"/>
            <a:r>
              <a:rPr lang="en-US" dirty="0"/>
              <a:t>The name of the arguments is treated as the keywords and matched in the function calling and definition. </a:t>
            </a:r>
          </a:p>
          <a:p>
            <a:pPr algn="just"/>
            <a:r>
              <a:rPr lang="en-US" dirty="0"/>
              <a:t>If the same match is found, the values of the arguments are copied in the function definition.</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fr-FR" dirty="0" err="1"/>
              <a:t>def</a:t>
            </a:r>
            <a:r>
              <a:rPr lang="fr-FR" dirty="0"/>
              <a:t> </a:t>
            </a:r>
            <a:r>
              <a:rPr lang="fr-FR" dirty="0" err="1"/>
              <a:t>simple_interest</a:t>
            </a:r>
            <a:r>
              <a:rPr lang="fr-FR" dirty="0"/>
              <a:t>(</a:t>
            </a:r>
            <a:r>
              <a:rPr lang="fr-FR" dirty="0" err="1"/>
              <a:t>p,t,r</a:t>
            </a:r>
            <a:r>
              <a:rPr lang="fr-FR" dirty="0"/>
              <a:t>):  </a:t>
            </a:r>
          </a:p>
          <a:p>
            <a:pPr>
              <a:buNone/>
            </a:pPr>
            <a:r>
              <a:rPr lang="fr-FR" dirty="0"/>
              <a:t>    return (p*t*r)/100  </a:t>
            </a:r>
          </a:p>
          <a:p>
            <a:pPr>
              <a:buNone/>
            </a:pPr>
            <a:r>
              <a:rPr lang="fr-FR" dirty="0" err="1"/>
              <a:t>print</a:t>
            </a:r>
            <a:r>
              <a:rPr lang="fr-FR" dirty="0"/>
              <a:t>("Simple </a:t>
            </a:r>
            <a:r>
              <a:rPr lang="fr-FR" dirty="0" err="1"/>
              <a:t>Interest</a:t>
            </a:r>
            <a:r>
              <a:rPr lang="fr-FR" dirty="0"/>
              <a:t>: ",</a:t>
            </a:r>
            <a:r>
              <a:rPr lang="fr-FR" dirty="0" err="1"/>
              <a:t>simple_interest</a:t>
            </a:r>
            <a:r>
              <a:rPr lang="fr-FR" dirty="0"/>
              <a:t>(t=10,r=10,p=1900))</a:t>
            </a:r>
          </a:p>
          <a:p>
            <a:pPr>
              <a:buNone/>
            </a:pPr>
            <a:endParaRPr lang="fr-FR" dirty="0"/>
          </a:p>
          <a:p>
            <a:pPr>
              <a:buNone/>
            </a:pPr>
            <a:r>
              <a:rPr lang="en-US" b="1" dirty="0">
                <a:solidFill>
                  <a:srgbClr val="FF0000"/>
                </a:solidFill>
              </a:rPr>
              <a:t>Output:</a:t>
            </a:r>
            <a:endParaRPr lang="en-US" dirty="0">
              <a:solidFill>
                <a:srgbClr val="FF0000"/>
              </a:solidFill>
            </a:endParaRPr>
          </a:p>
          <a:p>
            <a:pPr>
              <a:buNone/>
            </a:pPr>
            <a:r>
              <a:rPr lang="en-US" dirty="0"/>
              <a:t>Simple Interest: 1900.0</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Default Arguments</a:t>
            </a:r>
          </a:p>
        </p:txBody>
      </p:sp>
      <p:sp>
        <p:nvSpPr>
          <p:cNvPr id="6" name="Content Placeholder 5"/>
          <p:cNvSpPr>
            <a:spLocks noGrp="1"/>
          </p:cNvSpPr>
          <p:nvPr>
            <p:ph idx="1"/>
          </p:nvPr>
        </p:nvSpPr>
        <p:spPr>
          <a:xfrm>
            <a:off x="457200" y="1295400"/>
            <a:ext cx="8229600" cy="5257800"/>
          </a:xfrm>
        </p:spPr>
        <p:txBody>
          <a:bodyPr/>
          <a:lstStyle/>
          <a:p>
            <a:pPr algn="just"/>
            <a:r>
              <a:rPr lang="en-US" dirty="0"/>
              <a:t>Python allows us to initialize the arguments at the function definition. </a:t>
            </a:r>
          </a:p>
          <a:p>
            <a:pPr algn="just"/>
            <a:r>
              <a:rPr lang="en-US" dirty="0"/>
              <a:t>If the value of any of the argument is not provided at the time of function call, then that argument can be initialized with the value given in the definition even if the argument is not specified at the function call.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b="1" dirty="0"/>
              <a:t>def</a:t>
            </a:r>
            <a:r>
              <a:rPr lang="en-US" dirty="0"/>
              <a:t> </a:t>
            </a:r>
            <a:r>
              <a:rPr lang="en-US" dirty="0" err="1"/>
              <a:t>printme</a:t>
            </a:r>
            <a:r>
              <a:rPr lang="en-US" dirty="0"/>
              <a:t>(</a:t>
            </a:r>
            <a:r>
              <a:rPr lang="en-US" dirty="0" err="1"/>
              <a:t>name,age</a:t>
            </a:r>
            <a:r>
              <a:rPr lang="en-US" dirty="0"/>
              <a:t>=22):  </a:t>
            </a:r>
          </a:p>
          <a:p>
            <a:pPr>
              <a:buNone/>
            </a:pPr>
            <a:r>
              <a:rPr lang="en-US" dirty="0"/>
              <a:t>    </a:t>
            </a:r>
            <a:r>
              <a:rPr lang="en-US" b="1" dirty="0"/>
              <a:t>print</a:t>
            </a:r>
            <a:r>
              <a:rPr lang="en-US" dirty="0"/>
              <a:t>("My name </a:t>
            </a:r>
            <a:r>
              <a:rPr lang="en-US" dirty="0" err="1"/>
              <a:t>is",name,"and</a:t>
            </a:r>
            <a:r>
              <a:rPr lang="en-US" dirty="0"/>
              <a:t> age </a:t>
            </a:r>
            <a:r>
              <a:rPr lang="en-US" dirty="0" err="1"/>
              <a:t>is",age</a:t>
            </a:r>
            <a:r>
              <a:rPr lang="en-US" dirty="0"/>
              <a:t>)  </a:t>
            </a:r>
          </a:p>
          <a:p>
            <a:pPr>
              <a:buNone/>
            </a:pPr>
            <a:r>
              <a:rPr lang="en-US" dirty="0" err="1"/>
              <a:t>printme</a:t>
            </a:r>
            <a:r>
              <a:rPr lang="en-US" dirty="0"/>
              <a:t>(name = "john") </a:t>
            </a:r>
          </a:p>
          <a:p>
            <a:endParaRPr lang="en-US" dirty="0"/>
          </a:p>
          <a:p>
            <a:pPr>
              <a:buNone/>
            </a:pPr>
            <a:r>
              <a:rPr lang="en-US" b="1" dirty="0">
                <a:solidFill>
                  <a:srgbClr val="FF0000"/>
                </a:solidFill>
              </a:rPr>
              <a:t>Output:</a:t>
            </a:r>
            <a:endParaRPr lang="en-US" dirty="0">
              <a:solidFill>
                <a:srgbClr val="FF0000"/>
              </a:solidFill>
            </a:endParaRPr>
          </a:p>
          <a:p>
            <a:pPr>
              <a:buNone/>
            </a:pPr>
            <a:r>
              <a:rPr lang="en-US" dirty="0"/>
              <a:t>My name is john and age is 22</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Variable length Arguments</a:t>
            </a:r>
          </a:p>
        </p:txBody>
      </p:sp>
      <p:sp>
        <p:nvSpPr>
          <p:cNvPr id="6" name="Content Placeholder 5"/>
          <p:cNvSpPr>
            <a:spLocks noGrp="1"/>
          </p:cNvSpPr>
          <p:nvPr>
            <p:ph idx="1"/>
          </p:nvPr>
        </p:nvSpPr>
        <p:spPr>
          <a:xfrm>
            <a:off x="457200" y="1295400"/>
            <a:ext cx="8229600" cy="5257800"/>
          </a:xfrm>
        </p:spPr>
        <p:txBody>
          <a:bodyPr/>
          <a:lstStyle/>
          <a:p>
            <a:pPr algn="just"/>
            <a:r>
              <a:rPr lang="en-US" dirty="0"/>
              <a:t>Python provides us the flexibility to provide the comma separated values which are internally treated as </a:t>
            </a:r>
            <a:r>
              <a:rPr lang="en-US" dirty="0" err="1"/>
              <a:t>tuples</a:t>
            </a:r>
            <a:r>
              <a:rPr lang="en-US" dirty="0"/>
              <a:t> at the function call.</a:t>
            </a:r>
          </a:p>
          <a:p>
            <a:pPr algn="just"/>
            <a:r>
              <a:rPr lang="en-US" dirty="0"/>
              <a:t>However, at the function definition, we have to define the variable with * (star) as *&lt;variable - name &gt;.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b="1" dirty="0"/>
              <a:t>def</a:t>
            </a:r>
            <a:r>
              <a:rPr lang="en-US" dirty="0"/>
              <a:t> </a:t>
            </a:r>
            <a:r>
              <a:rPr lang="en-US" dirty="0" err="1"/>
              <a:t>printme</a:t>
            </a:r>
            <a:r>
              <a:rPr lang="en-US" dirty="0"/>
              <a:t>(*names):  </a:t>
            </a:r>
          </a:p>
          <a:p>
            <a:pPr>
              <a:buNone/>
            </a:pPr>
            <a:r>
              <a:rPr lang="en-US" dirty="0"/>
              <a:t>    </a:t>
            </a:r>
            <a:r>
              <a:rPr lang="en-US" b="1" dirty="0"/>
              <a:t>print</a:t>
            </a:r>
            <a:r>
              <a:rPr lang="en-US" dirty="0"/>
              <a:t>("type of passed argument is ",type(names))  </a:t>
            </a:r>
          </a:p>
          <a:p>
            <a:pPr>
              <a:buNone/>
            </a:pPr>
            <a:r>
              <a:rPr lang="en-US" dirty="0"/>
              <a:t>    </a:t>
            </a:r>
            <a:r>
              <a:rPr lang="en-US" b="1" dirty="0"/>
              <a:t>print</a:t>
            </a:r>
            <a:r>
              <a:rPr lang="en-US" dirty="0"/>
              <a:t>("printing the passed arguments...")  </a:t>
            </a:r>
          </a:p>
          <a:p>
            <a:pPr>
              <a:buNone/>
            </a:pPr>
            <a:r>
              <a:rPr lang="en-US" dirty="0"/>
              <a:t>    </a:t>
            </a:r>
            <a:r>
              <a:rPr lang="en-US" b="1" dirty="0"/>
              <a:t>for</a:t>
            </a:r>
            <a:r>
              <a:rPr lang="en-US" dirty="0"/>
              <a:t> name </a:t>
            </a:r>
            <a:r>
              <a:rPr lang="en-US" b="1" dirty="0"/>
              <a:t>in</a:t>
            </a:r>
            <a:r>
              <a:rPr lang="en-US" dirty="0"/>
              <a:t> names:  </a:t>
            </a:r>
          </a:p>
          <a:p>
            <a:pPr>
              <a:buNone/>
            </a:pPr>
            <a:r>
              <a:rPr lang="en-US" dirty="0"/>
              <a:t>        </a:t>
            </a:r>
            <a:r>
              <a:rPr lang="en-US" b="1" dirty="0"/>
              <a:t>print</a:t>
            </a:r>
            <a:r>
              <a:rPr lang="en-US" dirty="0"/>
              <a:t>(name)  </a:t>
            </a:r>
          </a:p>
          <a:p>
            <a:pPr>
              <a:buNone/>
            </a:pPr>
            <a:r>
              <a:rPr lang="en-US" dirty="0" err="1"/>
              <a:t>printme</a:t>
            </a:r>
            <a:r>
              <a:rPr lang="en-US" dirty="0"/>
              <a:t>("</a:t>
            </a:r>
            <a:r>
              <a:rPr lang="en-US" dirty="0" err="1"/>
              <a:t>john","David","smith","nick</a:t>
            </a:r>
            <a:r>
              <a:rPr lang="en-US"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pic>
        <p:nvPicPr>
          <p:cNvPr id="1026" name="Picture 2"/>
          <p:cNvPicPr>
            <a:picLocks noGrp="1" noChangeAspect="1" noChangeArrowheads="1"/>
          </p:cNvPicPr>
          <p:nvPr>
            <p:ph idx="1"/>
          </p:nvPr>
        </p:nvPicPr>
        <p:blipFill>
          <a:blip r:embed="rId2"/>
          <a:srcRect/>
          <a:stretch>
            <a:fillRect/>
          </a:stretch>
        </p:blipFill>
        <p:spPr bwMode="auto">
          <a:xfrm>
            <a:off x="914400" y="1828801"/>
            <a:ext cx="6705600" cy="274796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Functions</a:t>
            </a:r>
          </a:p>
        </p:txBody>
      </p:sp>
      <p:sp>
        <p:nvSpPr>
          <p:cNvPr id="6" name="Content Placeholder 5"/>
          <p:cNvSpPr>
            <a:spLocks noGrp="1"/>
          </p:cNvSpPr>
          <p:nvPr>
            <p:ph idx="1"/>
          </p:nvPr>
        </p:nvSpPr>
        <p:spPr>
          <a:xfrm>
            <a:off x="457200" y="1295400"/>
            <a:ext cx="8229600" cy="5257800"/>
          </a:xfrm>
        </p:spPr>
        <p:txBody>
          <a:bodyPr/>
          <a:lstStyle/>
          <a:p>
            <a:pPr algn="just"/>
            <a:r>
              <a:rPr lang="en-US" dirty="0"/>
              <a:t>A function is a block of code which only runs when it is called.</a:t>
            </a:r>
          </a:p>
          <a:p>
            <a:pPr algn="just"/>
            <a:r>
              <a:rPr lang="en-US" dirty="0"/>
              <a:t>You can pass data, known as parameters, into a function.</a:t>
            </a:r>
          </a:p>
          <a:p>
            <a:pPr algn="just"/>
            <a:r>
              <a:rPr lang="en-US" dirty="0"/>
              <a:t>A function can return data as a result.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Built-in Functions</a:t>
            </a:r>
          </a:p>
        </p:txBody>
      </p:sp>
      <p:sp>
        <p:nvSpPr>
          <p:cNvPr id="6" name="Content Placeholder 5"/>
          <p:cNvSpPr>
            <a:spLocks noGrp="1"/>
          </p:cNvSpPr>
          <p:nvPr>
            <p:ph idx="1"/>
          </p:nvPr>
        </p:nvSpPr>
        <p:spPr>
          <a:xfrm>
            <a:off x="457200" y="1295400"/>
            <a:ext cx="8229600" cy="5257800"/>
          </a:xfrm>
        </p:spPr>
        <p:txBody>
          <a:bodyPr/>
          <a:lstStyle/>
          <a:p>
            <a:pPr algn="just"/>
            <a:r>
              <a:rPr lang="en-US" dirty="0"/>
              <a:t>The Python built-in functions are defined as the functions whose functionality is pre-defined in Python.</a:t>
            </a:r>
          </a:p>
          <a:p>
            <a:pPr algn="just"/>
            <a:r>
              <a:rPr lang="en-US" dirty="0"/>
              <a:t>The python interpreter has several functions that are always present for use. These functions are known as Built-in Functions.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String</a:t>
            </a:r>
          </a:p>
        </p:txBody>
      </p:sp>
      <p:sp>
        <p:nvSpPr>
          <p:cNvPr id="6" name="Content Placeholder 5"/>
          <p:cNvSpPr>
            <a:spLocks noGrp="1"/>
          </p:cNvSpPr>
          <p:nvPr>
            <p:ph idx="1"/>
          </p:nvPr>
        </p:nvSpPr>
        <p:spPr>
          <a:xfrm>
            <a:off x="457200" y="1295400"/>
            <a:ext cx="8229600" cy="5257800"/>
          </a:xfrm>
        </p:spPr>
        <p:txBody>
          <a:bodyPr/>
          <a:lstStyle/>
          <a:p>
            <a:pPr algn="just"/>
            <a:r>
              <a:rPr lang="en-US" dirty="0"/>
              <a:t>In python, strings can be created by enclosing the character or the sequence of characters in the quotes. </a:t>
            </a:r>
          </a:p>
          <a:p>
            <a:pPr algn="just"/>
            <a:r>
              <a:rPr lang="en-US" dirty="0"/>
              <a:t>Python allows us to use single quotes, double quotes, or triple quotes to create the string.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381000"/>
            <a:ext cx="8229600" cy="6172200"/>
          </a:xfrm>
        </p:spPr>
        <p:txBody>
          <a:bodyPr/>
          <a:lstStyle/>
          <a:p>
            <a:pPr>
              <a:buNone/>
            </a:pPr>
            <a:r>
              <a:rPr lang="en-US" dirty="0" err="1">
                <a:solidFill>
                  <a:srgbClr val="FF0000"/>
                </a:solidFill>
              </a:rPr>
              <a:t>str</a:t>
            </a:r>
            <a:r>
              <a:rPr lang="en-US" dirty="0">
                <a:solidFill>
                  <a:srgbClr val="FF0000"/>
                </a:solidFill>
              </a:rPr>
              <a:t> = "Hi Python !"  </a:t>
            </a:r>
          </a:p>
          <a:p>
            <a:pPr>
              <a:buNone/>
            </a:pPr>
            <a:r>
              <a:rPr lang="en-US" dirty="0"/>
              <a:t>Here, if we check the type of the variable </a:t>
            </a:r>
            <a:r>
              <a:rPr lang="en-US" dirty="0" err="1"/>
              <a:t>str</a:t>
            </a:r>
            <a:r>
              <a:rPr lang="en-US" dirty="0"/>
              <a:t> using a python script</a:t>
            </a:r>
          </a:p>
          <a:p>
            <a:pPr>
              <a:buNone/>
            </a:pPr>
            <a:r>
              <a:rPr lang="en-US" b="1" dirty="0">
                <a:solidFill>
                  <a:srgbClr val="FF0000"/>
                </a:solidFill>
              </a:rPr>
              <a:t>print</a:t>
            </a:r>
            <a:r>
              <a:rPr lang="en-US" dirty="0">
                <a:solidFill>
                  <a:srgbClr val="FF0000"/>
                </a:solidFill>
              </a:rPr>
              <a:t>(type(</a:t>
            </a:r>
            <a:r>
              <a:rPr lang="en-US" dirty="0" err="1">
                <a:solidFill>
                  <a:srgbClr val="FF0000"/>
                </a:solidFill>
              </a:rPr>
              <a:t>str</a:t>
            </a:r>
            <a:r>
              <a:rPr lang="en-US" dirty="0">
                <a:solidFill>
                  <a:srgbClr val="FF0000"/>
                </a:solidFill>
              </a:rPr>
              <a:t>)), </a:t>
            </a:r>
          </a:p>
          <a:p>
            <a:pPr>
              <a:buNone/>
            </a:pPr>
            <a:r>
              <a:rPr lang="en-US" dirty="0">
                <a:solidFill>
                  <a:srgbClr val="FF0000"/>
                </a:solidFill>
              </a:rPr>
              <a:t>then it will </a:t>
            </a:r>
            <a:r>
              <a:rPr lang="en-US" b="1" dirty="0">
                <a:solidFill>
                  <a:srgbClr val="FF0000"/>
                </a:solidFill>
              </a:rPr>
              <a:t>print</a:t>
            </a:r>
            <a:r>
              <a:rPr lang="en-US" dirty="0">
                <a:solidFill>
                  <a:srgbClr val="FF0000"/>
                </a:solidFill>
              </a:rPr>
              <a:t> string (</a:t>
            </a:r>
            <a:r>
              <a:rPr lang="en-US" dirty="0" err="1">
                <a:solidFill>
                  <a:srgbClr val="FF0000"/>
                </a:solidFill>
              </a:rPr>
              <a:t>str</a:t>
            </a:r>
            <a:r>
              <a:rPr lang="en-US" dirty="0">
                <a:solidFill>
                  <a:srgbClr val="FF0000"/>
                </a:solidFill>
              </a:rPr>
              <a:t>).</a:t>
            </a:r>
            <a:r>
              <a:rPr lang="en-US" dirty="0"/>
              <a:t>  </a:t>
            </a:r>
          </a:p>
          <a:p>
            <a:pPr algn="just">
              <a:buNone/>
            </a:pPr>
            <a:r>
              <a:rPr lang="en-US" dirty="0"/>
              <a:t>python doesn't support the character data type instead a single character written as 'p' is treated as the string of length 1.</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Strings indexing and splitting</a:t>
            </a:r>
          </a:p>
        </p:txBody>
      </p:sp>
      <p:pic>
        <p:nvPicPr>
          <p:cNvPr id="1026" name="Picture 2"/>
          <p:cNvPicPr>
            <a:picLocks noGrp="1" noChangeAspect="1" noChangeArrowheads="1"/>
          </p:cNvPicPr>
          <p:nvPr>
            <p:ph idx="1"/>
          </p:nvPr>
        </p:nvPicPr>
        <p:blipFill>
          <a:blip r:embed="rId2"/>
          <a:srcRect/>
          <a:stretch>
            <a:fillRect/>
          </a:stretch>
        </p:blipFill>
        <p:spPr bwMode="auto">
          <a:xfrm>
            <a:off x="1219200" y="1219200"/>
            <a:ext cx="7086600" cy="5257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pic>
        <p:nvPicPr>
          <p:cNvPr id="2050" name="Picture 2"/>
          <p:cNvPicPr>
            <a:picLocks noGrp="1" noChangeAspect="1" noChangeArrowheads="1"/>
          </p:cNvPicPr>
          <p:nvPr>
            <p:ph idx="1"/>
          </p:nvPr>
        </p:nvPicPr>
        <p:blipFill>
          <a:blip r:embed="rId2"/>
          <a:srcRect/>
          <a:stretch>
            <a:fillRect/>
          </a:stretch>
        </p:blipFill>
        <p:spPr bwMode="auto">
          <a:xfrm>
            <a:off x="1066800" y="228600"/>
            <a:ext cx="6857999" cy="6400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Reassigning strings</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Updating the content of the strings is as easy as assigning it to a new string. </a:t>
            </a:r>
          </a:p>
          <a:p>
            <a:pPr algn="just"/>
            <a:r>
              <a:rPr lang="en-US" dirty="0"/>
              <a:t>The string object doesn't support item assignment i.e., A string can only be replaced with a new string since its content can not be partially replaced. </a:t>
            </a:r>
          </a:p>
          <a:p>
            <a:pPr algn="just"/>
            <a:r>
              <a:rPr lang="en-US" dirty="0"/>
              <a:t>Strings are immutable in python.</a:t>
            </a:r>
          </a:p>
          <a:p>
            <a:pPr algn="just">
              <a:buNone/>
            </a:pPr>
            <a:r>
              <a:rPr lang="en-US" dirty="0"/>
              <a:t>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381000"/>
            <a:ext cx="8229600" cy="6172200"/>
          </a:xfrm>
        </p:spPr>
        <p:txBody>
          <a:bodyPr/>
          <a:lstStyle/>
          <a:p>
            <a:pPr>
              <a:buNone/>
            </a:pPr>
            <a:r>
              <a:rPr lang="en-US" dirty="0">
                <a:solidFill>
                  <a:srgbClr val="FF0000"/>
                </a:solidFill>
              </a:rPr>
              <a:t>Example 1</a:t>
            </a:r>
          </a:p>
          <a:p>
            <a:pPr>
              <a:buNone/>
            </a:pPr>
            <a:r>
              <a:rPr lang="en-US" dirty="0" err="1"/>
              <a:t>str</a:t>
            </a:r>
            <a:r>
              <a:rPr lang="en-US" dirty="0"/>
              <a:t> = "HELLO"  </a:t>
            </a:r>
          </a:p>
          <a:p>
            <a:pPr>
              <a:buNone/>
            </a:pPr>
            <a:r>
              <a:rPr lang="en-US" dirty="0" err="1"/>
              <a:t>str</a:t>
            </a:r>
            <a:r>
              <a:rPr lang="en-US" dirty="0"/>
              <a:t>[0] = "h"  </a:t>
            </a:r>
          </a:p>
          <a:p>
            <a:pPr>
              <a:buNone/>
            </a:pPr>
            <a:r>
              <a:rPr lang="en-US" b="1" dirty="0"/>
              <a:t>print</a:t>
            </a:r>
            <a:r>
              <a:rPr lang="en-US" dirty="0"/>
              <a:t>(</a:t>
            </a:r>
            <a:r>
              <a:rPr lang="en-US" dirty="0" err="1"/>
              <a:t>str</a:t>
            </a:r>
            <a:r>
              <a:rPr lang="en-US" dirty="0"/>
              <a:t>)</a:t>
            </a:r>
          </a:p>
          <a:p>
            <a:pPr>
              <a:buNone/>
            </a:pPr>
            <a:r>
              <a:rPr lang="en-US" b="1" dirty="0">
                <a:solidFill>
                  <a:srgbClr val="FF0000"/>
                </a:solidFill>
              </a:rPr>
              <a:t>Output:</a:t>
            </a:r>
            <a:endParaRPr lang="en-US" dirty="0">
              <a:solidFill>
                <a:srgbClr val="FF0000"/>
              </a:solidFill>
            </a:endParaRPr>
          </a:p>
          <a:p>
            <a:pPr>
              <a:buNone/>
            </a:pPr>
            <a:r>
              <a:rPr lang="en-US" dirty="0" err="1"/>
              <a:t>TypeError</a:t>
            </a:r>
            <a:r>
              <a:rPr lang="en-US" dirty="0"/>
              <a:t>: '</a:t>
            </a:r>
            <a:r>
              <a:rPr lang="en-US" dirty="0" err="1"/>
              <a:t>str</a:t>
            </a:r>
            <a:r>
              <a:rPr lang="en-US" dirty="0"/>
              <a:t>' object does not support item assignment</a:t>
            </a:r>
          </a:p>
          <a:p>
            <a:pPr>
              <a:buNone/>
            </a:pP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1295400"/>
            <a:ext cx="8229600" cy="5257800"/>
          </a:xfrm>
        </p:spPr>
        <p:txBody>
          <a:bodyPr/>
          <a:lstStyle/>
          <a:p>
            <a:pPr>
              <a:buNone/>
            </a:pPr>
            <a:r>
              <a:rPr lang="en-US" dirty="0">
                <a:solidFill>
                  <a:srgbClr val="FF0000"/>
                </a:solidFill>
              </a:rPr>
              <a:t>Example 2</a:t>
            </a:r>
          </a:p>
          <a:p>
            <a:pPr>
              <a:buNone/>
            </a:pPr>
            <a:r>
              <a:rPr lang="en-US" dirty="0" err="1"/>
              <a:t>str</a:t>
            </a:r>
            <a:r>
              <a:rPr lang="en-US" dirty="0"/>
              <a:t> = "HELLO"  </a:t>
            </a:r>
          </a:p>
          <a:p>
            <a:pPr>
              <a:buNone/>
            </a:pPr>
            <a:r>
              <a:rPr lang="en-US" b="1" dirty="0"/>
              <a:t>print</a:t>
            </a:r>
            <a:r>
              <a:rPr lang="en-US" dirty="0"/>
              <a:t>(</a:t>
            </a:r>
            <a:r>
              <a:rPr lang="en-US" dirty="0" err="1"/>
              <a:t>str</a:t>
            </a:r>
            <a:r>
              <a:rPr lang="en-US" dirty="0"/>
              <a:t>)  </a:t>
            </a:r>
          </a:p>
          <a:p>
            <a:pPr>
              <a:buNone/>
            </a:pPr>
            <a:r>
              <a:rPr lang="en-US" dirty="0" err="1"/>
              <a:t>str</a:t>
            </a:r>
            <a:r>
              <a:rPr lang="en-US" dirty="0"/>
              <a:t> = "hello"  </a:t>
            </a:r>
          </a:p>
          <a:p>
            <a:pPr>
              <a:buNone/>
            </a:pPr>
            <a:r>
              <a:rPr lang="en-US" b="1" dirty="0"/>
              <a:t>print</a:t>
            </a:r>
            <a:r>
              <a:rPr lang="en-US" dirty="0"/>
              <a:t>(</a:t>
            </a:r>
            <a:r>
              <a:rPr lang="en-US" dirty="0" err="1"/>
              <a:t>str</a:t>
            </a:r>
            <a:r>
              <a:rPr lang="en-US" dirty="0"/>
              <a:t>)  </a:t>
            </a:r>
          </a:p>
          <a:p>
            <a:pPr>
              <a:buNone/>
            </a:pPr>
            <a:r>
              <a:rPr lang="en-US" b="1" dirty="0">
                <a:solidFill>
                  <a:srgbClr val="FF0000"/>
                </a:solidFill>
              </a:rPr>
              <a:t>Output:</a:t>
            </a:r>
            <a:endParaRPr lang="en-US" dirty="0">
              <a:solidFill>
                <a:srgbClr val="FF0000"/>
              </a:solidFill>
            </a:endParaRPr>
          </a:p>
          <a:p>
            <a:pPr>
              <a:buNone/>
            </a:pPr>
            <a:r>
              <a:rPr lang="en-US" dirty="0"/>
              <a:t>HELLO</a:t>
            </a:r>
          </a:p>
          <a:p>
            <a:pPr>
              <a:buNone/>
            </a:pPr>
            <a:r>
              <a:rPr lang="en-US" dirty="0"/>
              <a:t>hello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String Operators</a:t>
            </a:r>
          </a:p>
        </p:txBody>
      </p:sp>
      <p:pic>
        <p:nvPicPr>
          <p:cNvPr id="3074" name="Picture 2"/>
          <p:cNvPicPr>
            <a:picLocks noGrp="1" noChangeAspect="1" noChangeArrowheads="1"/>
          </p:cNvPicPr>
          <p:nvPr>
            <p:ph idx="1"/>
          </p:nvPr>
        </p:nvPicPr>
        <p:blipFill>
          <a:blip r:embed="rId2"/>
          <a:srcRect/>
          <a:stretch>
            <a:fillRect/>
          </a:stretch>
        </p:blipFill>
        <p:spPr bwMode="auto">
          <a:xfrm>
            <a:off x="0" y="1295400"/>
            <a:ext cx="9144000" cy="3657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pic>
        <p:nvPicPr>
          <p:cNvPr id="4098" name="Picture 2"/>
          <p:cNvPicPr>
            <a:picLocks noGrp="1" noChangeAspect="1" noChangeArrowheads="1"/>
          </p:cNvPicPr>
          <p:nvPr>
            <p:ph idx="1"/>
          </p:nvPr>
        </p:nvPicPr>
        <p:blipFill>
          <a:blip r:embed="rId2"/>
          <a:srcRect/>
          <a:stretch>
            <a:fillRect/>
          </a:stretch>
        </p:blipFill>
        <p:spPr bwMode="auto">
          <a:xfrm>
            <a:off x="0" y="1447800"/>
            <a:ext cx="8915400" cy="33769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Creating a Function</a:t>
            </a:r>
          </a:p>
        </p:txBody>
      </p:sp>
      <p:sp>
        <p:nvSpPr>
          <p:cNvPr id="6" name="Content Placeholder 5"/>
          <p:cNvSpPr>
            <a:spLocks noGrp="1"/>
          </p:cNvSpPr>
          <p:nvPr>
            <p:ph idx="1"/>
          </p:nvPr>
        </p:nvSpPr>
        <p:spPr>
          <a:xfrm>
            <a:off x="457200" y="1295400"/>
            <a:ext cx="8229600" cy="5257800"/>
          </a:xfrm>
        </p:spPr>
        <p:txBody>
          <a:bodyPr/>
          <a:lstStyle/>
          <a:p>
            <a:pPr>
              <a:buNone/>
            </a:pPr>
            <a:r>
              <a:rPr lang="en-US" dirty="0"/>
              <a:t>In Python a function is defined using the def keyword:</a:t>
            </a:r>
          </a:p>
          <a:p>
            <a:pPr>
              <a:buNone/>
            </a:pPr>
            <a:r>
              <a:rPr lang="en-US" dirty="0"/>
              <a:t>Example</a:t>
            </a:r>
          </a:p>
          <a:p>
            <a:pPr>
              <a:buNone/>
            </a:pPr>
            <a:r>
              <a:rPr lang="en-US" dirty="0">
                <a:solidFill>
                  <a:srgbClr val="FF0000"/>
                </a:solidFill>
              </a:rPr>
              <a:t>def </a:t>
            </a:r>
            <a:r>
              <a:rPr lang="en-US" dirty="0" err="1">
                <a:solidFill>
                  <a:srgbClr val="FF0000"/>
                </a:solidFill>
              </a:rPr>
              <a:t>my_function</a:t>
            </a:r>
            <a:r>
              <a:rPr lang="en-US" dirty="0">
                <a:solidFill>
                  <a:srgbClr val="FF0000"/>
                </a:solidFill>
              </a:rPr>
              <a:t>():</a:t>
            </a:r>
            <a:br>
              <a:rPr lang="en-US" dirty="0">
                <a:solidFill>
                  <a:srgbClr val="FF0000"/>
                </a:solidFill>
              </a:rPr>
            </a:br>
            <a:r>
              <a:rPr lang="en-US" dirty="0">
                <a:solidFill>
                  <a:srgbClr val="FF0000"/>
                </a:solidFill>
              </a:rPr>
              <a:t>  print("Hello from a function")</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EF9A-A6AE-46DB-9E2C-C8329C163ED4}"/>
              </a:ext>
            </a:extLst>
          </p:cNvPr>
          <p:cNvSpPr>
            <a:spLocks noGrp="1"/>
          </p:cNvSpPr>
          <p:nvPr>
            <p:ph type="title"/>
          </p:nvPr>
        </p:nvSpPr>
        <p:spPr>
          <a:xfrm>
            <a:off x="457200" y="274638"/>
            <a:ext cx="8229600" cy="457199"/>
          </a:xfrm>
        </p:spPr>
        <p:txBody>
          <a:bodyPr>
            <a:normAutofit fontScale="90000"/>
          </a:bodyPr>
          <a:lstStyle/>
          <a:p>
            <a:r>
              <a:rPr lang="en-US" dirty="0">
                <a:solidFill>
                  <a:srgbClr val="FF0000"/>
                </a:solidFill>
              </a:rPr>
              <a:t>Raw String</a:t>
            </a:r>
          </a:p>
        </p:txBody>
      </p:sp>
      <p:sp>
        <p:nvSpPr>
          <p:cNvPr id="3" name="Content Placeholder 2">
            <a:extLst>
              <a:ext uri="{FF2B5EF4-FFF2-40B4-BE49-F238E27FC236}">
                <a16:creationId xmlns:a16="http://schemas.microsoft.com/office/drawing/2014/main" id="{AAABED95-EB0A-4CEE-A336-B112167A7AA5}"/>
              </a:ext>
            </a:extLst>
          </p:cNvPr>
          <p:cNvSpPr>
            <a:spLocks noGrp="1"/>
          </p:cNvSpPr>
          <p:nvPr>
            <p:ph idx="1"/>
          </p:nvPr>
        </p:nvSpPr>
        <p:spPr>
          <a:xfrm>
            <a:off x="457200" y="914400"/>
            <a:ext cx="8229600" cy="5668962"/>
          </a:xfrm>
        </p:spPr>
        <p:txBody>
          <a:bodyPr/>
          <a:lstStyle/>
          <a:p>
            <a:r>
              <a:rPr lang="en-US" dirty="0"/>
              <a:t>s = 'Hi\</a:t>
            </a:r>
            <a:r>
              <a:rPr lang="en-US" dirty="0" err="1"/>
              <a:t>nHello</a:t>
            </a:r>
            <a:r>
              <a:rPr lang="en-US" dirty="0"/>
              <a:t>'</a:t>
            </a:r>
          </a:p>
          <a:p>
            <a:r>
              <a:rPr lang="en-US" dirty="0"/>
              <a:t>print(s)</a:t>
            </a:r>
          </a:p>
          <a:p>
            <a:pPr marL="0" indent="0">
              <a:buNone/>
            </a:pPr>
            <a:r>
              <a:rPr lang="en-US" dirty="0">
                <a:solidFill>
                  <a:srgbClr val="FF0000"/>
                </a:solidFill>
              </a:rPr>
              <a:t>output</a:t>
            </a:r>
          </a:p>
          <a:p>
            <a:r>
              <a:rPr lang="en-US" dirty="0"/>
              <a:t>Hi</a:t>
            </a:r>
          </a:p>
          <a:p>
            <a:r>
              <a:rPr lang="en-US" dirty="0"/>
              <a:t>Hello</a:t>
            </a:r>
          </a:p>
          <a:p>
            <a:endParaRPr lang="en-US" dirty="0"/>
          </a:p>
          <a:p>
            <a:r>
              <a:rPr lang="en-US" dirty="0" err="1"/>
              <a:t>raw_s</a:t>
            </a:r>
            <a:r>
              <a:rPr lang="en-US" dirty="0"/>
              <a:t> = </a:t>
            </a:r>
            <a:r>
              <a:rPr lang="en-US" dirty="0" err="1"/>
              <a:t>r'Hi</a:t>
            </a:r>
            <a:r>
              <a:rPr lang="en-US" dirty="0"/>
              <a:t>\</a:t>
            </a:r>
            <a:r>
              <a:rPr lang="en-US" dirty="0" err="1"/>
              <a:t>nHello</a:t>
            </a:r>
            <a:r>
              <a:rPr lang="en-US" dirty="0"/>
              <a:t>'</a:t>
            </a:r>
          </a:p>
          <a:p>
            <a:r>
              <a:rPr lang="en-US" dirty="0"/>
              <a:t>print(</a:t>
            </a:r>
            <a:r>
              <a:rPr lang="en-US" dirty="0" err="1"/>
              <a:t>raw_s</a:t>
            </a:r>
            <a:r>
              <a:rPr lang="en-US" dirty="0"/>
              <a:t>)</a:t>
            </a:r>
          </a:p>
          <a:p>
            <a:pPr marL="0" indent="0">
              <a:buNone/>
            </a:pPr>
            <a:r>
              <a:rPr lang="en-US" dirty="0">
                <a:solidFill>
                  <a:srgbClr val="FF0000"/>
                </a:solidFill>
              </a:rPr>
              <a:t>Output</a:t>
            </a:r>
            <a:r>
              <a:rPr lang="en-US" dirty="0"/>
              <a:t>: Hi\</a:t>
            </a:r>
            <a:r>
              <a:rPr lang="en-US" dirty="0" err="1"/>
              <a:t>nHello</a:t>
            </a:r>
            <a:endParaRPr lang="en-US" dirty="0"/>
          </a:p>
          <a:p>
            <a:endParaRPr lang="en-US" dirty="0"/>
          </a:p>
        </p:txBody>
      </p:sp>
    </p:spTree>
    <p:extLst>
      <p:ext uri="{BB962C8B-B14F-4D97-AF65-F5344CB8AC3E}">
        <p14:creationId xmlns:p14="http://schemas.microsoft.com/office/powerpoint/2010/main" val="1440777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Built-in String functions</a:t>
            </a:r>
          </a:p>
        </p:txBody>
      </p:sp>
      <p:sp>
        <p:nvSpPr>
          <p:cNvPr id="6" name="Content Placeholder 5"/>
          <p:cNvSpPr>
            <a:spLocks noGrp="1"/>
          </p:cNvSpPr>
          <p:nvPr>
            <p:ph idx="1"/>
          </p:nvPr>
        </p:nvSpPr>
        <p:spPr>
          <a:xfrm>
            <a:off x="457200" y="1295400"/>
            <a:ext cx="8229600" cy="5257800"/>
          </a:xfrm>
        </p:spPr>
        <p:txBody>
          <a:bodyPr/>
          <a:lstStyle/>
          <a:p>
            <a:pPr algn="just"/>
            <a:r>
              <a:rPr lang="en-US" dirty="0"/>
              <a:t>Python </a:t>
            </a:r>
            <a:r>
              <a:rPr lang="en-US" b="1" dirty="0"/>
              <a:t>capitalize()</a:t>
            </a:r>
            <a:r>
              <a:rPr lang="en-US" dirty="0"/>
              <a:t> method converts first character of the string into uppercase without altering the whole string. </a:t>
            </a:r>
            <a:endParaRPr lang="en-US"/>
          </a:p>
          <a:p>
            <a:pPr algn="just"/>
            <a:r>
              <a:rPr lang="en-US"/>
              <a:t>It </a:t>
            </a:r>
            <a:r>
              <a:rPr lang="en-US" dirty="0"/>
              <a:t>changes the first character only and skips rest of the string unchanged.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Formatting operator</a:t>
            </a:r>
          </a:p>
        </p:txBody>
      </p:sp>
      <p:sp>
        <p:nvSpPr>
          <p:cNvPr id="6" name="Content Placeholder 5"/>
          <p:cNvSpPr>
            <a:spLocks noGrp="1"/>
          </p:cNvSpPr>
          <p:nvPr>
            <p:ph idx="1"/>
          </p:nvPr>
        </p:nvSpPr>
        <p:spPr>
          <a:xfrm>
            <a:off x="457200" y="1295400"/>
            <a:ext cx="8229600" cy="5257800"/>
          </a:xfrm>
        </p:spPr>
        <p:txBody>
          <a:bodyPr/>
          <a:lstStyle/>
          <a:p>
            <a:pPr algn="just"/>
            <a:r>
              <a:rPr lang="en-US" dirty="0"/>
              <a:t>Python allows us to use the format </a:t>
            </a:r>
            <a:r>
              <a:rPr lang="en-US" dirty="0" err="1"/>
              <a:t>specifiers</a:t>
            </a:r>
            <a:r>
              <a:rPr lang="en-US" dirty="0"/>
              <a:t> used in C's </a:t>
            </a:r>
            <a:r>
              <a:rPr lang="en-US" dirty="0" err="1"/>
              <a:t>printf</a:t>
            </a:r>
            <a:r>
              <a:rPr lang="en-US" dirty="0"/>
              <a:t> statement. </a:t>
            </a:r>
          </a:p>
          <a:p>
            <a:pPr algn="just"/>
            <a:r>
              <a:rPr lang="en-US" dirty="0"/>
              <a:t>The format </a:t>
            </a:r>
            <a:r>
              <a:rPr lang="en-US" dirty="0" err="1"/>
              <a:t>specifiers</a:t>
            </a:r>
            <a:r>
              <a:rPr lang="en-US" dirty="0"/>
              <a:t> in python are treated in the same way as they are treated in C.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solidFill>
                  <a:srgbClr val="FF0000"/>
                </a:solidFill>
              </a:rPr>
              <a:t>Example</a:t>
            </a:r>
          </a:p>
        </p:txBody>
      </p:sp>
      <p:sp>
        <p:nvSpPr>
          <p:cNvPr id="6" name="Content Placeholder 5"/>
          <p:cNvSpPr>
            <a:spLocks noGrp="1"/>
          </p:cNvSpPr>
          <p:nvPr>
            <p:ph idx="1"/>
          </p:nvPr>
        </p:nvSpPr>
        <p:spPr>
          <a:xfrm>
            <a:off x="457200" y="838200"/>
            <a:ext cx="8229600" cy="5715000"/>
          </a:xfrm>
        </p:spPr>
        <p:txBody>
          <a:bodyPr/>
          <a:lstStyle/>
          <a:p>
            <a:pPr>
              <a:buNone/>
            </a:pPr>
            <a:r>
              <a:rPr lang="en-US" dirty="0"/>
              <a:t>Integer = 10;  </a:t>
            </a:r>
          </a:p>
          <a:p>
            <a:pPr>
              <a:buNone/>
            </a:pPr>
            <a:r>
              <a:rPr lang="en-US" dirty="0"/>
              <a:t>Float = 1.290  </a:t>
            </a:r>
          </a:p>
          <a:p>
            <a:pPr>
              <a:buNone/>
            </a:pPr>
            <a:r>
              <a:rPr lang="en-US" dirty="0"/>
              <a:t>String = "</a:t>
            </a:r>
            <a:r>
              <a:rPr lang="en-US" dirty="0" err="1"/>
              <a:t>Ayush</a:t>
            </a:r>
            <a:r>
              <a:rPr lang="en-US" dirty="0"/>
              <a:t>"  </a:t>
            </a:r>
          </a:p>
          <a:p>
            <a:pPr>
              <a:buNone/>
            </a:pPr>
            <a:r>
              <a:rPr lang="en-US" b="1" dirty="0"/>
              <a:t>print</a:t>
            </a:r>
            <a:r>
              <a:rPr lang="en-US" dirty="0"/>
              <a:t>("Hi I am Integer ... My value is %d\</a:t>
            </a:r>
            <a:r>
              <a:rPr lang="en-US" dirty="0" err="1"/>
              <a:t>nHi</a:t>
            </a:r>
            <a:r>
              <a:rPr lang="en-US" dirty="0"/>
              <a:t> I am float ... My value is %f\</a:t>
            </a:r>
            <a:r>
              <a:rPr lang="en-US" dirty="0" err="1"/>
              <a:t>nHi</a:t>
            </a:r>
            <a:r>
              <a:rPr lang="en-US" dirty="0"/>
              <a:t> I am string ... My value is %s"%(</a:t>
            </a:r>
            <a:r>
              <a:rPr lang="en-US" dirty="0" err="1"/>
              <a:t>Integer,Float,String</a:t>
            </a:r>
            <a:r>
              <a:rPr lang="en-US" dirty="0"/>
              <a:t>));</a:t>
            </a:r>
          </a:p>
          <a:p>
            <a:pPr>
              <a:buNone/>
            </a:pPr>
            <a:r>
              <a:rPr lang="en-US" b="1" dirty="0">
                <a:solidFill>
                  <a:srgbClr val="FF0000"/>
                </a:solidFill>
              </a:rPr>
              <a:t>Output:</a:t>
            </a:r>
            <a:endParaRPr lang="en-US" dirty="0">
              <a:solidFill>
                <a:srgbClr val="FF0000"/>
              </a:solidFill>
            </a:endParaRPr>
          </a:p>
          <a:p>
            <a:pPr>
              <a:buNone/>
            </a:pPr>
            <a:r>
              <a:rPr lang="en-US" dirty="0"/>
              <a:t>Hi I am Integer ... My value is 10</a:t>
            </a:r>
          </a:p>
          <a:p>
            <a:pPr>
              <a:buNone/>
            </a:pPr>
            <a:r>
              <a:rPr lang="en-US" dirty="0"/>
              <a:t>Hi I am float ... My value is 1.290000</a:t>
            </a:r>
          </a:p>
          <a:p>
            <a:pPr>
              <a:buNone/>
            </a:pPr>
            <a:r>
              <a:rPr lang="en-US" dirty="0"/>
              <a:t>Hi I am string ... My value is </a:t>
            </a:r>
            <a:r>
              <a:rPr lang="en-US" dirty="0" err="1"/>
              <a:t>Ayush</a:t>
            </a:r>
            <a:r>
              <a:rPr lang="en-US" dirty="0"/>
              <a:t>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String Count() Method</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It returns the number of </a:t>
            </a:r>
            <a:r>
              <a:rPr lang="en-US" dirty="0" err="1"/>
              <a:t>occurences</a:t>
            </a:r>
            <a:r>
              <a:rPr lang="en-US" dirty="0"/>
              <a:t> of substring in the specified range.</a:t>
            </a:r>
          </a:p>
          <a:p>
            <a:pPr algn="just"/>
            <a:r>
              <a:rPr lang="en-US" dirty="0"/>
              <a:t>It takes three parameters, first is a substring, second a start index and third is last index of the range.</a:t>
            </a:r>
          </a:p>
          <a:p>
            <a:pPr algn="just"/>
            <a:r>
              <a:rPr lang="en-US" dirty="0"/>
              <a:t>Start and end both are optional whereas substring is required.</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err="1"/>
              <a:t>str</a:t>
            </a:r>
            <a:r>
              <a:rPr lang="en-US" dirty="0"/>
              <a:t> = "Hello </a:t>
            </a:r>
            <a:r>
              <a:rPr lang="en-US" dirty="0" err="1"/>
              <a:t>Javatpoint</a:t>
            </a:r>
            <a:r>
              <a:rPr lang="en-US" dirty="0"/>
              <a:t>"  </a:t>
            </a:r>
          </a:p>
          <a:p>
            <a:pPr>
              <a:buNone/>
            </a:pPr>
            <a:r>
              <a:rPr lang="en-US" dirty="0"/>
              <a:t>str2 = </a:t>
            </a:r>
            <a:r>
              <a:rPr lang="en-US" dirty="0" err="1"/>
              <a:t>str.count</a:t>
            </a:r>
            <a:r>
              <a:rPr lang="en-US" dirty="0"/>
              <a:t>('t')  </a:t>
            </a:r>
          </a:p>
          <a:p>
            <a:pPr>
              <a:buNone/>
            </a:pPr>
            <a:r>
              <a:rPr lang="en-US" dirty="0"/>
              <a:t># Displaying result  </a:t>
            </a:r>
          </a:p>
          <a:p>
            <a:pPr>
              <a:buNone/>
            </a:pPr>
            <a:r>
              <a:rPr lang="en-US" dirty="0"/>
              <a:t>print("</a:t>
            </a:r>
            <a:r>
              <a:rPr lang="en-US" dirty="0" err="1"/>
              <a:t>occurences</a:t>
            </a:r>
            <a:r>
              <a:rPr lang="en-US" dirty="0"/>
              <a:t>:", str2)  </a:t>
            </a:r>
          </a:p>
          <a:p>
            <a:pPr>
              <a:buNone/>
            </a:pPr>
            <a:r>
              <a:rPr lang="en-US" b="1" dirty="0">
                <a:solidFill>
                  <a:srgbClr val="FF0000"/>
                </a:solidFill>
              </a:rPr>
              <a:t>Output:</a:t>
            </a:r>
            <a:endParaRPr lang="en-US" dirty="0">
              <a:solidFill>
                <a:srgbClr val="FF0000"/>
              </a:solidFill>
            </a:endParaRPr>
          </a:p>
          <a:p>
            <a:pPr>
              <a:buNone/>
            </a:pPr>
            <a:r>
              <a:rPr lang="en-US" dirty="0" err="1"/>
              <a:t>occurences</a:t>
            </a:r>
            <a:r>
              <a:rPr lang="en-US" dirty="0"/>
              <a:t>: 2</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a:bodyPr>
          <a:lstStyle/>
          <a:p>
            <a:pPr>
              <a:buNone/>
            </a:pPr>
            <a:r>
              <a:rPr lang="en-US" dirty="0" err="1"/>
              <a:t>str</a:t>
            </a:r>
            <a:r>
              <a:rPr lang="en-US" dirty="0"/>
              <a:t> = "</a:t>
            </a:r>
            <a:r>
              <a:rPr lang="en-US" dirty="0" err="1"/>
              <a:t>ab</a:t>
            </a:r>
            <a:r>
              <a:rPr lang="en-US" dirty="0"/>
              <a:t> </a:t>
            </a:r>
            <a:r>
              <a:rPr lang="en-US" dirty="0" err="1"/>
              <a:t>bc</a:t>
            </a:r>
            <a:r>
              <a:rPr lang="en-US" dirty="0"/>
              <a:t> ca de </a:t>
            </a:r>
            <a:r>
              <a:rPr lang="en-US" dirty="0" err="1"/>
              <a:t>ed</a:t>
            </a:r>
            <a:r>
              <a:rPr lang="en-US" dirty="0"/>
              <a:t> ad </a:t>
            </a:r>
            <a:r>
              <a:rPr lang="en-US" dirty="0" err="1"/>
              <a:t>da</a:t>
            </a:r>
            <a:r>
              <a:rPr lang="en-US" dirty="0"/>
              <a:t> </a:t>
            </a:r>
            <a:r>
              <a:rPr lang="en-US" dirty="0" err="1"/>
              <a:t>ab</a:t>
            </a:r>
            <a:r>
              <a:rPr lang="en-US" dirty="0"/>
              <a:t> </a:t>
            </a:r>
            <a:r>
              <a:rPr lang="en-US" dirty="0" err="1"/>
              <a:t>bc</a:t>
            </a:r>
            <a:r>
              <a:rPr lang="en-US" dirty="0"/>
              <a:t> ca"  </a:t>
            </a:r>
          </a:p>
          <a:p>
            <a:pPr>
              <a:buNone/>
            </a:pPr>
            <a:r>
              <a:rPr lang="en-US" dirty="0" err="1"/>
              <a:t>oc</a:t>
            </a:r>
            <a:r>
              <a:rPr lang="en-US" dirty="0"/>
              <a:t> = </a:t>
            </a:r>
            <a:r>
              <a:rPr lang="en-US" dirty="0" err="1"/>
              <a:t>str.count</a:t>
            </a:r>
            <a:r>
              <a:rPr lang="en-US" dirty="0"/>
              <a:t>('a', 3)  </a:t>
            </a:r>
          </a:p>
          <a:p>
            <a:pPr>
              <a:buNone/>
            </a:pPr>
            <a:r>
              <a:rPr lang="en-US" dirty="0"/>
              <a:t># Displaying result  </a:t>
            </a:r>
          </a:p>
          <a:p>
            <a:pPr>
              <a:buNone/>
            </a:pPr>
            <a:r>
              <a:rPr lang="en-US" dirty="0"/>
              <a:t>print("</a:t>
            </a:r>
            <a:r>
              <a:rPr lang="en-US" dirty="0" err="1"/>
              <a:t>occurences</a:t>
            </a:r>
            <a:r>
              <a:rPr lang="en-US" dirty="0"/>
              <a:t>:", </a:t>
            </a:r>
            <a:r>
              <a:rPr lang="en-US" dirty="0" err="1"/>
              <a:t>oc</a:t>
            </a:r>
            <a:r>
              <a:rPr lang="en-US" dirty="0"/>
              <a:t>)  </a:t>
            </a:r>
          </a:p>
          <a:p>
            <a:pPr>
              <a:buNone/>
            </a:pPr>
            <a:r>
              <a:rPr lang="en-US" b="1" dirty="0">
                <a:solidFill>
                  <a:srgbClr val="FF0000"/>
                </a:solidFill>
              </a:rPr>
              <a:t>Output:</a:t>
            </a:r>
            <a:endParaRPr lang="en-US" dirty="0">
              <a:solidFill>
                <a:srgbClr val="FF0000"/>
              </a:solidFill>
            </a:endParaRPr>
          </a:p>
          <a:p>
            <a:pPr>
              <a:buNone/>
            </a:pPr>
            <a:r>
              <a:rPr lang="en-US" dirty="0" err="1"/>
              <a:t>occurences</a:t>
            </a:r>
            <a:r>
              <a:rPr lang="en-US" dirty="0"/>
              <a:t>: 5</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a:t>str = "ab </a:t>
            </a:r>
            <a:r>
              <a:rPr lang="en-US" dirty="0" err="1"/>
              <a:t>bc</a:t>
            </a:r>
            <a:r>
              <a:rPr lang="en-US" dirty="0"/>
              <a:t> ca de ed ad da ab </a:t>
            </a:r>
            <a:r>
              <a:rPr lang="en-US" dirty="0" err="1"/>
              <a:t>bc</a:t>
            </a:r>
            <a:r>
              <a:rPr lang="en-US" dirty="0"/>
              <a:t> ca 12 23 35</a:t>
            </a:r>
            <a:r>
              <a:rPr lang="en-US"/>
              <a:t> 62”</a:t>
            </a:r>
            <a:r>
              <a:rPr lang="en-US" dirty="0"/>
              <a:t> </a:t>
            </a:r>
          </a:p>
          <a:p>
            <a:pPr>
              <a:buNone/>
            </a:pPr>
            <a:r>
              <a:rPr lang="en-US" dirty="0" err="1"/>
              <a:t>oc</a:t>
            </a:r>
            <a:r>
              <a:rPr lang="en-US" dirty="0"/>
              <a:t> = </a:t>
            </a:r>
            <a:r>
              <a:rPr lang="en-US" dirty="0" err="1"/>
              <a:t>str.count</a:t>
            </a:r>
            <a:r>
              <a:rPr lang="en-US" dirty="0"/>
              <a:t>('2')  </a:t>
            </a:r>
          </a:p>
          <a:p>
            <a:pPr>
              <a:buNone/>
            </a:pPr>
            <a:r>
              <a:rPr lang="en-US" dirty="0"/>
              <a:t># Displaying result  </a:t>
            </a:r>
          </a:p>
          <a:p>
            <a:pPr>
              <a:buNone/>
            </a:pPr>
            <a:r>
              <a:rPr lang="en-US" dirty="0"/>
              <a:t>print("</a:t>
            </a:r>
            <a:r>
              <a:rPr lang="en-US" dirty="0" err="1"/>
              <a:t>occurences</a:t>
            </a:r>
            <a:r>
              <a:rPr lang="en-US" dirty="0"/>
              <a:t>:", </a:t>
            </a:r>
            <a:r>
              <a:rPr lang="en-US" dirty="0" err="1"/>
              <a:t>oc</a:t>
            </a:r>
            <a:r>
              <a:rPr lang="en-US" dirty="0"/>
              <a:t>)  </a:t>
            </a:r>
          </a:p>
          <a:p>
            <a:pPr>
              <a:buNone/>
            </a:pPr>
            <a:r>
              <a:rPr lang="en-US" b="1" dirty="0">
                <a:solidFill>
                  <a:srgbClr val="FF0000"/>
                </a:solidFill>
              </a:rPr>
              <a:t>Output:</a:t>
            </a:r>
            <a:endParaRPr lang="en-US" dirty="0">
              <a:solidFill>
                <a:srgbClr val="FF0000"/>
              </a:solidFill>
            </a:endParaRPr>
          </a:p>
          <a:p>
            <a:pPr>
              <a:buNone/>
            </a:pPr>
            <a:r>
              <a:rPr lang="en-US" dirty="0" err="1"/>
              <a:t>occurences</a:t>
            </a:r>
            <a:r>
              <a:rPr lang="en-US" dirty="0"/>
              <a:t>: 3</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String </a:t>
            </a:r>
            <a:r>
              <a:rPr lang="en-US" dirty="0" err="1">
                <a:solidFill>
                  <a:srgbClr val="FF0000"/>
                </a:solidFill>
              </a:rPr>
              <a:t>endswith</a:t>
            </a:r>
            <a:r>
              <a:rPr lang="en-US" dirty="0">
                <a:solidFill>
                  <a:srgbClr val="FF0000"/>
                </a:solidFill>
              </a:rPr>
              <a:t>() Method</a:t>
            </a:r>
          </a:p>
        </p:txBody>
      </p:sp>
      <p:sp>
        <p:nvSpPr>
          <p:cNvPr id="6" name="Content Placeholder 5"/>
          <p:cNvSpPr>
            <a:spLocks noGrp="1"/>
          </p:cNvSpPr>
          <p:nvPr>
            <p:ph idx="1"/>
          </p:nvPr>
        </p:nvSpPr>
        <p:spPr>
          <a:xfrm>
            <a:off x="457200" y="1295400"/>
            <a:ext cx="8229600" cy="5257800"/>
          </a:xfrm>
        </p:spPr>
        <p:txBody>
          <a:bodyPr/>
          <a:lstStyle/>
          <a:p>
            <a:pPr algn="just">
              <a:buNone/>
            </a:pPr>
            <a:r>
              <a:rPr lang="en-US" dirty="0"/>
              <a:t>Python </a:t>
            </a:r>
            <a:r>
              <a:rPr lang="en-US" b="1" dirty="0" err="1">
                <a:solidFill>
                  <a:srgbClr val="00B050"/>
                </a:solidFill>
              </a:rPr>
              <a:t>endswith</a:t>
            </a:r>
            <a:r>
              <a:rPr lang="en-US" b="1" dirty="0">
                <a:solidFill>
                  <a:srgbClr val="00B050"/>
                </a:solidFill>
              </a:rPr>
              <a:t>()</a:t>
            </a:r>
            <a:r>
              <a:rPr lang="en-US" dirty="0"/>
              <a:t> method returns true if the string ends with the specified substring, otherwise returns false.</a:t>
            </a:r>
          </a:p>
          <a:p>
            <a:pPr>
              <a:buNone/>
            </a:pPr>
            <a:r>
              <a:rPr lang="en-US" dirty="0">
                <a:solidFill>
                  <a:srgbClr val="FF0000"/>
                </a:solidFill>
              </a:rPr>
              <a:t>Signature</a:t>
            </a:r>
          </a:p>
          <a:p>
            <a:pPr>
              <a:buNone/>
            </a:pPr>
            <a:r>
              <a:rPr lang="en-US" dirty="0" err="1">
                <a:solidFill>
                  <a:srgbClr val="00B050"/>
                </a:solidFill>
              </a:rPr>
              <a:t>endswith</a:t>
            </a:r>
            <a:r>
              <a:rPr lang="en-US" dirty="0">
                <a:solidFill>
                  <a:srgbClr val="00B050"/>
                </a:solidFill>
              </a:rPr>
              <a:t>(suffix[, start[, end]])  </a:t>
            </a:r>
          </a:p>
          <a:p>
            <a:pPr>
              <a:buNone/>
            </a:pPr>
            <a:r>
              <a:rPr lang="en-US" dirty="0">
                <a:solidFill>
                  <a:srgbClr val="FF0000"/>
                </a:solidFill>
              </a:rPr>
              <a:t>Return Type</a:t>
            </a:r>
          </a:p>
          <a:p>
            <a:pPr>
              <a:buNone/>
            </a:pPr>
            <a:r>
              <a:rPr lang="en-US" dirty="0">
                <a:solidFill>
                  <a:srgbClr val="00B050"/>
                </a:solidFill>
              </a:rPr>
              <a:t>It returns a </a:t>
            </a:r>
            <a:r>
              <a:rPr lang="en-US" dirty="0" err="1">
                <a:solidFill>
                  <a:srgbClr val="00B050"/>
                </a:solidFill>
              </a:rPr>
              <a:t>boolean</a:t>
            </a:r>
            <a:r>
              <a:rPr lang="en-US" dirty="0">
                <a:solidFill>
                  <a:srgbClr val="00B050"/>
                </a:solidFill>
              </a:rPr>
              <a:t> value either True or False.</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 </a:t>
            </a:r>
          </a:p>
        </p:txBody>
      </p:sp>
      <p:sp>
        <p:nvSpPr>
          <p:cNvPr id="6" name="Content Placeholder 5"/>
          <p:cNvSpPr>
            <a:spLocks noGrp="1"/>
          </p:cNvSpPr>
          <p:nvPr>
            <p:ph idx="1"/>
          </p:nvPr>
        </p:nvSpPr>
        <p:spPr>
          <a:xfrm>
            <a:off x="457200" y="1295400"/>
            <a:ext cx="8229600" cy="5257800"/>
          </a:xfrm>
        </p:spPr>
        <p:txBody>
          <a:bodyPr>
            <a:normAutofit/>
          </a:bodyPr>
          <a:lstStyle/>
          <a:p>
            <a:pPr>
              <a:buNone/>
            </a:pPr>
            <a:r>
              <a:rPr lang="en-US" dirty="0" err="1"/>
              <a:t>str</a:t>
            </a:r>
            <a:r>
              <a:rPr lang="en-US" dirty="0"/>
              <a:t> = "Hello this is United."  </a:t>
            </a:r>
          </a:p>
          <a:p>
            <a:pPr>
              <a:buNone/>
            </a:pPr>
            <a:r>
              <a:rPr lang="en-US" dirty="0" err="1"/>
              <a:t>isends</a:t>
            </a:r>
            <a:r>
              <a:rPr lang="en-US" dirty="0"/>
              <a:t> = </a:t>
            </a:r>
            <a:r>
              <a:rPr lang="en-US" dirty="0" err="1"/>
              <a:t>str.endswith</a:t>
            </a:r>
            <a:r>
              <a:rPr lang="en-US" dirty="0"/>
              <a:t>(".")  </a:t>
            </a:r>
          </a:p>
          <a:p>
            <a:pPr>
              <a:buNone/>
            </a:pPr>
            <a:r>
              <a:rPr lang="en-US" dirty="0"/>
              <a:t>print(</a:t>
            </a:r>
            <a:r>
              <a:rPr lang="en-US" dirty="0" err="1"/>
              <a:t>isends</a:t>
            </a:r>
            <a:r>
              <a:rPr lang="en-US" dirty="0"/>
              <a:t>)  </a:t>
            </a:r>
          </a:p>
          <a:p>
            <a:pPr>
              <a:buNone/>
            </a:pPr>
            <a:r>
              <a:rPr lang="en-US" b="1" dirty="0">
                <a:solidFill>
                  <a:srgbClr val="FF0000"/>
                </a:solidFill>
              </a:rPr>
              <a:t>Output:</a:t>
            </a:r>
            <a:endParaRPr lang="en-US" dirty="0">
              <a:solidFill>
                <a:srgbClr val="FF0000"/>
              </a:solidFill>
            </a:endParaRPr>
          </a:p>
          <a:p>
            <a:pPr>
              <a:buNone/>
            </a:pPr>
            <a:r>
              <a:rPr lang="en-US" dirty="0">
                <a:solidFill>
                  <a:srgbClr val="FF0000"/>
                </a:solidFill>
              </a:rPr>
              <a:t>True</a:t>
            </a:r>
          </a:p>
          <a:p>
            <a:pPr>
              <a:buNone/>
            </a:pPr>
            <a:r>
              <a:rPr lang="en-US" dirty="0">
                <a:solidFill>
                  <a:srgbClr val="00B050"/>
                </a:solidFill>
              </a:rPr>
              <a:t>A simple example which returns true because it ends with dot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Calling a Function</a:t>
            </a:r>
          </a:p>
        </p:txBody>
      </p:sp>
      <p:sp>
        <p:nvSpPr>
          <p:cNvPr id="6" name="Content Placeholder 5"/>
          <p:cNvSpPr>
            <a:spLocks noGrp="1"/>
          </p:cNvSpPr>
          <p:nvPr>
            <p:ph idx="1"/>
          </p:nvPr>
        </p:nvSpPr>
        <p:spPr>
          <a:xfrm>
            <a:off x="457200" y="1295400"/>
            <a:ext cx="8229600" cy="5257800"/>
          </a:xfrm>
        </p:spPr>
        <p:txBody>
          <a:bodyPr/>
          <a:lstStyle/>
          <a:p>
            <a:pPr>
              <a:buNone/>
            </a:pPr>
            <a:r>
              <a:rPr lang="en-US" dirty="0"/>
              <a:t>To call a function, use the function name followed by parenthesis:</a:t>
            </a:r>
          </a:p>
          <a:p>
            <a:pPr>
              <a:buNone/>
            </a:pPr>
            <a:r>
              <a:rPr lang="en-US" dirty="0"/>
              <a:t>Example</a:t>
            </a:r>
          </a:p>
          <a:p>
            <a:pPr>
              <a:buNone/>
            </a:pPr>
            <a:r>
              <a:rPr lang="en-US" dirty="0">
                <a:solidFill>
                  <a:srgbClr val="FF0000"/>
                </a:solidFill>
              </a:rPr>
              <a:t>def </a:t>
            </a:r>
            <a:r>
              <a:rPr lang="en-US" dirty="0" err="1">
                <a:solidFill>
                  <a:srgbClr val="FF0000"/>
                </a:solidFill>
              </a:rPr>
              <a:t>my_function</a:t>
            </a:r>
            <a:r>
              <a:rPr lang="en-US" dirty="0">
                <a:solidFill>
                  <a:srgbClr val="FF0000"/>
                </a:solidFill>
              </a:rPr>
              <a:t>():</a:t>
            </a:r>
            <a:br>
              <a:rPr lang="en-US" dirty="0">
                <a:solidFill>
                  <a:srgbClr val="FF0000"/>
                </a:solidFill>
              </a:rPr>
            </a:br>
            <a:r>
              <a:rPr lang="en-US" dirty="0">
                <a:solidFill>
                  <a:srgbClr val="FF0000"/>
                </a:solidFill>
              </a:rPr>
              <a:t>  print("Hello from a function")</a:t>
            </a:r>
          </a:p>
          <a:p>
            <a:pPr>
              <a:buNone/>
            </a:pPr>
            <a:r>
              <a:rPr lang="en-US" b="1" dirty="0" err="1">
                <a:solidFill>
                  <a:srgbClr val="FF0000"/>
                </a:solidFill>
              </a:rPr>
              <a:t>my_function</a:t>
            </a:r>
            <a:r>
              <a:rPr lang="en-US" b="1" dirty="0">
                <a:solidFill>
                  <a:srgbClr val="FF0000"/>
                </a:solidFill>
              </a:rPr>
              <a:t>()</a:t>
            </a:r>
            <a:endParaRPr lang="en-US" dirty="0">
              <a:solidFill>
                <a:srgbClr val="FF0000"/>
              </a:solidFill>
            </a:endParaRP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err="1"/>
              <a:t>str</a:t>
            </a:r>
            <a:r>
              <a:rPr lang="en-US" dirty="0"/>
              <a:t> = "Hello this is </a:t>
            </a:r>
            <a:r>
              <a:rPr lang="en-US" dirty="0" err="1"/>
              <a:t>javatpoint</a:t>
            </a:r>
            <a:r>
              <a:rPr lang="en-US" dirty="0"/>
              <a:t>."  </a:t>
            </a:r>
          </a:p>
          <a:p>
            <a:pPr>
              <a:buNone/>
            </a:pPr>
            <a:r>
              <a:rPr lang="en-US" dirty="0" err="1"/>
              <a:t>isends</a:t>
            </a:r>
            <a:r>
              <a:rPr lang="en-US" dirty="0"/>
              <a:t> = </a:t>
            </a:r>
            <a:r>
              <a:rPr lang="en-US" dirty="0" err="1"/>
              <a:t>str.endswith</a:t>
            </a:r>
            <a:r>
              <a:rPr lang="en-US" dirty="0"/>
              <a:t>("is",10)  </a:t>
            </a:r>
          </a:p>
          <a:p>
            <a:pPr>
              <a:buNone/>
            </a:pPr>
            <a:r>
              <a:rPr lang="en-US" dirty="0"/>
              <a:t># Displaying result  </a:t>
            </a:r>
          </a:p>
          <a:p>
            <a:pPr>
              <a:buNone/>
            </a:pPr>
            <a:r>
              <a:rPr lang="en-US" dirty="0"/>
              <a:t>print(</a:t>
            </a:r>
            <a:r>
              <a:rPr lang="en-US" dirty="0" err="1"/>
              <a:t>isends</a:t>
            </a:r>
            <a:r>
              <a:rPr lang="en-US" dirty="0"/>
              <a:t>)  </a:t>
            </a:r>
          </a:p>
          <a:p>
            <a:pPr>
              <a:buNone/>
            </a:pPr>
            <a:r>
              <a:rPr lang="en-US" b="1" dirty="0">
                <a:solidFill>
                  <a:srgbClr val="00B050"/>
                </a:solidFill>
              </a:rPr>
              <a:t>Output:</a:t>
            </a:r>
            <a:endParaRPr lang="en-US" dirty="0">
              <a:solidFill>
                <a:srgbClr val="00B050"/>
              </a:solidFill>
            </a:endParaRPr>
          </a:p>
          <a:p>
            <a:pPr>
              <a:buNone/>
            </a:pPr>
            <a:r>
              <a:rPr lang="en-US" dirty="0">
                <a:solidFill>
                  <a:srgbClr val="00B050"/>
                </a:solidFill>
              </a:rPr>
              <a:t>False</a:t>
            </a:r>
          </a:p>
          <a:p>
            <a:pPr>
              <a:buNone/>
            </a:pPr>
            <a:r>
              <a:rPr lang="en-US" dirty="0"/>
              <a:t>Note: Here, we are providing start index of the range from where method starts searching.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err="1"/>
              <a:t>str</a:t>
            </a:r>
            <a:r>
              <a:rPr lang="en-US" dirty="0"/>
              <a:t> = "Hello this is </a:t>
            </a:r>
            <a:r>
              <a:rPr lang="en-US" dirty="0" err="1"/>
              <a:t>javatpoint</a:t>
            </a:r>
            <a:r>
              <a:rPr lang="en-US" dirty="0"/>
              <a:t>."  </a:t>
            </a:r>
          </a:p>
          <a:p>
            <a:pPr>
              <a:buNone/>
            </a:pPr>
            <a:r>
              <a:rPr lang="en-US" dirty="0" err="1"/>
              <a:t>isends</a:t>
            </a:r>
            <a:r>
              <a:rPr lang="en-US" dirty="0"/>
              <a:t> = </a:t>
            </a:r>
            <a:r>
              <a:rPr lang="en-US" dirty="0" err="1"/>
              <a:t>str.endswith</a:t>
            </a:r>
            <a:r>
              <a:rPr lang="en-US" dirty="0"/>
              <a:t>("is",0,13)  </a:t>
            </a:r>
          </a:p>
          <a:p>
            <a:pPr>
              <a:buNone/>
            </a:pPr>
            <a:r>
              <a:rPr lang="en-US" dirty="0"/>
              <a:t># Displaying result  </a:t>
            </a:r>
          </a:p>
          <a:p>
            <a:pPr>
              <a:buNone/>
            </a:pPr>
            <a:r>
              <a:rPr lang="en-US" dirty="0"/>
              <a:t>print(</a:t>
            </a:r>
            <a:r>
              <a:rPr lang="en-US" dirty="0" err="1"/>
              <a:t>isends</a:t>
            </a:r>
            <a:r>
              <a:rPr lang="en-US" dirty="0"/>
              <a:t>)  </a:t>
            </a:r>
          </a:p>
          <a:p>
            <a:pPr>
              <a:buNone/>
            </a:pPr>
            <a:r>
              <a:rPr lang="en-US" b="1" dirty="0">
                <a:solidFill>
                  <a:srgbClr val="FF0000"/>
                </a:solidFill>
              </a:rPr>
              <a:t>Output:</a:t>
            </a:r>
            <a:endParaRPr lang="en-US" dirty="0">
              <a:solidFill>
                <a:srgbClr val="FF0000"/>
              </a:solidFill>
            </a:endParaRPr>
          </a:p>
          <a:p>
            <a:pPr>
              <a:buNone/>
            </a:pPr>
            <a:r>
              <a:rPr lang="en-US" dirty="0">
                <a:solidFill>
                  <a:srgbClr val="FF0000"/>
                </a:solidFill>
              </a:rPr>
              <a:t>True</a:t>
            </a:r>
          </a:p>
          <a:p>
            <a:pPr>
              <a:buNone/>
            </a:pPr>
            <a:r>
              <a:rPr lang="en-US" dirty="0">
                <a:solidFill>
                  <a:srgbClr val="FF0000"/>
                </a:solidFill>
              </a:rPr>
              <a:t>Note: </a:t>
            </a:r>
            <a:r>
              <a:rPr lang="en-US" dirty="0"/>
              <a:t>It returns true because third parameter stopped the method at index 13</a:t>
            </a:r>
            <a:endParaRPr lang="en-US" dirty="0">
              <a:solidFill>
                <a:srgbClr val="FF0000"/>
              </a:solidFill>
            </a:endParaRP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solidFill>
                  <a:srgbClr val="FF0000"/>
                </a:solidFill>
              </a:rPr>
              <a:t>Python String </a:t>
            </a:r>
            <a:r>
              <a:rPr lang="en-US" dirty="0" err="1">
                <a:solidFill>
                  <a:srgbClr val="FF0000"/>
                </a:solidFill>
              </a:rPr>
              <a:t>expandtabs</a:t>
            </a:r>
            <a:r>
              <a:rPr lang="en-US" dirty="0">
                <a:solidFill>
                  <a:srgbClr val="FF0000"/>
                </a:solidFill>
              </a:rPr>
              <a:t>() Method</a:t>
            </a:r>
          </a:p>
        </p:txBody>
      </p:sp>
      <p:sp>
        <p:nvSpPr>
          <p:cNvPr id="6" name="Content Placeholder 5"/>
          <p:cNvSpPr>
            <a:spLocks noGrp="1"/>
          </p:cNvSpPr>
          <p:nvPr>
            <p:ph idx="1"/>
          </p:nvPr>
        </p:nvSpPr>
        <p:spPr>
          <a:xfrm>
            <a:off x="457200" y="1295400"/>
            <a:ext cx="8229600" cy="5257800"/>
          </a:xfrm>
        </p:spPr>
        <p:txBody>
          <a:bodyPr>
            <a:normAutofit fontScale="92500" lnSpcReduction="20000"/>
          </a:bodyPr>
          <a:lstStyle/>
          <a:p>
            <a:pPr algn="just"/>
            <a:r>
              <a:rPr lang="en-US" dirty="0"/>
              <a:t>Python </a:t>
            </a:r>
            <a:r>
              <a:rPr lang="en-US" b="1" dirty="0" err="1"/>
              <a:t>expandstabs</a:t>
            </a:r>
            <a:r>
              <a:rPr lang="en-US" b="1" dirty="0"/>
              <a:t>()</a:t>
            </a:r>
            <a:r>
              <a:rPr lang="en-US" dirty="0"/>
              <a:t> method replaces all the characters by </a:t>
            </a:r>
            <a:r>
              <a:rPr lang="en-US" dirty="0" err="1"/>
              <a:t>sepecified</a:t>
            </a:r>
            <a:r>
              <a:rPr lang="en-US" dirty="0"/>
              <a:t> spaces.</a:t>
            </a:r>
          </a:p>
          <a:p>
            <a:pPr algn="just"/>
            <a:r>
              <a:rPr lang="en-US" dirty="0"/>
              <a:t>By default a single tab expands to 8 spaces which can be overridden according to the requirement.</a:t>
            </a:r>
          </a:p>
          <a:p>
            <a:pPr algn="just"/>
            <a:r>
              <a:rPr lang="en-US" dirty="0"/>
              <a:t>We can pass 1, 2, 4 and more to the method which will replace tab by the these number of space characters.</a:t>
            </a:r>
          </a:p>
          <a:p>
            <a:pPr>
              <a:buNone/>
            </a:pPr>
            <a:r>
              <a:rPr lang="en-US" dirty="0">
                <a:solidFill>
                  <a:srgbClr val="FF0000"/>
                </a:solidFill>
              </a:rPr>
              <a:t>Signature</a:t>
            </a:r>
          </a:p>
          <a:p>
            <a:pPr>
              <a:buNone/>
            </a:pPr>
            <a:r>
              <a:rPr lang="en-US" dirty="0">
                <a:solidFill>
                  <a:srgbClr val="FF0000"/>
                </a:solidFill>
              </a:rPr>
              <a:t>     </a:t>
            </a:r>
            <a:r>
              <a:rPr lang="en-US" dirty="0" err="1">
                <a:solidFill>
                  <a:srgbClr val="FF0000"/>
                </a:solidFill>
              </a:rPr>
              <a:t>expandtabs</a:t>
            </a:r>
            <a:r>
              <a:rPr lang="en-US" dirty="0">
                <a:solidFill>
                  <a:srgbClr val="FF0000"/>
                </a:solidFill>
              </a:rPr>
              <a:t>(</a:t>
            </a:r>
            <a:r>
              <a:rPr lang="en-US" dirty="0" err="1">
                <a:solidFill>
                  <a:srgbClr val="FF0000"/>
                </a:solidFill>
              </a:rPr>
              <a:t>tabsize</a:t>
            </a:r>
            <a:r>
              <a:rPr lang="en-US" dirty="0">
                <a:solidFill>
                  <a:srgbClr val="FF0000"/>
                </a:solidFill>
              </a:rPr>
              <a:t>=8)</a:t>
            </a:r>
          </a:p>
          <a:p>
            <a:pPr>
              <a:buNone/>
            </a:pPr>
            <a:r>
              <a:rPr lang="en-US" b="1" dirty="0" err="1"/>
              <a:t>tabsize</a:t>
            </a:r>
            <a:r>
              <a:rPr lang="en-US" dirty="0"/>
              <a:t> : It is optional and default value is 8.</a:t>
            </a:r>
            <a:endParaRPr lang="en-US" dirty="0">
              <a:solidFill>
                <a:srgbClr val="FF0000"/>
              </a:solidFill>
            </a:endParaRPr>
          </a:p>
          <a:p>
            <a:pPr>
              <a:buNone/>
            </a:pPr>
            <a:br>
              <a:rPr lang="en-US" dirty="0"/>
            </a:b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a:bodyPr>
          <a:lstStyle/>
          <a:p>
            <a:pPr>
              <a:buNone/>
            </a:pPr>
            <a:r>
              <a:rPr lang="en-US" dirty="0" err="1"/>
              <a:t>str</a:t>
            </a:r>
            <a:r>
              <a:rPr lang="en-US" dirty="0"/>
              <a:t> = "Welcome \t to \t the \t </a:t>
            </a:r>
            <a:r>
              <a:rPr lang="en-US" dirty="0" err="1"/>
              <a:t>Javatpoint</a:t>
            </a:r>
            <a:r>
              <a:rPr lang="en-US" dirty="0"/>
              <a:t>.“</a:t>
            </a:r>
          </a:p>
          <a:p>
            <a:pPr>
              <a:buNone/>
            </a:pPr>
            <a:r>
              <a:rPr lang="en-US" dirty="0"/>
              <a:t>str2 = </a:t>
            </a:r>
            <a:r>
              <a:rPr lang="en-US" dirty="0" err="1"/>
              <a:t>str.expandtabs</a:t>
            </a:r>
            <a:r>
              <a:rPr lang="en-US" dirty="0"/>
              <a:t>(1)</a:t>
            </a:r>
          </a:p>
          <a:p>
            <a:pPr>
              <a:buNone/>
            </a:pPr>
            <a:r>
              <a:rPr lang="en-US" dirty="0"/>
              <a:t>str3 = </a:t>
            </a:r>
            <a:r>
              <a:rPr lang="en-US" dirty="0" err="1"/>
              <a:t>str.expandtabs</a:t>
            </a:r>
            <a:r>
              <a:rPr lang="en-US" dirty="0"/>
              <a:t>(2)</a:t>
            </a:r>
          </a:p>
          <a:p>
            <a:pPr>
              <a:buNone/>
            </a:pPr>
            <a:r>
              <a:rPr lang="en-US" dirty="0"/>
              <a:t>str4 = </a:t>
            </a:r>
            <a:r>
              <a:rPr lang="en-US" dirty="0" err="1"/>
              <a:t>str.expandtabs</a:t>
            </a:r>
            <a:r>
              <a:rPr lang="en-US" dirty="0"/>
              <a:t>(4)</a:t>
            </a:r>
          </a:p>
          <a:p>
            <a:pPr>
              <a:buNone/>
            </a:pPr>
            <a:r>
              <a:rPr lang="en-US" dirty="0"/>
              <a:t>print(str2)</a:t>
            </a:r>
          </a:p>
          <a:p>
            <a:pPr>
              <a:buNone/>
            </a:pPr>
            <a:r>
              <a:rPr lang="en-US" dirty="0"/>
              <a:t>print(str3)</a:t>
            </a:r>
          </a:p>
          <a:p>
            <a:pPr>
              <a:buNone/>
            </a:pPr>
            <a:r>
              <a:rPr lang="en-US" dirty="0"/>
              <a:t>print(str4)</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pic>
        <p:nvPicPr>
          <p:cNvPr id="1026" name="Picture 2"/>
          <p:cNvPicPr>
            <a:picLocks noGrp="1" noChangeAspect="1" noChangeArrowheads="1"/>
          </p:cNvPicPr>
          <p:nvPr>
            <p:ph idx="1"/>
          </p:nvPr>
        </p:nvPicPr>
        <p:blipFill>
          <a:blip r:embed="rId2"/>
          <a:srcRect/>
          <a:stretch>
            <a:fillRect/>
          </a:stretch>
        </p:blipFill>
        <p:spPr bwMode="auto">
          <a:xfrm>
            <a:off x="762000" y="2286000"/>
            <a:ext cx="6705600" cy="31242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String find() Method</a:t>
            </a:r>
          </a:p>
        </p:txBody>
      </p:sp>
      <p:sp>
        <p:nvSpPr>
          <p:cNvPr id="6" name="Content Placeholder 5"/>
          <p:cNvSpPr>
            <a:spLocks noGrp="1"/>
          </p:cNvSpPr>
          <p:nvPr>
            <p:ph idx="1"/>
          </p:nvPr>
        </p:nvSpPr>
        <p:spPr>
          <a:xfrm>
            <a:off x="457200" y="1295400"/>
            <a:ext cx="8229600" cy="5257800"/>
          </a:xfrm>
        </p:spPr>
        <p:txBody>
          <a:bodyPr>
            <a:normAutofit fontScale="92500" lnSpcReduction="20000"/>
          </a:bodyPr>
          <a:lstStyle/>
          <a:p>
            <a:pPr algn="just">
              <a:buNone/>
            </a:pPr>
            <a:r>
              <a:rPr lang="en-US" dirty="0"/>
              <a:t>Python </a:t>
            </a:r>
            <a:r>
              <a:rPr lang="en-US" b="1" dirty="0"/>
              <a:t>find()</a:t>
            </a:r>
            <a:r>
              <a:rPr lang="en-US" dirty="0"/>
              <a:t> method finds substring in the whole string and returns index of the first match. It returns -1 if substring does not match.</a:t>
            </a:r>
          </a:p>
          <a:p>
            <a:pPr>
              <a:buNone/>
            </a:pPr>
            <a:r>
              <a:rPr lang="en-US" dirty="0">
                <a:solidFill>
                  <a:srgbClr val="FF0000"/>
                </a:solidFill>
              </a:rPr>
              <a:t>Signature</a:t>
            </a:r>
          </a:p>
          <a:p>
            <a:pPr>
              <a:buNone/>
            </a:pPr>
            <a:r>
              <a:rPr lang="en-US" dirty="0"/>
              <a:t>find(sub[, start[, end]])  </a:t>
            </a:r>
          </a:p>
          <a:p>
            <a:pPr>
              <a:buNone/>
            </a:pPr>
            <a:r>
              <a:rPr lang="en-US" dirty="0">
                <a:solidFill>
                  <a:srgbClr val="FF0000"/>
                </a:solidFill>
              </a:rPr>
              <a:t>Parameters</a:t>
            </a:r>
          </a:p>
          <a:p>
            <a:pPr>
              <a:buNone/>
            </a:pPr>
            <a:r>
              <a:rPr lang="en-US" b="1" dirty="0"/>
              <a:t>sub</a:t>
            </a:r>
            <a:r>
              <a:rPr lang="en-US" dirty="0"/>
              <a:t> : substring</a:t>
            </a:r>
          </a:p>
          <a:p>
            <a:pPr>
              <a:buNone/>
            </a:pPr>
            <a:r>
              <a:rPr lang="en-US" b="1" dirty="0"/>
              <a:t>start</a:t>
            </a:r>
            <a:r>
              <a:rPr lang="en-US" dirty="0"/>
              <a:t> : start index a range</a:t>
            </a:r>
          </a:p>
          <a:p>
            <a:pPr>
              <a:buNone/>
            </a:pPr>
            <a:r>
              <a:rPr lang="en-US" b="1" dirty="0"/>
              <a:t>end</a:t>
            </a:r>
            <a:r>
              <a:rPr lang="en-US" dirty="0"/>
              <a:t> : last index of the range</a:t>
            </a:r>
          </a:p>
          <a:p>
            <a:pPr>
              <a:buNone/>
            </a:pPr>
            <a:r>
              <a:rPr lang="en-US" dirty="0">
                <a:solidFill>
                  <a:srgbClr val="FF0000"/>
                </a:solidFill>
              </a:rPr>
              <a:t>Return Type</a:t>
            </a:r>
          </a:p>
          <a:p>
            <a:pPr>
              <a:buNone/>
            </a:pPr>
            <a:r>
              <a:rPr lang="en-US" dirty="0"/>
              <a:t>If found it returns index of the substring, otherwise -1.</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err="1"/>
              <a:t>str</a:t>
            </a:r>
            <a:r>
              <a:rPr lang="en-US" dirty="0"/>
              <a:t> = "Welcome to the </a:t>
            </a:r>
            <a:r>
              <a:rPr lang="en-US" dirty="0" err="1"/>
              <a:t>Javatpoint</a:t>
            </a:r>
            <a:r>
              <a:rPr lang="en-US" dirty="0"/>
              <a:t>."  </a:t>
            </a:r>
          </a:p>
          <a:p>
            <a:pPr>
              <a:buNone/>
            </a:pPr>
            <a:r>
              <a:rPr lang="en-US" dirty="0"/>
              <a:t>str2 = </a:t>
            </a:r>
            <a:r>
              <a:rPr lang="en-US" dirty="0" err="1"/>
              <a:t>str.find</a:t>
            </a:r>
            <a:r>
              <a:rPr lang="en-US" dirty="0"/>
              <a:t>("the")  </a:t>
            </a:r>
          </a:p>
          <a:p>
            <a:pPr>
              <a:buNone/>
            </a:pPr>
            <a:r>
              <a:rPr lang="en-US" dirty="0"/>
              <a:t>  </a:t>
            </a:r>
          </a:p>
          <a:p>
            <a:pPr>
              <a:buNone/>
            </a:pPr>
            <a:r>
              <a:rPr lang="en-US" dirty="0"/>
              <a:t>print(str2)  </a:t>
            </a:r>
          </a:p>
          <a:p>
            <a:pPr>
              <a:buNone/>
            </a:pPr>
            <a:r>
              <a:rPr lang="en-US" b="1" dirty="0">
                <a:solidFill>
                  <a:srgbClr val="FF0000"/>
                </a:solidFill>
              </a:rPr>
              <a:t>Output:</a:t>
            </a:r>
            <a:endParaRPr lang="en-US" dirty="0">
              <a:solidFill>
                <a:srgbClr val="FF0000"/>
              </a:solidFill>
            </a:endParaRPr>
          </a:p>
          <a:p>
            <a:pPr>
              <a:buNone/>
            </a:pPr>
            <a:r>
              <a:rPr lang="en-US" dirty="0"/>
              <a:t>11</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String format() Method</a:t>
            </a:r>
          </a:p>
        </p:txBody>
      </p:sp>
      <p:sp>
        <p:nvSpPr>
          <p:cNvPr id="6" name="Content Placeholder 5"/>
          <p:cNvSpPr>
            <a:spLocks noGrp="1"/>
          </p:cNvSpPr>
          <p:nvPr>
            <p:ph idx="1"/>
          </p:nvPr>
        </p:nvSpPr>
        <p:spPr>
          <a:xfrm>
            <a:off x="457200" y="1295400"/>
            <a:ext cx="8229600" cy="5257800"/>
          </a:xfrm>
        </p:spPr>
        <p:txBody>
          <a:bodyPr/>
          <a:lstStyle/>
          <a:p>
            <a:pPr algn="just"/>
            <a:r>
              <a:rPr lang="en-US" dirty="0"/>
              <a:t>Python </a:t>
            </a:r>
            <a:r>
              <a:rPr lang="en-US" b="1" dirty="0"/>
              <a:t>format()</a:t>
            </a:r>
            <a:r>
              <a:rPr lang="en-US" dirty="0"/>
              <a:t> method is used to perform format operations on string. </a:t>
            </a:r>
          </a:p>
          <a:p>
            <a:pPr algn="just"/>
            <a:r>
              <a:rPr lang="en-US" dirty="0"/>
              <a:t>While formatting string a delimiter {} (braces) is used to replace it with the value. </a:t>
            </a:r>
          </a:p>
          <a:p>
            <a:pPr algn="just"/>
            <a:r>
              <a:rPr lang="en-US" dirty="0"/>
              <a:t>This </a:t>
            </a:r>
            <a:r>
              <a:rPr lang="en-US" dirty="0" err="1"/>
              <a:t>delimeter</a:t>
            </a:r>
            <a:r>
              <a:rPr lang="en-US" dirty="0"/>
              <a:t> either can contain index or positional argument.</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err="1"/>
              <a:t>str</a:t>
            </a:r>
            <a:r>
              <a:rPr lang="en-US" dirty="0"/>
              <a:t> = "Java"  </a:t>
            </a:r>
          </a:p>
          <a:p>
            <a:pPr>
              <a:buNone/>
            </a:pPr>
            <a:r>
              <a:rPr lang="en-US" dirty="0"/>
              <a:t>str2 = "C#"  </a:t>
            </a:r>
          </a:p>
          <a:p>
            <a:pPr>
              <a:buNone/>
            </a:pPr>
            <a:r>
              <a:rPr lang="en-US" dirty="0"/>
              <a:t>str3 = "{} and {} both are programming </a:t>
            </a:r>
            <a:r>
              <a:rPr lang="en-US" dirty="0" err="1"/>
              <a:t>languages".format</a:t>
            </a:r>
            <a:r>
              <a:rPr lang="en-US" dirty="0"/>
              <a:t>(str,str2)  </a:t>
            </a:r>
          </a:p>
          <a:p>
            <a:pPr>
              <a:buNone/>
            </a:pPr>
            <a:r>
              <a:rPr lang="en-US" dirty="0"/>
              <a:t>print(str3)  </a:t>
            </a:r>
          </a:p>
          <a:p>
            <a:pPr>
              <a:buNone/>
            </a:pPr>
            <a:r>
              <a:rPr lang="en-US" b="1" dirty="0">
                <a:solidFill>
                  <a:srgbClr val="FF0000"/>
                </a:solidFill>
              </a:rPr>
              <a:t>Output:</a:t>
            </a:r>
            <a:endParaRPr lang="en-US" dirty="0">
              <a:solidFill>
                <a:srgbClr val="FF0000"/>
              </a:solidFill>
            </a:endParaRPr>
          </a:p>
          <a:p>
            <a:pPr>
              <a:buNone/>
            </a:pPr>
            <a:r>
              <a:rPr lang="en-US" dirty="0"/>
              <a:t>Java and C# both are programming languages</a:t>
            </a:r>
          </a:p>
          <a:p>
            <a:pPr>
              <a:buNone/>
            </a:pPr>
            <a:endParaRPr lang="en-US"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fontScale="92500" lnSpcReduction="10000"/>
          </a:bodyPr>
          <a:lstStyle/>
          <a:p>
            <a:pPr>
              <a:buNone/>
            </a:pPr>
            <a:r>
              <a:rPr lang="en-US" dirty="0" err="1"/>
              <a:t>val</a:t>
            </a:r>
            <a:r>
              <a:rPr lang="en-US" dirty="0"/>
              <a:t> = 10  </a:t>
            </a:r>
          </a:p>
          <a:p>
            <a:pPr>
              <a:buNone/>
            </a:pPr>
            <a:r>
              <a:rPr lang="en-US" dirty="0"/>
              <a:t>print("decimal: {0:d}".format(</a:t>
            </a:r>
            <a:r>
              <a:rPr lang="en-US" dirty="0" err="1"/>
              <a:t>val</a:t>
            </a:r>
            <a:r>
              <a:rPr lang="en-US" dirty="0"/>
              <a:t>)); </a:t>
            </a:r>
          </a:p>
          <a:p>
            <a:pPr>
              <a:buNone/>
            </a:pPr>
            <a:r>
              <a:rPr lang="en-US" dirty="0"/>
              <a:t># display decimal result  </a:t>
            </a:r>
          </a:p>
          <a:p>
            <a:pPr>
              <a:buNone/>
            </a:pPr>
            <a:r>
              <a:rPr lang="en-US" dirty="0"/>
              <a:t>print("hex: {0:x}".format(</a:t>
            </a:r>
            <a:r>
              <a:rPr lang="en-US" dirty="0" err="1"/>
              <a:t>val</a:t>
            </a:r>
            <a:r>
              <a:rPr lang="en-US" dirty="0"/>
              <a:t>));    </a:t>
            </a:r>
            <a:r>
              <a:rPr lang="en-US" sz="2200" dirty="0"/>
              <a:t> # display hexadecimal result  </a:t>
            </a:r>
            <a:endParaRPr lang="en-US" dirty="0"/>
          </a:p>
          <a:p>
            <a:pPr>
              <a:buNone/>
            </a:pPr>
            <a:r>
              <a:rPr lang="en-US" dirty="0"/>
              <a:t>print("octal: {0:o}".format(</a:t>
            </a:r>
            <a:r>
              <a:rPr lang="en-US" dirty="0" err="1"/>
              <a:t>val</a:t>
            </a:r>
            <a:r>
              <a:rPr lang="en-US" dirty="0"/>
              <a:t>));   </a:t>
            </a:r>
            <a:r>
              <a:rPr lang="en-US" sz="2200" dirty="0"/>
              <a:t># display octal result  </a:t>
            </a:r>
            <a:endParaRPr lang="en-US" dirty="0"/>
          </a:p>
          <a:p>
            <a:pPr>
              <a:buNone/>
            </a:pPr>
            <a:r>
              <a:rPr lang="en-US" dirty="0"/>
              <a:t>print("binary: {0:b}".format(</a:t>
            </a:r>
            <a:r>
              <a:rPr lang="en-US" dirty="0" err="1"/>
              <a:t>val</a:t>
            </a:r>
            <a:r>
              <a:rPr lang="en-US" dirty="0"/>
              <a:t>));  </a:t>
            </a:r>
            <a:r>
              <a:rPr lang="en-US" sz="2000" dirty="0"/>
              <a:t># display binary result  </a:t>
            </a:r>
            <a:endParaRPr lang="en-US" dirty="0"/>
          </a:p>
          <a:p>
            <a:pPr>
              <a:buNone/>
            </a:pPr>
            <a:r>
              <a:rPr lang="en-US" b="1" dirty="0">
                <a:solidFill>
                  <a:srgbClr val="FF0000"/>
                </a:solidFill>
              </a:rPr>
              <a:t>Output:</a:t>
            </a:r>
            <a:endParaRPr lang="en-US" dirty="0">
              <a:solidFill>
                <a:srgbClr val="FF0000"/>
              </a:solidFill>
            </a:endParaRPr>
          </a:p>
          <a:p>
            <a:pPr>
              <a:buNone/>
            </a:pPr>
            <a:r>
              <a:rPr lang="en-US" dirty="0">
                <a:solidFill>
                  <a:srgbClr val="FF0000"/>
                </a:solidFill>
              </a:rPr>
              <a:t>decimal: 10 hex:</a:t>
            </a:r>
          </a:p>
          <a:p>
            <a:pPr>
              <a:buNone/>
            </a:pPr>
            <a:r>
              <a:rPr lang="en-US" dirty="0">
                <a:solidFill>
                  <a:srgbClr val="FF0000"/>
                </a:solidFill>
              </a:rPr>
              <a:t>octal: 12 </a:t>
            </a:r>
          </a:p>
          <a:p>
            <a:pPr>
              <a:buNone/>
            </a:pPr>
            <a:r>
              <a:rPr lang="en-US" dirty="0">
                <a:solidFill>
                  <a:srgbClr val="FF0000"/>
                </a:solidFill>
              </a:rPr>
              <a:t>binary: 1010</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Parameters</a:t>
            </a:r>
          </a:p>
        </p:txBody>
      </p:sp>
      <p:sp>
        <p:nvSpPr>
          <p:cNvPr id="6" name="Content Placeholder 5"/>
          <p:cNvSpPr>
            <a:spLocks noGrp="1"/>
          </p:cNvSpPr>
          <p:nvPr>
            <p:ph idx="1"/>
          </p:nvPr>
        </p:nvSpPr>
        <p:spPr>
          <a:xfrm>
            <a:off x="457200" y="1295400"/>
            <a:ext cx="8229600" cy="5257800"/>
          </a:xfrm>
        </p:spPr>
        <p:txBody>
          <a:bodyPr>
            <a:normAutofit lnSpcReduction="10000"/>
          </a:bodyPr>
          <a:lstStyle/>
          <a:p>
            <a:pPr algn="just"/>
            <a:r>
              <a:rPr lang="en-US" dirty="0"/>
              <a:t>Information can be passed to functions as parameter.</a:t>
            </a:r>
          </a:p>
          <a:p>
            <a:pPr algn="just"/>
            <a:r>
              <a:rPr lang="en-US" dirty="0"/>
              <a:t>Parameters are specified after the function name, inside the parentheses. You can add as many parameters as you want, just separate them with a comma.</a:t>
            </a:r>
          </a:p>
          <a:p>
            <a:pPr>
              <a:buNone/>
            </a:pPr>
            <a:r>
              <a:rPr lang="en-US" dirty="0">
                <a:solidFill>
                  <a:srgbClr val="FF0000"/>
                </a:solidFill>
              </a:rPr>
              <a:t>def </a:t>
            </a:r>
            <a:r>
              <a:rPr lang="en-US" dirty="0" err="1">
                <a:solidFill>
                  <a:srgbClr val="FF0000"/>
                </a:solidFill>
              </a:rPr>
              <a:t>my_function</a:t>
            </a:r>
            <a:r>
              <a:rPr lang="en-US" dirty="0">
                <a:solidFill>
                  <a:srgbClr val="FF0000"/>
                </a:solidFill>
              </a:rPr>
              <a:t>(</a:t>
            </a:r>
            <a:r>
              <a:rPr lang="en-US" b="1" dirty="0" err="1">
                <a:solidFill>
                  <a:srgbClr val="FF0000"/>
                </a:solidFill>
              </a:rPr>
              <a:t>fname</a:t>
            </a:r>
            <a:r>
              <a:rPr lang="en-US" dirty="0">
                <a:solidFill>
                  <a:srgbClr val="FF0000"/>
                </a:solidFill>
              </a:rPr>
              <a:t>):</a:t>
            </a:r>
          </a:p>
          <a:p>
            <a:pPr>
              <a:buNone/>
            </a:pPr>
            <a:r>
              <a:rPr lang="en-US" dirty="0">
                <a:solidFill>
                  <a:srgbClr val="FF0000"/>
                </a:solidFill>
              </a:rPr>
              <a:t>  print(</a:t>
            </a:r>
            <a:r>
              <a:rPr lang="en-US" dirty="0" err="1">
                <a:solidFill>
                  <a:srgbClr val="FF0000"/>
                </a:solidFill>
              </a:rPr>
              <a:t>fname</a:t>
            </a:r>
            <a:r>
              <a:rPr lang="en-US" dirty="0">
                <a:solidFill>
                  <a:srgbClr val="FF0000"/>
                </a:solidFill>
              </a:rPr>
              <a:t> + " Welcome")</a:t>
            </a:r>
            <a:br>
              <a:rPr lang="en-US" dirty="0">
                <a:solidFill>
                  <a:srgbClr val="FF0000"/>
                </a:solidFill>
              </a:rPr>
            </a:br>
            <a:endParaRPr lang="en-US" dirty="0">
              <a:solidFill>
                <a:srgbClr val="FF0000"/>
              </a:solidFill>
            </a:endParaRPr>
          </a:p>
          <a:p>
            <a:pPr>
              <a:buNone/>
            </a:pPr>
            <a:r>
              <a:rPr lang="en-US" dirty="0" err="1">
                <a:solidFill>
                  <a:srgbClr val="FF0000"/>
                </a:solidFill>
              </a:rPr>
              <a:t>my_function</a:t>
            </a:r>
            <a:r>
              <a:rPr lang="en-US" dirty="0">
                <a:solidFill>
                  <a:srgbClr val="FF0000"/>
                </a:solidFill>
              </a:rPr>
              <a:t>(</a:t>
            </a:r>
            <a:r>
              <a:rPr lang="en-US" b="1" dirty="0">
                <a:solidFill>
                  <a:srgbClr val="FF0000"/>
                </a:solidFill>
              </a:rPr>
              <a:t>“</a:t>
            </a:r>
            <a:r>
              <a:rPr lang="en-US" b="1" dirty="0" err="1">
                <a:solidFill>
                  <a:srgbClr val="FF0000"/>
                </a:solidFill>
              </a:rPr>
              <a:t>Abhishek</a:t>
            </a:r>
            <a:r>
              <a:rPr lang="en-US" b="1" dirty="0">
                <a:solidFill>
                  <a:srgbClr val="FF0000"/>
                </a:solidFill>
              </a:rPr>
              <a:t>"</a:t>
            </a:r>
            <a:r>
              <a:rPr lang="en-US" dirty="0">
                <a:solidFill>
                  <a:srgbClr val="FF0000"/>
                </a:solidFill>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a:t>	</a:t>
            </a:r>
            <a:r>
              <a:rPr lang="en-US" dirty="0" err="1"/>
              <a:t>val</a:t>
            </a:r>
            <a:r>
              <a:rPr lang="en-US" dirty="0"/>
              <a:t> = 100000000</a:t>
            </a:r>
            <a:br>
              <a:rPr lang="en-US" dirty="0"/>
            </a:br>
            <a:r>
              <a:rPr lang="en-US" dirty="0"/>
              <a:t>print(</a:t>
            </a:r>
            <a:r>
              <a:rPr lang="en-US" b="1" dirty="0"/>
              <a:t>"decimal: {:,}"</a:t>
            </a:r>
            <a:r>
              <a:rPr lang="en-US" dirty="0"/>
              <a:t>.format(</a:t>
            </a:r>
            <a:r>
              <a:rPr lang="en-US" dirty="0" err="1"/>
              <a:t>val</a:t>
            </a:r>
            <a:r>
              <a:rPr lang="en-US" dirty="0"/>
              <a:t>)); </a:t>
            </a:r>
            <a:r>
              <a:rPr lang="en-US" sz="1600" i="1" dirty="0"/>
              <a:t># formatting float value</a:t>
            </a:r>
            <a:br>
              <a:rPr lang="en-US" i="1" dirty="0"/>
            </a:br>
            <a:r>
              <a:rPr lang="en-US" dirty="0"/>
              <a:t>print(</a:t>
            </a:r>
            <a:r>
              <a:rPr lang="en-US" b="1" dirty="0"/>
              <a:t>"decimal: {:%}"</a:t>
            </a:r>
            <a:r>
              <a:rPr lang="en-US" dirty="0"/>
              <a:t>.format(56/9));</a:t>
            </a:r>
            <a:br>
              <a:rPr lang="en-US" dirty="0"/>
            </a:br>
            <a:r>
              <a:rPr lang="en-US" dirty="0"/>
              <a:t>print(</a:t>
            </a:r>
            <a:r>
              <a:rPr lang="en-US" b="1" dirty="0"/>
              <a:t>"decimal: {:.3%}"</a:t>
            </a:r>
            <a:r>
              <a:rPr lang="en-US" dirty="0"/>
              <a:t>.format(56/9));</a:t>
            </a:r>
          </a:p>
          <a:p>
            <a:pPr>
              <a:buNone/>
            </a:pPr>
            <a:endParaRPr lang="en-US" dirty="0"/>
          </a:p>
          <a:p>
            <a:pPr>
              <a:buNone/>
            </a:pPr>
            <a:r>
              <a:rPr lang="en-US" dirty="0">
                <a:solidFill>
                  <a:srgbClr val="FF0000"/>
                </a:solidFill>
              </a:rPr>
              <a:t>Output</a:t>
            </a:r>
          </a:p>
          <a:p>
            <a:pPr>
              <a:buNone/>
            </a:pPr>
            <a:r>
              <a:rPr lang="en-US" dirty="0">
                <a:solidFill>
                  <a:srgbClr val="FF0000"/>
                </a:solidFill>
              </a:rPr>
              <a:t>decimal: 100,000,000</a:t>
            </a:r>
          </a:p>
          <a:p>
            <a:pPr>
              <a:buNone/>
            </a:pPr>
            <a:r>
              <a:rPr lang="en-US" dirty="0">
                <a:solidFill>
                  <a:srgbClr val="FF0000"/>
                </a:solidFill>
              </a:rPr>
              <a:t>decimal: 622.222222%</a:t>
            </a:r>
          </a:p>
          <a:p>
            <a:pPr>
              <a:buNone/>
            </a:pPr>
            <a:r>
              <a:rPr lang="en-US" dirty="0">
                <a:solidFill>
                  <a:srgbClr val="FF0000"/>
                </a:solidFill>
              </a:rPr>
              <a:t>decimal: 622.222%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String </a:t>
            </a:r>
            <a:r>
              <a:rPr lang="en-US" dirty="0" err="1">
                <a:solidFill>
                  <a:srgbClr val="FF0000"/>
                </a:solidFill>
              </a:rPr>
              <a:t>isalnum</a:t>
            </a:r>
            <a:r>
              <a:rPr lang="en-US" dirty="0">
                <a:solidFill>
                  <a:srgbClr val="FF0000"/>
                </a:solidFill>
              </a:rPr>
              <a:t>() Method</a:t>
            </a:r>
          </a:p>
        </p:txBody>
      </p:sp>
      <p:sp>
        <p:nvSpPr>
          <p:cNvPr id="6" name="Content Placeholder 5"/>
          <p:cNvSpPr>
            <a:spLocks noGrp="1"/>
          </p:cNvSpPr>
          <p:nvPr>
            <p:ph idx="1"/>
          </p:nvPr>
        </p:nvSpPr>
        <p:spPr>
          <a:xfrm>
            <a:off x="457200" y="1295400"/>
            <a:ext cx="8229600" cy="5257800"/>
          </a:xfrm>
        </p:spPr>
        <p:txBody>
          <a:bodyPr>
            <a:normAutofit fontScale="92500" lnSpcReduction="10000"/>
          </a:bodyPr>
          <a:lstStyle/>
          <a:p>
            <a:pPr>
              <a:buNone/>
            </a:pPr>
            <a:r>
              <a:rPr lang="en-US" dirty="0"/>
              <a:t>Python </a:t>
            </a:r>
            <a:r>
              <a:rPr lang="en-US" b="1" dirty="0" err="1"/>
              <a:t>isalnum</a:t>
            </a:r>
            <a:r>
              <a:rPr lang="en-US" b="1" dirty="0"/>
              <a:t>()</a:t>
            </a:r>
            <a:r>
              <a:rPr lang="en-US" dirty="0"/>
              <a:t> method checks whether the all characters of the string is alphanumeric or not. A character which is either a letter or a number is known as alphanumeric. It does not allow special chars even spaces.</a:t>
            </a:r>
          </a:p>
          <a:p>
            <a:pPr>
              <a:buNone/>
            </a:pPr>
            <a:r>
              <a:rPr lang="en-US" dirty="0">
                <a:solidFill>
                  <a:srgbClr val="FF0000"/>
                </a:solidFill>
              </a:rPr>
              <a:t>Signature</a:t>
            </a:r>
          </a:p>
          <a:p>
            <a:r>
              <a:rPr lang="en-US" dirty="0" err="1"/>
              <a:t>isalnum</a:t>
            </a:r>
            <a:r>
              <a:rPr lang="en-US" dirty="0"/>
              <a:t>()  </a:t>
            </a:r>
          </a:p>
          <a:p>
            <a:pPr>
              <a:buNone/>
            </a:pPr>
            <a:r>
              <a:rPr lang="en-US" dirty="0">
                <a:solidFill>
                  <a:srgbClr val="FF0000"/>
                </a:solidFill>
              </a:rPr>
              <a:t>Parameters</a:t>
            </a:r>
          </a:p>
          <a:p>
            <a:r>
              <a:rPr lang="en-US" dirty="0"/>
              <a:t>No parameter is required.</a:t>
            </a:r>
          </a:p>
          <a:p>
            <a:pPr>
              <a:buNone/>
            </a:pPr>
            <a:r>
              <a:rPr lang="en-US" dirty="0">
                <a:solidFill>
                  <a:srgbClr val="FF0000"/>
                </a:solidFill>
              </a:rPr>
              <a:t>Return</a:t>
            </a:r>
          </a:p>
          <a:p>
            <a:r>
              <a:rPr lang="en-US" dirty="0"/>
              <a:t>It returns either True or False.</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a:t>	</a:t>
            </a:r>
            <a:r>
              <a:rPr lang="en-US" dirty="0" err="1"/>
              <a:t>str</a:t>
            </a:r>
            <a:r>
              <a:rPr lang="en-US" dirty="0"/>
              <a:t> = </a:t>
            </a:r>
            <a:r>
              <a:rPr lang="en-US" b="1" dirty="0"/>
              <a:t>"Welcome123“ </a:t>
            </a:r>
            <a:br>
              <a:rPr lang="en-US" i="1" dirty="0"/>
            </a:br>
            <a:r>
              <a:rPr lang="en-US" dirty="0"/>
              <a:t>str3 = </a:t>
            </a:r>
            <a:r>
              <a:rPr lang="en-US" b="1" dirty="0"/>
              <a:t>"Welcome 123" </a:t>
            </a:r>
            <a:br>
              <a:rPr lang="en-US" i="1" dirty="0"/>
            </a:br>
            <a:r>
              <a:rPr lang="en-US" dirty="0"/>
              <a:t>str2 = </a:t>
            </a:r>
            <a:r>
              <a:rPr lang="en-US" dirty="0" err="1"/>
              <a:t>str.isalnum</a:t>
            </a:r>
            <a:r>
              <a:rPr lang="en-US" dirty="0"/>
              <a:t>()</a:t>
            </a:r>
            <a:br>
              <a:rPr lang="en-US" dirty="0"/>
            </a:br>
            <a:r>
              <a:rPr lang="en-US" dirty="0"/>
              <a:t>str4 = str3.isalnum()</a:t>
            </a:r>
            <a:br>
              <a:rPr lang="en-US" i="1" dirty="0"/>
            </a:br>
            <a:r>
              <a:rPr lang="en-US" dirty="0"/>
              <a:t>print(str2)</a:t>
            </a:r>
            <a:br>
              <a:rPr lang="en-US" dirty="0"/>
            </a:br>
            <a:r>
              <a:rPr lang="en-US" dirty="0"/>
              <a:t>print(str4)</a:t>
            </a:r>
          </a:p>
          <a:p>
            <a:pPr>
              <a:buNone/>
            </a:pPr>
            <a:r>
              <a:rPr lang="en-US" b="1" dirty="0">
                <a:solidFill>
                  <a:srgbClr val="FF0000"/>
                </a:solidFill>
              </a:rPr>
              <a:t>Output:</a:t>
            </a:r>
            <a:endParaRPr lang="en-US" dirty="0">
              <a:solidFill>
                <a:srgbClr val="FF0000"/>
              </a:solidFill>
            </a:endParaRPr>
          </a:p>
          <a:p>
            <a:pPr>
              <a:buNone/>
            </a:pPr>
            <a:r>
              <a:rPr lang="en-US" dirty="0">
                <a:solidFill>
                  <a:srgbClr val="FF0000"/>
                </a:solidFill>
              </a:rPr>
              <a:t>True</a:t>
            </a:r>
          </a:p>
          <a:p>
            <a:pPr>
              <a:buNone/>
            </a:pPr>
            <a:r>
              <a:rPr lang="en-US" dirty="0">
                <a:solidFill>
                  <a:srgbClr val="FF0000"/>
                </a:solidFill>
              </a:rPr>
              <a:t>False</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lnSpcReduction="10000"/>
          </a:bodyPr>
          <a:lstStyle/>
          <a:p>
            <a:pPr>
              <a:buNone/>
            </a:pPr>
            <a:r>
              <a:rPr lang="en-US" dirty="0" err="1"/>
              <a:t>str</a:t>
            </a:r>
            <a:r>
              <a:rPr lang="en-US" dirty="0"/>
              <a:t> = "123"       </a:t>
            </a:r>
          </a:p>
          <a:p>
            <a:pPr>
              <a:buNone/>
            </a:pPr>
            <a:r>
              <a:rPr lang="en-US" dirty="0"/>
              <a:t>str3 = "2.50"     </a:t>
            </a:r>
          </a:p>
          <a:p>
            <a:pPr>
              <a:buNone/>
            </a:pPr>
            <a:r>
              <a:rPr lang="en-US" dirty="0"/>
              <a:t>str2 = </a:t>
            </a:r>
            <a:r>
              <a:rPr lang="en-US" dirty="0" err="1"/>
              <a:t>str.isdecimal</a:t>
            </a:r>
            <a:r>
              <a:rPr lang="en-US" dirty="0"/>
              <a:t>()  </a:t>
            </a:r>
          </a:p>
          <a:p>
            <a:pPr>
              <a:buNone/>
            </a:pPr>
            <a:r>
              <a:rPr lang="en-US" dirty="0"/>
              <a:t>str4 = str3.isdecimal()  </a:t>
            </a:r>
          </a:p>
          <a:p>
            <a:pPr>
              <a:buNone/>
            </a:pPr>
            <a:r>
              <a:rPr lang="en-US" dirty="0"/>
              <a:t>print(str2)  </a:t>
            </a:r>
          </a:p>
          <a:p>
            <a:pPr>
              <a:buNone/>
            </a:pPr>
            <a:r>
              <a:rPr lang="en-US" dirty="0"/>
              <a:t>print(str4)</a:t>
            </a:r>
          </a:p>
          <a:p>
            <a:pPr>
              <a:buNone/>
            </a:pPr>
            <a:r>
              <a:rPr lang="en-US" b="1" dirty="0">
                <a:solidFill>
                  <a:srgbClr val="FF0000"/>
                </a:solidFill>
              </a:rPr>
              <a:t>Output:</a:t>
            </a:r>
            <a:endParaRPr lang="en-US" dirty="0">
              <a:solidFill>
                <a:srgbClr val="FF0000"/>
              </a:solidFill>
            </a:endParaRPr>
          </a:p>
          <a:p>
            <a:pPr>
              <a:buNone/>
            </a:pPr>
            <a:r>
              <a:rPr lang="en-US" dirty="0">
                <a:solidFill>
                  <a:srgbClr val="FF0000"/>
                </a:solidFill>
              </a:rPr>
              <a:t>True </a:t>
            </a:r>
          </a:p>
          <a:p>
            <a:pPr>
              <a:buNone/>
            </a:pPr>
            <a:r>
              <a:rPr lang="en-US" dirty="0">
                <a:solidFill>
                  <a:srgbClr val="FF0000"/>
                </a:solidFill>
              </a:rPr>
              <a:t>False</a:t>
            </a:r>
          </a:p>
          <a:p>
            <a:pPr>
              <a:buNone/>
            </a:pP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String </a:t>
            </a:r>
            <a:r>
              <a:rPr lang="en-US" dirty="0" err="1">
                <a:solidFill>
                  <a:srgbClr val="FF0000"/>
                </a:solidFill>
              </a:rPr>
              <a:t>islower</a:t>
            </a:r>
            <a:r>
              <a:rPr lang="en-US" dirty="0">
                <a:solidFill>
                  <a:srgbClr val="FF0000"/>
                </a:solidFill>
              </a:rPr>
              <a:t>() Method</a:t>
            </a:r>
          </a:p>
        </p:txBody>
      </p:sp>
      <p:sp>
        <p:nvSpPr>
          <p:cNvPr id="6" name="Content Placeholder 5"/>
          <p:cNvSpPr>
            <a:spLocks noGrp="1"/>
          </p:cNvSpPr>
          <p:nvPr>
            <p:ph idx="1"/>
          </p:nvPr>
        </p:nvSpPr>
        <p:spPr>
          <a:xfrm>
            <a:off x="457200" y="1295400"/>
            <a:ext cx="8229600" cy="5257800"/>
          </a:xfrm>
        </p:spPr>
        <p:txBody>
          <a:bodyPr>
            <a:normAutofit/>
          </a:bodyPr>
          <a:lstStyle/>
          <a:p>
            <a:pPr>
              <a:buNone/>
            </a:pPr>
            <a:r>
              <a:rPr lang="en-US" dirty="0"/>
              <a:t>Python string </a:t>
            </a:r>
            <a:r>
              <a:rPr lang="en-US" b="1" dirty="0" err="1"/>
              <a:t>islower</a:t>
            </a:r>
            <a:r>
              <a:rPr lang="en-US" b="1" dirty="0"/>
              <a:t>()</a:t>
            </a:r>
            <a:r>
              <a:rPr lang="en-US" dirty="0"/>
              <a:t> method returns True if all characters in the string are in lowercase. It returns False if not in lowercase.</a:t>
            </a:r>
          </a:p>
          <a:p>
            <a:pPr>
              <a:buNone/>
            </a:pPr>
            <a:r>
              <a:rPr lang="en-US" dirty="0">
                <a:solidFill>
                  <a:srgbClr val="FF0000"/>
                </a:solidFill>
              </a:rPr>
              <a:t>Signature</a:t>
            </a:r>
          </a:p>
          <a:p>
            <a:r>
              <a:rPr lang="en-US" dirty="0" err="1"/>
              <a:t>islower</a:t>
            </a:r>
            <a:r>
              <a:rPr lang="en-US" dirty="0"/>
              <a:t>()  </a:t>
            </a:r>
          </a:p>
          <a:p>
            <a:pPr>
              <a:buNone/>
            </a:pPr>
            <a:r>
              <a:rPr lang="en-US" dirty="0">
                <a:solidFill>
                  <a:srgbClr val="FF0000"/>
                </a:solidFill>
              </a:rPr>
              <a:t>Parameters</a:t>
            </a:r>
          </a:p>
          <a:p>
            <a:r>
              <a:rPr lang="en-US" dirty="0"/>
              <a:t>No parameter is required.</a:t>
            </a:r>
          </a:p>
          <a:p>
            <a:pPr>
              <a:buNone/>
            </a:pPr>
            <a:r>
              <a:rPr lang="en-US" dirty="0">
                <a:solidFill>
                  <a:srgbClr val="FF0000"/>
                </a:solidFill>
              </a:rPr>
              <a:t>Return</a:t>
            </a:r>
          </a:p>
          <a:p>
            <a:r>
              <a:rPr lang="en-US" dirty="0"/>
              <a:t>It returns either True or False.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a:t>	</a:t>
            </a:r>
            <a:r>
              <a:rPr lang="en-US" dirty="0" err="1"/>
              <a:t>str</a:t>
            </a:r>
            <a:r>
              <a:rPr lang="en-US" dirty="0"/>
              <a:t> = </a:t>
            </a:r>
            <a:r>
              <a:rPr lang="en-US" b="1" dirty="0"/>
              <a:t>"United College“</a:t>
            </a:r>
            <a:br>
              <a:rPr lang="en-US" b="1" dirty="0"/>
            </a:br>
            <a:r>
              <a:rPr lang="en-US" dirty="0"/>
              <a:t>str2 = </a:t>
            </a:r>
            <a:r>
              <a:rPr lang="en-US" dirty="0" err="1"/>
              <a:t>str.islower</a:t>
            </a:r>
            <a:r>
              <a:rPr lang="en-US" dirty="0"/>
              <a:t>()</a:t>
            </a:r>
            <a:br>
              <a:rPr lang="en-US" dirty="0"/>
            </a:br>
            <a:r>
              <a:rPr lang="en-US" dirty="0"/>
              <a:t>print(str2)</a:t>
            </a:r>
          </a:p>
          <a:p>
            <a:pPr>
              <a:buNone/>
            </a:pPr>
            <a:r>
              <a:rPr lang="en-US" b="1" dirty="0"/>
              <a:t>	</a:t>
            </a:r>
            <a:r>
              <a:rPr lang="en-US" b="1" dirty="0">
                <a:solidFill>
                  <a:srgbClr val="FF0000"/>
                </a:solidFill>
              </a:rPr>
              <a:t>Output:</a:t>
            </a:r>
            <a:endParaRPr lang="en-US" dirty="0">
              <a:solidFill>
                <a:srgbClr val="FF0000"/>
              </a:solidFill>
            </a:endParaRPr>
          </a:p>
          <a:p>
            <a:pPr>
              <a:buNone/>
            </a:pPr>
            <a:r>
              <a:rPr lang="en-US" dirty="0">
                <a:solidFill>
                  <a:srgbClr val="FF0000"/>
                </a:solidFill>
              </a:rPr>
              <a:t>	False</a:t>
            </a: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a:t>	</a:t>
            </a:r>
            <a:r>
              <a:rPr lang="en-US" dirty="0" err="1"/>
              <a:t>str</a:t>
            </a:r>
            <a:r>
              <a:rPr lang="en-US" dirty="0"/>
              <a:t> = </a:t>
            </a:r>
            <a:r>
              <a:rPr lang="en-US" b="1" dirty="0"/>
              <a:t>"hi, my contact is 876562...."</a:t>
            </a:r>
            <a:br>
              <a:rPr lang="en-US" b="1" dirty="0"/>
            </a:br>
            <a:r>
              <a:rPr lang="en-US" dirty="0"/>
              <a:t>str2 = </a:t>
            </a:r>
            <a:r>
              <a:rPr lang="en-US" dirty="0" err="1"/>
              <a:t>str.islower</a:t>
            </a:r>
            <a:r>
              <a:rPr lang="en-US" dirty="0"/>
              <a:t>()</a:t>
            </a:r>
            <a:br>
              <a:rPr lang="en-US" dirty="0"/>
            </a:br>
            <a:r>
              <a:rPr lang="en-US" dirty="0"/>
              <a:t>print(str2)</a:t>
            </a:r>
          </a:p>
          <a:p>
            <a:pPr>
              <a:buNone/>
            </a:pPr>
            <a:r>
              <a:rPr lang="en-US" dirty="0"/>
              <a:t>	</a:t>
            </a:r>
            <a:r>
              <a:rPr lang="en-US" dirty="0">
                <a:solidFill>
                  <a:srgbClr val="FF0000"/>
                </a:solidFill>
              </a:rPr>
              <a:t>output</a:t>
            </a:r>
          </a:p>
          <a:p>
            <a:pPr>
              <a:buNone/>
            </a:pPr>
            <a:r>
              <a:rPr lang="en-US" dirty="0">
                <a:solidFill>
                  <a:srgbClr val="FF0000"/>
                </a:solidFill>
              </a:rPr>
              <a:t>	True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5"/>
            <a:ext cx="7886700" cy="643776"/>
          </a:xfrm>
        </p:spPr>
        <p:txBody>
          <a:bodyPr>
            <a:normAutofit fontScale="90000"/>
          </a:bodyPr>
          <a:lstStyle/>
          <a:p>
            <a:r>
              <a:rPr lang="en-US" b="1" dirty="0">
                <a:solidFill>
                  <a:srgbClr val="FF0000"/>
                </a:solidFill>
              </a:rPr>
              <a:t>Recursive Function</a:t>
            </a:r>
            <a:endParaRPr lang="en-US" dirty="0">
              <a:solidFill>
                <a:srgbClr val="FF0000"/>
              </a:solidFill>
            </a:endParaRPr>
          </a:p>
        </p:txBody>
      </p:sp>
      <p:sp>
        <p:nvSpPr>
          <p:cNvPr id="3" name="Content Placeholder 2"/>
          <p:cNvSpPr>
            <a:spLocks noGrp="1"/>
          </p:cNvSpPr>
          <p:nvPr>
            <p:ph idx="1"/>
          </p:nvPr>
        </p:nvSpPr>
        <p:spPr>
          <a:xfrm>
            <a:off x="628650" y="1929416"/>
            <a:ext cx="7886700" cy="3776729"/>
          </a:xfrm>
        </p:spPr>
        <p:txBody>
          <a:bodyPr>
            <a:normAutofit/>
          </a:bodyPr>
          <a:lstStyle/>
          <a:p>
            <a:pPr algn="just"/>
            <a:r>
              <a:rPr lang="en-US" sz="2700" dirty="0"/>
              <a:t>In Python, we know that a function can call other functions. It is even possible for the function to call itself. These types of construct are termed as recursive functions.</a:t>
            </a:r>
          </a:p>
        </p:txBody>
      </p:sp>
    </p:spTree>
    <p:extLst>
      <p:ext uri="{BB962C8B-B14F-4D97-AF65-F5344CB8AC3E}">
        <p14:creationId xmlns:p14="http://schemas.microsoft.com/office/powerpoint/2010/main" val="17127069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5"/>
            <a:ext cx="7886700" cy="643776"/>
          </a:xfrm>
        </p:spPr>
        <p:txBody>
          <a:bodyPr>
            <a:normAutofit fontScale="90000"/>
          </a:bodyPr>
          <a:lstStyle/>
          <a:p>
            <a:r>
              <a:rPr lang="en-US" dirty="0"/>
              <a:t>  </a:t>
            </a:r>
          </a:p>
        </p:txBody>
      </p:sp>
      <p:pic>
        <p:nvPicPr>
          <p:cNvPr id="1026" name="Picture 2" descr="Python Recursive Fun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248" y="1436799"/>
            <a:ext cx="7882057" cy="439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680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5"/>
            <a:ext cx="7886700" cy="643776"/>
          </a:xfrm>
        </p:spPr>
        <p:txBody>
          <a:bodyPr>
            <a:normAutofit fontScale="90000"/>
          </a:bodyPr>
          <a:lstStyle/>
          <a:p>
            <a:r>
              <a:rPr lang="en-US" b="1" dirty="0">
                <a:solidFill>
                  <a:srgbClr val="FF0000"/>
                </a:solidFill>
              </a:rPr>
              <a:t>Example of a recursive function</a:t>
            </a:r>
            <a:endParaRPr lang="en-US" dirty="0">
              <a:solidFill>
                <a:srgbClr val="FF0000"/>
              </a:solidFill>
            </a:endParaRPr>
          </a:p>
        </p:txBody>
      </p:sp>
      <p:sp>
        <p:nvSpPr>
          <p:cNvPr id="3" name="Content Placeholder 2"/>
          <p:cNvSpPr>
            <a:spLocks noGrp="1"/>
          </p:cNvSpPr>
          <p:nvPr>
            <p:ph idx="1"/>
          </p:nvPr>
        </p:nvSpPr>
        <p:spPr>
          <a:xfrm>
            <a:off x="628650" y="1929416"/>
            <a:ext cx="7886700" cy="3776729"/>
          </a:xfrm>
        </p:spPr>
        <p:txBody>
          <a:bodyPr>
            <a:normAutofit fontScale="85000" lnSpcReduction="20000"/>
          </a:bodyPr>
          <a:lstStyle/>
          <a:p>
            <a:pPr marL="0" indent="0">
              <a:buNone/>
            </a:pPr>
            <a:r>
              <a:rPr lang="en-US" dirty="0" err="1"/>
              <a:t>def</a:t>
            </a:r>
            <a:r>
              <a:rPr lang="en-US" dirty="0"/>
              <a:t> factorial(x):</a:t>
            </a:r>
          </a:p>
          <a:p>
            <a:pPr marL="0" indent="0">
              <a:buNone/>
            </a:pPr>
            <a:r>
              <a:rPr lang="en-US" dirty="0"/>
              <a:t>    if x == 1 or x==0:</a:t>
            </a:r>
          </a:p>
          <a:p>
            <a:pPr marL="0" indent="0">
              <a:buNone/>
            </a:pPr>
            <a:r>
              <a:rPr lang="en-US" dirty="0"/>
              <a:t>        return 1</a:t>
            </a:r>
          </a:p>
          <a:p>
            <a:pPr marL="0" indent="0">
              <a:buNone/>
            </a:pPr>
            <a:r>
              <a:rPr lang="en-US" dirty="0"/>
              <a:t>    else:</a:t>
            </a:r>
          </a:p>
          <a:p>
            <a:pPr marL="0" indent="0">
              <a:buNone/>
            </a:pPr>
            <a:r>
              <a:rPr lang="en-US" dirty="0"/>
              <a:t>        return (x * factorial(x-1))</a:t>
            </a:r>
          </a:p>
          <a:p>
            <a:pPr marL="0" indent="0">
              <a:buNone/>
            </a:pPr>
            <a:endParaRPr lang="en-US" dirty="0"/>
          </a:p>
          <a:p>
            <a:pPr marL="0" indent="0">
              <a:buNone/>
            </a:pPr>
            <a:endParaRPr lang="en-US" dirty="0"/>
          </a:p>
          <a:p>
            <a:pPr marL="0" indent="0">
              <a:buNone/>
            </a:pPr>
            <a:r>
              <a:rPr lang="en-US" dirty="0" err="1"/>
              <a:t>num</a:t>
            </a:r>
            <a:r>
              <a:rPr lang="en-US" dirty="0"/>
              <a:t> = 3</a:t>
            </a:r>
          </a:p>
          <a:p>
            <a:pPr marL="0" indent="0">
              <a:buNone/>
            </a:pPr>
            <a:r>
              <a:rPr lang="en-US" dirty="0"/>
              <a:t>print("The factorial of", </a:t>
            </a:r>
            <a:r>
              <a:rPr lang="en-US" dirty="0" err="1"/>
              <a:t>num</a:t>
            </a:r>
            <a:r>
              <a:rPr lang="en-US" dirty="0"/>
              <a:t>, "is", factorial(</a:t>
            </a:r>
            <a:r>
              <a:rPr lang="en-US" dirty="0" err="1"/>
              <a:t>num</a:t>
            </a:r>
            <a:r>
              <a:rPr lang="en-US" dirty="0"/>
              <a:t>))</a:t>
            </a:r>
          </a:p>
        </p:txBody>
      </p:sp>
    </p:spTree>
    <p:extLst>
      <p:ext uri="{BB962C8B-B14F-4D97-AF65-F5344CB8AC3E}">
        <p14:creationId xmlns:p14="http://schemas.microsoft.com/office/powerpoint/2010/main" val="31529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Default Parameter Value</a:t>
            </a:r>
          </a:p>
        </p:txBody>
      </p:sp>
      <p:sp>
        <p:nvSpPr>
          <p:cNvPr id="6" name="Content Placeholder 5"/>
          <p:cNvSpPr>
            <a:spLocks noGrp="1"/>
          </p:cNvSpPr>
          <p:nvPr>
            <p:ph idx="1"/>
          </p:nvPr>
        </p:nvSpPr>
        <p:spPr>
          <a:xfrm>
            <a:off x="457200" y="1295400"/>
            <a:ext cx="8229600" cy="5257800"/>
          </a:xfrm>
        </p:spPr>
        <p:txBody>
          <a:bodyPr>
            <a:normAutofit fontScale="92500" lnSpcReduction="10000"/>
          </a:bodyPr>
          <a:lstStyle/>
          <a:p>
            <a:pPr algn="just"/>
            <a:r>
              <a:rPr lang="en-US" dirty="0"/>
              <a:t>The following example shows how to use a default parameter value.</a:t>
            </a:r>
          </a:p>
          <a:p>
            <a:pPr algn="just"/>
            <a:r>
              <a:rPr lang="en-US" dirty="0"/>
              <a:t>If we call the function without parameter, it uses the default value:</a:t>
            </a:r>
          </a:p>
          <a:p>
            <a:pPr>
              <a:buNone/>
            </a:pPr>
            <a:r>
              <a:rPr lang="en-US" dirty="0"/>
              <a:t>Example</a:t>
            </a:r>
          </a:p>
          <a:p>
            <a:pPr>
              <a:buNone/>
            </a:pPr>
            <a:r>
              <a:rPr lang="en-US" dirty="0">
                <a:solidFill>
                  <a:srgbClr val="FF0000"/>
                </a:solidFill>
              </a:rPr>
              <a:t>    def </a:t>
            </a:r>
            <a:r>
              <a:rPr lang="en-US" dirty="0" err="1">
                <a:solidFill>
                  <a:srgbClr val="FF0000"/>
                </a:solidFill>
              </a:rPr>
              <a:t>my_function</a:t>
            </a:r>
            <a:r>
              <a:rPr lang="en-US" dirty="0">
                <a:solidFill>
                  <a:srgbClr val="FF0000"/>
                </a:solidFill>
              </a:rPr>
              <a:t>(</a:t>
            </a:r>
            <a:r>
              <a:rPr lang="en-US" b="1" dirty="0">
                <a:solidFill>
                  <a:srgbClr val="FF0000"/>
                </a:solidFill>
              </a:rPr>
              <a:t>country = "Norway"</a:t>
            </a:r>
            <a:r>
              <a:rPr lang="en-US" dirty="0">
                <a:solidFill>
                  <a:srgbClr val="FF0000"/>
                </a:solidFill>
              </a:rPr>
              <a:t>):</a:t>
            </a:r>
            <a:br>
              <a:rPr lang="en-US" dirty="0">
                <a:solidFill>
                  <a:srgbClr val="FF0000"/>
                </a:solidFill>
              </a:rPr>
            </a:br>
            <a:r>
              <a:rPr lang="en-US" dirty="0">
                <a:solidFill>
                  <a:srgbClr val="FF0000"/>
                </a:solidFill>
              </a:rPr>
              <a:t>  print("I am from " + country)</a:t>
            </a:r>
            <a:br>
              <a:rPr lang="en-US" dirty="0">
                <a:solidFill>
                  <a:srgbClr val="FF0000"/>
                </a:solidFill>
              </a:rPr>
            </a:br>
            <a:br>
              <a:rPr lang="en-US" dirty="0">
                <a:solidFill>
                  <a:srgbClr val="FF0000"/>
                </a:solidFill>
              </a:rPr>
            </a:br>
            <a:r>
              <a:rPr lang="en-US" dirty="0" err="1">
                <a:solidFill>
                  <a:srgbClr val="FF0000"/>
                </a:solidFill>
              </a:rPr>
              <a:t>my_function</a:t>
            </a:r>
            <a:r>
              <a:rPr lang="en-US" dirty="0">
                <a:solidFill>
                  <a:srgbClr val="FF0000"/>
                </a:solidFill>
              </a:rPr>
              <a:t>("Sweden")</a:t>
            </a:r>
            <a:br>
              <a:rPr lang="en-US" dirty="0">
                <a:solidFill>
                  <a:srgbClr val="FF0000"/>
                </a:solidFill>
              </a:rPr>
            </a:br>
            <a:r>
              <a:rPr lang="en-US" dirty="0" err="1">
                <a:solidFill>
                  <a:srgbClr val="FF0000"/>
                </a:solidFill>
              </a:rPr>
              <a:t>my_function</a:t>
            </a:r>
            <a:r>
              <a:rPr lang="en-US" dirty="0">
                <a:solidFill>
                  <a:srgbClr val="FF0000"/>
                </a:solidFill>
              </a:rPr>
              <a:t>("India")</a:t>
            </a:r>
            <a:br>
              <a:rPr lang="en-US" dirty="0">
                <a:solidFill>
                  <a:srgbClr val="FF0000"/>
                </a:solidFill>
              </a:rPr>
            </a:br>
            <a:r>
              <a:rPr lang="en-US" dirty="0" err="1">
                <a:solidFill>
                  <a:srgbClr val="FF0000"/>
                </a:solidFill>
              </a:rPr>
              <a:t>my_function</a:t>
            </a:r>
            <a:r>
              <a:rPr lang="en-US" dirty="0">
                <a:solidFill>
                  <a:srgbClr val="FF0000"/>
                </a:solidFill>
              </a:rPr>
              <a:t>()</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5"/>
            <a:ext cx="7886700" cy="643776"/>
          </a:xfrm>
        </p:spPr>
        <p:txBody>
          <a:bodyPr>
            <a:normAutofit fontScale="90000"/>
          </a:bodyPr>
          <a:lstStyle/>
          <a:p>
            <a:r>
              <a:rPr lang="en-US" dirty="0"/>
              <a:t>  </a:t>
            </a:r>
          </a:p>
        </p:txBody>
      </p:sp>
      <p:sp>
        <p:nvSpPr>
          <p:cNvPr id="3" name="Content Placeholder 2"/>
          <p:cNvSpPr>
            <a:spLocks noGrp="1"/>
          </p:cNvSpPr>
          <p:nvPr>
            <p:ph idx="1"/>
          </p:nvPr>
        </p:nvSpPr>
        <p:spPr>
          <a:xfrm>
            <a:off x="628650" y="1929416"/>
            <a:ext cx="7886700" cy="3776729"/>
          </a:xfrm>
        </p:spPr>
        <p:txBody>
          <a:bodyPr/>
          <a:lstStyle/>
          <a:p>
            <a:pPr marL="0" indent="0">
              <a:buNone/>
            </a:pPr>
            <a:r>
              <a:rPr lang="en-US" dirty="0">
                <a:solidFill>
                  <a:srgbClr val="FF0000"/>
                </a:solidFill>
              </a:rPr>
              <a:t>Output</a:t>
            </a:r>
          </a:p>
          <a:p>
            <a:pPr marL="0" indent="0">
              <a:buNone/>
            </a:pPr>
            <a:endParaRPr lang="en-US" dirty="0"/>
          </a:p>
          <a:p>
            <a:pPr marL="0" indent="0">
              <a:buNone/>
            </a:pPr>
            <a:r>
              <a:rPr lang="en-US" dirty="0"/>
              <a:t>The factorial of 3 is 6</a:t>
            </a:r>
          </a:p>
        </p:txBody>
      </p:sp>
    </p:spTree>
    <p:extLst>
      <p:ext uri="{BB962C8B-B14F-4D97-AF65-F5344CB8AC3E}">
        <p14:creationId xmlns:p14="http://schemas.microsoft.com/office/powerpoint/2010/main" val="30401102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5"/>
            <a:ext cx="7886700" cy="643776"/>
          </a:xfrm>
        </p:spPr>
        <p:txBody>
          <a:bodyPr>
            <a:normAutofit fontScale="90000"/>
          </a:bodyPr>
          <a:lstStyle/>
          <a:p>
            <a:r>
              <a:rPr lang="en-US" b="1" dirty="0">
                <a:solidFill>
                  <a:srgbClr val="FF0000"/>
                </a:solidFill>
              </a:rPr>
              <a:t>Advantages of Recursion</a:t>
            </a:r>
            <a:endParaRPr lang="en-US" dirty="0">
              <a:solidFill>
                <a:srgbClr val="FF0000"/>
              </a:solidFill>
            </a:endParaRPr>
          </a:p>
        </p:txBody>
      </p:sp>
      <p:sp>
        <p:nvSpPr>
          <p:cNvPr id="3" name="Content Placeholder 2"/>
          <p:cNvSpPr>
            <a:spLocks noGrp="1"/>
          </p:cNvSpPr>
          <p:nvPr>
            <p:ph idx="1"/>
          </p:nvPr>
        </p:nvSpPr>
        <p:spPr>
          <a:xfrm>
            <a:off x="628650" y="1929416"/>
            <a:ext cx="7886700" cy="3776729"/>
          </a:xfrm>
        </p:spPr>
        <p:txBody>
          <a:bodyPr/>
          <a:lstStyle/>
          <a:p>
            <a:r>
              <a:rPr lang="en-US" dirty="0"/>
              <a:t>Recursive functions make the code look clean and elegant.</a:t>
            </a:r>
          </a:p>
          <a:p>
            <a:r>
              <a:rPr lang="en-US" dirty="0"/>
              <a:t>A complex task can be broken down into simpler sub-problems using recursion.</a:t>
            </a:r>
          </a:p>
          <a:p>
            <a:r>
              <a:rPr lang="en-US" dirty="0"/>
              <a:t>Sequence generation is easier with recursion than using some nested iteration.</a:t>
            </a:r>
          </a:p>
          <a:p>
            <a:endParaRPr lang="en-US" dirty="0"/>
          </a:p>
        </p:txBody>
      </p:sp>
    </p:spTree>
    <p:extLst>
      <p:ext uri="{BB962C8B-B14F-4D97-AF65-F5344CB8AC3E}">
        <p14:creationId xmlns:p14="http://schemas.microsoft.com/office/powerpoint/2010/main" val="8542262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5"/>
            <a:ext cx="7886700" cy="643776"/>
          </a:xfrm>
        </p:spPr>
        <p:txBody>
          <a:bodyPr>
            <a:normAutofit fontScale="90000"/>
          </a:bodyPr>
          <a:lstStyle/>
          <a:p>
            <a:r>
              <a:rPr lang="en-US" b="1" dirty="0">
                <a:solidFill>
                  <a:srgbClr val="FF0000"/>
                </a:solidFill>
              </a:rPr>
              <a:t>Disadvantages of Recursion</a:t>
            </a:r>
          </a:p>
        </p:txBody>
      </p:sp>
      <p:sp>
        <p:nvSpPr>
          <p:cNvPr id="3" name="Content Placeholder 2"/>
          <p:cNvSpPr>
            <a:spLocks noGrp="1"/>
          </p:cNvSpPr>
          <p:nvPr>
            <p:ph idx="1"/>
          </p:nvPr>
        </p:nvSpPr>
        <p:spPr>
          <a:xfrm>
            <a:off x="628650" y="1929416"/>
            <a:ext cx="7886700" cy="3776729"/>
          </a:xfrm>
        </p:spPr>
        <p:txBody>
          <a:bodyPr/>
          <a:lstStyle/>
          <a:p>
            <a:r>
              <a:rPr lang="en-US" dirty="0"/>
              <a:t>Sometimes the logic behind recursion is hard to follow through.</a:t>
            </a:r>
          </a:p>
          <a:p>
            <a:r>
              <a:rPr lang="en-US" dirty="0"/>
              <a:t>Recursive calls are expensive (inefficient) as they take up a lot of memory and time.</a:t>
            </a:r>
          </a:p>
          <a:p>
            <a:r>
              <a:rPr lang="en-US" dirty="0"/>
              <a:t>Recursive functions are hard to debug.</a:t>
            </a:r>
          </a:p>
        </p:txBody>
      </p:sp>
    </p:spTree>
    <p:extLst>
      <p:ext uri="{BB962C8B-B14F-4D97-AF65-F5344CB8AC3E}">
        <p14:creationId xmlns:p14="http://schemas.microsoft.com/office/powerpoint/2010/main" val="970091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63228"/>
            <a:ext cx="6172200" cy="651272"/>
          </a:xfrm>
        </p:spPr>
        <p:txBody>
          <a:bodyPr>
            <a:normAutofit fontScale="90000"/>
          </a:bodyPr>
          <a:lstStyle/>
          <a:p>
            <a:r>
              <a:rPr lang="en-US" dirty="0"/>
              <a:t>Fibonacci series</a:t>
            </a:r>
            <a:endParaRPr lang="en-US" dirty="0">
              <a:solidFill>
                <a:srgbClr val="FF0000"/>
              </a:solidFill>
            </a:endParaRPr>
          </a:p>
        </p:txBody>
      </p:sp>
      <p:sp>
        <p:nvSpPr>
          <p:cNvPr id="6" name="Content Placeholder 5"/>
          <p:cNvSpPr>
            <a:spLocks noGrp="1"/>
          </p:cNvSpPr>
          <p:nvPr>
            <p:ph idx="1"/>
          </p:nvPr>
        </p:nvSpPr>
        <p:spPr>
          <a:xfrm>
            <a:off x="676141" y="1838459"/>
            <a:ext cx="7872212" cy="3943350"/>
          </a:xfrm>
        </p:spPr>
        <p:txBody>
          <a:bodyPr/>
          <a:lstStyle/>
          <a:p>
            <a:pPr marL="0" indent="0" algn="just">
              <a:buNone/>
            </a:pPr>
            <a:r>
              <a:rPr lang="en-US" dirty="0"/>
              <a:t>In mathematical terms, the sequence </a:t>
            </a:r>
            <a:r>
              <a:rPr lang="en-US" dirty="0" err="1"/>
              <a:t>Fn</a:t>
            </a:r>
            <a:r>
              <a:rPr lang="en-US" dirty="0"/>
              <a:t> of Fibonacci numbers is defined by the recurrence relation</a:t>
            </a:r>
          </a:p>
          <a:p>
            <a:pPr marL="0" indent="0" algn="just">
              <a:buNone/>
            </a:pPr>
            <a:endParaRPr lang="en-US" dirty="0"/>
          </a:p>
          <a:p>
            <a:pPr marL="0" indent="0" algn="just">
              <a:buNone/>
            </a:pPr>
            <a:r>
              <a:rPr lang="en-US" dirty="0">
                <a:solidFill>
                  <a:srgbClr val="FF0000"/>
                </a:solidFill>
              </a:rPr>
              <a:t>	</a:t>
            </a:r>
            <a:r>
              <a:rPr lang="en-US" dirty="0" err="1">
                <a:solidFill>
                  <a:srgbClr val="FF0000"/>
                </a:solidFill>
              </a:rPr>
              <a:t>Fn</a:t>
            </a:r>
            <a:r>
              <a:rPr lang="en-US" dirty="0">
                <a:solidFill>
                  <a:srgbClr val="FF0000"/>
                </a:solidFill>
              </a:rPr>
              <a:t> = Fn-1 + Fn-2</a:t>
            </a:r>
          </a:p>
          <a:p>
            <a:pPr marL="0" indent="0" algn="just">
              <a:buNone/>
            </a:pPr>
            <a:r>
              <a:rPr lang="en-US" dirty="0">
                <a:solidFill>
                  <a:srgbClr val="FF0000"/>
                </a:solidFill>
              </a:rPr>
              <a:t>	with seed values   F0 = 0 and F1 = 1.</a:t>
            </a:r>
          </a:p>
        </p:txBody>
      </p:sp>
    </p:spTree>
    <p:extLst>
      <p:ext uri="{BB962C8B-B14F-4D97-AF65-F5344CB8AC3E}">
        <p14:creationId xmlns:p14="http://schemas.microsoft.com/office/powerpoint/2010/main" val="27845731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63228"/>
            <a:ext cx="6172200" cy="651272"/>
          </a:xfrm>
        </p:spPr>
        <p:txBody>
          <a:bodyPr>
            <a:normAutofit fontScale="90000"/>
          </a:bodyPr>
          <a:lstStyle/>
          <a:p>
            <a:r>
              <a:rPr lang="en-US" dirty="0">
                <a:solidFill>
                  <a:srgbClr val="FF0000"/>
                </a:solidFill>
              </a:rPr>
              <a:t>   </a:t>
            </a:r>
          </a:p>
        </p:txBody>
      </p:sp>
      <p:sp>
        <p:nvSpPr>
          <p:cNvPr id="6" name="Content Placeholder 5"/>
          <p:cNvSpPr>
            <a:spLocks noGrp="1"/>
          </p:cNvSpPr>
          <p:nvPr>
            <p:ph idx="1"/>
          </p:nvPr>
        </p:nvSpPr>
        <p:spPr>
          <a:xfrm>
            <a:off x="367048" y="1214638"/>
            <a:ext cx="7291052" cy="4557512"/>
          </a:xfrm>
        </p:spPr>
        <p:txBody>
          <a:bodyPr/>
          <a:lstStyle/>
          <a:p>
            <a:pPr marL="0" indent="0">
              <a:buNone/>
            </a:pPr>
            <a:r>
              <a:rPr lang="en-US" sz="2700" dirty="0"/>
              <a:t>The Fibonacci numbers are the numbers in the following integer sequence.</a:t>
            </a:r>
          </a:p>
          <a:p>
            <a:pPr marL="0" indent="0">
              <a:buNone/>
            </a:pPr>
            <a:r>
              <a:rPr lang="en-US" sz="2700" dirty="0">
                <a:solidFill>
                  <a:srgbClr val="FF0000"/>
                </a:solidFill>
              </a:rPr>
              <a:t>0, 1, 1, 2, 3, 5, 8, 13, 21, 34, 55, 89, 144, ……..</a:t>
            </a:r>
          </a:p>
          <a:p>
            <a:endParaRPr lang="en-US" dirty="0"/>
          </a:p>
        </p:txBody>
      </p:sp>
    </p:spTree>
    <p:extLst>
      <p:ext uri="{BB962C8B-B14F-4D97-AF65-F5344CB8AC3E}">
        <p14:creationId xmlns:p14="http://schemas.microsoft.com/office/powerpoint/2010/main" val="17797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172200" cy="651272"/>
          </a:xfrm>
        </p:spPr>
        <p:txBody>
          <a:bodyPr>
            <a:normAutofit fontScale="90000"/>
          </a:bodyPr>
          <a:lstStyle/>
          <a:p>
            <a:r>
              <a:rPr lang="en-US" dirty="0">
                <a:solidFill>
                  <a:srgbClr val="FF0000"/>
                </a:solidFill>
              </a:rPr>
              <a:t>Fibonacci Number in Python </a:t>
            </a:r>
          </a:p>
        </p:txBody>
      </p:sp>
      <p:sp>
        <p:nvSpPr>
          <p:cNvPr id="3" name="Rectangle 1"/>
          <p:cNvSpPr>
            <a:spLocks noGrp="1" noChangeArrowheads="1"/>
          </p:cNvSpPr>
          <p:nvPr>
            <p:ph idx="1"/>
          </p:nvPr>
        </p:nvSpPr>
        <p:spPr bwMode="auto">
          <a:xfrm>
            <a:off x="457200" y="1294416"/>
            <a:ext cx="8077200" cy="56092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eaLnBrk="0" fontAlgn="base" hangingPunct="0">
              <a:spcBef>
                <a:spcPct val="0"/>
              </a:spcBef>
              <a:spcAft>
                <a:spcPct val="0"/>
              </a:spcAft>
              <a:buNone/>
            </a:pPr>
            <a:r>
              <a:rPr lang="en-US" sz="2400" b="1" dirty="0" err="1">
                <a:solidFill>
                  <a:srgbClr val="000080"/>
                </a:solidFill>
                <a:latin typeface="Consolas" panose="020B0609020204030204" pitchFamily="49" charset="0"/>
              </a:rPr>
              <a:t>def</a:t>
            </a:r>
            <a:r>
              <a:rPr lang="en-US" sz="2400" b="1" dirty="0">
                <a:solidFill>
                  <a:srgbClr val="000080"/>
                </a:solidFill>
                <a:latin typeface="Consolas" panose="020B0609020204030204" pitchFamily="49" charset="0"/>
              </a:rPr>
              <a:t> </a:t>
            </a:r>
            <a:r>
              <a:rPr lang="en-US" sz="2400" dirty="0">
                <a:solidFill>
                  <a:srgbClr val="000000"/>
                </a:solidFill>
                <a:latin typeface="Consolas" panose="020B0609020204030204" pitchFamily="49" charset="0"/>
              </a:rPr>
              <a:t>Fibonacci(n):</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if </a:t>
            </a:r>
            <a:r>
              <a:rPr lang="en-US" sz="2400" dirty="0">
                <a:solidFill>
                  <a:srgbClr val="000000"/>
                </a:solidFill>
                <a:latin typeface="Consolas" panose="020B0609020204030204" pitchFamily="49" charset="0"/>
              </a:rPr>
              <a:t>n &lt; </a:t>
            </a:r>
            <a:r>
              <a:rPr lang="en-US" sz="2400" dirty="0">
                <a:solidFill>
                  <a:srgbClr val="0000FF"/>
                </a:solidFill>
                <a:latin typeface="Consolas" panose="020B0609020204030204" pitchFamily="49" charset="0"/>
              </a:rPr>
              <a:t>0</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b="1" dirty="0">
                <a:solidFill>
                  <a:srgbClr val="008080"/>
                </a:solidFill>
                <a:latin typeface="Consolas" panose="020B0609020204030204" pitchFamily="49" charset="0"/>
              </a:rPr>
              <a:t>"Incorrect input"</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i="1" dirty="0">
                <a:solidFill>
                  <a:srgbClr val="808080"/>
                </a:solidFill>
                <a:latin typeface="Consolas" panose="020B0609020204030204" pitchFamily="49" charset="0"/>
              </a:rPr>
              <a:t># First Fibonacci number is 0</a:t>
            </a:r>
            <a:br>
              <a:rPr lang="en-US" sz="2400" i="1" dirty="0">
                <a:solidFill>
                  <a:srgbClr val="808080"/>
                </a:solidFill>
                <a:latin typeface="Consolas" panose="020B0609020204030204" pitchFamily="49" charset="0"/>
              </a:rPr>
            </a:br>
            <a:r>
              <a:rPr lang="en-US" sz="2400" i="1" dirty="0">
                <a:solidFill>
                  <a:srgbClr val="808080"/>
                </a:solidFill>
                <a:latin typeface="Consolas" panose="020B0609020204030204" pitchFamily="49" charset="0"/>
              </a:rPr>
              <a:t>    </a:t>
            </a:r>
            <a:r>
              <a:rPr lang="en-US" sz="2400" b="1" dirty="0" err="1">
                <a:solidFill>
                  <a:srgbClr val="000080"/>
                </a:solidFill>
                <a:latin typeface="Consolas" panose="020B0609020204030204" pitchFamily="49" charset="0"/>
              </a:rPr>
              <a:t>elif</a:t>
            </a:r>
            <a:r>
              <a:rPr lang="en-US" sz="2400" b="1" dirty="0">
                <a:solidFill>
                  <a:srgbClr val="000080"/>
                </a:solidFill>
                <a:latin typeface="Consolas" panose="020B0609020204030204" pitchFamily="49" charset="0"/>
              </a:rPr>
              <a:t> </a:t>
            </a:r>
            <a:r>
              <a:rPr lang="en-US" sz="2400" dirty="0">
                <a:solidFill>
                  <a:srgbClr val="000000"/>
                </a:solidFill>
                <a:latin typeface="Consolas" panose="020B0609020204030204" pitchFamily="49" charset="0"/>
              </a:rPr>
              <a:t>n == </a:t>
            </a:r>
            <a:r>
              <a:rPr lang="en-US" sz="2400" dirty="0">
                <a:solidFill>
                  <a:srgbClr val="0000FF"/>
                </a:solidFill>
                <a:latin typeface="Consolas" panose="020B0609020204030204" pitchFamily="49" charset="0"/>
              </a:rPr>
              <a:t>1</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return </a:t>
            </a:r>
            <a:r>
              <a:rPr lang="en-US" sz="2400" dirty="0">
                <a:solidFill>
                  <a:srgbClr val="0000FF"/>
                </a:solidFill>
                <a:latin typeface="Consolas" panose="020B0609020204030204" pitchFamily="49" charset="0"/>
              </a:rPr>
              <a:t>0</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a:t>
            </a:r>
            <a:r>
              <a:rPr lang="en-US" sz="2400" i="1" dirty="0">
                <a:solidFill>
                  <a:srgbClr val="808080"/>
                </a:solidFill>
                <a:latin typeface="Consolas" panose="020B0609020204030204" pitchFamily="49" charset="0"/>
              </a:rPr>
              <a:t># Second Fibonacci number is 1</a:t>
            </a:r>
            <a:br>
              <a:rPr lang="en-US" sz="2400" i="1" dirty="0">
                <a:solidFill>
                  <a:srgbClr val="808080"/>
                </a:solidFill>
                <a:latin typeface="Consolas" panose="020B0609020204030204" pitchFamily="49" charset="0"/>
              </a:rPr>
            </a:br>
            <a:r>
              <a:rPr lang="en-US" sz="2400" i="1" dirty="0">
                <a:solidFill>
                  <a:srgbClr val="808080"/>
                </a:solidFill>
                <a:latin typeface="Consolas" panose="020B0609020204030204" pitchFamily="49" charset="0"/>
              </a:rPr>
              <a:t>    </a:t>
            </a:r>
            <a:r>
              <a:rPr lang="en-US" sz="2400" b="1" dirty="0" err="1">
                <a:solidFill>
                  <a:srgbClr val="000080"/>
                </a:solidFill>
                <a:latin typeface="Consolas" panose="020B0609020204030204" pitchFamily="49" charset="0"/>
              </a:rPr>
              <a:t>elif</a:t>
            </a:r>
            <a:r>
              <a:rPr lang="en-US" sz="2400" b="1" dirty="0">
                <a:solidFill>
                  <a:srgbClr val="000080"/>
                </a:solidFill>
                <a:latin typeface="Consolas" panose="020B0609020204030204" pitchFamily="49" charset="0"/>
              </a:rPr>
              <a:t> </a:t>
            </a:r>
            <a:r>
              <a:rPr lang="en-US" sz="2400" dirty="0">
                <a:solidFill>
                  <a:srgbClr val="000000"/>
                </a:solidFill>
                <a:latin typeface="Consolas" panose="020B0609020204030204" pitchFamily="49" charset="0"/>
              </a:rPr>
              <a:t>n == </a:t>
            </a:r>
            <a:r>
              <a:rPr lang="en-US" sz="2400" dirty="0">
                <a:solidFill>
                  <a:srgbClr val="0000FF"/>
                </a:solidFill>
                <a:latin typeface="Consolas" panose="020B0609020204030204" pitchFamily="49" charset="0"/>
              </a:rPr>
              <a:t>2</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return </a:t>
            </a:r>
            <a:r>
              <a:rPr lang="en-US" sz="2400" dirty="0">
                <a:solidFill>
                  <a:srgbClr val="0000FF"/>
                </a:solidFill>
                <a:latin typeface="Consolas" panose="020B0609020204030204" pitchFamily="49" charset="0"/>
              </a:rPr>
              <a:t>1</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a:t>
            </a:r>
            <a:r>
              <a:rPr lang="en-US" sz="2400" b="1" dirty="0">
                <a:solidFill>
                  <a:srgbClr val="000080"/>
                </a:solidFill>
                <a:latin typeface="Consolas" panose="020B0609020204030204" pitchFamily="49" charset="0"/>
              </a:rPr>
              <a:t>else</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return </a:t>
            </a:r>
            <a:r>
              <a:rPr lang="en-US" sz="2400" dirty="0">
                <a:solidFill>
                  <a:srgbClr val="000000"/>
                </a:solidFill>
                <a:latin typeface="Consolas" panose="020B0609020204030204" pitchFamily="49" charset="0"/>
              </a:rPr>
              <a:t>Fibonacci(n - </a:t>
            </a:r>
            <a:r>
              <a:rPr lang="en-US" sz="2400" dirty="0">
                <a:solidFill>
                  <a:srgbClr val="0000FF"/>
                </a:solidFill>
                <a:latin typeface="Consolas" panose="020B0609020204030204" pitchFamily="49" charset="0"/>
              </a:rPr>
              <a:t>1</a:t>
            </a:r>
            <a:r>
              <a:rPr lang="en-US" sz="2400" dirty="0">
                <a:solidFill>
                  <a:srgbClr val="000000"/>
                </a:solidFill>
                <a:latin typeface="Consolas" panose="020B0609020204030204" pitchFamily="49" charset="0"/>
              </a:rPr>
              <a:t>) + Fibonacci(n - </a:t>
            </a:r>
            <a:r>
              <a:rPr lang="en-US" sz="2400" dirty="0">
                <a:solidFill>
                  <a:srgbClr val="0000FF"/>
                </a:solidFill>
                <a:latin typeface="Consolas" panose="020B0609020204030204" pitchFamily="49" charset="0"/>
              </a:rPr>
              <a:t>2</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br>
              <a:rPr lang="en-US" sz="2400" i="1" dirty="0">
                <a:solidFill>
                  <a:srgbClr val="808080"/>
                </a:solidFill>
                <a:latin typeface="Consolas" panose="020B0609020204030204" pitchFamily="49" charset="0"/>
              </a:rPr>
            </a:br>
            <a:r>
              <a:rPr lang="en-US" sz="2400" dirty="0">
                <a:solidFill>
                  <a:srgbClr val="000080"/>
                </a:solidFill>
                <a:latin typeface="Consolas" panose="020B0609020204030204" pitchFamily="49" charset="0"/>
              </a:rPr>
              <a:t>print</a:t>
            </a:r>
            <a:r>
              <a:rPr lang="en-US" sz="2400" dirty="0">
                <a:solidFill>
                  <a:srgbClr val="000000"/>
                </a:solidFill>
                <a:latin typeface="Consolas" panose="020B0609020204030204" pitchFamily="49" charset="0"/>
              </a:rPr>
              <a:t>(Fibonacci(</a:t>
            </a:r>
            <a:r>
              <a:rPr lang="en-US" sz="2400" dirty="0" err="1">
                <a:solidFill>
                  <a:srgbClr val="000080"/>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input</a:t>
            </a:r>
            <a:r>
              <a:rPr lang="en-US" sz="2400" dirty="0">
                <a:solidFill>
                  <a:srgbClr val="000000"/>
                </a:solidFill>
                <a:latin typeface="Consolas" panose="020B0609020204030204" pitchFamily="49" charset="0"/>
              </a:rPr>
              <a:t>(</a:t>
            </a:r>
            <a:r>
              <a:rPr lang="en-US" sz="2400" b="1" dirty="0">
                <a:solidFill>
                  <a:srgbClr val="008080"/>
                </a:solidFill>
                <a:latin typeface="Consolas" panose="020B0609020204030204" pitchFamily="49" charset="0"/>
              </a:rPr>
              <a:t>"Enter the number"</a:t>
            </a:r>
            <a:r>
              <a:rPr lang="en-US" sz="2400" dirty="0">
                <a:solidFill>
                  <a:srgbClr val="000000"/>
                </a:solidFill>
                <a:latin typeface="Consolas" panose="020B0609020204030204" pitchFamily="49" charset="0"/>
              </a:rPr>
              <a:t>))))</a:t>
            </a:r>
            <a:endParaRPr lang="en-US" sz="2400" dirty="0">
              <a:latin typeface="Arial" panose="020B0604020202020204" pitchFamily="34" charset="0"/>
            </a:endParaRPr>
          </a:p>
        </p:txBody>
      </p:sp>
    </p:spTree>
    <p:extLst>
      <p:ext uri="{BB962C8B-B14F-4D97-AF65-F5344CB8AC3E}">
        <p14:creationId xmlns:p14="http://schemas.microsoft.com/office/powerpoint/2010/main" val="214499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pic>
        <p:nvPicPr>
          <p:cNvPr id="1026" name="Picture 2"/>
          <p:cNvPicPr>
            <a:picLocks noGrp="1" noChangeAspect="1" noChangeArrowheads="1"/>
          </p:cNvPicPr>
          <p:nvPr>
            <p:ph idx="1"/>
          </p:nvPr>
        </p:nvPicPr>
        <p:blipFill>
          <a:blip r:embed="rId2"/>
          <a:srcRect/>
          <a:stretch>
            <a:fillRect/>
          </a:stretch>
        </p:blipFill>
        <p:spPr bwMode="auto">
          <a:xfrm>
            <a:off x="838200" y="2133600"/>
            <a:ext cx="6857999" cy="2514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Passing a List as a Parameter</a:t>
            </a:r>
          </a:p>
        </p:txBody>
      </p:sp>
      <p:sp>
        <p:nvSpPr>
          <p:cNvPr id="6" name="Content Placeholder 5"/>
          <p:cNvSpPr>
            <a:spLocks noGrp="1"/>
          </p:cNvSpPr>
          <p:nvPr>
            <p:ph idx="1"/>
          </p:nvPr>
        </p:nvSpPr>
        <p:spPr>
          <a:xfrm>
            <a:off x="457200" y="1295400"/>
            <a:ext cx="8229600" cy="5257800"/>
          </a:xfrm>
        </p:spPr>
        <p:txBody>
          <a:bodyPr/>
          <a:lstStyle/>
          <a:p>
            <a:pPr algn="just"/>
            <a:r>
              <a:rPr lang="en-US" dirty="0"/>
              <a:t>You can send any data types of parameter to a function (string, number, list, dictionary etc.), and it will be treated as the same data type inside the function.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TotalTime>
  <Words>1400</Words>
  <Application>Microsoft Office PowerPoint</Application>
  <PresentationFormat>On-screen Show (4:3)</PresentationFormat>
  <Paragraphs>390</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Consolas</vt:lpstr>
      <vt:lpstr>Times New Roman</vt:lpstr>
      <vt:lpstr>Office Theme</vt:lpstr>
      <vt:lpstr>     Python Programming Unit 3 (KNC-302)  </vt:lpstr>
      <vt:lpstr>  </vt:lpstr>
      <vt:lpstr>Python Functions</vt:lpstr>
      <vt:lpstr>Creating a Function</vt:lpstr>
      <vt:lpstr>Calling a Function</vt:lpstr>
      <vt:lpstr>Parameters</vt:lpstr>
      <vt:lpstr>Default Parameter Value</vt:lpstr>
      <vt:lpstr>  </vt:lpstr>
      <vt:lpstr>Passing a List as a Parameter</vt:lpstr>
      <vt:lpstr>Example</vt:lpstr>
      <vt:lpstr>  </vt:lpstr>
      <vt:lpstr>Return Values</vt:lpstr>
      <vt:lpstr>Call by reference in Python</vt:lpstr>
      <vt:lpstr>Mutable vs Immutable Objects in Python</vt:lpstr>
      <vt:lpstr>  </vt:lpstr>
      <vt:lpstr>Example 1 Passing mutable Object (List)</vt:lpstr>
      <vt:lpstr>Output  </vt:lpstr>
      <vt:lpstr>Example 2 Passing immutable Object (String)</vt:lpstr>
      <vt:lpstr>Output</vt:lpstr>
      <vt:lpstr>Types of arguments</vt:lpstr>
      <vt:lpstr>Required Arguments</vt:lpstr>
      <vt:lpstr>Example</vt:lpstr>
      <vt:lpstr>Keyword arguments</vt:lpstr>
      <vt:lpstr>Example</vt:lpstr>
      <vt:lpstr>Default Arguments</vt:lpstr>
      <vt:lpstr>Example</vt:lpstr>
      <vt:lpstr>Variable length Arguments</vt:lpstr>
      <vt:lpstr>Example</vt:lpstr>
      <vt:lpstr>Output</vt:lpstr>
      <vt:lpstr>Python Built-in Functions</vt:lpstr>
      <vt:lpstr>Python String</vt:lpstr>
      <vt:lpstr>  </vt:lpstr>
      <vt:lpstr>Strings indexing and splitting</vt:lpstr>
      <vt:lpstr>  </vt:lpstr>
      <vt:lpstr>Reassigning strings</vt:lpstr>
      <vt:lpstr>  </vt:lpstr>
      <vt:lpstr>  </vt:lpstr>
      <vt:lpstr>String Operators</vt:lpstr>
      <vt:lpstr>  </vt:lpstr>
      <vt:lpstr>Raw String</vt:lpstr>
      <vt:lpstr>Built-in String functions</vt:lpstr>
      <vt:lpstr>Python Formatting operator</vt:lpstr>
      <vt:lpstr>Example</vt:lpstr>
      <vt:lpstr>Python String Count() Method</vt:lpstr>
      <vt:lpstr>Example</vt:lpstr>
      <vt:lpstr>Example</vt:lpstr>
      <vt:lpstr>Example</vt:lpstr>
      <vt:lpstr>Python String endswith() Method</vt:lpstr>
      <vt:lpstr>Example </vt:lpstr>
      <vt:lpstr>Example</vt:lpstr>
      <vt:lpstr>Example</vt:lpstr>
      <vt:lpstr>Python String expandtabs() Method</vt:lpstr>
      <vt:lpstr>Example</vt:lpstr>
      <vt:lpstr>  </vt:lpstr>
      <vt:lpstr>Python String find() Method</vt:lpstr>
      <vt:lpstr>Example</vt:lpstr>
      <vt:lpstr>Python String format() Method</vt:lpstr>
      <vt:lpstr>Example</vt:lpstr>
      <vt:lpstr>Example</vt:lpstr>
      <vt:lpstr>Example</vt:lpstr>
      <vt:lpstr>Python String isalnum() Method</vt:lpstr>
      <vt:lpstr>Example</vt:lpstr>
      <vt:lpstr>Example</vt:lpstr>
      <vt:lpstr>Python String islower() Method</vt:lpstr>
      <vt:lpstr>Example</vt:lpstr>
      <vt:lpstr>Example</vt:lpstr>
      <vt:lpstr>Recursive Function</vt:lpstr>
      <vt:lpstr>  </vt:lpstr>
      <vt:lpstr>Example of a recursive function</vt:lpstr>
      <vt:lpstr>  </vt:lpstr>
      <vt:lpstr>Advantages of Recursion</vt:lpstr>
      <vt:lpstr>Disadvantages of Recursion</vt:lpstr>
      <vt:lpstr>Fibonacci series</vt:lpstr>
      <vt:lpstr>   </vt:lpstr>
      <vt:lpstr>Fibonacci Number in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dc:creator>
  <cp:lastModifiedBy>Abhishek Kesharwani</cp:lastModifiedBy>
  <cp:revision>241</cp:revision>
  <dcterms:created xsi:type="dcterms:W3CDTF">2019-07-20T07:03:57Z</dcterms:created>
  <dcterms:modified xsi:type="dcterms:W3CDTF">2022-11-23T10:15:36Z</dcterms:modified>
</cp:coreProperties>
</file>