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665" r:id="rId2"/>
    <p:sldId id="256" r:id="rId3"/>
    <p:sldId id="263" r:id="rId4"/>
    <p:sldId id="264" r:id="rId5"/>
    <p:sldId id="265" r:id="rId6"/>
    <p:sldId id="266" r:id="rId7"/>
    <p:sldId id="267" r:id="rId8"/>
    <p:sldId id="257" r:id="rId9"/>
    <p:sldId id="268" r:id="rId10"/>
    <p:sldId id="369" r:id="rId11"/>
    <p:sldId id="663" r:id="rId12"/>
    <p:sldId id="372" r:id="rId13"/>
    <p:sldId id="664" r:id="rId14"/>
    <p:sldId id="270" r:id="rId15"/>
    <p:sldId id="258" r:id="rId16"/>
    <p:sldId id="350" r:id="rId17"/>
    <p:sldId id="259" r:id="rId18"/>
    <p:sldId id="379" r:id="rId19"/>
    <p:sldId id="380" r:id="rId20"/>
    <p:sldId id="378" r:id="rId21"/>
    <p:sldId id="278" r:id="rId22"/>
    <p:sldId id="279" r:id="rId23"/>
    <p:sldId id="383" r:id="rId24"/>
    <p:sldId id="281" r:id="rId25"/>
    <p:sldId id="284" r:id="rId26"/>
    <p:sldId id="285" r:id="rId27"/>
    <p:sldId id="374" r:id="rId28"/>
    <p:sldId id="373" r:id="rId29"/>
    <p:sldId id="408" r:id="rId30"/>
    <p:sldId id="375" r:id="rId31"/>
    <p:sldId id="376" r:id="rId32"/>
    <p:sldId id="377" r:id="rId33"/>
    <p:sldId id="290" r:id="rId34"/>
    <p:sldId id="291" r:id="rId35"/>
    <p:sldId id="296" r:id="rId36"/>
    <p:sldId id="297" r:id="rId37"/>
    <p:sldId id="360" r:id="rId38"/>
    <p:sldId id="332" r:id="rId39"/>
    <p:sldId id="386" r:id="rId40"/>
    <p:sldId id="387" r:id="rId41"/>
    <p:sldId id="666" r:id="rId42"/>
    <p:sldId id="348" r:id="rId43"/>
    <p:sldId id="531" r:id="rId44"/>
    <p:sldId id="388" r:id="rId45"/>
    <p:sldId id="384" r:id="rId46"/>
    <p:sldId id="391" r:id="rId47"/>
    <p:sldId id="533" r:id="rId48"/>
    <p:sldId id="534" r:id="rId49"/>
    <p:sldId id="536" r:id="rId50"/>
    <p:sldId id="540" r:id="rId51"/>
    <p:sldId id="541" r:id="rId52"/>
    <p:sldId id="570" r:id="rId53"/>
    <p:sldId id="571" r:id="rId54"/>
    <p:sldId id="572" r:id="rId55"/>
    <p:sldId id="542" r:id="rId56"/>
    <p:sldId id="544" r:id="rId57"/>
    <p:sldId id="546" r:id="rId58"/>
    <p:sldId id="547" r:id="rId59"/>
    <p:sldId id="578" r:id="rId60"/>
    <p:sldId id="584" r:id="rId61"/>
    <p:sldId id="585" r:id="rId62"/>
    <p:sldId id="586" r:id="rId63"/>
    <p:sldId id="667" r:id="rId64"/>
    <p:sldId id="589" r:id="rId65"/>
    <p:sldId id="590" r:id="rId66"/>
    <p:sldId id="591" r:id="rId67"/>
    <p:sldId id="592" r:id="rId68"/>
    <p:sldId id="593" r:id="rId69"/>
    <p:sldId id="594" r:id="rId70"/>
    <p:sldId id="595" r:id="rId71"/>
    <p:sldId id="596" r:id="rId72"/>
    <p:sldId id="597" r:id="rId73"/>
    <p:sldId id="598" r:id="rId74"/>
    <p:sldId id="599" r:id="rId75"/>
    <p:sldId id="600" r:id="rId76"/>
    <p:sldId id="601" r:id="rId77"/>
    <p:sldId id="602" r:id="rId78"/>
    <p:sldId id="603" r:id="rId79"/>
    <p:sldId id="604" r:id="rId80"/>
    <p:sldId id="609" r:id="rId81"/>
    <p:sldId id="610" r:id="rId82"/>
    <p:sldId id="611" r:id="rId83"/>
    <p:sldId id="612" r:id="rId84"/>
    <p:sldId id="613" r:id="rId85"/>
    <p:sldId id="614" r:id="rId86"/>
    <p:sldId id="615" r:id="rId87"/>
    <p:sldId id="616" r:id="rId88"/>
    <p:sldId id="617" r:id="rId89"/>
    <p:sldId id="619" r:id="rId90"/>
    <p:sldId id="627" r:id="rId91"/>
    <p:sldId id="629" r:id="rId92"/>
    <p:sldId id="630" r:id="rId93"/>
    <p:sldId id="631" r:id="rId94"/>
    <p:sldId id="633" r:id="rId95"/>
    <p:sldId id="635" r:id="rId96"/>
    <p:sldId id="668" r:id="rId97"/>
    <p:sldId id="636" r:id="rId98"/>
    <p:sldId id="637" r:id="rId99"/>
    <p:sldId id="643" r:id="rId100"/>
    <p:sldId id="644" r:id="rId101"/>
    <p:sldId id="645" r:id="rId102"/>
    <p:sldId id="648" r:id="rId103"/>
    <p:sldId id="65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CC7C0-D739-4911-BAF3-F14309A4A362}" type="datetimeFigureOut">
              <a:rPr lang="en-US" smtClean="0"/>
              <a:pPr/>
              <a:t>4/28/2022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0448A-4E28-4D96-B4CB-AA3D609EB832}" type="slidenum">
              <a:rPr lang="en-US" smtClean="0"/>
              <a:pPr/>
              <a:t>‹#›</a:t>
            </a:fld>
            <a:endParaRPr lang="en-US"/>
          </a:p>
        </p:txBody>
      </p:sp>
    </p:spTree>
    <p:extLst>
      <p:ext uri="{BB962C8B-B14F-4D97-AF65-F5344CB8AC3E}">
        <p14:creationId xmlns:p14="http://schemas.microsoft.com/office/powerpoint/2010/main" val="342113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de-DE">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de-DE" dirty="0">
                <a:latin typeface="Times" pitchFamily="18" charset="0"/>
              </a:rPr>
              <a:t>This unit tests each of the subsystems, and then does one gigantic integration test, in which all the subsystems are immediately tested together. </a:t>
            </a:r>
          </a:p>
          <a:p>
            <a:r>
              <a:rPr lang="de-DE" dirty="0">
                <a:latin typeface="Times" pitchFamily="18" charset="0"/>
              </a:rPr>
              <a:t>Don‘t try this!! Why: The interfaces of each of the subsystems have not been tested yet.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de-DE">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a:solidFill>
              <a:srgbClr val="000000"/>
            </a:solidFill>
          </a:ln>
        </p:spPr>
        <p:txBody>
          <a:bodyPr/>
          <a:lstStyle/>
          <a:p>
            <a:r>
              <a:rPr lang="de-DE">
                <a:latin typeface="Times" pitchFamily="18" charset="0"/>
              </a:rPr>
              <a:t>This unit tests each of the subsystems, and then does one gigantic integration test, in which all the subsystems are immediately tested together. </a:t>
            </a:r>
          </a:p>
          <a:p>
            <a:r>
              <a:rPr lang="de-DE">
                <a:latin typeface="Times" pitchFamily="18" charset="0"/>
              </a:rPr>
              <a:t>Don‘t try this!! Why: The interfaces of each of the subsystems have not been tested yet.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de-DE">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r>
              <a:rPr lang="de-DE" dirty="0">
                <a:latin typeface="Times" pitchFamily="18" charset="0"/>
              </a:rPr>
              <a:t>This unit tests each of the subsystems, and then does one gigantic integration test, in which all the subsystems are immediately tested together. </a:t>
            </a:r>
          </a:p>
          <a:p>
            <a:r>
              <a:rPr lang="de-DE" dirty="0">
                <a:latin typeface="Times" pitchFamily="18" charset="0"/>
              </a:rPr>
              <a:t>Don‘t try this!! Why: The interfaces of each of the subsystems have not been tested yet.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a:latin typeface="Times" pitchFamily="18" charset="0"/>
              </a:rPr>
              <a:t>How do you select the target layer if there are more than 3 layers?</a:t>
            </a:r>
          </a:p>
          <a:p>
            <a:pPr lvl="1"/>
            <a:r>
              <a:rPr lang="en-US">
                <a:latin typeface="Times" pitchFamily="18" charset="0"/>
                <a:ea typeface="ＭＳ Ｐゴシック" charset="-128"/>
              </a:rPr>
              <a:t>Heuristic: Try to minimize the number of stubs and drivers</a:t>
            </a:r>
            <a:endParaRPr lang="de-DE">
              <a:latin typeface="Times" pitchFamily="18" charset="0"/>
              <a:ea typeface="ＭＳ Ｐゴシック" charset="-128"/>
            </a:endParaRPr>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de-DE">
                <a:latin typeface="Times" pitchFamily="18" charset="0"/>
              </a:rPr>
              <a:t>Anpassen</a:t>
            </a:r>
          </a:p>
        </p:txBody>
      </p:sp>
      <p:sp>
        <p:nvSpPr>
          <p:cNvPr id="50179" name="Rectangle 3"/>
          <p:cNvSpPr>
            <a:spLocks noGrp="1" noRot="1" noChangeAspect="1" noChangeArrowheads="1" noTextEdit="1"/>
          </p:cNvSpPr>
          <p:nvPr>
            <p:ph type="sldImg"/>
          </p:nvPr>
        </p:nvSpPr>
        <p:spPr>
          <a:xfrm>
            <a:off x="1163638" y="6667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99C39A-D366-4B17-B473-9B315C1F5381}"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a:xfrm>
            <a:off x="685800" y="304801"/>
            <a:ext cx="7772400" cy="3295650"/>
          </a:xfrm>
        </p:spPr>
        <p:txBody>
          <a:bodyPr>
            <a:normAutofit/>
          </a:bodyPr>
          <a:lstStyle/>
          <a:p>
            <a:br>
              <a:rPr lang="en-US" dirty="0"/>
            </a:br>
            <a:br>
              <a:rPr lang="en-US" dirty="0"/>
            </a:br>
            <a:r>
              <a:rPr lang="en-US" sz="5400" b="1" dirty="0">
                <a:solidFill>
                  <a:schemeClr val="accent1">
                    <a:lumMod val="75000"/>
                  </a:schemeClr>
                </a:solidFill>
              </a:rPr>
              <a:t>Unit 4</a:t>
            </a:r>
            <a:br>
              <a:rPr lang="en-US" sz="5400" dirty="0"/>
            </a:br>
            <a:r>
              <a:rPr lang="en-US" sz="5400" b="1" dirty="0">
                <a:solidFill>
                  <a:srgbClr val="FF0000"/>
                </a:solidFill>
              </a:rPr>
              <a:t>Software Engineering</a:t>
            </a:r>
            <a:endParaRPr lang="en-US" b="1" dirty="0">
              <a:solidFill>
                <a:srgbClr val="FF0000"/>
              </a:solidFill>
            </a:endParaRP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a:xfrm>
            <a:off x="76200" y="3886200"/>
            <a:ext cx="8610600" cy="1752600"/>
          </a:xfrm>
        </p:spPr>
        <p:txBody>
          <a:bodyPr>
            <a:normAutofit fontScale="92500"/>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sz="2600"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77000"/>
          </a:xfrm>
        </p:spPr>
        <p:txBody>
          <a:bodyPr>
            <a:noAutofit/>
          </a:bodyPr>
          <a:lstStyle/>
          <a:p>
            <a:pPr algn="just">
              <a:buNone/>
            </a:pPr>
            <a:r>
              <a:rPr lang="en-US" dirty="0">
                <a:solidFill>
                  <a:srgbClr val="FF0000"/>
                </a:solidFill>
              </a:rPr>
              <a:t>1. TESTING SHOWS THE PRESENCE OF BUGS</a:t>
            </a:r>
          </a:p>
          <a:p>
            <a:pPr>
              <a:buNone/>
            </a:pPr>
            <a:r>
              <a:rPr lang="en-US" sz="2800" dirty="0"/>
              <a:t>	Testing an application can only reveal that one or more defects exist in the application, however, testing alone cannot prove that the application is error free. </a:t>
            </a:r>
          </a:p>
          <a:p>
            <a:pPr algn="just">
              <a:buNone/>
            </a:pPr>
            <a:r>
              <a:rPr lang="en-US" sz="2800" dirty="0">
                <a:solidFill>
                  <a:srgbClr val="FF0000"/>
                </a:solidFill>
              </a:rPr>
              <a:t>2. EXHAUSTIVE TESTING IS IMPOSSIBLE</a:t>
            </a:r>
          </a:p>
          <a:p>
            <a:pPr algn="just">
              <a:buNone/>
            </a:pPr>
            <a:r>
              <a:rPr lang="en-US" sz="2800" dirty="0"/>
              <a:t>	Unless the application under test has a very simple logical structure and limited input, it is not possible to test all possible combinations of data and scenarios. For this reason, risk and priorities are used to concentrate on the most important aspects to test.</a:t>
            </a:r>
            <a:br>
              <a:rPr lang="en-US" sz="2800" dirty="0"/>
            </a:br>
            <a:endParaRPr lang="en-US" sz="2800" dirty="0"/>
          </a:p>
          <a:p>
            <a:pPr algn="just">
              <a:buNone/>
            </a:pPr>
            <a:endParaRPr lang="en-US" sz="18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0" indent="0" algn="just">
              <a:buNone/>
            </a:pPr>
            <a:r>
              <a:rPr lang="en-US" dirty="0">
                <a:solidFill>
                  <a:srgbClr val="FF0000"/>
                </a:solidFill>
              </a:rPr>
              <a:t>The </a:t>
            </a:r>
            <a:r>
              <a:rPr lang="en-US" b="1" dirty="0">
                <a:solidFill>
                  <a:srgbClr val="FF0000"/>
                </a:solidFill>
              </a:rPr>
              <a:t>objectives</a:t>
            </a:r>
            <a:r>
              <a:rPr lang="en-US" dirty="0">
                <a:solidFill>
                  <a:srgbClr val="FF0000"/>
                </a:solidFill>
              </a:rPr>
              <a:t> of FTR are:</a:t>
            </a:r>
          </a:p>
          <a:p>
            <a:pPr marL="1028700" lvl="1" indent="-571500" algn="just">
              <a:buAutoNum type="romanLcPeriod"/>
            </a:pPr>
            <a:r>
              <a:rPr lang="en-US" dirty="0"/>
              <a:t>To </a:t>
            </a:r>
            <a:r>
              <a:rPr lang="en-US" b="1" dirty="0"/>
              <a:t>uncover</a:t>
            </a:r>
            <a:r>
              <a:rPr lang="en-US" dirty="0"/>
              <a:t> errors in function, logic or implementation for any representation of the software.</a:t>
            </a:r>
          </a:p>
          <a:p>
            <a:pPr marL="1028700" lvl="1" indent="-571500" algn="just">
              <a:buAutoNum type="romanLcPeriod"/>
            </a:pPr>
            <a:r>
              <a:rPr lang="en-US" dirty="0"/>
              <a:t>To </a:t>
            </a:r>
            <a:r>
              <a:rPr lang="en-US" b="1" dirty="0"/>
              <a:t>verify</a:t>
            </a:r>
            <a:r>
              <a:rPr lang="en-US" dirty="0"/>
              <a:t> that the software under review meets its requirements.</a:t>
            </a:r>
          </a:p>
          <a:p>
            <a:pPr marL="1028700" lvl="1" indent="-571500" algn="just">
              <a:buAutoNum type="romanLcPeriod"/>
            </a:pPr>
            <a:r>
              <a:rPr lang="en-US" dirty="0"/>
              <a:t>To </a:t>
            </a:r>
            <a:r>
              <a:rPr lang="en-US" b="1" dirty="0"/>
              <a:t>achieve </a:t>
            </a:r>
            <a:r>
              <a:rPr lang="en-US" dirty="0"/>
              <a:t>software that is developed in a uniform manner.</a:t>
            </a:r>
          </a:p>
          <a:p>
            <a:pPr marL="1028700" lvl="1" indent="-571500" algn="just">
              <a:buAutoNum type="romanLcPeriod"/>
            </a:pPr>
            <a:r>
              <a:rPr lang="en-US" dirty="0"/>
              <a:t>To </a:t>
            </a:r>
            <a:r>
              <a:rPr lang="en-US" b="1" dirty="0"/>
              <a:t>make</a:t>
            </a:r>
            <a:r>
              <a:rPr lang="en-US" dirty="0"/>
              <a:t> projects more manageable.</a:t>
            </a:r>
          </a:p>
          <a:p>
            <a:pPr marL="1028700" lvl="1" indent="-571500" algn="just">
              <a:buAutoNum type="romanLcPeriod"/>
            </a:pPr>
            <a:r>
              <a:rPr lang="en-US" dirty="0"/>
              <a:t>To </a:t>
            </a:r>
            <a:r>
              <a:rPr lang="en-US" b="1" dirty="0"/>
              <a:t>ensure</a:t>
            </a:r>
            <a:r>
              <a:rPr lang="en-US" dirty="0"/>
              <a:t> that the software has been represented according to predefines standards.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Walk Through</a:t>
            </a: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dirty="0"/>
              <a:t>Method of conducting informal group/individual review is called walkthrough.</a:t>
            </a:r>
          </a:p>
          <a:p>
            <a:pPr algn="just"/>
            <a:r>
              <a:rPr lang="en-US" dirty="0"/>
              <a:t>In this, the participants ask questions &amp; make comments about possible errors, violation of development standards &amp; other problems or may suggest improvement on the article.</a:t>
            </a:r>
          </a:p>
          <a:p>
            <a:pPr algn="just"/>
            <a:r>
              <a:rPr lang="en-US" dirty="0"/>
              <a:t>It can be preplanned or can be conducted at need basis . </a:t>
            </a:r>
          </a:p>
          <a:p>
            <a:pPr algn="just"/>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Code Inspection</a:t>
            </a:r>
          </a:p>
        </p:txBody>
      </p:sp>
      <p:sp>
        <p:nvSpPr>
          <p:cNvPr id="3" name="Content Placeholder 2"/>
          <p:cNvSpPr>
            <a:spLocks noGrp="1"/>
          </p:cNvSpPr>
          <p:nvPr>
            <p:ph idx="1"/>
          </p:nvPr>
        </p:nvSpPr>
        <p:spPr/>
        <p:txBody>
          <a:bodyPr/>
          <a:lstStyle/>
          <a:p>
            <a:r>
              <a:rPr lang="en-US" dirty="0"/>
              <a:t>It is a formal group review designed to identify problems as close to their point of origin as possible.</a:t>
            </a:r>
          </a:p>
          <a:p>
            <a:r>
              <a:rPr lang="en-US" dirty="0"/>
              <a:t>It is used to improve the quality of product and to improve productivity.</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 of Inspection Process </a:t>
            </a:r>
          </a:p>
        </p:txBody>
      </p:sp>
      <p:sp>
        <p:nvSpPr>
          <p:cNvPr id="3" name="Content Placeholder 2"/>
          <p:cNvSpPr>
            <a:spLocks noGrp="1"/>
          </p:cNvSpPr>
          <p:nvPr>
            <p:ph idx="1"/>
          </p:nvPr>
        </p:nvSpPr>
        <p:spPr/>
        <p:txBody>
          <a:bodyPr>
            <a:normAutofit/>
          </a:bodyPr>
          <a:lstStyle/>
          <a:p>
            <a:pPr algn="just"/>
            <a:r>
              <a:rPr lang="en-US" dirty="0"/>
              <a:t>Find problems at the earliest possible point in the s/w development process.</a:t>
            </a:r>
          </a:p>
          <a:p>
            <a:pPr algn="just"/>
            <a:r>
              <a:rPr lang="en-US" dirty="0"/>
              <a:t>Verify that the work product meets its requirements.</a:t>
            </a:r>
          </a:p>
          <a:p>
            <a:pPr algn="just"/>
            <a:r>
              <a:rPr lang="en-US" dirty="0"/>
              <a:t>Ensure that the work product has been presented according to predefined standards.</a:t>
            </a:r>
          </a:p>
          <a:p>
            <a:pPr algn="just"/>
            <a:r>
              <a:rPr lang="en-US" dirty="0"/>
              <a:t>Provide data on product quality and process effectiveness.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7443-8313-41C0-87EF-10DF0CD5044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EEBD024-EF95-471A-B046-A1476C509149}"/>
              </a:ext>
            </a:extLst>
          </p:cNvPr>
          <p:cNvSpPr>
            <a:spLocks noGrp="1"/>
          </p:cNvSpPr>
          <p:nvPr>
            <p:ph idx="1"/>
          </p:nvPr>
        </p:nvSpPr>
        <p:spPr>
          <a:xfrm>
            <a:off x="457200" y="457200"/>
            <a:ext cx="8229600" cy="5668963"/>
          </a:xfrm>
        </p:spPr>
        <p:txBody>
          <a:bodyPr>
            <a:normAutofit/>
          </a:bodyPr>
          <a:lstStyle/>
          <a:p>
            <a:pPr lvl="0" algn="just">
              <a:buNone/>
            </a:pPr>
            <a:r>
              <a:rPr lang="en-US" sz="2800" dirty="0">
                <a:solidFill>
                  <a:srgbClr val="FF0000"/>
                </a:solidFill>
              </a:rPr>
              <a:t>3. EARLY TESTING</a:t>
            </a:r>
          </a:p>
          <a:p>
            <a:pPr lvl="0" algn="just">
              <a:buNone/>
            </a:pPr>
            <a:r>
              <a:rPr lang="en-US" sz="1800" dirty="0">
                <a:solidFill>
                  <a:prstClr val="black"/>
                </a:solidFill>
              </a:rPr>
              <a:t>	</a:t>
            </a:r>
            <a:r>
              <a:rPr lang="en-US" sz="2800" dirty="0">
                <a:solidFill>
                  <a:prstClr val="black"/>
                </a:solidFill>
              </a:rPr>
              <a:t>The sooner we start the testing activities the better we can utilize the available time. As soon as the initial products, such the requirement or design documents are available, we can start testing</a:t>
            </a:r>
            <a:r>
              <a:rPr lang="en-US" sz="1800" dirty="0">
                <a:solidFill>
                  <a:prstClr val="black"/>
                </a:solidFill>
              </a:rPr>
              <a:t>	</a:t>
            </a:r>
            <a:endParaRPr lang="en-US" dirty="0"/>
          </a:p>
        </p:txBody>
      </p:sp>
    </p:spTree>
    <p:extLst>
      <p:ext uri="{BB962C8B-B14F-4D97-AF65-F5344CB8AC3E}">
        <p14:creationId xmlns:p14="http://schemas.microsoft.com/office/powerpoint/2010/main" val="295953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629400"/>
          </a:xfrm>
        </p:spPr>
        <p:txBody>
          <a:bodyPr>
            <a:normAutofit fontScale="92500" lnSpcReduction="10000"/>
          </a:bodyPr>
          <a:lstStyle/>
          <a:p>
            <a:pPr>
              <a:buNone/>
            </a:pPr>
            <a:r>
              <a:rPr lang="en-US" sz="2400" dirty="0">
                <a:solidFill>
                  <a:srgbClr val="FF0000"/>
                </a:solidFill>
              </a:rPr>
              <a:t>4. DEFECT CLUSTERING</a:t>
            </a:r>
          </a:p>
          <a:p>
            <a:pPr>
              <a:buNone/>
            </a:pPr>
            <a:r>
              <a:rPr lang="en-US" sz="2400" dirty="0"/>
              <a:t>	During testing, it can be observed that most of the reported defects are related to small number of modules within a system. i.e. small number of modules contain most of the defects in the system. This is the application of the Pareto Principle to software testing: approximately 80% of the problems are found in 20% of the modules.</a:t>
            </a:r>
            <a:br>
              <a:rPr lang="en-US" sz="2400" dirty="0"/>
            </a:br>
            <a:endParaRPr lang="en-US" sz="2400" dirty="0"/>
          </a:p>
          <a:p>
            <a:pPr>
              <a:buNone/>
            </a:pPr>
            <a:r>
              <a:rPr lang="en-US" sz="2400" dirty="0">
                <a:solidFill>
                  <a:srgbClr val="FF0000"/>
                </a:solidFill>
              </a:rPr>
              <a:t>5. THE PESTICIDE PARADOX</a:t>
            </a:r>
          </a:p>
          <a:p>
            <a:pPr>
              <a:buNone/>
            </a:pPr>
            <a:r>
              <a:rPr lang="en-US" sz="2400" dirty="0"/>
              <a:t>	If you keep running the same set of tests over and over again, chances are no more new defects will be discovered by those test cases. Because as the system evolves, many of the previously reported defects will have been fixed and the old test cases do not apply anymore. Anytime a fault is fixed or a new functionality added, we need to do regression testing to make sure the new changed software has not broken any other part of the software. However, those regression test cases also need to change to reflect the changes made in the software to be applicable and hopefully fine new defects.</a:t>
            </a:r>
            <a:br>
              <a:rPr lang="en-US" sz="2400" dirty="0"/>
            </a:b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DEC8-7F1B-4DC8-8F46-631CF6C5ED76}"/>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46719F9-B5EC-4F55-B74B-64578C1CC8A9}"/>
              </a:ext>
            </a:extLst>
          </p:cNvPr>
          <p:cNvSpPr>
            <a:spLocks noGrp="1"/>
          </p:cNvSpPr>
          <p:nvPr>
            <p:ph idx="1"/>
          </p:nvPr>
        </p:nvSpPr>
        <p:spPr>
          <a:xfrm>
            <a:off x="457200" y="152400"/>
            <a:ext cx="8229600" cy="5973763"/>
          </a:xfrm>
        </p:spPr>
        <p:txBody>
          <a:bodyPr>
            <a:normAutofit fontScale="70000" lnSpcReduction="20000"/>
          </a:bodyPr>
          <a:lstStyle/>
          <a:p>
            <a:pPr algn="just">
              <a:buNone/>
            </a:pPr>
            <a:r>
              <a:rPr lang="en-US" sz="3400" dirty="0">
                <a:solidFill>
                  <a:srgbClr val="FF0000"/>
                </a:solidFill>
              </a:rPr>
              <a:t>6. TESTING IS CONTEXT DEPENDENT</a:t>
            </a:r>
          </a:p>
          <a:p>
            <a:pPr algn="just">
              <a:buNone/>
            </a:pPr>
            <a:r>
              <a:rPr lang="en-US" sz="3400" dirty="0"/>
              <a:t>	Different methodologies, techniques and types of testing is related to the type and nature of the application. For example, a software application in a medical device needs more testing than a games software. More importantly a medical device software requires risk based testing, be compliant with medical industry regulators and possibly specific test design techniques. By the same token, a very popular website, needs to go through rigorous performance testing as well as functionality testing to make sure the performance is not affected by the load on the servers.</a:t>
            </a:r>
            <a:br>
              <a:rPr lang="en-US" sz="3400" dirty="0"/>
            </a:br>
            <a:endParaRPr lang="en-US" sz="3400" dirty="0"/>
          </a:p>
          <a:p>
            <a:pPr algn="just">
              <a:buNone/>
            </a:pPr>
            <a:r>
              <a:rPr lang="en-US" sz="3400" dirty="0">
                <a:solidFill>
                  <a:srgbClr val="FF0000"/>
                </a:solidFill>
              </a:rPr>
              <a:t>7. ABSENCE OF ERRORS FALLACY</a:t>
            </a:r>
          </a:p>
          <a:p>
            <a:pPr algn="just">
              <a:buNone/>
            </a:pPr>
            <a:r>
              <a:rPr lang="en-US" sz="3400" dirty="0"/>
              <a:t>	Just because testing didn’t find any defects in the software, it doesn’t mean that the software is ready to be shipped. Were the executed tests really designed to catch the most defects? or where they designed to see if the software matched the user’s requirements? There are many other factors to be considered before making a decision to ship the software.</a:t>
            </a:r>
          </a:p>
          <a:p>
            <a:pPr>
              <a:buNone/>
            </a:pPr>
            <a:endParaRPr lang="en-US" dirty="0"/>
          </a:p>
          <a:p>
            <a:endParaRPr lang="en-US" dirty="0"/>
          </a:p>
        </p:txBody>
      </p:sp>
    </p:spTree>
    <p:extLst>
      <p:ext uri="{BB962C8B-B14F-4D97-AF65-F5344CB8AC3E}">
        <p14:creationId xmlns:p14="http://schemas.microsoft.com/office/powerpoint/2010/main" val="73897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Testing Process</a:t>
            </a:r>
          </a:p>
        </p:txBody>
      </p:sp>
      <p:sp>
        <p:nvSpPr>
          <p:cNvPr id="3" name="Content Placeholder 2"/>
          <p:cNvSpPr>
            <a:spLocks noGrp="1"/>
          </p:cNvSpPr>
          <p:nvPr>
            <p:ph idx="1"/>
          </p:nvPr>
        </p:nvSpPr>
        <p:spPr/>
        <p:txBody>
          <a:bodyPr>
            <a:normAutofit/>
          </a:bodyPr>
          <a:lstStyle/>
          <a:p>
            <a:pPr>
              <a:buNone/>
            </a:pPr>
            <a:r>
              <a:rPr lang="en-US" dirty="0"/>
              <a:t>	The most widely used testing process(levels) consists of three stages that are as follows:</a:t>
            </a:r>
          </a:p>
          <a:p>
            <a:pPr>
              <a:buNone/>
            </a:pPr>
            <a:endParaRPr lang="en-US" dirty="0"/>
          </a:p>
          <a:p>
            <a:pPr marL="514350" indent="-514350">
              <a:buAutoNum type="arabicPeriod"/>
            </a:pPr>
            <a:r>
              <a:rPr lang="en-US" dirty="0"/>
              <a:t>Unit Testing</a:t>
            </a:r>
          </a:p>
          <a:p>
            <a:pPr marL="514350" indent="-514350">
              <a:buAutoNum type="arabicPeriod"/>
            </a:pPr>
            <a:r>
              <a:rPr lang="en-US" dirty="0"/>
              <a:t>Integration Testing</a:t>
            </a:r>
          </a:p>
          <a:p>
            <a:pPr marL="514350" indent="-514350">
              <a:buAutoNum type="arabicPeriod"/>
            </a:pPr>
            <a:r>
              <a:rPr lang="en-US" dirty="0"/>
              <a:t>System 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Unit Testing</a:t>
            </a: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b="1" dirty="0"/>
              <a:t>Unit testing </a:t>
            </a:r>
            <a:r>
              <a:rPr lang="en-US" dirty="0"/>
              <a:t>is a method by which individual units of source code are tested to determine if they are fit for use.</a:t>
            </a:r>
          </a:p>
          <a:p>
            <a:pPr lvl="0" algn="just"/>
            <a:r>
              <a:rPr lang="en-US" dirty="0"/>
              <a:t>A unit is the smallest testable part of an application like functions, classes, procedures, interfaces. </a:t>
            </a:r>
          </a:p>
          <a:p>
            <a:pPr lvl="0" algn="just"/>
            <a:r>
              <a:rPr lang="en-US" dirty="0"/>
              <a:t>The goal of unit testing is to segregate each part of the program and test that the individual parts are working correctly.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Advantages of Unit Testing</a:t>
            </a:r>
          </a:p>
        </p:txBody>
      </p:sp>
      <p:sp>
        <p:nvSpPr>
          <p:cNvPr id="3" name="Content Placeholder 2"/>
          <p:cNvSpPr>
            <a:spLocks noGrp="1"/>
          </p:cNvSpPr>
          <p:nvPr>
            <p:ph idx="1"/>
          </p:nvPr>
        </p:nvSpPr>
        <p:spPr>
          <a:xfrm>
            <a:off x="457200" y="1600200"/>
            <a:ext cx="8229600" cy="5105400"/>
          </a:xfrm>
        </p:spPr>
        <p:txBody>
          <a:bodyPr>
            <a:normAutofit/>
          </a:bodyPr>
          <a:lstStyle/>
          <a:p>
            <a:pPr algn="just">
              <a:buNone/>
            </a:pPr>
            <a:r>
              <a:rPr lang="en-US" dirty="0"/>
              <a:t>1. Issues are found at early stage. </a:t>
            </a:r>
          </a:p>
          <a:p>
            <a:pPr algn="just">
              <a:buNone/>
            </a:pPr>
            <a:r>
              <a:rPr lang="en-US" dirty="0"/>
              <a:t>2.Unit testing helps in maintaining and changing the code. </a:t>
            </a:r>
          </a:p>
          <a:p>
            <a:pPr algn="just">
              <a:buNone/>
            </a:pPr>
            <a:r>
              <a:rPr lang="en-US" dirty="0"/>
              <a:t>3.Since the bugs are found early in unit testing hence it also helps in reducing the cost of bug fixes.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Component Testing</a:t>
            </a:r>
          </a:p>
        </p:txBody>
      </p:sp>
      <p:sp>
        <p:nvSpPr>
          <p:cNvPr id="3" name="Content Placeholder 2"/>
          <p:cNvSpPr>
            <a:spLocks noGrp="1"/>
          </p:cNvSpPr>
          <p:nvPr>
            <p:ph idx="1"/>
          </p:nvPr>
        </p:nvSpPr>
        <p:spPr/>
        <p:txBody>
          <a:bodyPr>
            <a:normAutofit/>
          </a:bodyPr>
          <a:lstStyle/>
          <a:p>
            <a:pPr algn="just"/>
            <a:r>
              <a:rPr lang="en-US" dirty="0"/>
              <a:t>It is also called as </a:t>
            </a:r>
            <a:r>
              <a:rPr lang="en-US" b="1" dirty="0"/>
              <a:t>module testing</a:t>
            </a:r>
            <a:r>
              <a:rPr lang="en-US" dirty="0"/>
              <a:t>. </a:t>
            </a:r>
          </a:p>
          <a:p>
            <a:pPr algn="just"/>
            <a:r>
              <a:rPr lang="en-US" dirty="0"/>
              <a:t>The basic difference between the unit testing and component testing is in unit testing the developers test their piece of code but in component testing the whole component is tested.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Stubs</a:t>
            </a:r>
          </a:p>
        </p:txBody>
      </p:sp>
      <p:sp>
        <p:nvSpPr>
          <p:cNvPr id="3" name="Content Placeholder 2"/>
          <p:cNvSpPr>
            <a:spLocks noGrp="1"/>
          </p:cNvSpPr>
          <p:nvPr>
            <p:ph idx="1"/>
          </p:nvPr>
        </p:nvSpPr>
        <p:spPr/>
        <p:txBody>
          <a:bodyPr>
            <a:normAutofit/>
          </a:bodyPr>
          <a:lstStyle/>
          <a:p>
            <a:pPr marL="82296" indent="0" algn="just" fontAlgn="auto">
              <a:spcAft>
                <a:spcPts val="0"/>
              </a:spcAft>
              <a:buNone/>
              <a:defRPr/>
            </a:pPr>
            <a:r>
              <a:rPr lang="en-US" b="1" dirty="0"/>
              <a:t>Stub</a:t>
            </a:r>
            <a:r>
              <a:rPr lang="en-US" dirty="0"/>
              <a:t> – the dummy modules that simulates the low level modules.</a:t>
            </a:r>
          </a:p>
          <a:p>
            <a:pPr marL="82296" indent="0" algn="just">
              <a:buNone/>
              <a:defRPr/>
            </a:pPr>
            <a:r>
              <a:rPr lang="en-US" b="1" dirty="0"/>
              <a:t>Stubs</a:t>
            </a:r>
            <a:r>
              <a:rPr lang="en-US" dirty="0"/>
              <a:t> are always distinguish as "</a:t>
            </a:r>
            <a:r>
              <a:rPr lang="en-US" b="1" dirty="0"/>
              <a:t>called programs</a:t>
            </a:r>
            <a:r>
              <a:rPr lang="en-US" dirty="0"/>
              <a:t>“.</a:t>
            </a:r>
          </a:p>
          <a:p>
            <a:pPr marL="82296" indent="0" algn="just">
              <a:buNone/>
              <a:defRPr/>
            </a:pPr>
            <a:r>
              <a:rPr lang="en-US" dirty="0"/>
              <a:t>  </a:t>
            </a:r>
            <a:r>
              <a:rPr lang="en-US" b="1" dirty="0"/>
              <a:t>Test stubs</a:t>
            </a:r>
            <a:r>
              <a:rPr lang="en-US" dirty="0"/>
              <a:t> are programs that simulate the behaviors of software components that a module undergoing tests depends 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Drivers</a:t>
            </a:r>
          </a:p>
        </p:txBody>
      </p:sp>
      <p:sp>
        <p:nvSpPr>
          <p:cNvPr id="3" name="Content Placeholder 2"/>
          <p:cNvSpPr>
            <a:spLocks noGrp="1"/>
          </p:cNvSpPr>
          <p:nvPr>
            <p:ph idx="1"/>
          </p:nvPr>
        </p:nvSpPr>
        <p:spPr/>
        <p:txBody>
          <a:bodyPr/>
          <a:lstStyle/>
          <a:p>
            <a:pPr algn="just"/>
            <a:r>
              <a:rPr lang="en-US" b="1" dirty="0"/>
              <a:t>Driver</a:t>
            </a:r>
            <a:r>
              <a:rPr lang="en-US" dirty="0"/>
              <a:t> – the dummy modules that simulate the high level modules.</a:t>
            </a:r>
          </a:p>
          <a:p>
            <a:pPr algn="just"/>
            <a:r>
              <a:rPr lang="en-US" b="1" dirty="0"/>
              <a:t>Drivers</a:t>
            </a:r>
            <a:r>
              <a:rPr lang="en-US" dirty="0"/>
              <a:t> are also considered as the form of dummy modules which are always distinguished as "</a:t>
            </a:r>
            <a:r>
              <a:rPr lang="en-US" b="1" dirty="0"/>
              <a:t>calling programs</a:t>
            </a:r>
            <a:r>
              <a:rPr lang="en-US" dirty="0"/>
              <a:t>”, that is handled in bottom up integration testing, it is only used when main programs are under construction.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r>
              <a:rPr lang="en-US" sz="6000" dirty="0">
                <a:solidFill>
                  <a:srgbClr val="0070C0"/>
                </a:solidFill>
              </a:rPr>
              <a:t>  </a:t>
            </a:r>
          </a:p>
        </p:txBody>
      </p:sp>
      <p:sp>
        <p:nvSpPr>
          <p:cNvPr id="3" name="Subtitle 2"/>
          <p:cNvSpPr>
            <a:spLocks noGrp="1"/>
          </p:cNvSpPr>
          <p:nvPr>
            <p:ph type="subTitle" idx="1"/>
          </p:nvPr>
        </p:nvSpPr>
        <p:spPr>
          <a:xfrm>
            <a:off x="1371600" y="2590800"/>
            <a:ext cx="6400800" cy="1752600"/>
          </a:xfrm>
        </p:spPr>
        <p:txBody>
          <a:bodyPr>
            <a:noAutofit/>
          </a:bodyPr>
          <a:lstStyle/>
          <a:p>
            <a:r>
              <a:rPr lang="en-US" sz="5400" dirty="0">
                <a:solidFill>
                  <a:srgbClr val="FF0000"/>
                </a:solidFill>
              </a:rPr>
              <a:t>SOFTWARE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solidFill>
                  <a:srgbClr val="FF0000"/>
                </a:solidFill>
              </a:rPr>
              <a:t>Stubs and drivers</a:t>
            </a:r>
          </a:p>
        </p:txBody>
      </p:sp>
      <p:sp>
        <p:nvSpPr>
          <p:cNvPr id="7171" name="Rectangle 3"/>
          <p:cNvSpPr>
            <a:spLocks noGrp="1" noChangeArrowheads="1"/>
          </p:cNvSpPr>
          <p:nvPr>
            <p:ph type="body" idx="1"/>
          </p:nvPr>
        </p:nvSpPr>
        <p:spPr/>
        <p:txBody>
          <a:bodyPr>
            <a:normAutofit fontScale="85000" lnSpcReduction="20000"/>
          </a:bodyPr>
          <a:lstStyle/>
          <a:p>
            <a:endParaRPr lang="de-DE" dirty="0"/>
          </a:p>
          <a:p>
            <a:r>
              <a:rPr lang="de-DE" dirty="0"/>
              <a:t>Driver:</a:t>
            </a:r>
          </a:p>
          <a:p>
            <a:pPr lvl="1"/>
            <a:r>
              <a:rPr lang="en-US" dirty="0"/>
              <a:t>A driver calls the component to be tested </a:t>
            </a:r>
          </a:p>
          <a:p>
            <a:pPr lvl="1"/>
            <a:r>
              <a:rPr lang="de-DE" dirty="0">
                <a:ea typeface="ＭＳ Ｐゴシック" charset="-128"/>
              </a:rPr>
              <a:t>A component, that calls the </a:t>
            </a:r>
            <a:r>
              <a:rPr lang="de-DE" dirty="0">
                <a:latin typeface="Courier New" charset="0"/>
                <a:ea typeface="ＭＳ Ｐゴシック" charset="-128"/>
              </a:rPr>
              <a:t>TestedUnit</a:t>
            </a:r>
            <a:endParaRPr lang="de-DE" dirty="0">
              <a:ea typeface="ＭＳ Ｐゴシック" charset="-128"/>
            </a:endParaRPr>
          </a:p>
          <a:p>
            <a:pPr>
              <a:buFont typeface="Times" pitchFamily="18" charset="0"/>
              <a:buNone/>
            </a:pPr>
            <a:endParaRPr lang="de-DE" dirty="0"/>
          </a:p>
          <a:p>
            <a:r>
              <a:rPr lang="de-DE" dirty="0"/>
              <a:t>Stub:</a:t>
            </a:r>
          </a:p>
          <a:p>
            <a:pPr lvl="1"/>
            <a:r>
              <a:rPr lang="en-US" dirty="0"/>
              <a:t>A stub is called from the software </a:t>
            </a:r>
          </a:p>
          <a:p>
            <a:pPr lvl="1">
              <a:buNone/>
            </a:pPr>
            <a:r>
              <a:rPr lang="en-US" dirty="0"/>
              <a:t>    component to be tested </a:t>
            </a:r>
            <a:endParaRPr lang="de-DE" dirty="0">
              <a:ea typeface="ＭＳ Ｐゴシック" charset="-128"/>
            </a:endParaRPr>
          </a:p>
          <a:p>
            <a:pPr lvl="1"/>
            <a:r>
              <a:rPr lang="de-DE" dirty="0">
                <a:ea typeface="ＭＳ Ｐゴシック" charset="-128"/>
              </a:rPr>
              <a:t>A component, the </a:t>
            </a:r>
            <a:r>
              <a:rPr lang="de-DE" dirty="0">
                <a:latin typeface="Courier New" charset="0"/>
                <a:ea typeface="ＭＳ Ｐゴシック" charset="-128"/>
              </a:rPr>
              <a:t>TestedUnit</a:t>
            </a:r>
            <a:r>
              <a:rPr lang="de-DE" dirty="0">
                <a:ea typeface="ＭＳ Ｐゴシック" charset="-128"/>
              </a:rPr>
              <a:t> </a:t>
            </a:r>
            <a:br>
              <a:rPr lang="de-DE" dirty="0">
                <a:ea typeface="ＭＳ Ｐゴシック" charset="-128"/>
              </a:rPr>
            </a:br>
            <a:r>
              <a:rPr lang="de-DE" dirty="0">
                <a:ea typeface="ＭＳ Ｐゴシック" charset="-128"/>
              </a:rPr>
              <a:t>depends on</a:t>
            </a:r>
          </a:p>
          <a:p>
            <a:pPr lvl="1"/>
            <a:r>
              <a:rPr lang="de-DE" dirty="0">
                <a:ea typeface="ＭＳ Ｐゴシック" charset="-128"/>
              </a:rPr>
              <a:t>Partial implementation</a:t>
            </a:r>
          </a:p>
          <a:p>
            <a:pPr lvl="1"/>
            <a:r>
              <a:rPr lang="de-DE" dirty="0">
                <a:ea typeface="ＭＳ Ｐゴシック" charset="-128"/>
              </a:rPr>
              <a:t>Returns fake values.</a:t>
            </a:r>
          </a:p>
        </p:txBody>
      </p:sp>
      <p:sp>
        <p:nvSpPr>
          <p:cNvPr id="7172" name="Rectangle 4"/>
          <p:cNvSpPr>
            <a:spLocks noChangeArrowheads="1"/>
          </p:cNvSpPr>
          <p:nvPr/>
        </p:nvSpPr>
        <p:spPr bwMode="auto">
          <a:xfrm>
            <a:off x="6713538" y="1784350"/>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a:t>Driver</a:t>
            </a:r>
          </a:p>
        </p:txBody>
      </p:sp>
      <p:sp>
        <p:nvSpPr>
          <p:cNvPr id="7173" name="AutoShape 5"/>
          <p:cNvSpPr>
            <a:spLocks noChangeArrowheads="1"/>
          </p:cNvSpPr>
          <p:nvPr/>
        </p:nvSpPr>
        <p:spPr bwMode="auto">
          <a:xfrm flipV="1">
            <a:off x="6711950" y="1554163"/>
            <a:ext cx="687388" cy="230187"/>
          </a:xfrm>
          <a:custGeom>
            <a:avLst/>
            <a:gdLst>
              <a:gd name="T0" fmla="*/ 2147483647 w 21600"/>
              <a:gd name="T1" fmla="*/ 1484431435 h 21600"/>
              <a:gd name="T2" fmla="*/ 2147483647 w 21600"/>
              <a:gd name="T3" fmla="*/ 2147483647 h 21600"/>
              <a:gd name="T4" fmla="*/ 2147483647 w 21600"/>
              <a:gd name="T5" fmla="*/ 14844314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174" name="Rectangle 6"/>
          <p:cNvSpPr>
            <a:spLocks noChangeArrowheads="1"/>
          </p:cNvSpPr>
          <p:nvPr/>
        </p:nvSpPr>
        <p:spPr bwMode="auto">
          <a:xfrm>
            <a:off x="6713538" y="3078163"/>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dirty="0"/>
              <a:t>Tested</a:t>
            </a:r>
          </a:p>
          <a:p>
            <a:pPr algn="ctr"/>
            <a:r>
              <a:rPr lang="de-DE" dirty="0"/>
              <a:t>Unit</a:t>
            </a:r>
          </a:p>
        </p:txBody>
      </p:sp>
      <p:sp>
        <p:nvSpPr>
          <p:cNvPr id="7175" name="AutoShape 7"/>
          <p:cNvSpPr>
            <a:spLocks noChangeArrowheads="1"/>
          </p:cNvSpPr>
          <p:nvPr/>
        </p:nvSpPr>
        <p:spPr bwMode="auto">
          <a:xfrm flipV="1">
            <a:off x="6713538" y="2847975"/>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176" name="Rectangle 8"/>
          <p:cNvSpPr>
            <a:spLocks noChangeArrowheads="1"/>
          </p:cNvSpPr>
          <p:nvPr/>
        </p:nvSpPr>
        <p:spPr bwMode="auto">
          <a:xfrm>
            <a:off x="6713538" y="4421188"/>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a:t>Stub</a:t>
            </a:r>
          </a:p>
        </p:txBody>
      </p:sp>
      <p:sp>
        <p:nvSpPr>
          <p:cNvPr id="7177" name="AutoShape 9"/>
          <p:cNvSpPr>
            <a:spLocks noChangeArrowheads="1"/>
          </p:cNvSpPr>
          <p:nvPr/>
        </p:nvSpPr>
        <p:spPr bwMode="auto">
          <a:xfrm flipV="1">
            <a:off x="6713538" y="4191000"/>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cxnSp>
        <p:nvCxnSpPr>
          <p:cNvPr id="7178" name="AutoShape 10"/>
          <p:cNvCxnSpPr>
            <a:cxnSpLocks noChangeShapeType="1"/>
            <a:stCxn id="7172" idx="2"/>
            <a:endCxn id="7175" idx="1"/>
          </p:cNvCxnSpPr>
          <p:nvPr/>
        </p:nvCxnSpPr>
        <p:spPr bwMode="auto">
          <a:xfrm rot="5400000">
            <a:off x="6996907" y="2545556"/>
            <a:ext cx="363538" cy="244475"/>
          </a:xfrm>
          <a:prstGeom prst="bentConnector3">
            <a:avLst>
              <a:gd name="adj1" fmla="val 49782"/>
            </a:avLst>
          </a:prstGeom>
          <a:noFill/>
          <a:ln w="25400">
            <a:solidFill>
              <a:schemeClr val="tx1"/>
            </a:solidFill>
            <a:prstDash val="dash"/>
            <a:miter lim="800000"/>
            <a:headEnd/>
            <a:tailEnd type="arrow" w="med" len="med"/>
          </a:ln>
        </p:spPr>
      </p:cxnSp>
      <p:cxnSp>
        <p:nvCxnSpPr>
          <p:cNvPr id="7179" name="AutoShape 11"/>
          <p:cNvCxnSpPr>
            <a:cxnSpLocks noChangeShapeType="1"/>
            <a:stCxn id="7174" idx="2"/>
            <a:endCxn id="7177" idx="1"/>
          </p:cNvCxnSpPr>
          <p:nvPr/>
        </p:nvCxnSpPr>
        <p:spPr bwMode="auto">
          <a:xfrm rot="5400000">
            <a:off x="6972301" y="3863975"/>
            <a:ext cx="412750" cy="244475"/>
          </a:xfrm>
          <a:prstGeom prst="bentConnector3">
            <a:avLst>
              <a:gd name="adj1" fmla="val 49616"/>
            </a:avLst>
          </a:prstGeom>
          <a:noFill/>
          <a:ln w="25400">
            <a:solidFill>
              <a:schemeClr val="tx1"/>
            </a:solidFill>
            <a:prstDash val="dash"/>
            <a:miter lim="800000"/>
            <a:headEnd/>
            <a:tailEnd type="arrow"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What Is Integration Testing?</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marL="365760" indent="-283464" algn="just" fontAlgn="auto">
              <a:spcAft>
                <a:spcPts val="0"/>
              </a:spcAft>
              <a:buFont typeface="Wingdings 2"/>
              <a:buChar char=""/>
              <a:defRPr/>
            </a:pPr>
            <a:r>
              <a:rPr lang="en-US" dirty="0"/>
              <a:t>Integration testing is the phase in software testing in which individual software modules are combined and tested as a group.</a:t>
            </a:r>
          </a:p>
          <a:p>
            <a:pPr marL="365760" indent="-283464" algn="just" fontAlgn="auto">
              <a:spcAft>
                <a:spcPts val="0"/>
              </a:spcAft>
              <a:buFont typeface="Wingdings 2"/>
              <a:buChar char=""/>
              <a:defRPr/>
            </a:pPr>
            <a:r>
              <a:rPr lang="en-US" dirty="0"/>
              <a:t>It occurs </a:t>
            </a:r>
            <a:r>
              <a:rPr lang="en-US" b="1" dirty="0"/>
              <a:t>after</a:t>
            </a:r>
            <a:r>
              <a:rPr lang="en-US" dirty="0"/>
              <a:t> unit testing and </a:t>
            </a:r>
            <a:r>
              <a:rPr lang="en-US" b="1" dirty="0"/>
              <a:t>before</a:t>
            </a:r>
            <a:r>
              <a:rPr lang="en-US" dirty="0"/>
              <a:t> system testing. </a:t>
            </a:r>
          </a:p>
          <a:p>
            <a:pPr marL="365760" indent="-283464" algn="just" fontAlgn="auto">
              <a:spcAft>
                <a:spcPts val="0"/>
              </a:spcAft>
              <a:buFont typeface="Wingdings 2"/>
              <a:buChar char=""/>
              <a:defRPr/>
            </a:pPr>
            <a:r>
              <a:rPr lang="en-US" dirty="0"/>
              <a:t>Integration testing takes as its input modules that have been unit tested, groups them in larger aggregates, applies tests defined in an integration test plan to those aggregates, and delivers as its output the integrated system ready for system testing.</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hat is IntegrationTesting"/>
          <p:cNvPicPr>
            <a:picLocks noGrp="1"/>
          </p:cNvPicPr>
          <p:nvPr>
            <p:ph idx="1"/>
          </p:nvPr>
        </p:nvPicPr>
        <p:blipFill>
          <a:blip r:embed="rId2" cstate="print"/>
          <a:srcRect/>
          <a:stretch>
            <a:fillRect/>
          </a:stretch>
        </p:blipFill>
        <p:spPr bwMode="auto">
          <a:xfrm>
            <a:off x="990600" y="817165"/>
            <a:ext cx="7162800" cy="522366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1143000"/>
            <a:ext cx="2667000" cy="5410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124200" y="1143000"/>
            <a:ext cx="2667000" cy="54483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19800" y="1143000"/>
            <a:ext cx="2895600" cy="54387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Integration Testing Strategy</a:t>
            </a:r>
          </a:p>
        </p:txBody>
      </p:sp>
      <p:sp>
        <p:nvSpPr>
          <p:cNvPr id="3" name="Content Placeholder 2"/>
          <p:cNvSpPr>
            <a:spLocks noGrp="1"/>
          </p:cNvSpPr>
          <p:nvPr>
            <p:ph idx="1"/>
          </p:nvPr>
        </p:nvSpPr>
        <p:spPr/>
        <p:txBody>
          <a:bodyPr>
            <a:normAutofit/>
          </a:bodyPr>
          <a:lstStyle/>
          <a:p>
            <a:pPr marL="0" indent="0" algn="just">
              <a:buNone/>
            </a:pPr>
            <a:r>
              <a:rPr lang="en-US" dirty="0"/>
              <a:t>The Integration testing strategy determines the order in which the subsystems are selected for testing and integration-</a:t>
            </a:r>
          </a:p>
          <a:p>
            <a:pPr lvl="1">
              <a:buFont typeface="Wingdings" panose="05000000000000000000" pitchFamily="2" charset="2"/>
              <a:buChar char="Ø"/>
            </a:pPr>
            <a:r>
              <a:rPr lang="en-US" dirty="0">
                <a:solidFill>
                  <a:srgbClr val="FF0000"/>
                </a:solidFill>
              </a:rPr>
              <a:t>Big bang integration (Non incremental)</a:t>
            </a:r>
          </a:p>
          <a:p>
            <a:pPr lvl="1">
              <a:buFont typeface="Wingdings" panose="05000000000000000000" pitchFamily="2" charset="2"/>
              <a:buChar char="Ø"/>
            </a:pPr>
            <a:r>
              <a:rPr lang="en-US" dirty="0">
                <a:solidFill>
                  <a:srgbClr val="FF0000"/>
                </a:solidFill>
              </a:rPr>
              <a:t>Incremental integration</a:t>
            </a:r>
          </a:p>
          <a:p>
            <a:pPr lvl="1">
              <a:buFont typeface="Wingdings" panose="05000000000000000000" pitchFamily="2" charset="2"/>
              <a:buChar char="Ø"/>
            </a:pPr>
            <a:r>
              <a:rPr lang="en-US" dirty="0">
                <a:solidFill>
                  <a:srgbClr val="FF0000"/>
                </a:solidFill>
              </a:rPr>
              <a:t>Top down integration</a:t>
            </a:r>
          </a:p>
          <a:p>
            <a:pPr lvl="1">
              <a:buFont typeface="Wingdings" panose="05000000000000000000" pitchFamily="2" charset="2"/>
              <a:buChar char="Ø"/>
            </a:pPr>
            <a:r>
              <a:rPr lang="en-US" dirty="0">
                <a:solidFill>
                  <a:srgbClr val="FF0000"/>
                </a:solidFill>
              </a:rPr>
              <a:t>Bottom up integration</a:t>
            </a:r>
          </a:p>
          <a:p>
            <a:pPr lvl="1">
              <a:buFont typeface="Wingdings" panose="05000000000000000000" pitchFamily="2" charset="2"/>
              <a:buChar char="Ø"/>
            </a:pPr>
            <a:r>
              <a:rPr lang="en-US" dirty="0">
                <a:solidFill>
                  <a:srgbClr val="FF0000"/>
                </a:solidFill>
              </a:rPr>
              <a:t>Sandwich testing</a:t>
            </a:r>
          </a:p>
          <a:p>
            <a:pPr>
              <a:buNone/>
            </a:pPr>
            <a:endParaRPr lang="en-US" dirty="0"/>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Big Bang Integration</a:t>
            </a:r>
          </a:p>
        </p:txBody>
      </p:sp>
      <p:sp>
        <p:nvSpPr>
          <p:cNvPr id="3" name="Content Placeholder 2"/>
          <p:cNvSpPr>
            <a:spLocks noGrp="1"/>
          </p:cNvSpPr>
          <p:nvPr>
            <p:ph idx="1"/>
          </p:nvPr>
        </p:nvSpPr>
        <p:spPr/>
        <p:txBody>
          <a:bodyPr/>
          <a:lstStyle/>
          <a:p>
            <a:pPr algn="just"/>
            <a:r>
              <a:rPr lang="en-US" dirty="0"/>
              <a:t>All the components of the system are integrated &amp; tested as a single unit.</a:t>
            </a:r>
          </a:p>
          <a:p>
            <a:pPr algn="just"/>
            <a:r>
              <a:rPr lang="en-US" dirty="0"/>
              <a:t>Instead of integrating component by component and testing, this approach waits till all components arrive and one round of integration testing is done.</a:t>
            </a:r>
          </a:p>
          <a:p>
            <a:pPr algn="just"/>
            <a:r>
              <a:rPr lang="en-US" b="1" dirty="0"/>
              <a:t>It reduces testing effort, and removes duplication in testing.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61" name="AutoShape 97"/>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rgbClr val="C0C0C0"/>
            </a:solidFill>
            <a:prstDash val="dash"/>
            <a:miter lim="800000"/>
            <a:headEnd/>
            <a:tailEnd type="arrow" w="sm" len="med"/>
          </a:ln>
        </p:spPr>
      </p:cxnSp>
      <p:cxnSp>
        <p:nvCxnSpPr>
          <p:cNvPr id="62562" name="AutoShape 98"/>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rgbClr val="C0C0C0"/>
            </a:solidFill>
            <a:prstDash val="dash"/>
            <a:miter lim="800000"/>
            <a:headEnd/>
            <a:tailEnd type="arrow" w="sm" len="med"/>
          </a:ln>
        </p:spPr>
      </p:cxnSp>
      <p:cxnSp>
        <p:nvCxnSpPr>
          <p:cNvPr id="62563" name="AutoShape 99"/>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rgbClr val="C0C0C0"/>
            </a:solidFill>
            <a:prstDash val="dash"/>
            <a:miter lim="800000"/>
            <a:headEnd/>
            <a:tailEnd type="arrow" w="sm" len="med"/>
          </a:ln>
        </p:spPr>
      </p:cxnSp>
      <p:cxnSp>
        <p:nvCxnSpPr>
          <p:cNvPr id="62564" name="AutoShape 100"/>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rgbClr val="C0C0C0"/>
            </a:solidFill>
            <a:prstDash val="dash"/>
            <a:miter lim="800000"/>
            <a:headEnd/>
            <a:tailEnd type="arrow" w="sm" len="med"/>
          </a:ln>
        </p:spPr>
      </p:cxnSp>
      <p:cxnSp>
        <p:nvCxnSpPr>
          <p:cNvPr id="62565" name="AutoShape 101"/>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rgbClr val="C0C0C0"/>
            </a:solidFill>
            <a:prstDash val="dash"/>
            <a:miter lim="800000"/>
            <a:headEnd/>
            <a:tailEnd type="arrow" w="sm" len="med"/>
          </a:ln>
        </p:spPr>
      </p:cxnSp>
      <p:cxnSp>
        <p:nvCxnSpPr>
          <p:cNvPr id="62566" name="AutoShape 102"/>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rgbClr val="C0C0C0"/>
            </a:solidFill>
            <a:prstDash val="dash"/>
            <a:miter lim="800000"/>
            <a:headEnd/>
            <a:tailEnd type="arrow" w="sm" len="med"/>
          </a:ln>
        </p:spPr>
      </p:cxnSp>
      <p:sp>
        <p:nvSpPr>
          <p:cNvPr id="62513" name="Rectangle 49"/>
          <p:cNvSpPr>
            <a:spLocks noChangeAspect="1" noChangeArrowheads="1"/>
          </p:cNvSpPr>
          <p:nvPr/>
        </p:nvSpPr>
        <p:spPr bwMode="auto">
          <a:xfrm>
            <a:off x="6851650" y="384175"/>
            <a:ext cx="827088" cy="495300"/>
          </a:xfrm>
          <a:prstGeom prst="rect">
            <a:avLst/>
          </a:prstGeom>
          <a:noFill/>
          <a:ln w="12700">
            <a:solidFill>
              <a:schemeClr val="tx1"/>
            </a:solidFill>
            <a:miter lim="800000"/>
            <a:headEnd/>
            <a:tailEnd/>
          </a:ln>
        </p:spPr>
        <p:txBody>
          <a:bodyPr wrap="none" anchor="ctr"/>
          <a:lstStyle/>
          <a:p>
            <a:pPr algn="ctr"/>
            <a:r>
              <a:rPr lang="de-DE"/>
              <a:t>A</a:t>
            </a:r>
          </a:p>
        </p:txBody>
      </p:sp>
      <p:sp>
        <p:nvSpPr>
          <p:cNvPr id="62515" name="Rectangle 51"/>
          <p:cNvSpPr>
            <a:spLocks noChangeAspect="1" noChangeArrowheads="1"/>
          </p:cNvSpPr>
          <p:nvPr/>
        </p:nvSpPr>
        <p:spPr bwMode="auto">
          <a:xfrm>
            <a:off x="6853238" y="1362075"/>
            <a:ext cx="827087" cy="495300"/>
          </a:xfrm>
          <a:prstGeom prst="rect">
            <a:avLst/>
          </a:prstGeom>
          <a:noFill/>
          <a:ln w="12700">
            <a:solidFill>
              <a:schemeClr val="tx1"/>
            </a:solidFill>
            <a:miter lim="800000"/>
            <a:headEnd/>
            <a:tailEnd/>
          </a:ln>
        </p:spPr>
        <p:txBody>
          <a:bodyPr wrap="none" anchor="ctr"/>
          <a:lstStyle/>
          <a:p>
            <a:pPr algn="ctr"/>
            <a:r>
              <a:rPr lang="de-DE"/>
              <a:t>C</a:t>
            </a:r>
          </a:p>
        </p:txBody>
      </p:sp>
      <p:sp>
        <p:nvSpPr>
          <p:cNvPr id="62516" name="AutoShape 52"/>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17" name="Rectangle 53"/>
          <p:cNvSpPr>
            <a:spLocks noChangeAspect="1" noChangeArrowheads="1"/>
          </p:cNvSpPr>
          <p:nvPr/>
        </p:nvSpPr>
        <p:spPr bwMode="auto">
          <a:xfrm>
            <a:off x="5076825" y="2435225"/>
            <a:ext cx="827088" cy="493713"/>
          </a:xfrm>
          <a:prstGeom prst="rect">
            <a:avLst/>
          </a:prstGeom>
          <a:noFill/>
          <a:ln w="12700">
            <a:solidFill>
              <a:schemeClr val="tx1"/>
            </a:solidFill>
            <a:miter lim="800000"/>
            <a:headEnd/>
            <a:tailEnd/>
          </a:ln>
        </p:spPr>
        <p:txBody>
          <a:bodyPr wrap="none" anchor="ctr"/>
          <a:lstStyle/>
          <a:p>
            <a:pPr algn="ctr"/>
            <a:r>
              <a:rPr lang="de-DE"/>
              <a:t>E</a:t>
            </a:r>
          </a:p>
        </p:txBody>
      </p:sp>
      <p:sp>
        <p:nvSpPr>
          <p:cNvPr id="62519" name="Rectangle 55"/>
          <p:cNvSpPr>
            <a:spLocks noChangeAspect="1" noChangeArrowheads="1"/>
          </p:cNvSpPr>
          <p:nvPr/>
        </p:nvSpPr>
        <p:spPr bwMode="auto">
          <a:xfrm>
            <a:off x="6221413" y="2444750"/>
            <a:ext cx="827087" cy="493713"/>
          </a:xfrm>
          <a:prstGeom prst="rect">
            <a:avLst/>
          </a:prstGeom>
          <a:noFill/>
          <a:ln w="12700">
            <a:solidFill>
              <a:schemeClr val="tx1"/>
            </a:solidFill>
            <a:miter lim="800000"/>
            <a:headEnd/>
            <a:tailEnd/>
          </a:ln>
        </p:spPr>
        <p:txBody>
          <a:bodyPr wrap="none" anchor="ctr"/>
          <a:lstStyle/>
          <a:p>
            <a:pPr algn="ctr"/>
            <a:r>
              <a:rPr lang="de-DE"/>
              <a:t>F</a:t>
            </a:r>
          </a:p>
        </p:txBody>
      </p:sp>
      <p:sp>
        <p:nvSpPr>
          <p:cNvPr id="62520" name="AutoShape 56"/>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1" name="Rectangle 57"/>
          <p:cNvSpPr>
            <a:spLocks noChangeAspect="1" noChangeArrowheads="1"/>
          </p:cNvSpPr>
          <p:nvPr/>
        </p:nvSpPr>
        <p:spPr bwMode="auto">
          <a:xfrm>
            <a:off x="8023225" y="2435225"/>
            <a:ext cx="827088" cy="493713"/>
          </a:xfrm>
          <a:prstGeom prst="rect">
            <a:avLst/>
          </a:prstGeom>
          <a:noFill/>
          <a:ln w="12700">
            <a:solidFill>
              <a:schemeClr val="tx1"/>
            </a:solidFill>
            <a:miter lim="800000"/>
            <a:headEnd/>
            <a:tailEnd/>
          </a:ln>
        </p:spPr>
        <p:txBody>
          <a:bodyPr wrap="none" anchor="ctr"/>
          <a:lstStyle/>
          <a:p>
            <a:pPr algn="ctr"/>
            <a:r>
              <a:rPr lang="de-DE"/>
              <a:t>G</a:t>
            </a:r>
          </a:p>
        </p:txBody>
      </p:sp>
      <p:sp>
        <p:nvSpPr>
          <p:cNvPr id="62522" name="AutoShape 58"/>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3" name="Rectangle 59"/>
          <p:cNvSpPr>
            <a:spLocks noChangeAspect="1" noChangeArrowheads="1"/>
          </p:cNvSpPr>
          <p:nvPr/>
        </p:nvSpPr>
        <p:spPr bwMode="auto">
          <a:xfrm>
            <a:off x="8023225" y="1362075"/>
            <a:ext cx="827088" cy="495300"/>
          </a:xfrm>
          <a:prstGeom prst="rect">
            <a:avLst/>
          </a:prstGeom>
          <a:noFill/>
          <a:ln w="12700">
            <a:solidFill>
              <a:schemeClr val="tx1"/>
            </a:solidFill>
            <a:miter lim="800000"/>
            <a:headEnd/>
            <a:tailEnd/>
          </a:ln>
        </p:spPr>
        <p:txBody>
          <a:bodyPr wrap="none" anchor="ctr"/>
          <a:lstStyle/>
          <a:p>
            <a:pPr algn="ctr"/>
            <a:r>
              <a:rPr lang="de-DE"/>
              <a:t>D</a:t>
            </a:r>
          </a:p>
        </p:txBody>
      </p:sp>
      <p:sp>
        <p:nvSpPr>
          <p:cNvPr id="62524" name="AutoShape 60"/>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5" name="Rectangle 61"/>
          <p:cNvSpPr>
            <a:spLocks noChangeAspect="1" noChangeArrowheads="1"/>
          </p:cNvSpPr>
          <p:nvPr/>
        </p:nvSpPr>
        <p:spPr bwMode="auto">
          <a:xfrm>
            <a:off x="5627688" y="1362075"/>
            <a:ext cx="827087" cy="495300"/>
          </a:xfrm>
          <a:prstGeom prst="rect">
            <a:avLst/>
          </a:prstGeom>
          <a:noFill/>
          <a:ln w="12700">
            <a:solidFill>
              <a:schemeClr val="tx1"/>
            </a:solidFill>
            <a:miter lim="800000"/>
            <a:headEnd/>
            <a:tailEnd/>
          </a:ln>
        </p:spPr>
        <p:txBody>
          <a:bodyPr wrap="none" anchor="ctr"/>
          <a:lstStyle/>
          <a:p>
            <a:pPr algn="ctr"/>
            <a:r>
              <a:rPr lang="de-DE"/>
              <a:t>B</a:t>
            </a:r>
          </a:p>
        </p:txBody>
      </p:sp>
      <p:sp>
        <p:nvSpPr>
          <p:cNvPr id="62526" name="AutoShape 62"/>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9236" name="Rectangle 2"/>
          <p:cNvSpPr>
            <a:spLocks noGrp="1" noChangeArrowheads="1"/>
          </p:cNvSpPr>
          <p:nvPr>
            <p:ph type="title"/>
          </p:nvPr>
        </p:nvSpPr>
        <p:spPr>
          <a:noFill/>
        </p:spPr>
        <p:txBody>
          <a:bodyPr/>
          <a:lstStyle/>
          <a:p>
            <a:pPr algn="l"/>
            <a:r>
              <a:rPr lang="en-US" dirty="0"/>
              <a:t>Big-Bang Approach</a:t>
            </a:r>
          </a:p>
        </p:txBody>
      </p:sp>
      <p:sp>
        <p:nvSpPr>
          <p:cNvPr id="62514" name="AutoShape 50"/>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18" name="AutoShape 54"/>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33" name="Oval 69"/>
          <p:cNvSpPr>
            <a:spLocks noChangeArrowheads="1"/>
          </p:cNvSpPr>
          <p:nvPr/>
        </p:nvSpPr>
        <p:spPr bwMode="auto">
          <a:xfrm>
            <a:off x="787400" y="15636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sp>
        <p:nvSpPr>
          <p:cNvPr id="62534" name="Oval 70"/>
          <p:cNvSpPr>
            <a:spLocks noChangeArrowheads="1"/>
          </p:cNvSpPr>
          <p:nvPr/>
        </p:nvSpPr>
        <p:spPr bwMode="auto">
          <a:xfrm>
            <a:off x="787400" y="21558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B</a:t>
            </a:r>
          </a:p>
        </p:txBody>
      </p:sp>
      <p:sp>
        <p:nvSpPr>
          <p:cNvPr id="62535" name="Oval 71"/>
          <p:cNvSpPr>
            <a:spLocks noChangeArrowheads="1"/>
          </p:cNvSpPr>
          <p:nvPr/>
        </p:nvSpPr>
        <p:spPr bwMode="auto">
          <a:xfrm>
            <a:off x="771525" y="50609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sp>
        <p:nvSpPr>
          <p:cNvPr id="62536" name="Oval 72"/>
          <p:cNvSpPr>
            <a:spLocks noChangeArrowheads="1"/>
          </p:cNvSpPr>
          <p:nvPr/>
        </p:nvSpPr>
        <p:spPr bwMode="auto">
          <a:xfrm>
            <a:off x="776288" y="44799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sp>
        <p:nvSpPr>
          <p:cNvPr id="62537" name="Oval 73"/>
          <p:cNvSpPr>
            <a:spLocks noChangeArrowheads="1"/>
          </p:cNvSpPr>
          <p:nvPr/>
        </p:nvSpPr>
        <p:spPr bwMode="auto">
          <a:xfrm>
            <a:off x="771525" y="38989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sp>
        <p:nvSpPr>
          <p:cNvPr id="62538" name="Oval 74"/>
          <p:cNvSpPr>
            <a:spLocks noChangeArrowheads="1"/>
          </p:cNvSpPr>
          <p:nvPr/>
        </p:nvSpPr>
        <p:spPr bwMode="auto">
          <a:xfrm>
            <a:off x="782638" y="27368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C</a:t>
            </a:r>
          </a:p>
        </p:txBody>
      </p:sp>
      <p:sp>
        <p:nvSpPr>
          <p:cNvPr id="62539" name="Oval 75"/>
          <p:cNvSpPr>
            <a:spLocks noChangeArrowheads="1"/>
          </p:cNvSpPr>
          <p:nvPr/>
        </p:nvSpPr>
        <p:spPr bwMode="auto">
          <a:xfrm>
            <a:off x="776288" y="33178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D</a:t>
            </a:r>
          </a:p>
        </p:txBody>
      </p:sp>
      <p:sp>
        <p:nvSpPr>
          <p:cNvPr id="62540" name="Oval 76"/>
          <p:cNvSpPr>
            <a:spLocks noChangeArrowheads="1"/>
          </p:cNvSpPr>
          <p:nvPr/>
        </p:nvSpPr>
        <p:spPr bwMode="auto">
          <a:xfrm>
            <a:off x="3500438" y="2982913"/>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cxnSp>
        <p:nvCxnSpPr>
          <p:cNvPr id="62544" name="AutoShape 80"/>
          <p:cNvCxnSpPr>
            <a:cxnSpLocks noChangeShapeType="1"/>
            <a:stCxn id="62533" idx="6"/>
            <a:endCxn id="62552" idx="3"/>
          </p:cNvCxnSpPr>
          <p:nvPr/>
        </p:nvCxnSpPr>
        <p:spPr bwMode="auto">
          <a:xfrm>
            <a:off x="1593850" y="1843088"/>
            <a:ext cx="1762125" cy="1843087"/>
          </a:xfrm>
          <a:prstGeom prst="straightConnector1">
            <a:avLst/>
          </a:prstGeom>
          <a:noFill/>
          <a:ln w="12700">
            <a:solidFill>
              <a:schemeClr val="tx1"/>
            </a:solidFill>
            <a:round/>
            <a:headEnd/>
            <a:tailEnd/>
          </a:ln>
        </p:spPr>
      </p:cxnSp>
      <p:cxnSp>
        <p:nvCxnSpPr>
          <p:cNvPr id="62545" name="AutoShape 81"/>
          <p:cNvCxnSpPr>
            <a:cxnSpLocks noChangeShapeType="1"/>
            <a:stCxn id="62534" idx="6"/>
            <a:endCxn id="62552" idx="3"/>
          </p:cNvCxnSpPr>
          <p:nvPr/>
        </p:nvCxnSpPr>
        <p:spPr bwMode="auto">
          <a:xfrm>
            <a:off x="1593850" y="2435225"/>
            <a:ext cx="1762125" cy="1250950"/>
          </a:xfrm>
          <a:prstGeom prst="straightConnector1">
            <a:avLst/>
          </a:prstGeom>
          <a:noFill/>
          <a:ln w="12700">
            <a:solidFill>
              <a:schemeClr val="tx1"/>
            </a:solidFill>
            <a:round/>
            <a:headEnd/>
            <a:tailEnd/>
          </a:ln>
        </p:spPr>
      </p:cxnSp>
      <p:cxnSp>
        <p:nvCxnSpPr>
          <p:cNvPr id="62546" name="AutoShape 82"/>
          <p:cNvCxnSpPr>
            <a:cxnSpLocks noChangeShapeType="1"/>
            <a:stCxn id="62538" idx="6"/>
            <a:endCxn id="62552" idx="3"/>
          </p:cNvCxnSpPr>
          <p:nvPr/>
        </p:nvCxnSpPr>
        <p:spPr bwMode="auto">
          <a:xfrm>
            <a:off x="1589088" y="3016250"/>
            <a:ext cx="1766887" cy="669925"/>
          </a:xfrm>
          <a:prstGeom prst="straightConnector1">
            <a:avLst/>
          </a:prstGeom>
          <a:noFill/>
          <a:ln w="12700">
            <a:solidFill>
              <a:schemeClr val="tx1"/>
            </a:solidFill>
            <a:round/>
            <a:headEnd/>
            <a:tailEnd/>
          </a:ln>
        </p:spPr>
      </p:cxnSp>
      <p:cxnSp>
        <p:nvCxnSpPr>
          <p:cNvPr id="62547" name="AutoShape 83"/>
          <p:cNvCxnSpPr>
            <a:cxnSpLocks noChangeShapeType="1"/>
            <a:stCxn id="62539" idx="6"/>
            <a:endCxn id="62552" idx="3"/>
          </p:cNvCxnSpPr>
          <p:nvPr/>
        </p:nvCxnSpPr>
        <p:spPr bwMode="auto">
          <a:xfrm>
            <a:off x="1582738" y="3597275"/>
            <a:ext cx="1773237" cy="88900"/>
          </a:xfrm>
          <a:prstGeom prst="straightConnector1">
            <a:avLst/>
          </a:prstGeom>
          <a:noFill/>
          <a:ln w="12700">
            <a:solidFill>
              <a:schemeClr val="tx1"/>
            </a:solidFill>
            <a:round/>
            <a:headEnd/>
            <a:tailEnd type="none" w="lg" len="lg"/>
          </a:ln>
        </p:spPr>
      </p:cxnSp>
      <p:cxnSp>
        <p:nvCxnSpPr>
          <p:cNvPr id="62548" name="AutoShape 84"/>
          <p:cNvCxnSpPr>
            <a:cxnSpLocks noChangeShapeType="1"/>
            <a:stCxn id="62537" idx="6"/>
            <a:endCxn id="62552" idx="3"/>
          </p:cNvCxnSpPr>
          <p:nvPr/>
        </p:nvCxnSpPr>
        <p:spPr bwMode="auto">
          <a:xfrm flipV="1">
            <a:off x="1577975" y="3686175"/>
            <a:ext cx="1778000" cy="492125"/>
          </a:xfrm>
          <a:prstGeom prst="straightConnector1">
            <a:avLst/>
          </a:prstGeom>
          <a:noFill/>
          <a:ln w="12700">
            <a:solidFill>
              <a:schemeClr val="tx1"/>
            </a:solidFill>
            <a:round/>
            <a:headEnd/>
            <a:tailEnd/>
          </a:ln>
        </p:spPr>
      </p:cxnSp>
      <p:cxnSp>
        <p:nvCxnSpPr>
          <p:cNvPr id="62549" name="AutoShape 85"/>
          <p:cNvCxnSpPr>
            <a:cxnSpLocks noChangeShapeType="1"/>
            <a:stCxn id="62535" idx="6"/>
            <a:endCxn id="62552" idx="3"/>
          </p:cNvCxnSpPr>
          <p:nvPr/>
        </p:nvCxnSpPr>
        <p:spPr bwMode="auto">
          <a:xfrm flipV="1">
            <a:off x="1577975" y="3686175"/>
            <a:ext cx="1778000" cy="1654175"/>
          </a:xfrm>
          <a:prstGeom prst="straightConnector1">
            <a:avLst/>
          </a:prstGeom>
          <a:noFill/>
          <a:ln w="12700">
            <a:solidFill>
              <a:schemeClr val="tx1"/>
            </a:solidFill>
            <a:round/>
            <a:headEnd/>
            <a:tailEnd/>
          </a:ln>
        </p:spPr>
      </p:cxnSp>
      <p:cxnSp>
        <p:nvCxnSpPr>
          <p:cNvPr id="62550" name="AutoShape 86"/>
          <p:cNvCxnSpPr>
            <a:cxnSpLocks noChangeShapeType="1"/>
            <a:stCxn id="62536" idx="6"/>
            <a:endCxn id="62552" idx="3"/>
          </p:cNvCxnSpPr>
          <p:nvPr/>
        </p:nvCxnSpPr>
        <p:spPr bwMode="auto">
          <a:xfrm flipV="1">
            <a:off x="1582738" y="3686175"/>
            <a:ext cx="1773237" cy="1073150"/>
          </a:xfrm>
          <a:prstGeom prst="straightConnector1">
            <a:avLst/>
          </a:prstGeom>
          <a:noFill/>
          <a:ln w="12700">
            <a:solidFill>
              <a:schemeClr val="tx1"/>
            </a:solidFill>
            <a:round/>
            <a:headEnd/>
            <a:tailEnd/>
          </a:ln>
        </p:spPr>
      </p:cxnSp>
      <p:sp>
        <p:nvSpPr>
          <p:cNvPr id="62552" name="AutoShape 88"/>
          <p:cNvSpPr>
            <a:spLocks noChangeArrowheads="1"/>
          </p:cNvSpPr>
          <p:nvPr/>
        </p:nvSpPr>
        <p:spPr bwMode="auto">
          <a:xfrm rot="5400000">
            <a:off x="3332957" y="3620293"/>
            <a:ext cx="177800" cy="131763"/>
          </a:xfrm>
          <a:prstGeom prst="triangle">
            <a:avLst>
              <a:gd name="adj" fmla="val 50000"/>
            </a:avLst>
          </a:prstGeom>
          <a:solidFill>
            <a:schemeClr val="tx1"/>
          </a:solidFill>
          <a:ln w="12700">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62514"/>
                                        </p:tgtEl>
                                        <p:attrNameLst>
                                          <p:attrName>fillcolor</p:attrName>
                                        </p:attrNameLst>
                                      </p:cBhvr>
                                      <p:to>
                                        <a:srgbClr val="0080FF"/>
                                      </p:to>
                                    </p:animClr>
                                    <p:set>
                                      <p:cBhvr>
                                        <p:cTn id="7" dur="500" fill="hold"/>
                                        <p:tgtEl>
                                          <p:spTgt spid="62514"/>
                                        </p:tgtEl>
                                        <p:attrNameLst>
                                          <p:attrName>fill.type</p:attrName>
                                        </p:attrNameLst>
                                      </p:cBhvr>
                                      <p:to>
                                        <p:strVal val="solid"/>
                                      </p:to>
                                    </p:set>
                                    <p:set>
                                      <p:cBhvr>
                                        <p:cTn id="8" dur="500" fill="hold"/>
                                        <p:tgtEl>
                                          <p:spTgt spid="62514"/>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500" fill="hold"/>
                                        <p:tgtEl>
                                          <p:spTgt spid="62513"/>
                                        </p:tgtEl>
                                        <p:attrNameLst>
                                          <p:attrName>fillcolor</p:attrName>
                                        </p:attrNameLst>
                                      </p:cBhvr>
                                      <p:to>
                                        <a:srgbClr val="0080FF"/>
                                      </p:to>
                                    </p:animClr>
                                    <p:set>
                                      <p:cBhvr>
                                        <p:cTn id="11" dur="500" fill="hold"/>
                                        <p:tgtEl>
                                          <p:spTgt spid="62513"/>
                                        </p:tgtEl>
                                        <p:attrNameLst>
                                          <p:attrName>fill.type</p:attrName>
                                        </p:attrNameLst>
                                      </p:cBhvr>
                                      <p:to>
                                        <p:strVal val="solid"/>
                                      </p:to>
                                    </p:set>
                                    <p:set>
                                      <p:cBhvr>
                                        <p:cTn id="12" dur="500" fill="hold"/>
                                        <p:tgtEl>
                                          <p:spTgt spid="62513"/>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62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500" fill="hold"/>
                                        <p:tgtEl>
                                          <p:spTgt spid="62525"/>
                                        </p:tgtEl>
                                        <p:attrNameLst>
                                          <p:attrName>fillcolor</p:attrName>
                                        </p:attrNameLst>
                                      </p:cBhvr>
                                      <p:to>
                                        <a:srgbClr val="0080FF"/>
                                      </p:to>
                                    </p:animClr>
                                    <p:set>
                                      <p:cBhvr>
                                        <p:cTn id="19" dur="500" fill="hold"/>
                                        <p:tgtEl>
                                          <p:spTgt spid="62525"/>
                                        </p:tgtEl>
                                        <p:attrNameLst>
                                          <p:attrName>fill.type</p:attrName>
                                        </p:attrNameLst>
                                      </p:cBhvr>
                                      <p:to>
                                        <p:strVal val="solid"/>
                                      </p:to>
                                    </p:set>
                                    <p:set>
                                      <p:cBhvr>
                                        <p:cTn id="20" dur="500" fill="hold"/>
                                        <p:tgtEl>
                                          <p:spTgt spid="62525"/>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500" fill="hold"/>
                                        <p:tgtEl>
                                          <p:spTgt spid="62526"/>
                                        </p:tgtEl>
                                        <p:attrNameLst>
                                          <p:attrName>fillcolor</p:attrName>
                                        </p:attrNameLst>
                                      </p:cBhvr>
                                      <p:to>
                                        <a:srgbClr val="0080FF"/>
                                      </p:to>
                                    </p:animClr>
                                    <p:set>
                                      <p:cBhvr>
                                        <p:cTn id="23" dur="500" fill="hold"/>
                                        <p:tgtEl>
                                          <p:spTgt spid="62526"/>
                                        </p:tgtEl>
                                        <p:attrNameLst>
                                          <p:attrName>fill.type</p:attrName>
                                        </p:attrNameLst>
                                      </p:cBhvr>
                                      <p:to>
                                        <p:strVal val="solid"/>
                                      </p:to>
                                    </p:set>
                                    <p:set>
                                      <p:cBhvr>
                                        <p:cTn id="24" dur="500" fill="hold"/>
                                        <p:tgtEl>
                                          <p:spTgt spid="62526"/>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625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grpId="0" nodeType="clickEffect">
                                  <p:stCondLst>
                                    <p:cond delay="0"/>
                                  </p:stCondLst>
                                  <p:childTnLst>
                                    <p:animClr clrSpc="rgb" dir="cw">
                                      <p:cBhvr>
                                        <p:cTn id="30" dur="500" fill="hold"/>
                                        <p:tgtEl>
                                          <p:spTgt spid="62515"/>
                                        </p:tgtEl>
                                        <p:attrNameLst>
                                          <p:attrName>fillcolor</p:attrName>
                                        </p:attrNameLst>
                                      </p:cBhvr>
                                      <p:to>
                                        <a:srgbClr val="0080FF"/>
                                      </p:to>
                                    </p:animClr>
                                    <p:set>
                                      <p:cBhvr>
                                        <p:cTn id="31" dur="500" fill="hold"/>
                                        <p:tgtEl>
                                          <p:spTgt spid="62515"/>
                                        </p:tgtEl>
                                        <p:attrNameLst>
                                          <p:attrName>fill.type</p:attrName>
                                        </p:attrNameLst>
                                      </p:cBhvr>
                                      <p:to>
                                        <p:strVal val="solid"/>
                                      </p:to>
                                    </p:set>
                                    <p:set>
                                      <p:cBhvr>
                                        <p:cTn id="32" dur="500" fill="hold"/>
                                        <p:tgtEl>
                                          <p:spTgt spid="62515"/>
                                        </p:tgtEl>
                                        <p:attrNameLst>
                                          <p:attrName>fill.on</p:attrName>
                                        </p:attrNameLst>
                                      </p:cBhvr>
                                      <p:to>
                                        <p:strVal val="true"/>
                                      </p:to>
                                    </p:set>
                                  </p:childTnLst>
                                </p:cTn>
                              </p:par>
                              <p:par>
                                <p:cTn id="33" presetID="1" presetClass="emph" presetSubtype="2" fill="hold" grpId="0" nodeType="withEffect">
                                  <p:stCondLst>
                                    <p:cond delay="0"/>
                                  </p:stCondLst>
                                  <p:childTnLst>
                                    <p:animClr clrSpc="rgb" dir="cw">
                                      <p:cBhvr>
                                        <p:cTn id="34" dur="500" fill="hold"/>
                                        <p:tgtEl>
                                          <p:spTgt spid="62516"/>
                                        </p:tgtEl>
                                        <p:attrNameLst>
                                          <p:attrName>fillcolor</p:attrName>
                                        </p:attrNameLst>
                                      </p:cBhvr>
                                      <p:to>
                                        <a:srgbClr val="0080FF"/>
                                      </p:to>
                                    </p:animClr>
                                    <p:set>
                                      <p:cBhvr>
                                        <p:cTn id="35" dur="500" fill="hold"/>
                                        <p:tgtEl>
                                          <p:spTgt spid="62516"/>
                                        </p:tgtEl>
                                        <p:attrNameLst>
                                          <p:attrName>fill.type</p:attrName>
                                        </p:attrNameLst>
                                      </p:cBhvr>
                                      <p:to>
                                        <p:strVal val="solid"/>
                                      </p:to>
                                    </p:set>
                                    <p:set>
                                      <p:cBhvr>
                                        <p:cTn id="36" dur="500" fill="hold"/>
                                        <p:tgtEl>
                                          <p:spTgt spid="62516"/>
                                        </p:tgtEl>
                                        <p:attrNameLst>
                                          <p:attrName>fill.on</p:attrName>
                                        </p:attrNameLst>
                                      </p:cBhvr>
                                      <p:to>
                                        <p:strVal val="true"/>
                                      </p:to>
                                    </p:set>
                                  </p:childTnLst>
                                </p:cTn>
                              </p:par>
                              <p:par>
                                <p:cTn id="37" presetID="1" presetClass="entr" presetSubtype="0" fill="hold" grpId="0" nodeType="withEffect">
                                  <p:stCondLst>
                                    <p:cond delay="0"/>
                                  </p:stCondLst>
                                  <p:childTnLst>
                                    <p:set>
                                      <p:cBhvr>
                                        <p:cTn id="38" dur="1" fill="hold">
                                          <p:stCondLst>
                                            <p:cond delay="0"/>
                                          </p:stCondLst>
                                        </p:cTn>
                                        <p:tgtEl>
                                          <p:spTgt spid="625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grpId="0" nodeType="clickEffect">
                                  <p:stCondLst>
                                    <p:cond delay="0"/>
                                  </p:stCondLst>
                                  <p:childTnLst>
                                    <p:animClr clrSpc="rgb" dir="cw">
                                      <p:cBhvr>
                                        <p:cTn id="42" dur="500" fill="hold"/>
                                        <p:tgtEl>
                                          <p:spTgt spid="62523"/>
                                        </p:tgtEl>
                                        <p:attrNameLst>
                                          <p:attrName>fillcolor</p:attrName>
                                        </p:attrNameLst>
                                      </p:cBhvr>
                                      <p:to>
                                        <a:srgbClr val="0080FF"/>
                                      </p:to>
                                    </p:animClr>
                                    <p:set>
                                      <p:cBhvr>
                                        <p:cTn id="43" dur="500" fill="hold"/>
                                        <p:tgtEl>
                                          <p:spTgt spid="62523"/>
                                        </p:tgtEl>
                                        <p:attrNameLst>
                                          <p:attrName>fill.type</p:attrName>
                                        </p:attrNameLst>
                                      </p:cBhvr>
                                      <p:to>
                                        <p:strVal val="solid"/>
                                      </p:to>
                                    </p:set>
                                    <p:set>
                                      <p:cBhvr>
                                        <p:cTn id="44" dur="500" fill="hold"/>
                                        <p:tgtEl>
                                          <p:spTgt spid="62523"/>
                                        </p:tgtEl>
                                        <p:attrNameLst>
                                          <p:attrName>fill.on</p:attrName>
                                        </p:attrNameLst>
                                      </p:cBhvr>
                                      <p:to>
                                        <p:strVal val="true"/>
                                      </p:to>
                                    </p:set>
                                  </p:childTnLst>
                                </p:cTn>
                              </p:par>
                              <p:par>
                                <p:cTn id="45" presetID="1" presetClass="emph" presetSubtype="2" fill="hold" grpId="0" nodeType="withEffect">
                                  <p:stCondLst>
                                    <p:cond delay="0"/>
                                  </p:stCondLst>
                                  <p:childTnLst>
                                    <p:animClr clrSpc="rgb" dir="cw">
                                      <p:cBhvr>
                                        <p:cTn id="46" dur="500" fill="hold"/>
                                        <p:tgtEl>
                                          <p:spTgt spid="62524"/>
                                        </p:tgtEl>
                                        <p:attrNameLst>
                                          <p:attrName>fillcolor</p:attrName>
                                        </p:attrNameLst>
                                      </p:cBhvr>
                                      <p:to>
                                        <a:srgbClr val="0080FF"/>
                                      </p:to>
                                    </p:animClr>
                                    <p:set>
                                      <p:cBhvr>
                                        <p:cTn id="47" dur="500" fill="hold"/>
                                        <p:tgtEl>
                                          <p:spTgt spid="62524"/>
                                        </p:tgtEl>
                                        <p:attrNameLst>
                                          <p:attrName>fill.type</p:attrName>
                                        </p:attrNameLst>
                                      </p:cBhvr>
                                      <p:to>
                                        <p:strVal val="solid"/>
                                      </p:to>
                                    </p:set>
                                    <p:set>
                                      <p:cBhvr>
                                        <p:cTn id="48" dur="500" fill="hold"/>
                                        <p:tgtEl>
                                          <p:spTgt spid="62524"/>
                                        </p:tgtEl>
                                        <p:attrNameLst>
                                          <p:attrName>fill.on</p:attrName>
                                        </p:attrNameLst>
                                      </p:cBhvr>
                                      <p:to>
                                        <p:strVal val="true"/>
                                      </p:to>
                                    </p:set>
                                  </p:childTnLst>
                                </p:cTn>
                              </p:par>
                              <p:par>
                                <p:cTn id="49" presetID="1" presetClass="entr" presetSubtype="0" fill="hold" grpId="0" nodeType="withEffect">
                                  <p:stCondLst>
                                    <p:cond delay="0"/>
                                  </p:stCondLst>
                                  <p:childTnLst>
                                    <p:set>
                                      <p:cBhvr>
                                        <p:cTn id="50" dur="1" fill="hold">
                                          <p:stCondLst>
                                            <p:cond delay="0"/>
                                          </p:stCondLst>
                                        </p:cTn>
                                        <p:tgtEl>
                                          <p:spTgt spid="625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grpId="0" nodeType="clickEffect">
                                  <p:stCondLst>
                                    <p:cond delay="0"/>
                                  </p:stCondLst>
                                  <p:childTnLst>
                                    <p:animClr clrSpc="rgb" dir="cw">
                                      <p:cBhvr>
                                        <p:cTn id="54" dur="500" fill="hold"/>
                                        <p:tgtEl>
                                          <p:spTgt spid="62517"/>
                                        </p:tgtEl>
                                        <p:attrNameLst>
                                          <p:attrName>fillcolor</p:attrName>
                                        </p:attrNameLst>
                                      </p:cBhvr>
                                      <p:to>
                                        <a:srgbClr val="0080FF"/>
                                      </p:to>
                                    </p:animClr>
                                    <p:set>
                                      <p:cBhvr>
                                        <p:cTn id="55" dur="500" fill="hold"/>
                                        <p:tgtEl>
                                          <p:spTgt spid="62517"/>
                                        </p:tgtEl>
                                        <p:attrNameLst>
                                          <p:attrName>fill.type</p:attrName>
                                        </p:attrNameLst>
                                      </p:cBhvr>
                                      <p:to>
                                        <p:strVal val="solid"/>
                                      </p:to>
                                    </p:set>
                                    <p:set>
                                      <p:cBhvr>
                                        <p:cTn id="56" dur="500" fill="hold"/>
                                        <p:tgtEl>
                                          <p:spTgt spid="62517"/>
                                        </p:tgtEl>
                                        <p:attrNameLst>
                                          <p:attrName>fill.on</p:attrName>
                                        </p:attrNameLst>
                                      </p:cBhvr>
                                      <p:to>
                                        <p:strVal val="true"/>
                                      </p:to>
                                    </p:set>
                                  </p:childTnLst>
                                </p:cTn>
                              </p:par>
                              <p:par>
                                <p:cTn id="57" presetID="1" presetClass="emph" presetSubtype="2" fill="hold" grpId="0" nodeType="withEffect">
                                  <p:stCondLst>
                                    <p:cond delay="0"/>
                                  </p:stCondLst>
                                  <p:childTnLst>
                                    <p:animClr clrSpc="rgb" dir="cw">
                                      <p:cBhvr>
                                        <p:cTn id="58" dur="500" fill="hold"/>
                                        <p:tgtEl>
                                          <p:spTgt spid="62518"/>
                                        </p:tgtEl>
                                        <p:attrNameLst>
                                          <p:attrName>fillcolor</p:attrName>
                                        </p:attrNameLst>
                                      </p:cBhvr>
                                      <p:to>
                                        <a:srgbClr val="0080FF"/>
                                      </p:to>
                                    </p:animClr>
                                    <p:set>
                                      <p:cBhvr>
                                        <p:cTn id="59" dur="500" fill="hold"/>
                                        <p:tgtEl>
                                          <p:spTgt spid="62518"/>
                                        </p:tgtEl>
                                        <p:attrNameLst>
                                          <p:attrName>fill.type</p:attrName>
                                        </p:attrNameLst>
                                      </p:cBhvr>
                                      <p:to>
                                        <p:strVal val="solid"/>
                                      </p:to>
                                    </p:set>
                                    <p:set>
                                      <p:cBhvr>
                                        <p:cTn id="60" dur="500" fill="hold"/>
                                        <p:tgtEl>
                                          <p:spTgt spid="62518"/>
                                        </p:tgtEl>
                                        <p:attrNameLst>
                                          <p:attrName>fill.on</p:attrName>
                                        </p:attrNameLst>
                                      </p:cBhvr>
                                      <p:to>
                                        <p:strVal val="true"/>
                                      </p:to>
                                    </p:set>
                                  </p:childTnLst>
                                </p:cTn>
                              </p:par>
                              <p:par>
                                <p:cTn id="61" presetID="1" presetClass="entr" presetSubtype="0" fill="hold" grpId="0" nodeType="withEffect">
                                  <p:stCondLst>
                                    <p:cond delay="0"/>
                                  </p:stCondLst>
                                  <p:childTnLst>
                                    <p:set>
                                      <p:cBhvr>
                                        <p:cTn id="62" dur="1" fill="hold">
                                          <p:stCondLst>
                                            <p:cond delay="0"/>
                                          </p:stCondLst>
                                        </p:cTn>
                                        <p:tgtEl>
                                          <p:spTgt spid="625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grpId="0" nodeType="clickEffect">
                                  <p:stCondLst>
                                    <p:cond delay="0"/>
                                  </p:stCondLst>
                                  <p:childTnLst>
                                    <p:animClr clrSpc="rgb" dir="cw">
                                      <p:cBhvr>
                                        <p:cTn id="66" dur="500" fill="hold"/>
                                        <p:tgtEl>
                                          <p:spTgt spid="62519"/>
                                        </p:tgtEl>
                                        <p:attrNameLst>
                                          <p:attrName>fillcolor</p:attrName>
                                        </p:attrNameLst>
                                      </p:cBhvr>
                                      <p:to>
                                        <a:srgbClr val="0080FF"/>
                                      </p:to>
                                    </p:animClr>
                                    <p:set>
                                      <p:cBhvr>
                                        <p:cTn id="67" dur="500" fill="hold"/>
                                        <p:tgtEl>
                                          <p:spTgt spid="62519"/>
                                        </p:tgtEl>
                                        <p:attrNameLst>
                                          <p:attrName>fill.type</p:attrName>
                                        </p:attrNameLst>
                                      </p:cBhvr>
                                      <p:to>
                                        <p:strVal val="solid"/>
                                      </p:to>
                                    </p:set>
                                    <p:set>
                                      <p:cBhvr>
                                        <p:cTn id="68" dur="500" fill="hold"/>
                                        <p:tgtEl>
                                          <p:spTgt spid="62519"/>
                                        </p:tgtEl>
                                        <p:attrNameLst>
                                          <p:attrName>fill.on</p:attrName>
                                        </p:attrNameLst>
                                      </p:cBhvr>
                                      <p:to>
                                        <p:strVal val="true"/>
                                      </p:to>
                                    </p:set>
                                  </p:childTnLst>
                                </p:cTn>
                              </p:par>
                              <p:par>
                                <p:cTn id="69" presetID="1" presetClass="emph" presetSubtype="2" fill="hold" grpId="0" nodeType="withEffect">
                                  <p:stCondLst>
                                    <p:cond delay="0"/>
                                  </p:stCondLst>
                                  <p:childTnLst>
                                    <p:animClr clrSpc="rgb" dir="cw">
                                      <p:cBhvr>
                                        <p:cTn id="70" dur="500" fill="hold"/>
                                        <p:tgtEl>
                                          <p:spTgt spid="62520"/>
                                        </p:tgtEl>
                                        <p:attrNameLst>
                                          <p:attrName>fillcolor</p:attrName>
                                        </p:attrNameLst>
                                      </p:cBhvr>
                                      <p:to>
                                        <a:srgbClr val="0080FF"/>
                                      </p:to>
                                    </p:animClr>
                                    <p:set>
                                      <p:cBhvr>
                                        <p:cTn id="71" dur="500" fill="hold"/>
                                        <p:tgtEl>
                                          <p:spTgt spid="62520"/>
                                        </p:tgtEl>
                                        <p:attrNameLst>
                                          <p:attrName>fill.type</p:attrName>
                                        </p:attrNameLst>
                                      </p:cBhvr>
                                      <p:to>
                                        <p:strVal val="solid"/>
                                      </p:to>
                                    </p:set>
                                    <p:set>
                                      <p:cBhvr>
                                        <p:cTn id="72" dur="500" fill="hold"/>
                                        <p:tgtEl>
                                          <p:spTgt spid="62520"/>
                                        </p:tgtEl>
                                        <p:attrNameLst>
                                          <p:attrName>fill.on</p:attrName>
                                        </p:attrNameLst>
                                      </p:cBhvr>
                                      <p:to>
                                        <p:strVal val="true"/>
                                      </p:to>
                                    </p:set>
                                  </p:childTnLst>
                                </p:cTn>
                              </p:par>
                              <p:par>
                                <p:cTn id="73" presetID="1" presetClass="entr" presetSubtype="0" fill="hold" grpId="0" nodeType="withEffect">
                                  <p:stCondLst>
                                    <p:cond delay="0"/>
                                  </p:stCondLst>
                                  <p:childTnLst>
                                    <p:set>
                                      <p:cBhvr>
                                        <p:cTn id="74" dur="1" fill="hold">
                                          <p:stCondLst>
                                            <p:cond delay="0"/>
                                          </p:stCondLst>
                                        </p:cTn>
                                        <p:tgtEl>
                                          <p:spTgt spid="625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grpId="0" nodeType="clickEffect">
                                  <p:stCondLst>
                                    <p:cond delay="0"/>
                                  </p:stCondLst>
                                  <p:childTnLst>
                                    <p:animClr clrSpc="rgb" dir="cw">
                                      <p:cBhvr>
                                        <p:cTn id="78" dur="500" fill="hold"/>
                                        <p:tgtEl>
                                          <p:spTgt spid="62521"/>
                                        </p:tgtEl>
                                        <p:attrNameLst>
                                          <p:attrName>fillcolor</p:attrName>
                                        </p:attrNameLst>
                                      </p:cBhvr>
                                      <p:to>
                                        <a:srgbClr val="0080FF"/>
                                      </p:to>
                                    </p:animClr>
                                    <p:set>
                                      <p:cBhvr>
                                        <p:cTn id="79" dur="500" fill="hold"/>
                                        <p:tgtEl>
                                          <p:spTgt spid="62521"/>
                                        </p:tgtEl>
                                        <p:attrNameLst>
                                          <p:attrName>fill.type</p:attrName>
                                        </p:attrNameLst>
                                      </p:cBhvr>
                                      <p:to>
                                        <p:strVal val="solid"/>
                                      </p:to>
                                    </p:set>
                                    <p:set>
                                      <p:cBhvr>
                                        <p:cTn id="80" dur="500" fill="hold"/>
                                        <p:tgtEl>
                                          <p:spTgt spid="62521"/>
                                        </p:tgtEl>
                                        <p:attrNameLst>
                                          <p:attrName>fill.on</p:attrName>
                                        </p:attrNameLst>
                                      </p:cBhvr>
                                      <p:to>
                                        <p:strVal val="true"/>
                                      </p:to>
                                    </p:set>
                                  </p:childTnLst>
                                </p:cTn>
                              </p:par>
                              <p:par>
                                <p:cTn id="81" presetID="1" presetClass="emph" presetSubtype="2" fill="hold" grpId="0" nodeType="withEffect">
                                  <p:stCondLst>
                                    <p:cond delay="0"/>
                                  </p:stCondLst>
                                  <p:childTnLst>
                                    <p:animClr clrSpc="rgb" dir="cw">
                                      <p:cBhvr>
                                        <p:cTn id="82" dur="500" fill="hold"/>
                                        <p:tgtEl>
                                          <p:spTgt spid="62522"/>
                                        </p:tgtEl>
                                        <p:attrNameLst>
                                          <p:attrName>fillcolor</p:attrName>
                                        </p:attrNameLst>
                                      </p:cBhvr>
                                      <p:to>
                                        <a:srgbClr val="0080FF"/>
                                      </p:to>
                                    </p:animClr>
                                    <p:set>
                                      <p:cBhvr>
                                        <p:cTn id="83" dur="500" fill="hold"/>
                                        <p:tgtEl>
                                          <p:spTgt spid="62522"/>
                                        </p:tgtEl>
                                        <p:attrNameLst>
                                          <p:attrName>fill.type</p:attrName>
                                        </p:attrNameLst>
                                      </p:cBhvr>
                                      <p:to>
                                        <p:strVal val="solid"/>
                                      </p:to>
                                    </p:set>
                                    <p:set>
                                      <p:cBhvr>
                                        <p:cTn id="84" dur="500" fill="hold"/>
                                        <p:tgtEl>
                                          <p:spTgt spid="62522"/>
                                        </p:tgtEl>
                                        <p:attrNameLst>
                                          <p:attrName>fill.on</p:attrName>
                                        </p:attrNameLst>
                                      </p:cBhvr>
                                      <p:to>
                                        <p:strVal val="true"/>
                                      </p:to>
                                    </p:set>
                                  </p:childTnLst>
                                </p:cTn>
                              </p:par>
                              <p:par>
                                <p:cTn id="85" presetID="1" presetClass="entr" presetSubtype="0" fill="hold" grpId="0" nodeType="withEffect">
                                  <p:stCondLst>
                                    <p:cond delay="0"/>
                                  </p:stCondLst>
                                  <p:childTnLst>
                                    <p:set>
                                      <p:cBhvr>
                                        <p:cTn id="86" dur="1" fill="hold">
                                          <p:stCondLst>
                                            <p:cond delay="0"/>
                                          </p:stCondLst>
                                        </p:cTn>
                                        <p:tgtEl>
                                          <p:spTgt spid="625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5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25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25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5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25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254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254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5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552"/>
                                        </p:tgtEl>
                                        <p:attrNameLst>
                                          <p:attrName>style.visibility</p:attrName>
                                        </p:attrNameLst>
                                      </p:cBhvr>
                                      <p:to>
                                        <p:strVal val="visible"/>
                                      </p:to>
                                    </p:set>
                                  </p:childTnLst>
                                </p:cTn>
                              </p:par>
                              <p:par>
                                <p:cTn id="107" presetID="7" presetClass="emph" presetSubtype="2" fill="hold" nodeType="withEffect">
                                  <p:stCondLst>
                                    <p:cond delay="0"/>
                                  </p:stCondLst>
                                  <p:childTnLst>
                                    <p:animClr clrSpc="rgb" dir="cw">
                                      <p:cBhvr>
                                        <p:cTn id="108" dur="500" fill="hold"/>
                                        <p:tgtEl>
                                          <p:spTgt spid="62561"/>
                                        </p:tgtEl>
                                        <p:attrNameLst>
                                          <p:attrName>stroke.color</p:attrName>
                                        </p:attrNameLst>
                                      </p:cBhvr>
                                      <p:to>
                                        <a:srgbClr val="0080FF"/>
                                      </p:to>
                                    </p:animClr>
                                    <p:set>
                                      <p:cBhvr>
                                        <p:cTn id="109" dur="500" fill="hold"/>
                                        <p:tgtEl>
                                          <p:spTgt spid="62561"/>
                                        </p:tgtEl>
                                        <p:attrNameLst>
                                          <p:attrName>stroke.on</p:attrName>
                                        </p:attrNameLst>
                                      </p:cBhvr>
                                      <p:to>
                                        <p:strVal val="true"/>
                                      </p:to>
                                    </p:set>
                                  </p:childTnLst>
                                </p:cTn>
                              </p:par>
                              <p:par>
                                <p:cTn id="110" presetID="7" presetClass="emph" presetSubtype="2" fill="hold" nodeType="withEffect">
                                  <p:stCondLst>
                                    <p:cond delay="0"/>
                                  </p:stCondLst>
                                  <p:childTnLst>
                                    <p:animClr clrSpc="rgb" dir="cw">
                                      <p:cBhvr>
                                        <p:cTn id="111" dur="500" fill="hold"/>
                                        <p:tgtEl>
                                          <p:spTgt spid="62563"/>
                                        </p:tgtEl>
                                        <p:attrNameLst>
                                          <p:attrName>stroke.color</p:attrName>
                                        </p:attrNameLst>
                                      </p:cBhvr>
                                      <p:to>
                                        <a:srgbClr val="0080FF"/>
                                      </p:to>
                                    </p:animClr>
                                    <p:set>
                                      <p:cBhvr>
                                        <p:cTn id="112" dur="500" fill="hold"/>
                                        <p:tgtEl>
                                          <p:spTgt spid="62563"/>
                                        </p:tgtEl>
                                        <p:attrNameLst>
                                          <p:attrName>stroke.on</p:attrName>
                                        </p:attrNameLst>
                                      </p:cBhvr>
                                      <p:to>
                                        <p:strVal val="true"/>
                                      </p:to>
                                    </p:set>
                                  </p:childTnLst>
                                </p:cTn>
                              </p:par>
                              <p:par>
                                <p:cTn id="113" presetID="7" presetClass="emph" presetSubtype="2" fill="hold" nodeType="withEffect">
                                  <p:stCondLst>
                                    <p:cond delay="0"/>
                                  </p:stCondLst>
                                  <p:childTnLst>
                                    <p:animClr clrSpc="rgb" dir="cw">
                                      <p:cBhvr>
                                        <p:cTn id="114" dur="500" fill="hold"/>
                                        <p:tgtEl>
                                          <p:spTgt spid="62562"/>
                                        </p:tgtEl>
                                        <p:attrNameLst>
                                          <p:attrName>stroke.color</p:attrName>
                                        </p:attrNameLst>
                                      </p:cBhvr>
                                      <p:to>
                                        <a:srgbClr val="0080FF"/>
                                      </p:to>
                                    </p:animClr>
                                    <p:set>
                                      <p:cBhvr>
                                        <p:cTn id="115" dur="500" fill="hold"/>
                                        <p:tgtEl>
                                          <p:spTgt spid="62562"/>
                                        </p:tgtEl>
                                        <p:attrNameLst>
                                          <p:attrName>stroke.on</p:attrName>
                                        </p:attrNameLst>
                                      </p:cBhvr>
                                      <p:to>
                                        <p:strVal val="true"/>
                                      </p:to>
                                    </p:set>
                                  </p:childTnLst>
                                </p:cTn>
                              </p:par>
                              <p:par>
                                <p:cTn id="116" presetID="7" presetClass="emph" presetSubtype="2" fill="hold" nodeType="withEffect">
                                  <p:stCondLst>
                                    <p:cond delay="0"/>
                                  </p:stCondLst>
                                  <p:childTnLst>
                                    <p:animClr clrSpc="rgb" dir="cw">
                                      <p:cBhvr>
                                        <p:cTn id="117" dur="500" fill="hold"/>
                                        <p:tgtEl>
                                          <p:spTgt spid="62564"/>
                                        </p:tgtEl>
                                        <p:attrNameLst>
                                          <p:attrName>stroke.color</p:attrName>
                                        </p:attrNameLst>
                                      </p:cBhvr>
                                      <p:to>
                                        <a:srgbClr val="0080FF"/>
                                      </p:to>
                                    </p:animClr>
                                    <p:set>
                                      <p:cBhvr>
                                        <p:cTn id="118" dur="500" fill="hold"/>
                                        <p:tgtEl>
                                          <p:spTgt spid="62564"/>
                                        </p:tgtEl>
                                        <p:attrNameLst>
                                          <p:attrName>stroke.on</p:attrName>
                                        </p:attrNameLst>
                                      </p:cBhvr>
                                      <p:to>
                                        <p:strVal val="true"/>
                                      </p:to>
                                    </p:set>
                                  </p:childTnLst>
                                </p:cTn>
                              </p:par>
                              <p:par>
                                <p:cTn id="119" presetID="7" presetClass="emph" presetSubtype="2" fill="hold" nodeType="withEffect">
                                  <p:stCondLst>
                                    <p:cond delay="0"/>
                                  </p:stCondLst>
                                  <p:childTnLst>
                                    <p:animClr clrSpc="rgb" dir="cw">
                                      <p:cBhvr>
                                        <p:cTn id="120" dur="500" fill="hold"/>
                                        <p:tgtEl>
                                          <p:spTgt spid="62565"/>
                                        </p:tgtEl>
                                        <p:attrNameLst>
                                          <p:attrName>stroke.color</p:attrName>
                                        </p:attrNameLst>
                                      </p:cBhvr>
                                      <p:to>
                                        <a:srgbClr val="0080FF"/>
                                      </p:to>
                                    </p:animClr>
                                    <p:set>
                                      <p:cBhvr>
                                        <p:cTn id="121" dur="500" fill="hold"/>
                                        <p:tgtEl>
                                          <p:spTgt spid="62565"/>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500" fill="hold"/>
                                        <p:tgtEl>
                                          <p:spTgt spid="62566"/>
                                        </p:tgtEl>
                                        <p:attrNameLst>
                                          <p:attrName>stroke.color</p:attrName>
                                        </p:attrNameLst>
                                      </p:cBhvr>
                                      <p:to>
                                        <a:srgbClr val="0080FF"/>
                                      </p:to>
                                    </p:animClr>
                                    <p:set>
                                      <p:cBhvr>
                                        <p:cTn id="124" dur="500" fill="hold"/>
                                        <p:tgtEl>
                                          <p:spTgt spid="6256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3" grpId="0" animBg="1"/>
      <p:bldP spid="62515" grpId="0" animBg="1"/>
      <p:bldP spid="62516" grpId="0" animBg="1"/>
      <p:bldP spid="62517" grpId="0" animBg="1"/>
      <p:bldP spid="62519" grpId="0" animBg="1"/>
      <p:bldP spid="62520" grpId="0" animBg="1"/>
      <p:bldP spid="62521" grpId="0" animBg="1"/>
      <p:bldP spid="62522" grpId="0" animBg="1"/>
      <p:bldP spid="62523" grpId="0" animBg="1"/>
      <p:bldP spid="62524" grpId="0" animBg="1"/>
      <p:bldP spid="62525" grpId="0" animBg="1"/>
      <p:bldP spid="62526" grpId="0" animBg="1"/>
      <p:bldP spid="62514" grpId="0" animBg="1"/>
      <p:bldP spid="62518" grpId="0" animBg="1"/>
      <p:bldP spid="62533" grpId="0" animBg="1"/>
      <p:bldP spid="62534" grpId="0" animBg="1"/>
      <p:bldP spid="62535" grpId="0" animBg="1"/>
      <p:bldP spid="62536" grpId="0" animBg="1"/>
      <p:bldP spid="62537" grpId="0" animBg="1"/>
      <p:bldP spid="62538" grpId="0" animBg="1"/>
      <p:bldP spid="62539" grpId="0" animBg="1"/>
      <p:bldP spid="62540" grpId="0" animBg="1"/>
      <p:bldP spid="625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 is big bang integration testing"/>
          <p:cNvPicPr/>
          <p:nvPr/>
        </p:nvPicPr>
        <p:blipFill>
          <a:blip r:embed="rId2" cstate="print"/>
          <a:srcRect/>
          <a:stretch>
            <a:fillRect/>
          </a:stretch>
        </p:blipFill>
        <p:spPr bwMode="auto">
          <a:xfrm>
            <a:off x="609600" y="1215224"/>
            <a:ext cx="7924800" cy="533797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Incremental Integration</a:t>
            </a:r>
          </a:p>
        </p:txBody>
      </p:sp>
      <p:sp>
        <p:nvSpPr>
          <p:cNvPr id="3" name="Content Placeholder 2"/>
          <p:cNvSpPr>
            <a:spLocks noGrp="1"/>
          </p:cNvSpPr>
          <p:nvPr>
            <p:ph idx="1"/>
          </p:nvPr>
        </p:nvSpPr>
        <p:spPr/>
        <p:txBody>
          <a:bodyPr>
            <a:normAutofit lnSpcReduction="10000"/>
          </a:bodyPr>
          <a:lstStyle/>
          <a:p>
            <a:pPr algn="just"/>
            <a:r>
              <a:rPr lang="en-US" dirty="0"/>
              <a:t>The incremental approach means to first combine only two components together and test them. Remove the errors if they are there, otherwise combine another component to it and then test again, and so on until the whole system is developed.</a:t>
            </a:r>
          </a:p>
          <a:p>
            <a:pPr algn="just"/>
            <a:r>
              <a:rPr lang="en-US" dirty="0"/>
              <a:t>In this, the program is constructed and tested in small increments, where errors are easier to isolate and correct.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rrowheads="1"/>
          </p:cNvPicPr>
          <p:nvPr/>
        </p:nvPicPr>
        <p:blipFill>
          <a:blip r:embed="rId2" cstate="print"/>
          <a:srcRect/>
          <a:stretch>
            <a:fillRect/>
          </a:stretch>
        </p:blipFill>
        <p:spPr bwMode="auto">
          <a:xfrm>
            <a:off x="211138" y="1606550"/>
            <a:ext cx="8569325" cy="4846638"/>
          </a:xfrm>
          <a:prstGeom prst="rect">
            <a:avLst/>
          </a:prstGeom>
          <a:noFill/>
          <a:ln w="12700">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Testing?</a:t>
            </a:r>
          </a:p>
        </p:txBody>
      </p:sp>
      <p:sp>
        <p:nvSpPr>
          <p:cNvPr id="3" name="Content Placeholder 2"/>
          <p:cNvSpPr>
            <a:spLocks noGrp="1"/>
          </p:cNvSpPr>
          <p:nvPr>
            <p:ph idx="1"/>
          </p:nvPr>
        </p:nvSpPr>
        <p:spPr/>
        <p:txBody>
          <a:bodyPr>
            <a:normAutofit fontScale="85000" lnSpcReduction="10000"/>
          </a:bodyPr>
          <a:lstStyle/>
          <a:p>
            <a:pPr>
              <a:buNone/>
            </a:pPr>
            <a:r>
              <a:rPr lang="en-US" dirty="0"/>
              <a:t>	Many people understand many definitions of testing-</a:t>
            </a:r>
          </a:p>
          <a:p>
            <a:pPr>
              <a:buNone/>
            </a:pPr>
            <a:endParaRPr lang="en-US" dirty="0"/>
          </a:p>
          <a:p>
            <a:pPr marL="514350" indent="-514350">
              <a:buAutoNum type="arabicPeriod"/>
            </a:pPr>
            <a:r>
              <a:rPr lang="en-US" dirty="0"/>
              <a:t>Testing is the process of demonstrating that errors are not present.</a:t>
            </a:r>
          </a:p>
          <a:p>
            <a:pPr marL="514350" indent="-514350">
              <a:buAutoNum type="arabicPeriod"/>
            </a:pPr>
            <a:r>
              <a:rPr lang="en-US" dirty="0"/>
              <a:t>The purpose of testing is to show that a program performs its intended functions correctly.</a:t>
            </a:r>
          </a:p>
          <a:p>
            <a:pPr marL="514350" indent="-514350">
              <a:buAutoNum type="arabicPeriod"/>
            </a:pPr>
            <a:r>
              <a:rPr lang="en-US" dirty="0"/>
              <a:t>Testing is the process of establishing confidence that a program does what it is supposed to do.</a:t>
            </a:r>
          </a:p>
          <a:p>
            <a:pPr marL="514350" indent="-514350" algn="ctr">
              <a:buNone/>
            </a:pPr>
            <a:endParaRPr lang="en-US" dirty="0">
              <a:solidFill>
                <a:schemeClr val="accent1">
                  <a:lumMod val="75000"/>
                </a:schemeClr>
              </a:solidFill>
            </a:endParaRPr>
          </a:p>
          <a:p>
            <a:pPr marL="514350" indent="-514350" algn="ctr">
              <a:buNone/>
            </a:pPr>
            <a:r>
              <a:rPr lang="en-US" dirty="0">
                <a:solidFill>
                  <a:schemeClr val="accent1">
                    <a:lumMod val="75000"/>
                  </a:schemeClr>
                </a:solidFill>
              </a:rPr>
              <a:t>These definitions are incorrect.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dirty="0">
                <a:solidFill>
                  <a:srgbClr val="FF0000"/>
                </a:solidFill>
              </a:rPr>
              <a:t>Top-down Testing Strategy</a:t>
            </a:r>
          </a:p>
        </p:txBody>
      </p:sp>
      <p:sp>
        <p:nvSpPr>
          <p:cNvPr id="13315" name="Rectangle 5"/>
          <p:cNvSpPr>
            <a:spLocks noGrp="1" noChangeArrowheads="1"/>
          </p:cNvSpPr>
          <p:nvPr>
            <p:ph type="body" idx="1"/>
          </p:nvPr>
        </p:nvSpPr>
        <p:spPr>
          <a:xfrm>
            <a:off x="457200" y="1676400"/>
            <a:ext cx="8229600" cy="4525963"/>
          </a:xfrm>
        </p:spPr>
        <p:txBody>
          <a:bodyPr/>
          <a:lstStyle/>
          <a:p>
            <a:pPr algn="just"/>
            <a:r>
              <a:rPr lang="en-US" dirty="0"/>
              <a:t>Test the top layer  or the controlling subsystem first</a:t>
            </a:r>
          </a:p>
          <a:p>
            <a:pPr algn="just"/>
            <a:r>
              <a:rPr lang="en-US" dirty="0"/>
              <a:t>Then combine all the subsystems that are called by the tested subsystems and test the resulting collection of subsystems</a:t>
            </a:r>
          </a:p>
          <a:p>
            <a:pPr algn="just"/>
            <a:r>
              <a:rPr lang="en-US" dirty="0"/>
              <a:t>Do this until all subsystems are incorporated into the test</a:t>
            </a:r>
          </a:p>
          <a:p>
            <a:pPr algn="just"/>
            <a:r>
              <a:rPr lang="en-US" dirty="0"/>
              <a:t>Stubs are needed to do the testing.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algn="l"/>
            <a:r>
              <a:rPr lang="en-US" dirty="0"/>
              <a:t>Top-down Integration</a:t>
            </a:r>
          </a:p>
        </p:txBody>
      </p:sp>
      <p:sp>
        <p:nvSpPr>
          <p:cNvPr id="237617" name="Oval 49"/>
          <p:cNvSpPr>
            <a:spLocks noChangeArrowheads="1"/>
          </p:cNvSpPr>
          <p:nvPr/>
        </p:nvSpPr>
        <p:spPr bwMode="auto">
          <a:xfrm>
            <a:off x="6273800" y="3454400"/>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237619" name="Rectangle 51"/>
          <p:cNvSpPr>
            <a:spLocks noChangeArrowheads="1"/>
          </p:cNvSpPr>
          <p:nvPr/>
        </p:nvSpPr>
        <p:spPr bwMode="auto">
          <a:xfrm>
            <a:off x="6299200" y="5095875"/>
            <a:ext cx="1316038" cy="393700"/>
          </a:xfrm>
          <a:prstGeom prst="rect">
            <a:avLst/>
          </a:prstGeom>
          <a:noFill/>
          <a:ln w="12700">
            <a:noFill/>
            <a:miter lim="800000"/>
            <a:headEnd/>
            <a:tailEnd/>
          </a:ln>
        </p:spPr>
        <p:txBody>
          <a:bodyPr wrap="none" lIns="90487" tIns="44450" rIns="90487" bIns="44450">
            <a:spAutoFit/>
          </a:bodyPr>
          <a:lstStyle/>
          <a:p>
            <a:r>
              <a:rPr lang="en-US" sz="2000"/>
              <a:t>All Layers</a:t>
            </a:r>
          </a:p>
        </p:txBody>
      </p:sp>
      <p:sp>
        <p:nvSpPr>
          <p:cNvPr id="237615" name="Rectangle 47"/>
          <p:cNvSpPr>
            <a:spLocks noChangeArrowheads="1"/>
          </p:cNvSpPr>
          <p:nvPr/>
        </p:nvSpPr>
        <p:spPr bwMode="auto">
          <a:xfrm>
            <a:off x="3614738" y="5092700"/>
            <a:ext cx="1462087" cy="393700"/>
          </a:xfrm>
          <a:prstGeom prst="rect">
            <a:avLst/>
          </a:prstGeom>
          <a:noFill/>
          <a:ln w="12700">
            <a:noFill/>
            <a:miter lim="800000"/>
            <a:headEnd/>
            <a:tailEnd/>
          </a:ln>
        </p:spPr>
        <p:txBody>
          <a:bodyPr wrap="none" lIns="90487" tIns="44450" rIns="90487" bIns="44450">
            <a:spAutoFit/>
          </a:bodyPr>
          <a:lstStyle/>
          <a:p>
            <a:r>
              <a:rPr lang="en-US" sz="2000"/>
              <a:t>Layer I + II</a:t>
            </a:r>
          </a:p>
        </p:txBody>
      </p:sp>
      <p:sp>
        <p:nvSpPr>
          <p:cNvPr id="237614" name="Oval 46"/>
          <p:cNvSpPr>
            <a:spLocks noChangeArrowheads="1"/>
          </p:cNvSpPr>
          <p:nvPr/>
        </p:nvSpPr>
        <p:spPr bwMode="auto">
          <a:xfrm>
            <a:off x="3492500" y="3854450"/>
            <a:ext cx="1701800" cy="635000"/>
          </a:xfrm>
          <a:prstGeom prst="ellipse">
            <a:avLst/>
          </a:prstGeom>
          <a:noFill/>
          <a:ln w="12700">
            <a:solidFill>
              <a:schemeClr val="tx1"/>
            </a:solidFill>
            <a:round/>
            <a:headEnd/>
            <a:tailEnd/>
          </a:ln>
        </p:spPr>
        <p:txBody>
          <a:bodyPr wrap="none" lIns="90487" tIns="44450" rIns="90487" bIns="44450" anchor="ctr"/>
          <a:lstStyle/>
          <a:p>
            <a:pPr algn="ctr"/>
            <a:r>
              <a:rPr lang="en-US" sz="2000"/>
              <a:t>Test A, B, C, D</a:t>
            </a:r>
          </a:p>
        </p:txBody>
      </p:sp>
      <p:cxnSp>
        <p:nvCxnSpPr>
          <p:cNvPr id="237620" name="AutoShape 52"/>
          <p:cNvCxnSpPr>
            <a:cxnSpLocks noChangeShapeType="1"/>
            <a:stCxn id="237614" idx="6"/>
            <a:endCxn id="237617" idx="2"/>
          </p:cNvCxnSpPr>
          <p:nvPr/>
        </p:nvCxnSpPr>
        <p:spPr bwMode="auto">
          <a:xfrm flipV="1">
            <a:off x="5194300" y="4162425"/>
            <a:ext cx="1079500" cy="9525"/>
          </a:xfrm>
          <a:prstGeom prst="straightConnector1">
            <a:avLst/>
          </a:prstGeom>
          <a:noFill/>
          <a:ln w="12700">
            <a:solidFill>
              <a:schemeClr val="tx1"/>
            </a:solidFill>
            <a:round/>
            <a:headEnd/>
            <a:tailEnd type="triangle" w="med" len="med"/>
          </a:ln>
        </p:spPr>
      </p:cxnSp>
      <p:sp>
        <p:nvSpPr>
          <p:cNvPr id="237610" name="Rectangle 42"/>
          <p:cNvSpPr>
            <a:spLocks noChangeArrowheads="1"/>
          </p:cNvSpPr>
          <p:nvPr/>
        </p:nvSpPr>
        <p:spPr bwMode="auto">
          <a:xfrm>
            <a:off x="1427163" y="5092700"/>
            <a:ext cx="992187" cy="393700"/>
          </a:xfrm>
          <a:prstGeom prst="rect">
            <a:avLst/>
          </a:prstGeom>
          <a:noFill/>
          <a:ln w="12700">
            <a:noFill/>
            <a:miter lim="800000"/>
            <a:headEnd/>
            <a:tailEnd/>
          </a:ln>
        </p:spPr>
        <p:txBody>
          <a:bodyPr wrap="none" lIns="90487" tIns="44450" rIns="90487" bIns="44450">
            <a:spAutoFit/>
          </a:bodyPr>
          <a:lstStyle/>
          <a:p>
            <a:r>
              <a:rPr lang="en-US" sz="2000"/>
              <a:t>Layer I</a:t>
            </a:r>
          </a:p>
        </p:txBody>
      </p:sp>
      <p:sp>
        <p:nvSpPr>
          <p:cNvPr id="237609" name="Oval 41"/>
          <p:cNvSpPr>
            <a:spLocks noChangeArrowheads="1"/>
          </p:cNvSpPr>
          <p:nvPr/>
        </p:nvSpPr>
        <p:spPr bwMode="auto">
          <a:xfrm>
            <a:off x="1511300" y="38877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cxnSp>
        <p:nvCxnSpPr>
          <p:cNvPr id="237621" name="AutoShape 53"/>
          <p:cNvCxnSpPr>
            <a:cxnSpLocks noChangeShapeType="1"/>
            <a:stCxn id="237609" idx="6"/>
            <a:endCxn id="237614" idx="2"/>
          </p:cNvCxnSpPr>
          <p:nvPr/>
        </p:nvCxnSpPr>
        <p:spPr bwMode="auto">
          <a:xfrm>
            <a:off x="2317750" y="4167188"/>
            <a:ext cx="1174750" cy="4762"/>
          </a:xfrm>
          <a:prstGeom prst="straightConnector1">
            <a:avLst/>
          </a:prstGeom>
          <a:noFill/>
          <a:ln w="12700">
            <a:solidFill>
              <a:schemeClr val="tx1"/>
            </a:solidFill>
            <a:round/>
            <a:headEnd/>
            <a:tailEnd type="triangle" w="med" len="med"/>
          </a:ln>
        </p:spPr>
      </p:cxnSp>
      <p:cxnSp>
        <p:nvCxnSpPr>
          <p:cNvPr id="237650" name="AutoShape 82"/>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237651" name="AutoShape 83"/>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237652" name="AutoShape 84"/>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237653" name="AutoShape 85"/>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237654" name="AutoShape 86"/>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237655" name="AutoShape 87"/>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237656" name="Rectangle 88"/>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237657" name="AutoShape 89"/>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58" name="Rectangle 90"/>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237659" name="AutoShape 91"/>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0" name="Rectangle 92"/>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237661" name="AutoShape 93"/>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2" name="Rectangle 94"/>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237663" name="AutoShape 95"/>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4" name="Rectangle 96"/>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237665" name="AutoShape 97"/>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6" name="Rectangle 98"/>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237667" name="AutoShape 99"/>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8" name="Rectangle 100"/>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237669" name="AutoShape 101"/>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609"/>
                                        </p:tgtEl>
                                        <p:attrNameLst>
                                          <p:attrName>style.visibility</p:attrName>
                                        </p:attrNameLst>
                                      </p:cBhvr>
                                      <p:to>
                                        <p:strVal val="visible"/>
                                      </p:to>
                                    </p:set>
                                  </p:childTnLst>
                                </p:cTn>
                              </p:par>
                              <p:par>
                                <p:cTn id="9" presetID="1" presetClass="emph" presetSubtype="2" fill="hold" grpId="0" nodeType="withEffect">
                                  <p:stCondLst>
                                    <p:cond delay="0"/>
                                  </p:stCondLst>
                                  <p:childTnLst>
                                    <p:animClr clrSpc="rgb" dir="cw">
                                      <p:cBhvr>
                                        <p:cTn id="10" dur="500" fill="hold"/>
                                        <p:tgtEl>
                                          <p:spTgt spid="237656"/>
                                        </p:tgtEl>
                                        <p:attrNameLst>
                                          <p:attrName>fillcolor</p:attrName>
                                        </p:attrNameLst>
                                      </p:cBhvr>
                                      <p:to>
                                        <a:srgbClr val="0080FF"/>
                                      </p:to>
                                    </p:animClr>
                                    <p:set>
                                      <p:cBhvr>
                                        <p:cTn id="11" dur="500" fill="hold"/>
                                        <p:tgtEl>
                                          <p:spTgt spid="237656"/>
                                        </p:tgtEl>
                                        <p:attrNameLst>
                                          <p:attrName>fill.type</p:attrName>
                                        </p:attrNameLst>
                                      </p:cBhvr>
                                      <p:to>
                                        <p:strVal val="solid"/>
                                      </p:to>
                                    </p:set>
                                    <p:set>
                                      <p:cBhvr>
                                        <p:cTn id="12" dur="500" fill="hold"/>
                                        <p:tgtEl>
                                          <p:spTgt spid="237656"/>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500" fill="hold"/>
                                        <p:tgtEl>
                                          <p:spTgt spid="237657"/>
                                        </p:tgtEl>
                                        <p:attrNameLst>
                                          <p:attrName>fillcolor</p:attrName>
                                        </p:attrNameLst>
                                      </p:cBhvr>
                                      <p:to>
                                        <a:srgbClr val="0080FF"/>
                                      </p:to>
                                    </p:animClr>
                                    <p:set>
                                      <p:cBhvr>
                                        <p:cTn id="15" dur="500" fill="hold"/>
                                        <p:tgtEl>
                                          <p:spTgt spid="237657"/>
                                        </p:tgtEl>
                                        <p:attrNameLst>
                                          <p:attrName>fill.type</p:attrName>
                                        </p:attrNameLst>
                                      </p:cBhvr>
                                      <p:to>
                                        <p:strVal val="solid"/>
                                      </p:to>
                                    </p:set>
                                    <p:set>
                                      <p:cBhvr>
                                        <p:cTn id="16" dur="500" fill="hold"/>
                                        <p:tgtEl>
                                          <p:spTgt spid="237657"/>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grpId="0" nodeType="clickEffect">
                                  <p:stCondLst>
                                    <p:cond delay="0"/>
                                  </p:stCondLst>
                                  <p:childTnLst>
                                    <p:animClr clrSpc="rgb" dir="cw">
                                      <p:cBhvr>
                                        <p:cTn id="20" dur="500" fill="hold"/>
                                        <p:tgtEl>
                                          <p:spTgt spid="237666"/>
                                        </p:tgtEl>
                                        <p:attrNameLst>
                                          <p:attrName>fillcolor</p:attrName>
                                        </p:attrNameLst>
                                      </p:cBhvr>
                                      <p:to>
                                        <a:srgbClr val="0080FF"/>
                                      </p:to>
                                    </p:animClr>
                                    <p:set>
                                      <p:cBhvr>
                                        <p:cTn id="21" dur="500" fill="hold"/>
                                        <p:tgtEl>
                                          <p:spTgt spid="237666"/>
                                        </p:tgtEl>
                                        <p:attrNameLst>
                                          <p:attrName>fill.type</p:attrName>
                                        </p:attrNameLst>
                                      </p:cBhvr>
                                      <p:to>
                                        <p:strVal val="solid"/>
                                      </p:to>
                                    </p:set>
                                    <p:set>
                                      <p:cBhvr>
                                        <p:cTn id="22" dur="500" fill="hold"/>
                                        <p:tgtEl>
                                          <p:spTgt spid="237666"/>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237663"/>
                                        </p:tgtEl>
                                        <p:attrNameLst>
                                          <p:attrName>fillcolor</p:attrName>
                                        </p:attrNameLst>
                                      </p:cBhvr>
                                      <p:to>
                                        <a:srgbClr val="0080FF"/>
                                      </p:to>
                                    </p:animClr>
                                    <p:set>
                                      <p:cBhvr>
                                        <p:cTn id="25" dur="500" fill="hold"/>
                                        <p:tgtEl>
                                          <p:spTgt spid="237663"/>
                                        </p:tgtEl>
                                        <p:attrNameLst>
                                          <p:attrName>fill.type</p:attrName>
                                        </p:attrNameLst>
                                      </p:cBhvr>
                                      <p:to>
                                        <p:strVal val="solid"/>
                                      </p:to>
                                    </p:set>
                                    <p:set>
                                      <p:cBhvr>
                                        <p:cTn id="26" dur="500" fill="hold"/>
                                        <p:tgtEl>
                                          <p:spTgt spid="237663"/>
                                        </p:tgtEl>
                                        <p:attrNameLst>
                                          <p:attrName>fill.on</p:attrName>
                                        </p:attrNameLst>
                                      </p:cBhvr>
                                      <p:to>
                                        <p:strVal val="true"/>
                                      </p:to>
                                    </p:set>
                                  </p:childTnLst>
                                </p:cTn>
                              </p:par>
                              <p:par>
                                <p:cTn id="27" presetID="1" presetClass="emph" presetSubtype="2" fill="hold" grpId="0" nodeType="withEffect">
                                  <p:stCondLst>
                                    <p:cond delay="0"/>
                                  </p:stCondLst>
                                  <p:childTnLst>
                                    <p:animClr clrSpc="rgb" dir="cw">
                                      <p:cBhvr>
                                        <p:cTn id="28" dur="500" fill="hold"/>
                                        <p:tgtEl>
                                          <p:spTgt spid="237664"/>
                                        </p:tgtEl>
                                        <p:attrNameLst>
                                          <p:attrName>fillcolor</p:attrName>
                                        </p:attrNameLst>
                                      </p:cBhvr>
                                      <p:to>
                                        <a:srgbClr val="0080FF"/>
                                      </p:to>
                                    </p:animClr>
                                    <p:set>
                                      <p:cBhvr>
                                        <p:cTn id="29" dur="500" fill="hold"/>
                                        <p:tgtEl>
                                          <p:spTgt spid="237664"/>
                                        </p:tgtEl>
                                        <p:attrNameLst>
                                          <p:attrName>fill.type</p:attrName>
                                        </p:attrNameLst>
                                      </p:cBhvr>
                                      <p:to>
                                        <p:strVal val="solid"/>
                                      </p:to>
                                    </p:set>
                                    <p:set>
                                      <p:cBhvr>
                                        <p:cTn id="30" dur="500" fill="hold"/>
                                        <p:tgtEl>
                                          <p:spTgt spid="237664"/>
                                        </p:tgtEl>
                                        <p:attrNameLst>
                                          <p:attrName>fill.on</p:attrName>
                                        </p:attrNameLst>
                                      </p:cBhvr>
                                      <p:to>
                                        <p:strVal val="true"/>
                                      </p:to>
                                    </p:set>
                                  </p:childTnLst>
                                </p:cTn>
                              </p:par>
                              <p:par>
                                <p:cTn id="31" presetID="1" presetClass="emph" presetSubtype="2" fill="hold" grpId="0" nodeType="withEffect">
                                  <p:stCondLst>
                                    <p:cond delay="0"/>
                                  </p:stCondLst>
                                  <p:childTnLst>
                                    <p:animClr clrSpc="rgb" dir="cw">
                                      <p:cBhvr>
                                        <p:cTn id="32" dur="500" fill="hold"/>
                                        <p:tgtEl>
                                          <p:spTgt spid="237667"/>
                                        </p:tgtEl>
                                        <p:attrNameLst>
                                          <p:attrName>fillcolor</p:attrName>
                                        </p:attrNameLst>
                                      </p:cBhvr>
                                      <p:to>
                                        <a:srgbClr val="0080FF"/>
                                      </p:to>
                                    </p:animClr>
                                    <p:set>
                                      <p:cBhvr>
                                        <p:cTn id="33" dur="500" fill="hold"/>
                                        <p:tgtEl>
                                          <p:spTgt spid="237667"/>
                                        </p:tgtEl>
                                        <p:attrNameLst>
                                          <p:attrName>fill.type</p:attrName>
                                        </p:attrNameLst>
                                      </p:cBhvr>
                                      <p:to>
                                        <p:strVal val="solid"/>
                                      </p:to>
                                    </p:set>
                                    <p:set>
                                      <p:cBhvr>
                                        <p:cTn id="34" dur="500" fill="hold"/>
                                        <p:tgtEl>
                                          <p:spTgt spid="237667"/>
                                        </p:tgtEl>
                                        <p:attrNameLst>
                                          <p:attrName>fill.on</p:attrName>
                                        </p:attrNameLst>
                                      </p:cBhvr>
                                      <p:to>
                                        <p:strVal val="true"/>
                                      </p:to>
                                    </p:set>
                                  </p:childTnLst>
                                </p:cTn>
                              </p:par>
                              <p:par>
                                <p:cTn id="35" presetID="7" presetClass="emph" presetSubtype="2" fill="hold" nodeType="withEffect">
                                  <p:stCondLst>
                                    <p:cond delay="0"/>
                                  </p:stCondLst>
                                  <p:childTnLst>
                                    <p:animClr clrSpc="rgb" dir="cw">
                                      <p:cBhvr>
                                        <p:cTn id="36" dur="500" fill="hold"/>
                                        <p:tgtEl>
                                          <p:spTgt spid="237654"/>
                                        </p:tgtEl>
                                        <p:attrNameLst>
                                          <p:attrName>stroke.color</p:attrName>
                                        </p:attrNameLst>
                                      </p:cBhvr>
                                      <p:to>
                                        <a:srgbClr val="0080FF"/>
                                      </p:to>
                                    </p:animClr>
                                    <p:set>
                                      <p:cBhvr>
                                        <p:cTn id="37" dur="500" fill="hold"/>
                                        <p:tgtEl>
                                          <p:spTgt spid="237654"/>
                                        </p:tgtEl>
                                        <p:attrNameLst>
                                          <p:attrName>stroke.on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237655"/>
                                        </p:tgtEl>
                                        <p:attrNameLst>
                                          <p:attrName>stroke.color</p:attrName>
                                        </p:attrNameLst>
                                      </p:cBhvr>
                                      <p:to>
                                        <a:srgbClr val="0080FF"/>
                                      </p:to>
                                    </p:animClr>
                                    <p:set>
                                      <p:cBhvr>
                                        <p:cTn id="40" dur="500" fill="hold"/>
                                        <p:tgtEl>
                                          <p:spTgt spid="237655"/>
                                        </p:tgtEl>
                                        <p:attrNameLst>
                                          <p:attrName>stroke.on</p:attrName>
                                        </p:attrNameLst>
                                      </p:cBhvr>
                                      <p:to>
                                        <p:strVal val="true"/>
                                      </p:to>
                                    </p:set>
                                  </p:childTnLst>
                                </p:cTn>
                              </p:par>
                              <p:par>
                                <p:cTn id="41" presetID="1" presetClass="emph" presetSubtype="2" fill="hold" grpId="0" nodeType="withEffect">
                                  <p:stCondLst>
                                    <p:cond delay="0"/>
                                  </p:stCondLst>
                                  <p:childTnLst>
                                    <p:animClr clrSpc="rgb" dir="cw">
                                      <p:cBhvr>
                                        <p:cTn id="42" dur="500" fill="hold"/>
                                        <p:tgtEl>
                                          <p:spTgt spid="237662"/>
                                        </p:tgtEl>
                                        <p:attrNameLst>
                                          <p:attrName>fillcolor</p:attrName>
                                        </p:attrNameLst>
                                      </p:cBhvr>
                                      <p:to>
                                        <a:srgbClr val="0080FF"/>
                                      </p:to>
                                    </p:animClr>
                                    <p:set>
                                      <p:cBhvr>
                                        <p:cTn id="43" dur="500" fill="hold"/>
                                        <p:tgtEl>
                                          <p:spTgt spid="237662"/>
                                        </p:tgtEl>
                                        <p:attrNameLst>
                                          <p:attrName>fill.type</p:attrName>
                                        </p:attrNameLst>
                                      </p:cBhvr>
                                      <p:to>
                                        <p:strVal val="solid"/>
                                      </p:to>
                                    </p:set>
                                    <p:set>
                                      <p:cBhvr>
                                        <p:cTn id="44" dur="500" fill="hold"/>
                                        <p:tgtEl>
                                          <p:spTgt spid="237662"/>
                                        </p:tgtEl>
                                        <p:attrNameLst>
                                          <p:attrName>fill.on</p:attrName>
                                        </p:attrNameLst>
                                      </p:cBhvr>
                                      <p:to>
                                        <p:strVal val="true"/>
                                      </p:to>
                                    </p:set>
                                  </p:childTnLst>
                                </p:cTn>
                              </p:par>
                              <p:par>
                                <p:cTn id="45" presetID="1" presetClass="entr" presetSubtype="0" fill="hold" grpId="0" nodeType="withEffect">
                                  <p:stCondLst>
                                    <p:cond delay="0"/>
                                  </p:stCondLst>
                                  <p:childTnLst>
                                    <p:set>
                                      <p:cBhvr>
                                        <p:cTn id="46" dur="1" fill="hold">
                                          <p:stCondLst>
                                            <p:cond delay="0"/>
                                          </p:stCondLst>
                                        </p:cTn>
                                        <p:tgtEl>
                                          <p:spTgt spid="237615"/>
                                        </p:tgtEl>
                                        <p:attrNameLst>
                                          <p:attrName>style.visibility</p:attrName>
                                        </p:attrNameLst>
                                      </p:cBhvr>
                                      <p:to>
                                        <p:strVal val="visible"/>
                                      </p:to>
                                    </p:set>
                                  </p:childTnLst>
                                </p:cTn>
                              </p:par>
                              <p:par>
                                <p:cTn id="47" presetID="1" presetClass="emph" presetSubtype="2" fill="hold" grpId="0" nodeType="withEffect">
                                  <p:stCondLst>
                                    <p:cond delay="0"/>
                                  </p:stCondLst>
                                  <p:childTnLst>
                                    <p:animClr clrSpc="rgb" dir="cw">
                                      <p:cBhvr>
                                        <p:cTn id="48" dur="500" fill="hold"/>
                                        <p:tgtEl>
                                          <p:spTgt spid="237665"/>
                                        </p:tgtEl>
                                        <p:attrNameLst>
                                          <p:attrName>fillcolor</p:attrName>
                                        </p:attrNameLst>
                                      </p:cBhvr>
                                      <p:to>
                                        <a:srgbClr val="0080FF"/>
                                      </p:to>
                                    </p:animClr>
                                    <p:set>
                                      <p:cBhvr>
                                        <p:cTn id="49" dur="500" fill="hold"/>
                                        <p:tgtEl>
                                          <p:spTgt spid="237665"/>
                                        </p:tgtEl>
                                        <p:attrNameLst>
                                          <p:attrName>fill.type</p:attrName>
                                        </p:attrNameLst>
                                      </p:cBhvr>
                                      <p:to>
                                        <p:strVal val="solid"/>
                                      </p:to>
                                    </p:set>
                                    <p:set>
                                      <p:cBhvr>
                                        <p:cTn id="50" dur="500" fill="hold"/>
                                        <p:tgtEl>
                                          <p:spTgt spid="237665"/>
                                        </p:tgtEl>
                                        <p:attrNameLst>
                                          <p:attrName>fill.on</p:attrName>
                                        </p:attrNameLst>
                                      </p:cBhvr>
                                      <p:to>
                                        <p:strVal val="true"/>
                                      </p:to>
                                    </p:set>
                                  </p:childTnLst>
                                </p:cTn>
                              </p:par>
                              <p:par>
                                <p:cTn id="51" presetID="7" presetClass="emph" presetSubtype="2" fill="hold" nodeType="withEffect">
                                  <p:stCondLst>
                                    <p:cond delay="0"/>
                                  </p:stCondLst>
                                  <p:childTnLst>
                                    <p:animClr clrSpc="rgb" dir="cw">
                                      <p:cBhvr>
                                        <p:cTn id="52" dur="500" fill="hold"/>
                                        <p:tgtEl>
                                          <p:spTgt spid="237650"/>
                                        </p:tgtEl>
                                        <p:attrNameLst>
                                          <p:attrName>stroke.color</p:attrName>
                                        </p:attrNameLst>
                                      </p:cBhvr>
                                      <p:to>
                                        <a:srgbClr val="0080FF"/>
                                      </p:to>
                                    </p:animClr>
                                    <p:set>
                                      <p:cBhvr>
                                        <p:cTn id="53" dur="500" fill="hold"/>
                                        <p:tgtEl>
                                          <p:spTgt spid="237650"/>
                                        </p:tgtEl>
                                        <p:attrNameLst>
                                          <p:attrName>stroke.on</p:attrName>
                                        </p:attrNameLst>
                                      </p:cBhvr>
                                      <p:to>
                                        <p:strVal val="true"/>
                                      </p:to>
                                    </p:set>
                                  </p:childTnLst>
                                </p:cTn>
                              </p:par>
                              <p:par>
                                <p:cTn id="54" presetID="1" presetClass="entr" presetSubtype="0" fill="hold" grpId="0" nodeType="withEffect">
                                  <p:stCondLst>
                                    <p:cond delay="0"/>
                                  </p:stCondLst>
                                  <p:childTnLst>
                                    <p:set>
                                      <p:cBhvr>
                                        <p:cTn id="55" dur="1" fill="hold">
                                          <p:stCondLst>
                                            <p:cond delay="0"/>
                                          </p:stCondLst>
                                        </p:cTn>
                                        <p:tgtEl>
                                          <p:spTgt spid="23761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376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761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37620"/>
                                        </p:tgtEl>
                                        <p:attrNameLst>
                                          <p:attrName>style.visibility</p:attrName>
                                        </p:attrNameLst>
                                      </p:cBhvr>
                                      <p:to>
                                        <p:strVal val="visible"/>
                                      </p:to>
                                    </p:set>
                                  </p:childTnLst>
                                </p:cTn>
                              </p:par>
                              <p:par>
                                <p:cTn id="64" presetID="1" presetClass="emph" presetSubtype="2" fill="hold" grpId="0" nodeType="withEffect">
                                  <p:stCondLst>
                                    <p:cond delay="0"/>
                                  </p:stCondLst>
                                  <p:childTnLst>
                                    <p:animClr clrSpc="rgb" dir="cw">
                                      <p:cBhvr>
                                        <p:cTn id="65" dur="500" fill="hold"/>
                                        <p:tgtEl>
                                          <p:spTgt spid="237659"/>
                                        </p:tgtEl>
                                        <p:attrNameLst>
                                          <p:attrName>fillcolor</p:attrName>
                                        </p:attrNameLst>
                                      </p:cBhvr>
                                      <p:to>
                                        <a:srgbClr val="0080FF"/>
                                      </p:to>
                                    </p:animClr>
                                    <p:set>
                                      <p:cBhvr>
                                        <p:cTn id="66" dur="500" fill="hold"/>
                                        <p:tgtEl>
                                          <p:spTgt spid="237659"/>
                                        </p:tgtEl>
                                        <p:attrNameLst>
                                          <p:attrName>fill.type</p:attrName>
                                        </p:attrNameLst>
                                      </p:cBhvr>
                                      <p:to>
                                        <p:strVal val="solid"/>
                                      </p:to>
                                    </p:set>
                                    <p:set>
                                      <p:cBhvr>
                                        <p:cTn id="67" dur="500" fill="hold"/>
                                        <p:tgtEl>
                                          <p:spTgt spid="237659"/>
                                        </p:tgtEl>
                                        <p:attrNameLst>
                                          <p:attrName>fill.on</p:attrName>
                                        </p:attrNameLst>
                                      </p:cBhvr>
                                      <p:to>
                                        <p:strVal val="true"/>
                                      </p:to>
                                    </p:set>
                                  </p:childTnLst>
                                </p:cTn>
                              </p:par>
                              <p:par>
                                <p:cTn id="68" presetID="1" presetClass="emph" presetSubtype="2" fill="hold" grpId="0" nodeType="withEffect">
                                  <p:stCondLst>
                                    <p:cond delay="0"/>
                                  </p:stCondLst>
                                  <p:childTnLst>
                                    <p:animClr clrSpc="rgb" dir="cw">
                                      <p:cBhvr>
                                        <p:cTn id="69" dur="500" fill="hold"/>
                                        <p:tgtEl>
                                          <p:spTgt spid="237660"/>
                                        </p:tgtEl>
                                        <p:attrNameLst>
                                          <p:attrName>fillcolor</p:attrName>
                                        </p:attrNameLst>
                                      </p:cBhvr>
                                      <p:to>
                                        <a:srgbClr val="0080FF"/>
                                      </p:to>
                                    </p:animClr>
                                    <p:set>
                                      <p:cBhvr>
                                        <p:cTn id="70" dur="500" fill="hold"/>
                                        <p:tgtEl>
                                          <p:spTgt spid="237660"/>
                                        </p:tgtEl>
                                        <p:attrNameLst>
                                          <p:attrName>fill.type</p:attrName>
                                        </p:attrNameLst>
                                      </p:cBhvr>
                                      <p:to>
                                        <p:strVal val="solid"/>
                                      </p:to>
                                    </p:set>
                                    <p:set>
                                      <p:cBhvr>
                                        <p:cTn id="71" dur="500" fill="hold"/>
                                        <p:tgtEl>
                                          <p:spTgt spid="237660"/>
                                        </p:tgtEl>
                                        <p:attrNameLst>
                                          <p:attrName>fill.on</p:attrName>
                                        </p:attrNameLst>
                                      </p:cBhvr>
                                      <p:to>
                                        <p:strVal val="true"/>
                                      </p:to>
                                    </p:set>
                                  </p:childTnLst>
                                </p:cTn>
                              </p:par>
                              <p:par>
                                <p:cTn id="72" presetID="1" presetClass="emph" presetSubtype="2" fill="hold" grpId="0" nodeType="withEffect">
                                  <p:stCondLst>
                                    <p:cond delay="0"/>
                                  </p:stCondLst>
                                  <p:childTnLst>
                                    <p:animClr clrSpc="rgb" dir="cw">
                                      <p:cBhvr>
                                        <p:cTn id="73" dur="500" fill="hold"/>
                                        <p:tgtEl>
                                          <p:spTgt spid="237668"/>
                                        </p:tgtEl>
                                        <p:attrNameLst>
                                          <p:attrName>fillcolor</p:attrName>
                                        </p:attrNameLst>
                                      </p:cBhvr>
                                      <p:to>
                                        <a:srgbClr val="0080FF"/>
                                      </p:to>
                                    </p:animClr>
                                    <p:set>
                                      <p:cBhvr>
                                        <p:cTn id="74" dur="500" fill="hold"/>
                                        <p:tgtEl>
                                          <p:spTgt spid="237668"/>
                                        </p:tgtEl>
                                        <p:attrNameLst>
                                          <p:attrName>fill.type</p:attrName>
                                        </p:attrNameLst>
                                      </p:cBhvr>
                                      <p:to>
                                        <p:strVal val="solid"/>
                                      </p:to>
                                    </p:set>
                                    <p:set>
                                      <p:cBhvr>
                                        <p:cTn id="75" dur="500" fill="hold"/>
                                        <p:tgtEl>
                                          <p:spTgt spid="237668"/>
                                        </p:tgtEl>
                                        <p:attrNameLst>
                                          <p:attrName>fill.on</p:attrName>
                                        </p:attrNameLst>
                                      </p:cBhvr>
                                      <p:to>
                                        <p:strVal val="true"/>
                                      </p:to>
                                    </p:set>
                                  </p:childTnLst>
                                </p:cTn>
                              </p:par>
                              <p:par>
                                <p:cTn id="76" presetID="1" presetClass="emph" presetSubtype="2" fill="hold" grpId="0" nodeType="withEffect">
                                  <p:stCondLst>
                                    <p:cond delay="0"/>
                                  </p:stCondLst>
                                  <p:childTnLst>
                                    <p:animClr clrSpc="rgb" dir="cw">
                                      <p:cBhvr>
                                        <p:cTn id="77" dur="500" fill="hold"/>
                                        <p:tgtEl>
                                          <p:spTgt spid="237669"/>
                                        </p:tgtEl>
                                        <p:attrNameLst>
                                          <p:attrName>fillcolor</p:attrName>
                                        </p:attrNameLst>
                                      </p:cBhvr>
                                      <p:to>
                                        <a:srgbClr val="0080FF"/>
                                      </p:to>
                                    </p:animClr>
                                    <p:set>
                                      <p:cBhvr>
                                        <p:cTn id="78" dur="500" fill="hold"/>
                                        <p:tgtEl>
                                          <p:spTgt spid="237669"/>
                                        </p:tgtEl>
                                        <p:attrNameLst>
                                          <p:attrName>fill.type</p:attrName>
                                        </p:attrNameLst>
                                      </p:cBhvr>
                                      <p:to>
                                        <p:strVal val="solid"/>
                                      </p:to>
                                    </p:set>
                                    <p:set>
                                      <p:cBhvr>
                                        <p:cTn id="79" dur="500" fill="hold"/>
                                        <p:tgtEl>
                                          <p:spTgt spid="237669"/>
                                        </p:tgtEl>
                                        <p:attrNameLst>
                                          <p:attrName>fill.on</p:attrName>
                                        </p:attrNameLst>
                                      </p:cBhvr>
                                      <p:to>
                                        <p:strVal val="true"/>
                                      </p:to>
                                    </p:set>
                                  </p:childTnLst>
                                </p:cTn>
                              </p:par>
                              <p:par>
                                <p:cTn id="80" presetID="1" presetClass="emph" presetSubtype="2" fill="hold" grpId="0" nodeType="withEffect">
                                  <p:stCondLst>
                                    <p:cond delay="0"/>
                                  </p:stCondLst>
                                  <p:childTnLst>
                                    <p:animClr clrSpc="rgb" dir="cw">
                                      <p:cBhvr>
                                        <p:cTn id="81" dur="500" fill="hold"/>
                                        <p:tgtEl>
                                          <p:spTgt spid="237658"/>
                                        </p:tgtEl>
                                        <p:attrNameLst>
                                          <p:attrName>fillcolor</p:attrName>
                                        </p:attrNameLst>
                                      </p:cBhvr>
                                      <p:to>
                                        <a:srgbClr val="0080FF"/>
                                      </p:to>
                                    </p:animClr>
                                    <p:set>
                                      <p:cBhvr>
                                        <p:cTn id="82" dur="500" fill="hold"/>
                                        <p:tgtEl>
                                          <p:spTgt spid="237658"/>
                                        </p:tgtEl>
                                        <p:attrNameLst>
                                          <p:attrName>fill.type</p:attrName>
                                        </p:attrNameLst>
                                      </p:cBhvr>
                                      <p:to>
                                        <p:strVal val="solid"/>
                                      </p:to>
                                    </p:set>
                                    <p:set>
                                      <p:cBhvr>
                                        <p:cTn id="83" dur="500" fill="hold"/>
                                        <p:tgtEl>
                                          <p:spTgt spid="237658"/>
                                        </p:tgtEl>
                                        <p:attrNameLst>
                                          <p:attrName>fill.on</p:attrName>
                                        </p:attrNameLst>
                                      </p:cBhvr>
                                      <p:to>
                                        <p:strVal val="true"/>
                                      </p:to>
                                    </p:set>
                                  </p:childTnLst>
                                </p:cTn>
                              </p:par>
                              <p:par>
                                <p:cTn id="84" presetID="1" presetClass="emph" presetSubtype="2" fill="hold" grpId="0" nodeType="withEffect">
                                  <p:stCondLst>
                                    <p:cond delay="0"/>
                                  </p:stCondLst>
                                  <p:childTnLst>
                                    <p:animClr clrSpc="rgb" dir="cw">
                                      <p:cBhvr>
                                        <p:cTn id="85" dur="500" fill="hold"/>
                                        <p:tgtEl>
                                          <p:spTgt spid="237661"/>
                                        </p:tgtEl>
                                        <p:attrNameLst>
                                          <p:attrName>fillcolor</p:attrName>
                                        </p:attrNameLst>
                                      </p:cBhvr>
                                      <p:to>
                                        <a:srgbClr val="0080FF"/>
                                      </p:to>
                                    </p:animClr>
                                    <p:set>
                                      <p:cBhvr>
                                        <p:cTn id="86" dur="500" fill="hold"/>
                                        <p:tgtEl>
                                          <p:spTgt spid="237661"/>
                                        </p:tgtEl>
                                        <p:attrNameLst>
                                          <p:attrName>fill.type</p:attrName>
                                        </p:attrNameLst>
                                      </p:cBhvr>
                                      <p:to>
                                        <p:strVal val="solid"/>
                                      </p:to>
                                    </p:set>
                                    <p:set>
                                      <p:cBhvr>
                                        <p:cTn id="87" dur="500" fill="hold"/>
                                        <p:tgtEl>
                                          <p:spTgt spid="237661"/>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500" fill="hold"/>
                                        <p:tgtEl>
                                          <p:spTgt spid="237653"/>
                                        </p:tgtEl>
                                        <p:attrNameLst>
                                          <p:attrName>stroke.color</p:attrName>
                                        </p:attrNameLst>
                                      </p:cBhvr>
                                      <p:to>
                                        <a:srgbClr val="0080FF"/>
                                      </p:to>
                                    </p:animClr>
                                    <p:set>
                                      <p:cBhvr>
                                        <p:cTn id="90" dur="500" fill="hold"/>
                                        <p:tgtEl>
                                          <p:spTgt spid="237653"/>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500" fill="hold"/>
                                        <p:tgtEl>
                                          <p:spTgt spid="237652"/>
                                        </p:tgtEl>
                                        <p:attrNameLst>
                                          <p:attrName>stroke.color</p:attrName>
                                        </p:attrNameLst>
                                      </p:cBhvr>
                                      <p:to>
                                        <a:srgbClr val="0080FF"/>
                                      </p:to>
                                    </p:animClr>
                                    <p:set>
                                      <p:cBhvr>
                                        <p:cTn id="93" dur="500" fill="hold"/>
                                        <p:tgtEl>
                                          <p:spTgt spid="2376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500" fill="hold"/>
                                        <p:tgtEl>
                                          <p:spTgt spid="237651"/>
                                        </p:tgtEl>
                                        <p:attrNameLst>
                                          <p:attrName>stroke.color</p:attrName>
                                        </p:attrNameLst>
                                      </p:cBhvr>
                                      <p:to>
                                        <a:srgbClr val="0080FF"/>
                                      </p:to>
                                    </p:animClr>
                                    <p:set>
                                      <p:cBhvr>
                                        <p:cTn id="96" dur="500" fill="hold"/>
                                        <p:tgtEl>
                                          <p:spTgt spid="237651"/>
                                        </p:tgtEl>
                                        <p:attrNameLst>
                                          <p:attrName>stroke.on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237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7" grpId="0" animBg="1"/>
      <p:bldP spid="237619" grpId="0"/>
      <p:bldP spid="237615" grpId="0"/>
      <p:bldP spid="237614" grpId="0" animBg="1"/>
      <p:bldP spid="237610" grpId="0"/>
      <p:bldP spid="237609" grpId="0" animBg="1"/>
      <p:bldP spid="237656" grpId="0" animBg="1"/>
      <p:bldP spid="237657" grpId="0" animBg="1"/>
      <p:bldP spid="237658" grpId="0" animBg="1"/>
      <p:bldP spid="237659" grpId="0" animBg="1"/>
      <p:bldP spid="237660" grpId="0" animBg="1"/>
      <p:bldP spid="237661" grpId="0" animBg="1"/>
      <p:bldP spid="237662" grpId="0" animBg="1"/>
      <p:bldP spid="237663" grpId="0" animBg="1"/>
      <p:bldP spid="237664" grpId="0" animBg="1"/>
      <p:bldP spid="237665" grpId="0" animBg="1"/>
      <p:bldP spid="237666" grpId="0" animBg="1"/>
      <p:bldP spid="237667" grpId="0" animBg="1"/>
      <p:bldP spid="237668" grpId="0" animBg="1"/>
      <p:bldP spid="2376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Top-down Integration</a:t>
            </a:r>
          </a:p>
        </p:txBody>
      </p:sp>
      <p:sp>
        <p:nvSpPr>
          <p:cNvPr id="3" name="Content Placeholder 2"/>
          <p:cNvSpPr>
            <a:spLocks noGrp="1"/>
          </p:cNvSpPr>
          <p:nvPr>
            <p:ph idx="1"/>
          </p:nvPr>
        </p:nvSpPr>
        <p:spPr/>
        <p:txBody>
          <a:bodyPr>
            <a:normAutofit/>
          </a:bodyPr>
          <a:lstStyle/>
          <a:p>
            <a:pPr algn="just">
              <a:buNone/>
            </a:pPr>
            <a:r>
              <a:rPr lang="en-US" dirty="0"/>
              <a:t>-</a:t>
            </a:r>
            <a:r>
              <a:rPr lang="en-US" b="1" dirty="0"/>
              <a:t>Breadth First Integration</a:t>
            </a:r>
            <a:r>
              <a:rPr lang="en-US" dirty="0"/>
              <a:t>(B-C-D, E-F-G): This would integrate all components on a major control path of the structure.</a:t>
            </a:r>
          </a:p>
          <a:p>
            <a:pPr algn="just">
              <a:buNone/>
            </a:pPr>
            <a:r>
              <a:rPr lang="en-US" dirty="0"/>
              <a:t>-</a:t>
            </a:r>
            <a:r>
              <a:rPr lang="en-US" b="1" dirty="0"/>
              <a:t>Depth First Integration </a:t>
            </a:r>
            <a:r>
              <a:rPr lang="en-US" dirty="0"/>
              <a:t>(A-B-E,A-B-F): This incorporates all components directly subordinate at each level, moving across the structure horizontally.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dirty="0">
                <a:solidFill>
                  <a:srgbClr val="FF0000"/>
                </a:solidFill>
              </a:rPr>
              <a:t>Bottom-up  Testing Strategy</a:t>
            </a:r>
          </a:p>
        </p:txBody>
      </p:sp>
      <p:sp>
        <p:nvSpPr>
          <p:cNvPr id="10243" name="Rectangle 5"/>
          <p:cNvSpPr>
            <a:spLocks noGrp="1" noChangeArrowheads="1"/>
          </p:cNvSpPr>
          <p:nvPr>
            <p:ph type="body" idx="1"/>
          </p:nvPr>
        </p:nvSpPr>
        <p:spPr>
          <a:xfrm>
            <a:off x="463550" y="1600200"/>
            <a:ext cx="8283575" cy="4425950"/>
          </a:xfrm>
        </p:spPr>
        <p:txBody>
          <a:bodyPr>
            <a:normAutofit fontScale="92500"/>
          </a:bodyPr>
          <a:lstStyle/>
          <a:p>
            <a:pPr algn="just"/>
            <a:r>
              <a:rPr lang="en-US" dirty="0"/>
              <a:t>The subsystems in the lowest layer of the call hierarchy are tested individually</a:t>
            </a:r>
          </a:p>
          <a:p>
            <a:pPr algn="just"/>
            <a:r>
              <a:rPr lang="en-US" dirty="0"/>
              <a:t>Then the next subsystems are tested that call the previously tested subsystems</a:t>
            </a:r>
          </a:p>
          <a:p>
            <a:pPr algn="just"/>
            <a:r>
              <a:rPr lang="en-US" dirty="0"/>
              <a:t>This is repeated until all subsystems are included</a:t>
            </a:r>
          </a:p>
          <a:p>
            <a:pPr algn="just"/>
            <a:r>
              <a:rPr lang="en-US" dirty="0"/>
              <a:t>Drivers are needed.</a:t>
            </a:r>
          </a:p>
          <a:p>
            <a:pPr algn="just"/>
            <a:r>
              <a:rPr lang="en-US" dirty="0"/>
              <a:t>As integration moves upward, the need for separate test drivers lesser.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9"/>
          <p:cNvGrpSpPr>
            <a:grpSpLocks/>
          </p:cNvGrpSpPr>
          <p:nvPr/>
        </p:nvGrpSpPr>
        <p:grpSpPr bwMode="auto">
          <a:xfrm>
            <a:off x="5076825" y="222250"/>
            <a:ext cx="3773488" cy="2716213"/>
            <a:chOff x="3198" y="140"/>
            <a:chExt cx="2377" cy="1711"/>
          </a:xfrm>
        </p:grpSpPr>
        <p:sp>
          <p:nvSpPr>
            <p:cNvPr id="11301" name="Rectangle 79"/>
            <p:cNvSpPr>
              <a:spLocks noChangeAspect="1" noChangeArrowheads="1"/>
            </p:cNvSpPr>
            <p:nvPr/>
          </p:nvSpPr>
          <p:spPr bwMode="auto">
            <a:xfrm>
              <a:off x="4316" y="242"/>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A</a:t>
              </a:r>
            </a:p>
          </p:txBody>
        </p:sp>
        <p:sp>
          <p:nvSpPr>
            <p:cNvPr id="11302" name="AutoShape 80"/>
            <p:cNvSpPr>
              <a:spLocks noChangeAspect="1" noChangeArrowheads="1"/>
            </p:cNvSpPr>
            <p:nvPr/>
          </p:nvSpPr>
          <p:spPr bwMode="auto">
            <a:xfrm flipV="1">
              <a:off x="4316" y="140"/>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3" name="Rectangle 81"/>
            <p:cNvSpPr>
              <a:spLocks noChangeAspect="1" noChangeArrowheads="1"/>
            </p:cNvSpPr>
            <p:nvPr/>
          </p:nvSpPr>
          <p:spPr bwMode="auto">
            <a:xfrm>
              <a:off x="4317"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C</a:t>
              </a:r>
            </a:p>
          </p:txBody>
        </p:sp>
        <p:sp>
          <p:nvSpPr>
            <p:cNvPr id="11304" name="AutoShape 82"/>
            <p:cNvSpPr>
              <a:spLocks noChangeAspect="1" noChangeArrowheads="1"/>
            </p:cNvSpPr>
            <p:nvPr/>
          </p:nvSpPr>
          <p:spPr bwMode="auto">
            <a:xfrm flipV="1">
              <a:off x="4317"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5" name="Rectangle 83"/>
            <p:cNvSpPr>
              <a:spLocks noChangeAspect="1" noChangeArrowheads="1"/>
            </p:cNvSpPr>
            <p:nvPr/>
          </p:nvSpPr>
          <p:spPr bwMode="auto">
            <a:xfrm>
              <a:off x="3198" y="1534"/>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E</a:t>
              </a:r>
            </a:p>
          </p:txBody>
        </p:sp>
        <p:sp>
          <p:nvSpPr>
            <p:cNvPr id="11306" name="AutoShape 84"/>
            <p:cNvSpPr>
              <a:spLocks noChangeAspect="1" noChangeArrowheads="1"/>
            </p:cNvSpPr>
            <p:nvPr/>
          </p:nvSpPr>
          <p:spPr bwMode="auto">
            <a:xfrm flipV="1">
              <a:off x="3198"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7" name="Rectangle 85"/>
            <p:cNvSpPr>
              <a:spLocks noChangeAspect="1" noChangeArrowheads="1"/>
            </p:cNvSpPr>
            <p:nvPr/>
          </p:nvSpPr>
          <p:spPr bwMode="auto">
            <a:xfrm>
              <a:off x="3919" y="1540"/>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F</a:t>
              </a:r>
            </a:p>
          </p:txBody>
        </p:sp>
        <p:sp>
          <p:nvSpPr>
            <p:cNvPr id="11308" name="AutoShape 86"/>
            <p:cNvSpPr>
              <a:spLocks noChangeAspect="1" noChangeArrowheads="1"/>
            </p:cNvSpPr>
            <p:nvPr/>
          </p:nvSpPr>
          <p:spPr bwMode="auto">
            <a:xfrm flipV="1">
              <a:off x="3919" y="1437"/>
              <a:ext cx="305"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04 h 21600"/>
                <a:gd name="T14" fmla="*/ 17068 w 21600"/>
                <a:gd name="T15" fmla="*/ 171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9" name="Rectangle 87"/>
            <p:cNvSpPr>
              <a:spLocks noChangeAspect="1" noChangeArrowheads="1"/>
            </p:cNvSpPr>
            <p:nvPr/>
          </p:nvSpPr>
          <p:spPr bwMode="auto">
            <a:xfrm>
              <a:off x="5054" y="1534"/>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G</a:t>
              </a:r>
            </a:p>
          </p:txBody>
        </p:sp>
        <p:sp>
          <p:nvSpPr>
            <p:cNvPr id="11310" name="AutoShape 88"/>
            <p:cNvSpPr>
              <a:spLocks noChangeAspect="1" noChangeArrowheads="1"/>
            </p:cNvSpPr>
            <p:nvPr/>
          </p:nvSpPr>
          <p:spPr bwMode="auto">
            <a:xfrm flipV="1">
              <a:off x="5054"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11" name="Rectangle 89"/>
            <p:cNvSpPr>
              <a:spLocks noChangeAspect="1" noChangeArrowheads="1"/>
            </p:cNvSpPr>
            <p:nvPr/>
          </p:nvSpPr>
          <p:spPr bwMode="auto">
            <a:xfrm>
              <a:off x="5054"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D</a:t>
              </a:r>
            </a:p>
          </p:txBody>
        </p:sp>
        <p:sp>
          <p:nvSpPr>
            <p:cNvPr id="11312" name="AutoShape 90"/>
            <p:cNvSpPr>
              <a:spLocks noChangeAspect="1" noChangeArrowheads="1"/>
            </p:cNvSpPr>
            <p:nvPr/>
          </p:nvSpPr>
          <p:spPr bwMode="auto">
            <a:xfrm flipV="1">
              <a:off x="5054"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13" name="Rectangle 91"/>
            <p:cNvSpPr>
              <a:spLocks noChangeAspect="1" noChangeArrowheads="1"/>
            </p:cNvSpPr>
            <p:nvPr/>
          </p:nvSpPr>
          <p:spPr bwMode="auto">
            <a:xfrm>
              <a:off x="3545"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B</a:t>
              </a:r>
            </a:p>
          </p:txBody>
        </p:sp>
        <p:sp>
          <p:nvSpPr>
            <p:cNvPr id="11314" name="AutoShape 92"/>
            <p:cNvSpPr>
              <a:spLocks noChangeAspect="1" noChangeArrowheads="1"/>
            </p:cNvSpPr>
            <p:nvPr/>
          </p:nvSpPr>
          <p:spPr bwMode="auto">
            <a:xfrm flipV="1">
              <a:off x="3545"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grpSp>
      <p:cxnSp>
        <p:nvCxnSpPr>
          <p:cNvPr id="233565" name="AutoShape 93"/>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233566" name="AutoShape 94"/>
          <p:cNvCxnSpPr>
            <a:cxnSpLocks noChangeAspect="1" noChangeShapeType="1"/>
            <a:stCxn id="11313" idx="2"/>
            <a:endCxn id="11306" idx="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233567" name="AutoShape 95"/>
          <p:cNvCxnSpPr>
            <a:cxnSpLocks noChangeAspect="1" noChangeShapeType="1"/>
            <a:stCxn id="11313" idx="2"/>
            <a:endCxn id="11308" idx="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233568" name="AutoShape 96"/>
          <p:cNvCxnSpPr>
            <a:cxnSpLocks noChangeAspect="1" noChangeShapeType="1"/>
            <a:stCxn id="11311" idx="2"/>
            <a:endCxn id="11310" idx="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233569" name="AutoShape 97"/>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233570" name="AutoShape 98"/>
          <p:cNvCxnSpPr>
            <a:cxnSpLocks noChangeAspect="1" noChangeShapeType="1"/>
            <a:stCxn id="11301" idx="2"/>
            <a:endCxn id="11312" idx="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11273" name="Rectangle 2"/>
          <p:cNvSpPr>
            <a:spLocks noGrp="1" noChangeArrowheads="1"/>
          </p:cNvSpPr>
          <p:nvPr>
            <p:ph type="title"/>
          </p:nvPr>
        </p:nvSpPr>
        <p:spPr>
          <a:noFill/>
        </p:spPr>
        <p:txBody>
          <a:bodyPr/>
          <a:lstStyle/>
          <a:p>
            <a:pPr algn="l"/>
            <a:r>
              <a:rPr lang="en-US" dirty="0"/>
              <a:t>Bottom-up Integration</a:t>
            </a:r>
          </a:p>
        </p:txBody>
      </p:sp>
      <p:sp>
        <p:nvSpPr>
          <p:cNvPr id="233477" name="Rectangle 5"/>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233478" name="AutoShape 6"/>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24" name="Oval 52"/>
          <p:cNvSpPr>
            <a:spLocks noChangeArrowheads="1"/>
          </p:cNvSpPr>
          <p:nvPr/>
        </p:nvSpPr>
        <p:spPr bwMode="auto">
          <a:xfrm>
            <a:off x="5076825" y="3727450"/>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233481" name="Rectangle 9"/>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233482" name="AutoShape 10"/>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4" name="Oval 42"/>
          <p:cNvSpPr>
            <a:spLocks noChangeArrowheads="1"/>
          </p:cNvSpPr>
          <p:nvPr/>
        </p:nvSpPr>
        <p:spPr bwMode="auto">
          <a:xfrm>
            <a:off x="798513" y="21653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cxnSp>
        <p:nvCxnSpPr>
          <p:cNvPr id="233529" name="AutoShape 57"/>
          <p:cNvCxnSpPr>
            <a:cxnSpLocks noChangeShapeType="1"/>
            <a:stCxn id="233514" idx="6"/>
            <a:endCxn id="233523" idx="1"/>
          </p:cNvCxnSpPr>
          <p:nvPr/>
        </p:nvCxnSpPr>
        <p:spPr bwMode="auto">
          <a:xfrm>
            <a:off x="1604963" y="2444750"/>
            <a:ext cx="900112" cy="477838"/>
          </a:xfrm>
          <a:prstGeom prst="straightConnector1">
            <a:avLst/>
          </a:prstGeom>
          <a:noFill/>
          <a:ln w="12700">
            <a:solidFill>
              <a:schemeClr val="tx1"/>
            </a:solidFill>
            <a:round/>
            <a:headEnd/>
            <a:tailEnd type="triangle" w="med" len="med"/>
          </a:ln>
        </p:spPr>
      </p:cxnSp>
      <p:sp>
        <p:nvSpPr>
          <p:cNvPr id="233483" name="Rectangle 11"/>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233484" name="AutoShape 12"/>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3" name="Oval 41"/>
          <p:cNvSpPr>
            <a:spLocks noChangeArrowheads="1"/>
          </p:cNvSpPr>
          <p:nvPr/>
        </p:nvSpPr>
        <p:spPr bwMode="auto">
          <a:xfrm>
            <a:off x="795338" y="3384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cxnSp>
        <p:nvCxnSpPr>
          <p:cNvPr id="233530" name="AutoShape 58"/>
          <p:cNvCxnSpPr>
            <a:cxnSpLocks noChangeShapeType="1"/>
            <a:stCxn id="233513" idx="6"/>
            <a:endCxn id="233523" idx="3"/>
          </p:cNvCxnSpPr>
          <p:nvPr/>
        </p:nvCxnSpPr>
        <p:spPr bwMode="auto">
          <a:xfrm flipV="1">
            <a:off x="1601788" y="3357563"/>
            <a:ext cx="903287" cy="306387"/>
          </a:xfrm>
          <a:prstGeom prst="straightConnector1">
            <a:avLst/>
          </a:prstGeom>
          <a:noFill/>
          <a:ln w="12700">
            <a:solidFill>
              <a:schemeClr val="tx1"/>
            </a:solidFill>
            <a:round/>
            <a:headEnd/>
            <a:tailEnd type="triangle" w="med" len="med"/>
          </a:ln>
        </p:spPr>
      </p:cxnSp>
      <p:sp>
        <p:nvSpPr>
          <p:cNvPr id="233489" name="Rectangle 17"/>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233490" name="AutoShape 18"/>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23" name="Oval 51"/>
          <p:cNvSpPr>
            <a:spLocks noChangeArrowheads="1"/>
          </p:cNvSpPr>
          <p:nvPr/>
        </p:nvSpPr>
        <p:spPr bwMode="auto">
          <a:xfrm>
            <a:off x="2303463" y="2832100"/>
            <a:ext cx="1377950"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B, E, F</a:t>
            </a:r>
          </a:p>
        </p:txBody>
      </p:sp>
      <p:cxnSp>
        <p:nvCxnSpPr>
          <p:cNvPr id="233531" name="AutoShape 59"/>
          <p:cNvCxnSpPr>
            <a:cxnSpLocks noChangeShapeType="1"/>
            <a:stCxn id="233523" idx="6"/>
            <a:endCxn id="233524" idx="1"/>
          </p:cNvCxnSpPr>
          <p:nvPr/>
        </p:nvCxnSpPr>
        <p:spPr bwMode="auto">
          <a:xfrm>
            <a:off x="3681413" y="3140075"/>
            <a:ext cx="1593850" cy="795338"/>
          </a:xfrm>
          <a:prstGeom prst="straightConnector1">
            <a:avLst/>
          </a:prstGeom>
          <a:noFill/>
          <a:ln w="12700">
            <a:solidFill>
              <a:schemeClr val="tx1"/>
            </a:solidFill>
            <a:round/>
            <a:headEnd/>
            <a:tailEnd type="triangle" w="med" len="med"/>
          </a:ln>
        </p:spPr>
      </p:cxnSp>
      <p:sp>
        <p:nvSpPr>
          <p:cNvPr id="233479" name="Rectangle 7"/>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233480" name="AutoShape 8"/>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6" name="Oval 44"/>
          <p:cNvSpPr>
            <a:spLocks noChangeArrowheads="1"/>
          </p:cNvSpPr>
          <p:nvPr/>
        </p:nvSpPr>
        <p:spPr bwMode="auto">
          <a:xfrm>
            <a:off x="2582863" y="39560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C</a:t>
            </a:r>
          </a:p>
        </p:txBody>
      </p:sp>
      <p:cxnSp>
        <p:nvCxnSpPr>
          <p:cNvPr id="233532" name="AutoShape 60"/>
          <p:cNvCxnSpPr>
            <a:cxnSpLocks noChangeShapeType="1"/>
            <a:stCxn id="233516" idx="6"/>
            <a:endCxn id="233524" idx="2"/>
          </p:cNvCxnSpPr>
          <p:nvPr/>
        </p:nvCxnSpPr>
        <p:spPr bwMode="auto">
          <a:xfrm>
            <a:off x="3389313" y="4235450"/>
            <a:ext cx="1687512" cy="200025"/>
          </a:xfrm>
          <a:prstGeom prst="straightConnector1">
            <a:avLst/>
          </a:prstGeom>
          <a:noFill/>
          <a:ln w="12700">
            <a:solidFill>
              <a:schemeClr val="tx1"/>
            </a:solidFill>
            <a:round/>
            <a:headEnd/>
            <a:tailEnd type="triangle" w="med" len="med"/>
          </a:ln>
        </p:spPr>
      </p:cxnSp>
      <p:sp>
        <p:nvSpPr>
          <p:cNvPr id="233487" name="Rectangle 15"/>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233488" name="AutoShape 16"/>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8" name="Oval 46"/>
          <p:cNvSpPr>
            <a:spLocks noChangeArrowheads="1"/>
          </p:cNvSpPr>
          <p:nvPr/>
        </p:nvSpPr>
        <p:spPr bwMode="auto">
          <a:xfrm>
            <a:off x="2303463" y="5108575"/>
            <a:ext cx="1377950"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D,G</a:t>
            </a:r>
          </a:p>
        </p:txBody>
      </p:sp>
      <p:cxnSp>
        <p:nvCxnSpPr>
          <p:cNvPr id="233533" name="AutoShape 61"/>
          <p:cNvCxnSpPr>
            <a:cxnSpLocks noChangeShapeType="1"/>
            <a:stCxn id="233518" idx="6"/>
            <a:endCxn id="233524" idx="3"/>
          </p:cNvCxnSpPr>
          <p:nvPr/>
        </p:nvCxnSpPr>
        <p:spPr bwMode="auto">
          <a:xfrm flipV="1">
            <a:off x="3681413" y="4935538"/>
            <a:ext cx="1593850" cy="481012"/>
          </a:xfrm>
          <a:prstGeom prst="straightConnector1">
            <a:avLst/>
          </a:prstGeom>
          <a:noFill/>
          <a:ln w="12700">
            <a:solidFill>
              <a:schemeClr val="tx1"/>
            </a:solidFill>
            <a:round/>
            <a:headEnd/>
            <a:tailEnd type="triangle" w="med" len="med"/>
          </a:ln>
        </p:spPr>
      </p:cxnSp>
      <p:sp>
        <p:nvSpPr>
          <p:cNvPr id="233485" name="Rectangle 13"/>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233486" name="AutoShape 14"/>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5" name="Oval 43"/>
          <p:cNvSpPr>
            <a:spLocks noChangeArrowheads="1"/>
          </p:cNvSpPr>
          <p:nvPr/>
        </p:nvSpPr>
        <p:spPr bwMode="auto">
          <a:xfrm>
            <a:off x="784225" y="51371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cxnSp>
        <p:nvCxnSpPr>
          <p:cNvPr id="233534" name="AutoShape 62"/>
          <p:cNvCxnSpPr>
            <a:cxnSpLocks noChangeShapeType="1"/>
            <a:stCxn id="233515" idx="6"/>
            <a:endCxn id="233518" idx="2"/>
          </p:cNvCxnSpPr>
          <p:nvPr/>
        </p:nvCxnSpPr>
        <p:spPr bwMode="auto">
          <a:xfrm>
            <a:off x="1590675" y="5416550"/>
            <a:ext cx="712788" cy="0"/>
          </a:xfrm>
          <a:prstGeom prst="straightConnector1">
            <a:avLst/>
          </a:prstGeom>
          <a:noFill/>
          <a:ln w="12700">
            <a:solidFill>
              <a:schemeClr val="tx1"/>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233481"/>
                                        </p:tgtEl>
                                        <p:attrNameLst>
                                          <p:attrName>fillcolor</p:attrName>
                                        </p:attrNameLst>
                                      </p:cBhvr>
                                      <p:to>
                                        <a:srgbClr val="0080FF"/>
                                      </p:to>
                                    </p:animClr>
                                    <p:set>
                                      <p:cBhvr>
                                        <p:cTn id="7" dur="500" fill="hold"/>
                                        <p:tgtEl>
                                          <p:spTgt spid="233481"/>
                                        </p:tgtEl>
                                        <p:attrNameLst>
                                          <p:attrName>fill.type</p:attrName>
                                        </p:attrNameLst>
                                      </p:cBhvr>
                                      <p:to>
                                        <p:strVal val="solid"/>
                                      </p:to>
                                    </p:set>
                                    <p:set>
                                      <p:cBhvr>
                                        <p:cTn id="8" dur="500" fill="hold"/>
                                        <p:tgtEl>
                                          <p:spTgt spid="233481"/>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500" fill="hold"/>
                                        <p:tgtEl>
                                          <p:spTgt spid="233482"/>
                                        </p:tgtEl>
                                        <p:attrNameLst>
                                          <p:attrName>fillcolor</p:attrName>
                                        </p:attrNameLst>
                                      </p:cBhvr>
                                      <p:to>
                                        <a:srgbClr val="0080FF"/>
                                      </p:to>
                                    </p:animClr>
                                    <p:set>
                                      <p:cBhvr>
                                        <p:cTn id="11" dur="500" fill="hold"/>
                                        <p:tgtEl>
                                          <p:spTgt spid="233482"/>
                                        </p:tgtEl>
                                        <p:attrNameLst>
                                          <p:attrName>fill.type</p:attrName>
                                        </p:attrNameLst>
                                      </p:cBhvr>
                                      <p:to>
                                        <p:strVal val="solid"/>
                                      </p:to>
                                    </p:set>
                                    <p:set>
                                      <p:cBhvr>
                                        <p:cTn id="12" dur="500" fill="hold"/>
                                        <p:tgtEl>
                                          <p:spTgt spid="233482"/>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2335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500" fill="hold"/>
                                        <p:tgtEl>
                                          <p:spTgt spid="233483"/>
                                        </p:tgtEl>
                                        <p:attrNameLst>
                                          <p:attrName>fillcolor</p:attrName>
                                        </p:attrNameLst>
                                      </p:cBhvr>
                                      <p:to>
                                        <a:srgbClr val="0080FF"/>
                                      </p:to>
                                    </p:animClr>
                                    <p:set>
                                      <p:cBhvr>
                                        <p:cTn id="19" dur="500" fill="hold"/>
                                        <p:tgtEl>
                                          <p:spTgt spid="233483"/>
                                        </p:tgtEl>
                                        <p:attrNameLst>
                                          <p:attrName>fill.type</p:attrName>
                                        </p:attrNameLst>
                                      </p:cBhvr>
                                      <p:to>
                                        <p:strVal val="solid"/>
                                      </p:to>
                                    </p:set>
                                    <p:set>
                                      <p:cBhvr>
                                        <p:cTn id="20" dur="500" fill="hold"/>
                                        <p:tgtEl>
                                          <p:spTgt spid="233483"/>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500" fill="hold"/>
                                        <p:tgtEl>
                                          <p:spTgt spid="233484"/>
                                        </p:tgtEl>
                                        <p:attrNameLst>
                                          <p:attrName>fillcolor</p:attrName>
                                        </p:attrNameLst>
                                      </p:cBhvr>
                                      <p:to>
                                        <a:srgbClr val="0080FF"/>
                                      </p:to>
                                    </p:animClr>
                                    <p:set>
                                      <p:cBhvr>
                                        <p:cTn id="23" dur="500" fill="hold"/>
                                        <p:tgtEl>
                                          <p:spTgt spid="233484"/>
                                        </p:tgtEl>
                                        <p:attrNameLst>
                                          <p:attrName>fill.type</p:attrName>
                                        </p:attrNameLst>
                                      </p:cBhvr>
                                      <p:to>
                                        <p:strVal val="solid"/>
                                      </p:to>
                                    </p:set>
                                    <p:set>
                                      <p:cBhvr>
                                        <p:cTn id="24" dur="500" fill="hold"/>
                                        <p:tgtEl>
                                          <p:spTgt spid="233484"/>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335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51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233479"/>
                                        </p:tgtEl>
                                        <p:attrNameLst>
                                          <p:attrName>fillcolor</p:attrName>
                                        </p:attrNameLst>
                                      </p:cBhvr>
                                      <p:to>
                                        <a:srgbClr val="0080FF"/>
                                      </p:to>
                                    </p:animClr>
                                    <p:set>
                                      <p:cBhvr>
                                        <p:cTn id="33" dur="500" fill="hold"/>
                                        <p:tgtEl>
                                          <p:spTgt spid="233479"/>
                                        </p:tgtEl>
                                        <p:attrNameLst>
                                          <p:attrName>fill.type</p:attrName>
                                        </p:attrNameLst>
                                      </p:cBhvr>
                                      <p:to>
                                        <p:strVal val="solid"/>
                                      </p:to>
                                    </p:set>
                                    <p:set>
                                      <p:cBhvr>
                                        <p:cTn id="34" dur="500" fill="hold"/>
                                        <p:tgtEl>
                                          <p:spTgt spid="233479"/>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233480"/>
                                        </p:tgtEl>
                                        <p:attrNameLst>
                                          <p:attrName>fillcolor</p:attrName>
                                        </p:attrNameLst>
                                      </p:cBhvr>
                                      <p:to>
                                        <a:srgbClr val="0080FF"/>
                                      </p:to>
                                    </p:animClr>
                                    <p:set>
                                      <p:cBhvr>
                                        <p:cTn id="37" dur="500" fill="hold"/>
                                        <p:tgtEl>
                                          <p:spTgt spid="233480"/>
                                        </p:tgtEl>
                                        <p:attrNameLst>
                                          <p:attrName>fill.type</p:attrName>
                                        </p:attrNameLst>
                                      </p:cBhvr>
                                      <p:to>
                                        <p:strVal val="solid"/>
                                      </p:to>
                                    </p:set>
                                    <p:set>
                                      <p:cBhvr>
                                        <p:cTn id="38" dur="500" fill="hold"/>
                                        <p:tgtEl>
                                          <p:spTgt spid="23348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3515"/>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233485"/>
                                        </p:tgtEl>
                                        <p:attrNameLst>
                                          <p:attrName>fillcolor</p:attrName>
                                        </p:attrNameLst>
                                      </p:cBhvr>
                                      <p:to>
                                        <a:srgbClr val="0080FF"/>
                                      </p:to>
                                    </p:animClr>
                                    <p:set>
                                      <p:cBhvr>
                                        <p:cTn id="45" dur="500" fill="hold"/>
                                        <p:tgtEl>
                                          <p:spTgt spid="233485"/>
                                        </p:tgtEl>
                                        <p:attrNameLst>
                                          <p:attrName>fill.type</p:attrName>
                                        </p:attrNameLst>
                                      </p:cBhvr>
                                      <p:to>
                                        <p:strVal val="solid"/>
                                      </p:to>
                                    </p:set>
                                    <p:set>
                                      <p:cBhvr>
                                        <p:cTn id="46" dur="500" fill="hold"/>
                                        <p:tgtEl>
                                          <p:spTgt spid="233485"/>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233486"/>
                                        </p:tgtEl>
                                        <p:attrNameLst>
                                          <p:attrName>fillcolor</p:attrName>
                                        </p:attrNameLst>
                                      </p:cBhvr>
                                      <p:to>
                                        <a:srgbClr val="0080FF"/>
                                      </p:to>
                                    </p:animClr>
                                    <p:set>
                                      <p:cBhvr>
                                        <p:cTn id="49" dur="500" fill="hold"/>
                                        <p:tgtEl>
                                          <p:spTgt spid="233486"/>
                                        </p:tgtEl>
                                        <p:attrNameLst>
                                          <p:attrName>fill.type</p:attrName>
                                        </p:attrNameLst>
                                      </p:cBhvr>
                                      <p:to>
                                        <p:strVal val="solid"/>
                                      </p:to>
                                    </p:set>
                                    <p:set>
                                      <p:cBhvr>
                                        <p:cTn id="50" dur="500" fill="hold"/>
                                        <p:tgtEl>
                                          <p:spTgt spid="233486"/>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500" fill="hold"/>
                                        <p:tgtEl>
                                          <p:spTgt spid="233566"/>
                                        </p:tgtEl>
                                        <p:attrNameLst>
                                          <p:attrName>stroke.color</p:attrName>
                                        </p:attrNameLst>
                                      </p:cBhvr>
                                      <p:to>
                                        <a:srgbClr val="0080FF"/>
                                      </p:to>
                                    </p:animClr>
                                    <p:set>
                                      <p:cBhvr>
                                        <p:cTn id="55" dur="500" fill="hold"/>
                                        <p:tgtEl>
                                          <p:spTgt spid="233566"/>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233567"/>
                                        </p:tgtEl>
                                        <p:attrNameLst>
                                          <p:attrName>stroke.color</p:attrName>
                                        </p:attrNameLst>
                                      </p:cBhvr>
                                      <p:to>
                                        <a:srgbClr val="0080FF"/>
                                      </p:to>
                                    </p:animClr>
                                    <p:set>
                                      <p:cBhvr>
                                        <p:cTn id="58" dur="500" fill="hold"/>
                                        <p:tgtEl>
                                          <p:spTgt spid="233567"/>
                                        </p:tgtEl>
                                        <p:attrNameLst>
                                          <p:attrName>stroke.on</p:attrName>
                                        </p:attrNameLst>
                                      </p:cBhvr>
                                      <p:to>
                                        <p:strVal val="true"/>
                                      </p:to>
                                    </p:set>
                                  </p:childTnLst>
                                </p:cTn>
                              </p:par>
                              <p:par>
                                <p:cTn id="59" presetID="1" presetClass="entr" presetSubtype="0" fill="hold" nodeType="withEffect">
                                  <p:stCondLst>
                                    <p:cond delay="0"/>
                                  </p:stCondLst>
                                  <p:childTnLst>
                                    <p:set>
                                      <p:cBhvr>
                                        <p:cTn id="60" dur="1" fill="hold">
                                          <p:stCondLst>
                                            <p:cond delay="0"/>
                                          </p:stCondLst>
                                        </p:cTn>
                                        <p:tgtEl>
                                          <p:spTgt spid="2335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3530"/>
                                        </p:tgtEl>
                                        <p:attrNameLst>
                                          <p:attrName>style.visibility</p:attrName>
                                        </p:attrNameLst>
                                      </p:cBhvr>
                                      <p:to>
                                        <p:strVal val="visible"/>
                                      </p:to>
                                    </p:set>
                                  </p:childTnLst>
                                </p:cTn>
                              </p:par>
                              <p:par>
                                <p:cTn id="63" presetID="1" presetClass="emph" presetSubtype="2" fill="hold" grpId="0" nodeType="withEffect">
                                  <p:stCondLst>
                                    <p:cond delay="0"/>
                                  </p:stCondLst>
                                  <p:childTnLst>
                                    <p:animClr clrSpc="rgb" dir="cw">
                                      <p:cBhvr>
                                        <p:cTn id="64" dur="500" fill="hold"/>
                                        <p:tgtEl>
                                          <p:spTgt spid="233489"/>
                                        </p:tgtEl>
                                        <p:attrNameLst>
                                          <p:attrName>fillcolor</p:attrName>
                                        </p:attrNameLst>
                                      </p:cBhvr>
                                      <p:to>
                                        <a:srgbClr val="0080FF"/>
                                      </p:to>
                                    </p:animClr>
                                    <p:set>
                                      <p:cBhvr>
                                        <p:cTn id="65" dur="500" fill="hold"/>
                                        <p:tgtEl>
                                          <p:spTgt spid="233489"/>
                                        </p:tgtEl>
                                        <p:attrNameLst>
                                          <p:attrName>fill.type</p:attrName>
                                        </p:attrNameLst>
                                      </p:cBhvr>
                                      <p:to>
                                        <p:strVal val="solid"/>
                                      </p:to>
                                    </p:set>
                                    <p:set>
                                      <p:cBhvr>
                                        <p:cTn id="66" dur="500" fill="hold"/>
                                        <p:tgtEl>
                                          <p:spTgt spid="233489"/>
                                        </p:tgtEl>
                                        <p:attrNameLst>
                                          <p:attrName>fill.on</p:attrName>
                                        </p:attrNameLst>
                                      </p:cBhvr>
                                      <p:to>
                                        <p:strVal val="true"/>
                                      </p:to>
                                    </p:set>
                                  </p:childTnLst>
                                </p:cTn>
                              </p:par>
                              <p:par>
                                <p:cTn id="67" presetID="1" presetClass="emph" presetSubtype="2" fill="hold" grpId="0" nodeType="withEffect">
                                  <p:stCondLst>
                                    <p:cond delay="0"/>
                                  </p:stCondLst>
                                  <p:childTnLst>
                                    <p:animClr clrSpc="rgb" dir="cw">
                                      <p:cBhvr>
                                        <p:cTn id="68" dur="500" fill="hold"/>
                                        <p:tgtEl>
                                          <p:spTgt spid="233490"/>
                                        </p:tgtEl>
                                        <p:attrNameLst>
                                          <p:attrName>fillcolor</p:attrName>
                                        </p:attrNameLst>
                                      </p:cBhvr>
                                      <p:to>
                                        <a:srgbClr val="0080FF"/>
                                      </p:to>
                                    </p:animClr>
                                    <p:set>
                                      <p:cBhvr>
                                        <p:cTn id="69" dur="500" fill="hold"/>
                                        <p:tgtEl>
                                          <p:spTgt spid="233490"/>
                                        </p:tgtEl>
                                        <p:attrNameLst>
                                          <p:attrName>fill.type</p:attrName>
                                        </p:attrNameLst>
                                      </p:cBhvr>
                                      <p:to>
                                        <p:strVal val="solid"/>
                                      </p:to>
                                    </p:set>
                                    <p:set>
                                      <p:cBhvr>
                                        <p:cTn id="70" dur="500" fill="hold"/>
                                        <p:tgtEl>
                                          <p:spTgt spid="233490"/>
                                        </p:tgtEl>
                                        <p:attrNameLst>
                                          <p:attrName>fill.on</p:attrName>
                                        </p:attrNameLst>
                                      </p:cBhvr>
                                      <p:to>
                                        <p:strVal val="true"/>
                                      </p:to>
                                    </p:set>
                                  </p:childTnLst>
                                </p:cTn>
                              </p:par>
                              <p:par>
                                <p:cTn id="71" presetID="1" presetClass="entr" presetSubtype="0" fill="hold" grpId="0" nodeType="withEffect">
                                  <p:stCondLst>
                                    <p:cond delay="0"/>
                                  </p:stCondLst>
                                  <p:childTnLst>
                                    <p:set>
                                      <p:cBhvr>
                                        <p:cTn id="72" dur="1" fill="hold">
                                          <p:stCondLst>
                                            <p:cond delay="0"/>
                                          </p:stCondLst>
                                        </p:cTn>
                                        <p:tgtEl>
                                          <p:spTgt spid="2335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500" fill="hold"/>
                                        <p:tgtEl>
                                          <p:spTgt spid="233568"/>
                                        </p:tgtEl>
                                        <p:attrNameLst>
                                          <p:attrName>stroke.color</p:attrName>
                                        </p:attrNameLst>
                                      </p:cBhvr>
                                      <p:to>
                                        <a:srgbClr val="0080FF"/>
                                      </p:to>
                                    </p:animClr>
                                    <p:set>
                                      <p:cBhvr>
                                        <p:cTn id="77" dur="500" fill="hold"/>
                                        <p:tgtEl>
                                          <p:spTgt spid="233568"/>
                                        </p:tgtEl>
                                        <p:attrNameLst>
                                          <p:attrName>stroke.on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233487"/>
                                        </p:tgtEl>
                                        <p:attrNameLst>
                                          <p:attrName>fillcolor</p:attrName>
                                        </p:attrNameLst>
                                      </p:cBhvr>
                                      <p:to>
                                        <a:srgbClr val="0080FF"/>
                                      </p:to>
                                    </p:animClr>
                                    <p:set>
                                      <p:cBhvr>
                                        <p:cTn id="80" dur="500" fill="hold"/>
                                        <p:tgtEl>
                                          <p:spTgt spid="233487"/>
                                        </p:tgtEl>
                                        <p:attrNameLst>
                                          <p:attrName>fill.type</p:attrName>
                                        </p:attrNameLst>
                                      </p:cBhvr>
                                      <p:to>
                                        <p:strVal val="solid"/>
                                      </p:to>
                                    </p:set>
                                    <p:set>
                                      <p:cBhvr>
                                        <p:cTn id="81" dur="500" fill="hold"/>
                                        <p:tgtEl>
                                          <p:spTgt spid="233487"/>
                                        </p:tgtEl>
                                        <p:attrNameLst>
                                          <p:attrName>fill.on</p:attrName>
                                        </p:attrNameLst>
                                      </p:cBhvr>
                                      <p:to>
                                        <p:strVal val="true"/>
                                      </p:to>
                                    </p:set>
                                  </p:childTnLst>
                                </p:cTn>
                              </p:par>
                              <p:par>
                                <p:cTn id="82" presetID="1" presetClass="entr" presetSubtype="0" fill="hold" grpId="0" nodeType="withEffect">
                                  <p:stCondLst>
                                    <p:cond delay="0"/>
                                  </p:stCondLst>
                                  <p:childTnLst>
                                    <p:set>
                                      <p:cBhvr>
                                        <p:cTn id="83" dur="1" fill="hold">
                                          <p:stCondLst>
                                            <p:cond delay="0"/>
                                          </p:stCondLst>
                                        </p:cTn>
                                        <p:tgtEl>
                                          <p:spTgt spid="233518"/>
                                        </p:tgtEl>
                                        <p:attrNameLst>
                                          <p:attrName>style.visibility</p:attrName>
                                        </p:attrNameLst>
                                      </p:cBhvr>
                                      <p:to>
                                        <p:strVal val="visible"/>
                                      </p:to>
                                    </p:set>
                                  </p:childTnLst>
                                </p:cTn>
                              </p:par>
                              <p:par>
                                <p:cTn id="84" presetID="1" presetClass="entr" presetSubtype="0" fill="hold" grpId="1" nodeType="withEffect">
                                  <p:stCondLst>
                                    <p:cond delay="0"/>
                                  </p:stCondLst>
                                  <p:childTnLst>
                                    <p:set>
                                      <p:cBhvr>
                                        <p:cTn id="85" dur="1" fill="hold">
                                          <p:stCondLst>
                                            <p:cond delay="0"/>
                                          </p:stCondLst>
                                        </p:cTn>
                                        <p:tgtEl>
                                          <p:spTgt spid="233515"/>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3534"/>
                                        </p:tgtEl>
                                        <p:attrNameLst>
                                          <p:attrName>style.visibility</p:attrName>
                                        </p:attrNameLst>
                                      </p:cBhvr>
                                      <p:to>
                                        <p:strVal val="visible"/>
                                      </p:to>
                                    </p:set>
                                  </p:childTnLst>
                                </p:cTn>
                              </p:par>
                              <p:par>
                                <p:cTn id="88" presetID="1" presetClass="emph" presetSubtype="2" fill="hold" grpId="0" nodeType="withEffect">
                                  <p:stCondLst>
                                    <p:cond delay="0"/>
                                  </p:stCondLst>
                                  <p:childTnLst>
                                    <p:animClr clrSpc="rgb" dir="cw">
                                      <p:cBhvr>
                                        <p:cTn id="89" dur="500" fill="hold"/>
                                        <p:tgtEl>
                                          <p:spTgt spid="233488"/>
                                        </p:tgtEl>
                                        <p:attrNameLst>
                                          <p:attrName>fillcolor</p:attrName>
                                        </p:attrNameLst>
                                      </p:cBhvr>
                                      <p:to>
                                        <a:srgbClr val="0080FF"/>
                                      </p:to>
                                    </p:animClr>
                                    <p:set>
                                      <p:cBhvr>
                                        <p:cTn id="90" dur="500" fill="hold"/>
                                        <p:tgtEl>
                                          <p:spTgt spid="233488"/>
                                        </p:tgtEl>
                                        <p:attrNameLst>
                                          <p:attrName>fill.type</p:attrName>
                                        </p:attrNameLst>
                                      </p:cBhvr>
                                      <p:to>
                                        <p:strVal val="solid"/>
                                      </p:to>
                                    </p:set>
                                    <p:set>
                                      <p:cBhvr>
                                        <p:cTn id="91" dur="500" fill="hold"/>
                                        <p:tgtEl>
                                          <p:spTgt spid="233488"/>
                                        </p:tgtEl>
                                        <p:attrNameLst>
                                          <p:attrName>fill.on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7" presetClass="emph" presetSubtype="2" fill="hold" nodeType="clickEffect">
                                  <p:stCondLst>
                                    <p:cond delay="0"/>
                                  </p:stCondLst>
                                  <p:childTnLst>
                                    <p:animClr clrSpc="rgb" dir="cw">
                                      <p:cBhvr>
                                        <p:cTn id="95" dur="500" fill="hold"/>
                                        <p:tgtEl>
                                          <p:spTgt spid="233565"/>
                                        </p:tgtEl>
                                        <p:attrNameLst>
                                          <p:attrName>stroke.color</p:attrName>
                                        </p:attrNameLst>
                                      </p:cBhvr>
                                      <p:to>
                                        <a:srgbClr val="0080FF"/>
                                      </p:to>
                                    </p:animClr>
                                    <p:set>
                                      <p:cBhvr>
                                        <p:cTn id="96" dur="500" fill="hold"/>
                                        <p:tgtEl>
                                          <p:spTgt spid="233565"/>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33569"/>
                                        </p:tgtEl>
                                        <p:attrNameLst>
                                          <p:attrName>stroke.color</p:attrName>
                                        </p:attrNameLst>
                                      </p:cBhvr>
                                      <p:to>
                                        <a:srgbClr val="0080FF"/>
                                      </p:to>
                                    </p:animClr>
                                    <p:set>
                                      <p:cBhvr>
                                        <p:cTn id="99" dur="500" fill="hold"/>
                                        <p:tgtEl>
                                          <p:spTgt spid="233569"/>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500" fill="hold"/>
                                        <p:tgtEl>
                                          <p:spTgt spid="233570"/>
                                        </p:tgtEl>
                                        <p:attrNameLst>
                                          <p:attrName>stroke.color</p:attrName>
                                        </p:attrNameLst>
                                      </p:cBhvr>
                                      <p:to>
                                        <a:srgbClr val="0080FF"/>
                                      </p:to>
                                    </p:animClr>
                                    <p:set>
                                      <p:cBhvr>
                                        <p:cTn id="102" dur="500" fill="hold"/>
                                        <p:tgtEl>
                                          <p:spTgt spid="233570"/>
                                        </p:tgtEl>
                                        <p:attrNameLst>
                                          <p:attrName>stroke.on</p:attrName>
                                        </p:attrNameLst>
                                      </p:cBhvr>
                                      <p:to>
                                        <p:strVal val="true"/>
                                      </p:to>
                                    </p:set>
                                  </p:childTnLst>
                                </p:cTn>
                              </p:par>
                              <p:par>
                                <p:cTn id="103" presetID="1" presetClass="emph" presetSubtype="2" fill="hold" grpId="0" nodeType="withEffect">
                                  <p:stCondLst>
                                    <p:cond delay="0"/>
                                  </p:stCondLst>
                                  <p:childTnLst>
                                    <p:animClr clrSpc="rgb" dir="cw">
                                      <p:cBhvr>
                                        <p:cTn id="104" dur="500" fill="hold"/>
                                        <p:tgtEl>
                                          <p:spTgt spid="233477"/>
                                        </p:tgtEl>
                                        <p:attrNameLst>
                                          <p:attrName>fillcolor</p:attrName>
                                        </p:attrNameLst>
                                      </p:cBhvr>
                                      <p:to>
                                        <a:srgbClr val="0080FF"/>
                                      </p:to>
                                    </p:animClr>
                                    <p:set>
                                      <p:cBhvr>
                                        <p:cTn id="105" dur="500" fill="hold"/>
                                        <p:tgtEl>
                                          <p:spTgt spid="233477"/>
                                        </p:tgtEl>
                                        <p:attrNameLst>
                                          <p:attrName>fill.type</p:attrName>
                                        </p:attrNameLst>
                                      </p:cBhvr>
                                      <p:to>
                                        <p:strVal val="solid"/>
                                      </p:to>
                                    </p:set>
                                    <p:set>
                                      <p:cBhvr>
                                        <p:cTn id="106" dur="500" fill="hold"/>
                                        <p:tgtEl>
                                          <p:spTgt spid="233477"/>
                                        </p:tgtEl>
                                        <p:attrNameLst>
                                          <p:attrName>fill.on</p:attrName>
                                        </p:attrNameLst>
                                      </p:cBhvr>
                                      <p:to>
                                        <p:strVal val="true"/>
                                      </p:to>
                                    </p:set>
                                  </p:childTnLst>
                                </p:cTn>
                              </p:par>
                              <p:par>
                                <p:cTn id="107" presetID="1" presetClass="entr" presetSubtype="0" fill="hold" grpId="0" nodeType="withEffect">
                                  <p:stCondLst>
                                    <p:cond delay="0"/>
                                  </p:stCondLst>
                                  <p:childTnLst>
                                    <p:set>
                                      <p:cBhvr>
                                        <p:cTn id="108" dur="1" fill="hold">
                                          <p:stCondLst>
                                            <p:cond delay="0"/>
                                          </p:stCondLst>
                                        </p:cTn>
                                        <p:tgtEl>
                                          <p:spTgt spid="23352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3353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335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33533"/>
                                        </p:tgtEl>
                                        <p:attrNameLst>
                                          <p:attrName>style.visibility</p:attrName>
                                        </p:attrNameLst>
                                      </p:cBhvr>
                                      <p:to>
                                        <p:strVal val="visible"/>
                                      </p:to>
                                    </p:set>
                                  </p:childTnLst>
                                </p:cTn>
                              </p:par>
                              <p:par>
                                <p:cTn id="115" presetID="1" presetClass="emph" presetSubtype="2" fill="hold" grpId="0" nodeType="withEffect">
                                  <p:stCondLst>
                                    <p:cond delay="0"/>
                                  </p:stCondLst>
                                  <p:childTnLst>
                                    <p:animClr clrSpc="rgb" dir="cw">
                                      <p:cBhvr>
                                        <p:cTn id="116" dur="500" fill="hold"/>
                                        <p:tgtEl>
                                          <p:spTgt spid="233478"/>
                                        </p:tgtEl>
                                        <p:attrNameLst>
                                          <p:attrName>fillcolor</p:attrName>
                                        </p:attrNameLst>
                                      </p:cBhvr>
                                      <p:to>
                                        <a:srgbClr val="0080FF"/>
                                      </p:to>
                                    </p:animClr>
                                    <p:set>
                                      <p:cBhvr>
                                        <p:cTn id="117" dur="500" fill="hold"/>
                                        <p:tgtEl>
                                          <p:spTgt spid="233478"/>
                                        </p:tgtEl>
                                        <p:attrNameLst>
                                          <p:attrName>fill.type</p:attrName>
                                        </p:attrNameLst>
                                      </p:cBhvr>
                                      <p:to>
                                        <p:strVal val="solid"/>
                                      </p:to>
                                    </p:set>
                                    <p:set>
                                      <p:cBhvr>
                                        <p:cTn id="118" dur="500" fill="hold"/>
                                        <p:tgtEl>
                                          <p:spTgt spid="233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nimBg="1"/>
      <p:bldP spid="233478" grpId="0" animBg="1"/>
      <p:bldP spid="233524" grpId="0" animBg="1"/>
      <p:bldP spid="233481" grpId="0" animBg="1"/>
      <p:bldP spid="233482" grpId="0" animBg="1"/>
      <p:bldP spid="233514" grpId="0" animBg="1"/>
      <p:bldP spid="233483" grpId="0" animBg="1"/>
      <p:bldP spid="233484" grpId="0" animBg="1"/>
      <p:bldP spid="233513" grpId="0" animBg="1"/>
      <p:bldP spid="233489" grpId="0" animBg="1"/>
      <p:bldP spid="233490" grpId="0" animBg="1"/>
      <p:bldP spid="233523" grpId="0" animBg="1"/>
      <p:bldP spid="233479" grpId="0" animBg="1"/>
      <p:bldP spid="233480" grpId="0" animBg="1"/>
      <p:bldP spid="233516" grpId="0" animBg="1"/>
      <p:bldP spid="233487" grpId="0" animBg="1"/>
      <p:bldP spid="233488" grpId="0" animBg="1"/>
      <p:bldP spid="233518" grpId="0" animBg="1"/>
      <p:bldP spid="233485" grpId="0" animBg="1"/>
      <p:bldP spid="233486" grpId="0" animBg="1"/>
      <p:bldP spid="233515" grpId="0" animBg="1"/>
      <p:bldP spid="233515" grpId="1"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normAutofit/>
          </a:bodyPr>
          <a:lstStyle/>
          <a:p>
            <a:r>
              <a:rPr lang="en-US" dirty="0">
                <a:solidFill>
                  <a:srgbClr val="FF0000"/>
                </a:solidFill>
              </a:rPr>
              <a:t>Sandwich/ Bidirectional  Testing </a:t>
            </a:r>
          </a:p>
        </p:txBody>
      </p:sp>
      <p:sp>
        <p:nvSpPr>
          <p:cNvPr id="16387" name="Rectangle 5"/>
          <p:cNvSpPr>
            <a:spLocks noGrp="1" noChangeArrowheads="1"/>
          </p:cNvSpPr>
          <p:nvPr>
            <p:ph type="body" idx="1"/>
          </p:nvPr>
        </p:nvSpPr>
        <p:spPr/>
        <p:txBody>
          <a:bodyPr/>
          <a:lstStyle/>
          <a:p>
            <a:r>
              <a:rPr lang="en-US"/>
              <a:t>Combines top-down strategy with bottom-up strategy</a:t>
            </a:r>
          </a:p>
          <a:p>
            <a:r>
              <a:rPr lang="en-US"/>
              <a:t>The system is viewed as having three layers</a:t>
            </a:r>
          </a:p>
          <a:p>
            <a:pPr lvl="1"/>
            <a:r>
              <a:rPr lang="en-US">
                <a:ea typeface="ＭＳ Ｐゴシック" charset="-128"/>
              </a:rPr>
              <a:t>A target layer in the middle</a:t>
            </a:r>
          </a:p>
          <a:p>
            <a:pPr lvl="1"/>
            <a:r>
              <a:rPr lang="en-US">
                <a:ea typeface="ＭＳ Ｐゴシック" charset="-128"/>
              </a:rPr>
              <a:t>A layer above the target</a:t>
            </a:r>
          </a:p>
          <a:p>
            <a:pPr lvl="1"/>
            <a:r>
              <a:rPr lang="en-US">
                <a:ea typeface="ＭＳ Ｐゴシック" charset="-128"/>
              </a:rPr>
              <a:t>A layer below the target</a:t>
            </a:r>
          </a:p>
          <a:p>
            <a:r>
              <a:rPr lang="en-US"/>
              <a:t>Testing converges at the target layer.</a:t>
            </a:r>
          </a:p>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ormAutofit fontScale="90000"/>
          </a:bodyPr>
          <a:lstStyle/>
          <a:p>
            <a:pPr algn="l"/>
            <a:r>
              <a:rPr lang="en-US" dirty="0"/>
              <a:t>Sandwich Testing </a:t>
            </a:r>
            <a:br>
              <a:rPr lang="en-US" dirty="0"/>
            </a:br>
            <a:r>
              <a:rPr lang="en-US" dirty="0"/>
              <a:t>Strategy</a:t>
            </a:r>
          </a:p>
        </p:txBody>
      </p:sp>
      <p:sp>
        <p:nvSpPr>
          <p:cNvPr id="73762" name="Oval 34"/>
          <p:cNvSpPr>
            <a:spLocks noChangeArrowheads="1"/>
          </p:cNvSpPr>
          <p:nvPr/>
        </p:nvSpPr>
        <p:spPr bwMode="auto">
          <a:xfrm>
            <a:off x="6664325" y="3351213"/>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73764" name="Oval 36"/>
          <p:cNvSpPr>
            <a:spLocks noChangeArrowheads="1"/>
          </p:cNvSpPr>
          <p:nvPr/>
        </p:nvSpPr>
        <p:spPr bwMode="auto">
          <a:xfrm>
            <a:off x="2689225" y="3751263"/>
            <a:ext cx="1862138"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B, E, F</a:t>
            </a:r>
          </a:p>
        </p:txBody>
      </p:sp>
      <p:cxnSp>
        <p:nvCxnSpPr>
          <p:cNvPr id="73821" name="AutoShape 93"/>
          <p:cNvCxnSpPr>
            <a:cxnSpLocks noChangeShapeType="1"/>
            <a:stCxn id="73764" idx="6"/>
            <a:endCxn id="73762" idx="2"/>
          </p:cNvCxnSpPr>
          <p:nvPr/>
        </p:nvCxnSpPr>
        <p:spPr bwMode="auto">
          <a:xfrm>
            <a:off x="4551363" y="4059238"/>
            <a:ext cx="2112962" cy="0"/>
          </a:xfrm>
          <a:prstGeom prst="straightConnector1">
            <a:avLst/>
          </a:prstGeom>
          <a:noFill/>
          <a:ln w="12700">
            <a:solidFill>
              <a:schemeClr val="tx1"/>
            </a:solidFill>
            <a:round/>
            <a:headEnd/>
            <a:tailEnd type="triangle" w="med" len="med"/>
          </a:ln>
        </p:spPr>
      </p:cxnSp>
      <p:sp>
        <p:nvSpPr>
          <p:cNvPr id="73755" name="Oval 27"/>
          <p:cNvSpPr>
            <a:spLocks noChangeArrowheads="1"/>
          </p:cNvSpPr>
          <p:nvPr/>
        </p:nvSpPr>
        <p:spPr bwMode="auto">
          <a:xfrm>
            <a:off x="2689225" y="4810125"/>
            <a:ext cx="1862138"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D,G</a:t>
            </a:r>
          </a:p>
        </p:txBody>
      </p:sp>
      <p:cxnSp>
        <p:nvCxnSpPr>
          <p:cNvPr id="73826" name="AutoShape 98"/>
          <p:cNvCxnSpPr>
            <a:cxnSpLocks noChangeShapeType="1"/>
            <a:stCxn id="73755" idx="6"/>
            <a:endCxn id="73762" idx="3"/>
          </p:cNvCxnSpPr>
          <p:nvPr/>
        </p:nvCxnSpPr>
        <p:spPr bwMode="auto">
          <a:xfrm flipV="1">
            <a:off x="4551363" y="4559300"/>
            <a:ext cx="2311400" cy="558800"/>
          </a:xfrm>
          <a:prstGeom prst="straightConnector1">
            <a:avLst/>
          </a:prstGeom>
          <a:noFill/>
          <a:ln w="12700">
            <a:solidFill>
              <a:schemeClr val="tx1"/>
            </a:solidFill>
            <a:round/>
            <a:headEnd/>
            <a:tailEnd type="triangle" w="med" len="med"/>
          </a:ln>
        </p:spPr>
      </p:cxnSp>
      <p:sp>
        <p:nvSpPr>
          <p:cNvPr id="73761" name="Oval 33"/>
          <p:cNvSpPr>
            <a:spLocks noChangeArrowheads="1"/>
          </p:cNvSpPr>
          <p:nvPr/>
        </p:nvSpPr>
        <p:spPr bwMode="auto">
          <a:xfrm>
            <a:off x="515938" y="18796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cxnSp>
        <p:nvCxnSpPr>
          <p:cNvPr id="73820" name="AutoShape 92"/>
          <p:cNvCxnSpPr>
            <a:cxnSpLocks noChangeShapeType="1"/>
            <a:stCxn id="73761" idx="6"/>
            <a:endCxn id="73786" idx="2"/>
          </p:cNvCxnSpPr>
          <p:nvPr/>
        </p:nvCxnSpPr>
        <p:spPr bwMode="auto">
          <a:xfrm>
            <a:off x="1322388" y="2159000"/>
            <a:ext cx="1365250" cy="879475"/>
          </a:xfrm>
          <a:prstGeom prst="straightConnector1">
            <a:avLst/>
          </a:prstGeom>
          <a:noFill/>
          <a:ln w="12700">
            <a:solidFill>
              <a:schemeClr val="tx1"/>
            </a:solidFill>
            <a:round/>
            <a:headEnd/>
            <a:tailEnd type="triangle" w="med" len="med"/>
          </a:ln>
        </p:spPr>
      </p:cxnSp>
      <p:sp>
        <p:nvSpPr>
          <p:cNvPr id="73757" name="Oval 29"/>
          <p:cNvSpPr>
            <a:spLocks noChangeArrowheads="1"/>
          </p:cNvSpPr>
          <p:nvPr/>
        </p:nvSpPr>
        <p:spPr bwMode="auto">
          <a:xfrm>
            <a:off x="515938" y="29622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cxnSp>
        <p:nvCxnSpPr>
          <p:cNvPr id="73823" name="AutoShape 95"/>
          <p:cNvCxnSpPr>
            <a:cxnSpLocks noChangeShapeType="1"/>
            <a:stCxn id="73757" idx="6"/>
            <a:endCxn id="73764" idx="2"/>
          </p:cNvCxnSpPr>
          <p:nvPr/>
        </p:nvCxnSpPr>
        <p:spPr bwMode="auto">
          <a:xfrm>
            <a:off x="1322388" y="3241675"/>
            <a:ext cx="1366837" cy="817563"/>
          </a:xfrm>
          <a:prstGeom prst="straightConnector1">
            <a:avLst/>
          </a:prstGeom>
          <a:noFill/>
          <a:ln w="12700">
            <a:solidFill>
              <a:schemeClr val="tx1"/>
            </a:solidFill>
            <a:round/>
            <a:headEnd/>
            <a:tailEnd type="triangle" w="med" len="med"/>
          </a:ln>
        </p:spPr>
      </p:cxnSp>
      <p:sp>
        <p:nvSpPr>
          <p:cNvPr id="73756" name="Oval 28"/>
          <p:cNvSpPr>
            <a:spLocks noChangeArrowheads="1"/>
          </p:cNvSpPr>
          <p:nvPr/>
        </p:nvSpPr>
        <p:spPr bwMode="auto">
          <a:xfrm>
            <a:off x="534988" y="41814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cxnSp>
        <p:nvCxnSpPr>
          <p:cNvPr id="73824" name="AutoShape 96"/>
          <p:cNvCxnSpPr>
            <a:cxnSpLocks noChangeShapeType="1"/>
            <a:stCxn id="73756" idx="6"/>
            <a:endCxn id="73764" idx="2"/>
          </p:cNvCxnSpPr>
          <p:nvPr/>
        </p:nvCxnSpPr>
        <p:spPr bwMode="auto">
          <a:xfrm flipV="1">
            <a:off x="1341438" y="4059238"/>
            <a:ext cx="1347787" cy="401637"/>
          </a:xfrm>
          <a:prstGeom prst="straightConnector1">
            <a:avLst/>
          </a:prstGeom>
          <a:noFill/>
          <a:ln w="12700">
            <a:solidFill>
              <a:schemeClr val="tx1"/>
            </a:solidFill>
            <a:round/>
            <a:headEnd/>
            <a:tailEnd type="triangle" w="med" len="med"/>
          </a:ln>
        </p:spPr>
      </p:cxnSp>
      <p:sp>
        <p:nvSpPr>
          <p:cNvPr id="73760" name="Oval 32"/>
          <p:cNvSpPr>
            <a:spLocks noChangeArrowheads="1"/>
          </p:cNvSpPr>
          <p:nvPr/>
        </p:nvSpPr>
        <p:spPr bwMode="auto">
          <a:xfrm>
            <a:off x="573088" y="53054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cxnSp>
        <p:nvCxnSpPr>
          <p:cNvPr id="73822" name="AutoShape 94"/>
          <p:cNvCxnSpPr>
            <a:cxnSpLocks noChangeShapeType="1"/>
            <a:stCxn id="73760" idx="6"/>
            <a:endCxn id="73755" idx="2"/>
          </p:cNvCxnSpPr>
          <p:nvPr/>
        </p:nvCxnSpPr>
        <p:spPr bwMode="auto">
          <a:xfrm flipV="1">
            <a:off x="1379538" y="5118100"/>
            <a:ext cx="1309687" cy="466725"/>
          </a:xfrm>
          <a:prstGeom prst="straightConnector1">
            <a:avLst/>
          </a:prstGeom>
          <a:noFill/>
          <a:ln w="12700">
            <a:solidFill>
              <a:schemeClr val="tx1"/>
            </a:solidFill>
            <a:round/>
            <a:headEnd/>
            <a:tailEnd type="triangle" w="med" len="med"/>
          </a:ln>
        </p:spPr>
      </p:cxnSp>
      <p:sp>
        <p:nvSpPr>
          <p:cNvPr id="73786" name="Oval 58"/>
          <p:cNvSpPr>
            <a:spLocks noChangeArrowheads="1"/>
          </p:cNvSpPr>
          <p:nvPr/>
        </p:nvSpPr>
        <p:spPr bwMode="auto">
          <a:xfrm>
            <a:off x="2687638" y="2730500"/>
            <a:ext cx="1862137"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A,B,C, D</a:t>
            </a:r>
          </a:p>
        </p:txBody>
      </p:sp>
      <p:cxnSp>
        <p:nvCxnSpPr>
          <p:cNvPr id="73825" name="AutoShape 97"/>
          <p:cNvCxnSpPr>
            <a:cxnSpLocks noChangeShapeType="1"/>
            <a:stCxn id="73786" idx="6"/>
            <a:endCxn id="73762" idx="1"/>
          </p:cNvCxnSpPr>
          <p:nvPr/>
        </p:nvCxnSpPr>
        <p:spPr bwMode="auto">
          <a:xfrm>
            <a:off x="4549775" y="3038475"/>
            <a:ext cx="2312988" cy="520700"/>
          </a:xfrm>
          <a:prstGeom prst="straightConnector1">
            <a:avLst/>
          </a:prstGeom>
          <a:noFill/>
          <a:ln w="12700">
            <a:solidFill>
              <a:schemeClr val="tx1"/>
            </a:solidFill>
            <a:round/>
            <a:headEnd/>
            <a:tailEnd type="triangle" w="med" len="med"/>
          </a:ln>
        </p:spPr>
      </p:cxnSp>
      <p:cxnSp>
        <p:nvCxnSpPr>
          <p:cNvPr id="73860" name="AutoShape 132"/>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73861" name="AutoShape 133"/>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73862" name="AutoShape 134"/>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73863" name="AutoShape 135"/>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73864" name="AutoShape 136"/>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73865" name="AutoShape 137"/>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73866" name="Rectangle 138"/>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73867" name="AutoShape 139"/>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68" name="Rectangle 140"/>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73869" name="AutoShape 141"/>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0" name="Rectangle 142"/>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73871" name="AutoShape 143"/>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2" name="Rectangle 144"/>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73873" name="AutoShape 145"/>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4" name="Rectangle 146"/>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73875" name="AutoShape 147"/>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6" name="Rectangle 148"/>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73877" name="AutoShape 149"/>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8" name="Rectangle 150"/>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73879" name="AutoShape 151"/>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61"/>
                                        </p:tgtEl>
                                        <p:attrNameLst>
                                          <p:attrName>style.visibility</p:attrName>
                                        </p:attrNameLst>
                                      </p:cBhvr>
                                      <p:to>
                                        <p:strVal val="visible"/>
                                      </p:to>
                                    </p:set>
                                  </p:childTnLst>
                                </p:cTn>
                              </p:par>
                              <p:par>
                                <p:cTn id="7" presetID="1" presetClass="emph" presetSubtype="2" fill="hold" grpId="0" nodeType="withEffect">
                                  <p:stCondLst>
                                    <p:cond delay="0"/>
                                  </p:stCondLst>
                                  <p:childTnLst>
                                    <p:animClr clrSpc="rgb" dir="cw">
                                      <p:cBhvr>
                                        <p:cTn id="8" dur="500" fill="hold"/>
                                        <p:tgtEl>
                                          <p:spTgt spid="73866"/>
                                        </p:tgtEl>
                                        <p:attrNameLst>
                                          <p:attrName>fillcolor</p:attrName>
                                        </p:attrNameLst>
                                      </p:cBhvr>
                                      <p:to>
                                        <a:srgbClr val="0080FF"/>
                                      </p:to>
                                    </p:animClr>
                                    <p:set>
                                      <p:cBhvr>
                                        <p:cTn id="9" dur="500" fill="hold"/>
                                        <p:tgtEl>
                                          <p:spTgt spid="73866"/>
                                        </p:tgtEl>
                                        <p:attrNameLst>
                                          <p:attrName>fill.type</p:attrName>
                                        </p:attrNameLst>
                                      </p:cBhvr>
                                      <p:to>
                                        <p:strVal val="solid"/>
                                      </p:to>
                                    </p:set>
                                    <p:set>
                                      <p:cBhvr>
                                        <p:cTn id="10" dur="500" fill="hold"/>
                                        <p:tgtEl>
                                          <p:spTgt spid="73866"/>
                                        </p:tgtEl>
                                        <p:attrNameLst>
                                          <p:attrName>fill.on</p:attrName>
                                        </p:attrNameLst>
                                      </p:cBhvr>
                                      <p:to>
                                        <p:strVal val="true"/>
                                      </p:to>
                                    </p:set>
                                  </p:childTnLst>
                                </p:cTn>
                              </p:par>
                              <p:par>
                                <p:cTn id="11" presetID="1" presetClass="emph" presetSubtype="2" fill="hold" grpId="0" nodeType="withEffect">
                                  <p:stCondLst>
                                    <p:cond delay="0"/>
                                  </p:stCondLst>
                                  <p:childTnLst>
                                    <p:animClr clrSpc="rgb" dir="cw">
                                      <p:cBhvr>
                                        <p:cTn id="12" dur="500" fill="hold"/>
                                        <p:tgtEl>
                                          <p:spTgt spid="73867"/>
                                        </p:tgtEl>
                                        <p:attrNameLst>
                                          <p:attrName>fillcolor</p:attrName>
                                        </p:attrNameLst>
                                      </p:cBhvr>
                                      <p:to>
                                        <a:srgbClr val="0080FF"/>
                                      </p:to>
                                    </p:animClr>
                                    <p:set>
                                      <p:cBhvr>
                                        <p:cTn id="13" dur="500" fill="hold"/>
                                        <p:tgtEl>
                                          <p:spTgt spid="73867"/>
                                        </p:tgtEl>
                                        <p:attrNameLst>
                                          <p:attrName>fill.type</p:attrName>
                                        </p:attrNameLst>
                                      </p:cBhvr>
                                      <p:to>
                                        <p:strVal val="solid"/>
                                      </p:to>
                                    </p:set>
                                    <p:set>
                                      <p:cBhvr>
                                        <p:cTn id="14" dur="500" fill="hold"/>
                                        <p:tgtEl>
                                          <p:spTgt spid="7386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57"/>
                                        </p:tgtEl>
                                        <p:attrNameLst>
                                          <p:attrName>style.visibility</p:attrName>
                                        </p:attrNameLst>
                                      </p:cBhvr>
                                      <p:to>
                                        <p:strVal val="visible"/>
                                      </p:to>
                                    </p:set>
                                  </p:childTnLst>
                                </p:cTn>
                              </p:par>
                              <p:par>
                                <p:cTn id="19" presetID="1" presetClass="emph" presetSubtype="2" fill="hold" grpId="0" nodeType="withEffect">
                                  <p:stCondLst>
                                    <p:cond delay="0"/>
                                  </p:stCondLst>
                                  <p:childTnLst>
                                    <p:animClr clrSpc="rgb" dir="cw">
                                      <p:cBhvr>
                                        <p:cTn id="20" dur="500" fill="hold"/>
                                        <p:tgtEl>
                                          <p:spTgt spid="73868"/>
                                        </p:tgtEl>
                                        <p:attrNameLst>
                                          <p:attrName>fillcolor</p:attrName>
                                        </p:attrNameLst>
                                      </p:cBhvr>
                                      <p:to>
                                        <a:srgbClr val="0080FF"/>
                                      </p:to>
                                    </p:animClr>
                                    <p:set>
                                      <p:cBhvr>
                                        <p:cTn id="21" dur="500" fill="hold"/>
                                        <p:tgtEl>
                                          <p:spTgt spid="73868"/>
                                        </p:tgtEl>
                                        <p:attrNameLst>
                                          <p:attrName>fill.type</p:attrName>
                                        </p:attrNameLst>
                                      </p:cBhvr>
                                      <p:to>
                                        <p:strVal val="solid"/>
                                      </p:to>
                                    </p:set>
                                    <p:set>
                                      <p:cBhvr>
                                        <p:cTn id="22" dur="500" fill="hold"/>
                                        <p:tgtEl>
                                          <p:spTgt spid="73868"/>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73869"/>
                                        </p:tgtEl>
                                        <p:attrNameLst>
                                          <p:attrName>fillcolor</p:attrName>
                                        </p:attrNameLst>
                                      </p:cBhvr>
                                      <p:to>
                                        <a:srgbClr val="0080FF"/>
                                      </p:to>
                                    </p:animClr>
                                    <p:set>
                                      <p:cBhvr>
                                        <p:cTn id="25" dur="500" fill="hold"/>
                                        <p:tgtEl>
                                          <p:spTgt spid="73869"/>
                                        </p:tgtEl>
                                        <p:attrNameLst>
                                          <p:attrName>fill.type</p:attrName>
                                        </p:attrNameLst>
                                      </p:cBhvr>
                                      <p:to>
                                        <p:strVal val="solid"/>
                                      </p:to>
                                    </p:set>
                                    <p:set>
                                      <p:cBhvr>
                                        <p:cTn id="26" dur="500" fill="hold"/>
                                        <p:tgtEl>
                                          <p:spTgt spid="73869"/>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5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73871"/>
                                        </p:tgtEl>
                                        <p:attrNameLst>
                                          <p:attrName>fillcolor</p:attrName>
                                        </p:attrNameLst>
                                      </p:cBhvr>
                                      <p:to>
                                        <a:srgbClr val="0080FF"/>
                                      </p:to>
                                    </p:animClr>
                                    <p:set>
                                      <p:cBhvr>
                                        <p:cTn id="33" dur="500" fill="hold"/>
                                        <p:tgtEl>
                                          <p:spTgt spid="73871"/>
                                        </p:tgtEl>
                                        <p:attrNameLst>
                                          <p:attrName>fill.type</p:attrName>
                                        </p:attrNameLst>
                                      </p:cBhvr>
                                      <p:to>
                                        <p:strVal val="solid"/>
                                      </p:to>
                                    </p:set>
                                    <p:set>
                                      <p:cBhvr>
                                        <p:cTn id="34" dur="500" fill="hold"/>
                                        <p:tgtEl>
                                          <p:spTgt spid="73871"/>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73870"/>
                                        </p:tgtEl>
                                        <p:attrNameLst>
                                          <p:attrName>fillcolor</p:attrName>
                                        </p:attrNameLst>
                                      </p:cBhvr>
                                      <p:to>
                                        <a:srgbClr val="0080FF"/>
                                      </p:to>
                                    </p:animClr>
                                    <p:set>
                                      <p:cBhvr>
                                        <p:cTn id="37" dur="500" fill="hold"/>
                                        <p:tgtEl>
                                          <p:spTgt spid="73870"/>
                                        </p:tgtEl>
                                        <p:attrNameLst>
                                          <p:attrName>fill.type</p:attrName>
                                        </p:attrNameLst>
                                      </p:cBhvr>
                                      <p:to>
                                        <p:strVal val="solid"/>
                                      </p:to>
                                    </p:set>
                                    <p:set>
                                      <p:cBhvr>
                                        <p:cTn id="38" dur="500" fill="hold"/>
                                        <p:tgtEl>
                                          <p:spTgt spid="7387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760"/>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73878"/>
                                        </p:tgtEl>
                                        <p:attrNameLst>
                                          <p:attrName>fillcolor</p:attrName>
                                        </p:attrNameLst>
                                      </p:cBhvr>
                                      <p:to>
                                        <a:srgbClr val="0080FF"/>
                                      </p:to>
                                    </p:animClr>
                                    <p:set>
                                      <p:cBhvr>
                                        <p:cTn id="45" dur="500" fill="hold"/>
                                        <p:tgtEl>
                                          <p:spTgt spid="73878"/>
                                        </p:tgtEl>
                                        <p:attrNameLst>
                                          <p:attrName>fill.type</p:attrName>
                                        </p:attrNameLst>
                                      </p:cBhvr>
                                      <p:to>
                                        <p:strVal val="solid"/>
                                      </p:to>
                                    </p:set>
                                    <p:set>
                                      <p:cBhvr>
                                        <p:cTn id="46" dur="500" fill="hold"/>
                                        <p:tgtEl>
                                          <p:spTgt spid="73878"/>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73879"/>
                                        </p:tgtEl>
                                        <p:attrNameLst>
                                          <p:attrName>fillcolor</p:attrName>
                                        </p:attrNameLst>
                                      </p:cBhvr>
                                      <p:to>
                                        <a:srgbClr val="0080FF"/>
                                      </p:to>
                                    </p:animClr>
                                    <p:set>
                                      <p:cBhvr>
                                        <p:cTn id="49" dur="500" fill="hold"/>
                                        <p:tgtEl>
                                          <p:spTgt spid="73879"/>
                                        </p:tgtEl>
                                        <p:attrNameLst>
                                          <p:attrName>fill.type</p:attrName>
                                        </p:attrNameLst>
                                      </p:cBhvr>
                                      <p:to>
                                        <p:strVal val="solid"/>
                                      </p:to>
                                    </p:set>
                                    <p:set>
                                      <p:cBhvr>
                                        <p:cTn id="50" dur="500" fill="hold"/>
                                        <p:tgtEl>
                                          <p:spTgt spid="7387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8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786"/>
                                        </p:tgtEl>
                                        <p:attrNameLst>
                                          <p:attrName>style.visibility</p:attrName>
                                        </p:attrNameLst>
                                      </p:cBhvr>
                                      <p:to>
                                        <p:strVal val="visible"/>
                                      </p:to>
                                    </p:set>
                                  </p:childTnLst>
                                </p:cTn>
                              </p:par>
                              <p:par>
                                <p:cTn id="57" presetID="7" presetClass="emph" presetSubtype="2" fill="hold" nodeType="withEffect">
                                  <p:stCondLst>
                                    <p:cond delay="0"/>
                                  </p:stCondLst>
                                  <p:childTnLst>
                                    <p:animClr clrSpc="rgb" dir="cw">
                                      <p:cBhvr>
                                        <p:cTn id="58" dur="500" fill="hold"/>
                                        <p:tgtEl>
                                          <p:spTgt spid="73865"/>
                                        </p:tgtEl>
                                        <p:attrNameLst>
                                          <p:attrName>stroke.color</p:attrName>
                                        </p:attrNameLst>
                                      </p:cBhvr>
                                      <p:to>
                                        <a:srgbClr val="0080FF"/>
                                      </p:to>
                                    </p:animClr>
                                    <p:set>
                                      <p:cBhvr>
                                        <p:cTn id="59" dur="500" fill="hold"/>
                                        <p:tgtEl>
                                          <p:spTgt spid="73865"/>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73864"/>
                                        </p:tgtEl>
                                        <p:attrNameLst>
                                          <p:attrName>stroke.color</p:attrName>
                                        </p:attrNameLst>
                                      </p:cBhvr>
                                      <p:to>
                                        <a:srgbClr val="0080FF"/>
                                      </p:to>
                                    </p:animClr>
                                    <p:set>
                                      <p:cBhvr>
                                        <p:cTn id="62" dur="500" fill="hold"/>
                                        <p:tgtEl>
                                          <p:spTgt spid="73864"/>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73860"/>
                                        </p:tgtEl>
                                        <p:attrNameLst>
                                          <p:attrName>stroke.color</p:attrName>
                                        </p:attrNameLst>
                                      </p:cBhvr>
                                      <p:to>
                                        <a:srgbClr val="0080FF"/>
                                      </p:to>
                                    </p:animClr>
                                    <p:set>
                                      <p:cBhvr>
                                        <p:cTn id="65" dur="500" fill="hold"/>
                                        <p:tgtEl>
                                          <p:spTgt spid="73860"/>
                                        </p:tgtEl>
                                        <p:attrNameLst>
                                          <p:attrName>stroke.on</p:attrName>
                                        </p:attrNameLst>
                                      </p:cBhvr>
                                      <p:to>
                                        <p:strVal val="true"/>
                                      </p:to>
                                    </p:set>
                                  </p:childTnLst>
                                </p:cTn>
                              </p:par>
                              <p:par>
                                <p:cTn id="66" presetID="1" presetClass="emph" presetSubtype="2" fill="hold" grpId="0" nodeType="withEffect">
                                  <p:stCondLst>
                                    <p:cond delay="0"/>
                                  </p:stCondLst>
                                  <p:childTnLst>
                                    <p:animClr clrSpc="rgb" dir="cw">
                                      <p:cBhvr>
                                        <p:cTn id="67" dur="500" fill="hold"/>
                                        <p:tgtEl>
                                          <p:spTgt spid="73872"/>
                                        </p:tgtEl>
                                        <p:attrNameLst>
                                          <p:attrName>fillcolor</p:attrName>
                                        </p:attrNameLst>
                                      </p:cBhvr>
                                      <p:to>
                                        <a:srgbClr val="0080FF"/>
                                      </p:to>
                                    </p:animClr>
                                    <p:set>
                                      <p:cBhvr>
                                        <p:cTn id="68" dur="500" fill="hold"/>
                                        <p:tgtEl>
                                          <p:spTgt spid="73872"/>
                                        </p:tgtEl>
                                        <p:attrNameLst>
                                          <p:attrName>fill.type</p:attrName>
                                        </p:attrNameLst>
                                      </p:cBhvr>
                                      <p:to>
                                        <p:strVal val="solid"/>
                                      </p:to>
                                    </p:set>
                                    <p:set>
                                      <p:cBhvr>
                                        <p:cTn id="69" dur="500" fill="hold"/>
                                        <p:tgtEl>
                                          <p:spTgt spid="73872"/>
                                        </p:tgtEl>
                                        <p:attrNameLst>
                                          <p:attrName>fill.on</p:attrName>
                                        </p:attrNameLst>
                                      </p:cBhvr>
                                      <p:to>
                                        <p:strVal val="true"/>
                                      </p:to>
                                    </p:set>
                                  </p:childTnLst>
                                </p:cTn>
                              </p:par>
                              <p:par>
                                <p:cTn id="70" presetID="1" presetClass="emph" presetSubtype="2" fill="hold" grpId="0" nodeType="withEffect">
                                  <p:stCondLst>
                                    <p:cond delay="0"/>
                                  </p:stCondLst>
                                  <p:childTnLst>
                                    <p:animClr clrSpc="rgb" dir="cw">
                                      <p:cBhvr>
                                        <p:cTn id="71" dur="500" fill="hold"/>
                                        <p:tgtEl>
                                          <p:spTgt spid="73873"/>
                                        </p:tgtEl>
                                        <p:attrNameLst>
                                          <p:attrName>fillcolor</p:attrName>
                                        </p:attrNameLst>
                                      </p:cBhvr>
                                      <p:to>
                                        <a:srgbClr val="0080FF"/>
                                      </p:to>
                                    </p:animClr>
                                    <p:set>
                                      <p:cBhvr>
                                        <p:cTn id="72" dur="500" fill="hold"/>
                                        <p:tgtEl>
                                          <p:spTgt spid="73873"/>
                                        </p:tgtEl>
                                        <p:attrNameLst>
                                          <p:attrName>fill.type</p:attrName>
                                        </p:attrNameLst>
                                      </p:cBhvr>
                                      <p:to>
                                        <p:strVal val="solid"/>
                                      </p:to>
                                    </p:set>
                                    <p:set>
                                      <p:cBhvr>
                                        <p:cTn id="73" dur="500" fill="hold"/>
                                        <p:tgtEl>
                                          <p:spTgt spid="73873"/>
                                        </p:tgtEl>
                                        <p:attrNameLst>
                                          <p:attrName>fill.on</p:attrName>
                                        </p:attrNameLst>
                                      </p:cBhvr>
                                      <p:to>
                                        <p:strVal val="true"/>
                                      </p:to>
                                    </p:set>
                                  </p:childTnLst>
                                </p:cTn>
                              </p:par>
                              <p:par>
                                <p:cTn id="74" presetID="1" presetClass="emph" presetSubtype="2" fill="hold" grpId="0" nodeType="withEffect">
                                  <p:stCondLst>
                                    <p:cond delay="0"/>
                                  </p:stCondLst>
                                  <p:childTnLst>
                                    <p:animClr clrSpc="rgb" dir="cw">
                                      <p:cBhvr>
                                        <p:cTn id="75" dur="500" fill="hold"/>
                                        <p:tgtEl>
                                          <p:spTgt spid="73874"/>
                                        </p:tgtEl>
                                        <p:attrNameLst>
                                          <p:attrName>fillcolor</p:attrName>
                                        </p:attrNameLst>
                                      </p:cBhvr>
                                      <p:to>
                                        <a:srgbClr val="0080FF"/>
                                      </p:to>
                                    </p:animClr>
                                    <p:set>
                                      <p:cBhvr>
                                        <p:cTn id="76" dur="500" fill="hold"/>
                                        <p:tgtEl>
                                          <p:spTgt spid="73874"/>
                                        </p:tgtEl>
                                        <p:attrNameLst>
                                          <p:attrName>fill.type</p:attrName>
                                        </p:attrNameLst>
                                      </p:cBhvr>
                                      <p:to>
                                        <p:strVal val="solid"/>
                                      </p:to>
                                    </p:set>
                                    <p:set>
                                      <p:cBhvr>
                                        <p:cTn id="77" dur="500" fill="hold"/>
                                        <p:tgtEl>
                                          <p:spTgt spid="73874"/>
                                        </p:tgtEl>
                                        <p:attrNameLst>
                                          <p:attrName>fill.on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73875"/>
                                        </p:tgtEl>
                                        <p:attrNameLst>
                                          <p:attrName>fillcolor</p:attrName>
                                        </p:attrNameLst>
                                      </p:cBhvr>
                                      <p:to>
                                        <a:srgbClr val="0080FF"/>
                                      </p:to>
                                    </p:animClr>
                                    <p:set>
                                      <p:cBhvr>
                                        <p:cTn id="80" dur="500" fill="hold"/>
                                        <p:tgtEl>
                                          <p:spTgt spid="73875"/>
                                        </p:tgtEl>
                                        <p:attrNameLst>
                                          <p:attrName>fill.type</p:attrName>
                                        </p:attrNameLst>
                                      </p:cBhvr>
                                      <p:to>
                                        <p:strVal val="solid"/>
                                      </p:to>
                                    </p:set>
                                    <p:set>
                                      <p:cBhvr>
                                        <p:cTn id="81" dur="500" fill="hold"/>
                                        <p:tgtEl>
                                          <p:spTgt spid="73875"/>
                                        </p:tgtEl>
                                        <p:attrNameLst>
                                          <p:attrName>fill.on</p:attrName>
                                        </p:attrNameLst>
                                      </p:cBhvr>
                                      <p:to>
                                        <p:strVal val="true"/>
                                      </p:to>
                                    </p:set>
                                  </p:childTnLst>
                                </p:cTn>
                              </p:par>
                              <p:par>
                                <p:cTn id="82" presetID="1" presetClass="emph" presetSubtype="2" fill="hold" grpId="0" nodeType="withEffect">
                                  <p:stCondLst>
                                    <p:cond delay="0"/>
                                  </p:stCondLst>
                                  <p:childTnLst>
                                    <p:animClr clrSpc="rgb" dir="cw">
                                      <p:cBhvr>
                                        <p:cTn id="83" dur="500" fill="hold"/>
                                        <p:tgtEl>
                                          <p:spTgt spid="73876"/>
                                        </p:tgtEl>
                                        <p:attrNameLst>
                                          <p:attrName>fillcolor</p:attrName>
                                        </p:attrNameLst>
                                      </p:cBhvr>
                                      <p:to>
                                        <a:srgbClr val="0080FF"/>
                                      </p:to>
                                    </p:animClr>
                                    <p:set>
                                      <p:cBhvr>
                                        <p:cTn id="84" dur="500" fill="hold"/>
                                        <p:tgtEl>
                                          <p:spTgt spid="73876"/>
                                        </p:tgtEl>
                                        <p:attrNameLst>
                                          <p:attrName>fill.type</p:attrName>
                                        </p:attrNameLst>
                                      </p:cBhvr>
                                      <p:to>
                                        <p:strVal val="solid"/>
                                      </p:to>
                                    </p:set>
                                    <p:set>
                                      <p:cBhvr>
                                        <p:cTn id="85" dur="500" fill="hold"/>
                                        <p:tgtEl>
                                          <p:spTgt spid="73876"/>
                                        </p:tgtEl>
                                        <p:attrNameLst>
                                          <p:attrName>fill.on</p:attrName>
                                        </p:attrNameLst>
                                      </p:cBhvr>
                                      <p:to>
                                        <p:strVal val="true"/>
                                      </p:to>
                                    </p:set>
                                  </p:childTnLst>
                                </p:cTn>
                              </p:par>
                              <p:par>
                                <p:cTn id="86" presetID="1" presetClass="emph" presetSubtype="2" fill="hold" grpId="0" nodeType="withEffect">
                                  <p:stCondLst>
                                    <p:cond delay="0"/>
                                  </p:stCondLst>
                                  <p:childTnLst>
                                    <p:animClr clrSpc="rgb" dir="cw">
                                      <p:cBhvr>
                                        <p:cTn id="87" dur="500" fill="hold"/>
                                        <p:tgtEl>
                                          <p:spTgt spid="73877"/>
                                        </p:tgtEl>
                                        <p:attrNameLst>
                                          <p:attrName>fillcolor</p:attrName>
                                        </p:attrNameLst>
                                      </p:cBhvr>
                                      <p:to>
                                        <a:srgbClr val="0080FF"/>
                                      </p:to>
                                    </p:animClr>
                                    <p:set>
                                      <p:cBhvr>
                                        <p:cTn id="88" dur="500" fill="hold"/>
                                        <p:tgtEl>
                                          <p:spTgt spid="73877"/>
                                        </p:tgtEl>
                                        <p:attrNameLst>
                                          <p:attrName>fill.type</p:attrName>
                                        </p:attrNameLst>
                                      </p:cBhvr>
                                      <p:to>
                                        <p:strVal val="solid"/>
                                      </p:to>
                                    </p:set>
                                    <p:set>
                                      <p:cBhvr>
                                        <p:cTn id="89" dur="500" fill="hold"/>
                                        <p:tgtEl>
                                          <p:spTgt spid="73877"/>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73764"/>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382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73824"/>
                                        </p:tgtEl>
                                        <p:attrNameLst>
                                          <p:attrName>style.visibility</p:attrName>
                                        </p:attrNameLst>
                                      </p:cBhvr>
                                      <p:to>
                                        <p:strVal val="visible"/>
                                      </p:to>
                                    </p:set>
                                  </p:childTnLst>
                                </p:cTn>
                              </p:par>
                              <p:par>
                                <p:cTn id="98" presetID="7" presetClass="emph" presetSubtype="2" fill="hold" nodeType="withEffect">
                                  <p:stCondLst>
                                    <p:cond delay="0"/>
                                  </p:stCondLst>
                                  <p:childTnLst>
                                    <p:animClr clrSpc="rgb" dir="cw">
                                      <p:cBhvr>
                                        <p:cTn id="99" dur="500" fill="hold"/>
                                        <p:tgtEl>
                                          <p:spTgt spid="73862"/>
                                        </p:tgtEl>
                                        <p:attrNameLst>
                                          <p:attrName>stroke.color</p:attrName>
                                        </p:attrNameLst>
                                      </p:cBhvr>
                                      <p:to>
                                        <a:srgbClr val="0080FF"/>
                                      </p:to>
                                    </p:animClr>
                                    <p:set>
                                      <p:cBhvr>
                                        <p:cTn id="100" dur="500" fill="hold"/>
                                        <p:tgtEl>
                                          <p:spTgt spid="73862"/>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500" fill="hold"/>
                                        <p:tgtEl>
                                          <p:spTgt spid="73861"/>
                                        </p:tgtEl>
                                        <p:attrNameLst>
                                          <p:attrName>stroke.color</p:attrName>
                                        </p:attrNameLst>
                                      </p:cBhvr>
                                      <p:to>
                                        <a:srgbClr val="0080FF"/>
                                      </p:to>
                                    </p:animClr>
                                    <p:set>
                                      <p:cBhvr>
                                        <p:cTn id="103" dur="500" fill="hold"/>
                                        <p:tgtEl>
                                          <p:spTgt spid="73861"/>
                                        </p:tgtEl>
                                        <p:attrNameLst>
                                          <p:attrName>stroke.on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375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73822"/>
                                        </p:tgtEl>
                                        <p:attrNameLst>
                                          <p:attrName>style.visibility</p:attrName>
                                        </p:attrNameLst>
                                      </p:cBhvr>
                                      <p:to>
                                        <p:strVal val="visible"/>
                                      </p:to>
                                    </p:set>
                                  </p:childTnLst>
                                </p:cTn>
                              </p:par>
                              <p:par>
                                <p:cTn id="110" presetID="7" presetClass="emph" presetSubtype="2" fill="hold" nodeType="withEffect">
                                  <p:stCondLst>
                                    <p:cond delay="0"/>
                                  </p:stCondLst>
                                  <p:childTnLst>
                                    <p:animClr clrSpc="rgb" dir="cw">
                                      <p:cBhvr>
                                        <p:cTn id="111" dur="500" fill="hold"/>
                                        <p:tgtEl>
                                          <p:spTgt spid="73863"/>
                                        </p:tgtEl>
                                        <p:attrNameLst>
                                          <p:attrName>stroke.color</p:attrName>
                                        </p:attrNameLst>
                                      </p:cBhvr>
                                      <p:to>
                                        <a:srgbClr val="0080FF"/>
                                      </p:to>
                                    </p:animClr>
                                    <p:set>
                                      <p:cBhvr>
                                        <p:cTn id="112" dur="500" fill="hold"/>
                                        <p:tgtEl>
                                          <p:spTgt spid="7386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382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382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382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3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animBg="1"/>
      <p:bldP spid="73764" grpId="0" animBg="1"/>
      <p:bldP spid="73755" grpId="0" animBg="1"/>
      <p:bldP spid="73761" grpId="0" animBg="1"/>
      <p:bldP spid="73757" grpId="0" animBg="1"/>
      <p:bldP spid="73756" grpId="0" animBg="1"/>
      <p:bldP spid="73760" grpId="0" animBg="1"/>
      <p:bldP spid="73786" grpId="0" animBg="1"/>
      <p:bldP spid="73866" grpId="0" animBg="1"/>
      <p:bldP spid="73867" grpId="0" animBg="1"/>
      <p:bldP spid="73868" grpId="0" animBg="1"/>
      <p:bldP spid="73869" grpId="0" animBg="1"/>
      <p:bldP spid="73870" grpId="0" animBg="1"/>
      <p:bldP spid="73871" grpId="0" animBg="1"/>
      <p:bldP spid="73872" grpId="0" animBg="1"/>
      <p:bldP spid="73873" grpId="0" animBg="1"/>
      <p:bldP spid="73874" grpId="0" animBg="1"/>
      <p:bldP spid="73875" grpId="0" animBg="1"/>
      <p:bldP spid="73876" grpId="0" animBg="1"/>
      <p:bldP spid="73877" grpId="0" animBg="1"/>
      <p:bldP spid="73878" grpId="0" animBg="1"/>
      <p:bldP spid="7387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533400" y="990600"/>
            <a:ext cx="8077200" cy="55626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System Testing</a:t>
            </a:r>
          </a:p>
        </p:txBody>
      </p:sp>
      <p:sp>
        <p:nvSpPr>
          <p:cNvPr id="3" name="Content Placeholder 2"/>
          <p:cNvSpPr>
            <a:spLocks noGrp="1"/>
          </p:cNvSpPr>
          <p:nvPr>
            <p:ph idx="1"/>
          </p:nvPr>
        </p:nvSpPr>
        <p:spPr/>
        <p:txBody>
          <a:bodyPr>
            <a:normAutofit lnSpcReduction="10000"/>
          </a:bodyPr>
          <a:lstStyle/>
          <a:p>
            <a:pPr lvl="0"/>
            <a:r>
              <a:rPr lang="en-US" dirty="0"/>
              <a:t>System testing is most often the final test to verify that the system to be delivered meets the specification and its purpose.</a:t>
            </a:r>
          </a:p>
          <a:p>
            <a:pPr algn="just"/>
            <a:r>
              <a:rPr lang="en-US" dirty="0"/>
              <a:t>It </a:t>
            </a:r>
            <a:r>
              <a:rPr lang="en-US" b="1" dirty="0"/>
              <a:t>tests both functional &amp; non-functional aspects of the product.</a:t>
            </a:r>
          </a:p>
          <a:p>
            <a:pPr algn="just"/>
            <a:r>
              <a:rPr lang="en-US" dirty="0"/>
              <a:t>It is started once unit testing , component testing &amp; integration testing are completed.</a:t>
            </a:r>
          </a:p>
          <a:p>
            <a:pPr algn="just"/>
            <a:r>
              <a:rPr lang="en-US" dirty="0">
                <a:solidFill>
                  <a:srgbClr val="FF0000"/>
                </a:solidFill>
              </a:rPr>
              <a:t>System testing is carried out by specialists testers or independent testers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Types of System Testing</a:t>
            </a:r>
          </a:p>
        </p:txBody>
      </p:sp>
      <p:sp>
        <p:nvSpPr>
          <p:cNvPr id="3" name="Content Placeholder 2"/>
          <p:cNvSpPr>
            <a:spLocks noGrp="1"/>
          </p:cNvSpPr>
          <p:nvPr>
            <p:ph idx="1"/>
          </p:nvPr>
        </p:nvSpPr>
        <p:spPr/>
        <p:txBody>
          <a:bodyPr>
            <a:normAutofit/>
          </a:bodyPr>
          <a:lstStyle/>
          <a:p>
            <a:pPr>
              <a:buNone/>
            </a:pPr>
            <a:r>
              <a:rPr lang="en-US" sz="3600" dirty="0"/>
              <a:t>	There are essentially three main kinds of system testing – </a:t>
            </a:r>
          </a:p>
          <a:p>
            <a:pPr>
              <a:buNone/>
            </a:pPr>
            <a:endParaRPr lang="en-US" sz="3600" dirty="0"/>
          </a:p>
          <a:p>
            <a:pPr marL="514350" indent="-514350">
              <a:buAutoNum type="arabicPeriod"/>
            </a:pPr>
            <a:r>
              <a:rPr lang="en-US" sz="3600" dirty="0"/>
              <a:t>Alpha Testing</a:t>
            </a:r>
          </a:p>
          <a:p>
            <a:pPr marL="514350" indent="-514350">
              <a:buAutoNum type="arabicPeriod"/>
            </a:pPr>
            <a:r>
              <a:rPr lang="en-US" sz="3600" dirty="0"/>
              <a:t>Beta Testing</a:t>
            </a:r>
          </a:p>
          <a:p>
            <a:pPr marL="514350" indent="-514350">
              <a:buAutoNum type="arabicPeriod"/>
            </a:pPr>
            <a:r>
              <a:rPr lang="en-US" sz="3600" dirty="0"/>
              <a:t>Acceptance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Testing?</a:t>
            </a:r>
          </a:p>
        </p:txBody>
      </p:sp>
      <p:sp>
        <p:nvSpPr>
          <p:cNvPr id="3" name="Content Placeholder 2"/>
          <p:cNvSpPr>
            <a:spLocks noGrp="1"/>
          </p:cNvSpPr>
          <p:nvPr>
            <p:ph idx="1"/>
          </p:nvPr>
        </p:nvSpPr>
        <p:spPr/>
        <p:txBody>
          <a:bodyPr/>
          <a:lstStyle/>
          <a:p>
            <a:pPr>
              <a:buNone/>
            </a:pPr>
            <a:r>
              <a:rPr lang="en-US" dirty="0"/>
              <a:t>A more appropriate definition is-</a:t>
            </a:r>
          </a:p>
          <a:p>
            <a:pPr>
              <a:buNone/>
            </a:pPr>
            <a:endParaRPr lang="en-US" dirty="0"/>
          </a:p>
          <a:p>
            <a:pPr>
              <a:buNone/>
            </a:pPr>
            <a:r>
              <a:rPr lang="en-US" dirty="0"/>
              <a:t>	“ Testing is the process of executing a program with the intent of finding errors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solidFill>
                  <a:srgbClr val="FF0000"/>
                </a:solidFill>
              </a:rPr>
              <a:t>Alpha Testing</a:t>
            </a:r>
          </a:p>
        </p:txBody>
      </p:sp>
      <p:sp>
        <p:nvSpPr>
          <p:cNvPr id="3" name="Content Placeholder 2"/>
          <p:cNvSpPr>
            <a:spLocks noGrp="1"/>
          </p:cNvSpPr>
          <p:nvPr>
            <p:ph idx="1"/>
          </p:nvPr>
        </p:nvSpPr>
        <p:spPr>
          <a:xfrm>
            <a:off x="457200" y="1447800"/>
            <a:ext cx="8229600" cy="5410200"/>
          </a:xfrm>
        </p:spPr>
        <p:txBody>
          <a:bodyPr>
            <a:normAutofit/>
          </a:bodyPr>
          <a:lstStyle/>
          <a:p>
            <a:pPr algn="just"/>
            <a:r>
              <a:rPr lang="en-US" sz="3600" dirty="0"/>
              <a:t>This </a:t>
            </a:r>
            <a:r>
              <a:rPr lang="en-US" sz="3600" b="1" dirty="0"/>
              <a:t>test takes place at the developer’s site.</a:t>
            </a:r>
          </a:p>
          <a:p>
            <a:pPr lvl="0" algn="just"/>
            <a:r>
              <a:rPr lang="en-US" sz="3600" dirty="0"/>
              <a:t>Alpha testing is typically performed by a group that is independent of the design team, but still within the company, e.g. in-house software test engineers, or software QA engineers.</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A122-B5D3-44CC-8AB9-48DD87C3231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260F60A-C835-4C15-808E-C6205301A7FD}"/>
              </a:ext>
            </a:extLst>
          </p:cNvPr>
          <p:cNvSpPr>
            <a:spLocks noGrp="1"/>
          </p:cNvSpPr>
          <p:nvPr>
            <p:ph idx="1"/>
          </p:nvPr>
        </p:nvSpPr>
        <p:spPr>
          <a:xfrm>
            <a:off x="457200" y="457200"/>
            <a:ext cx="8229600" cy="5668963"/>
          </a:xfrm>
        </p:spPr>
        <p:txBody>
          <a:bodyPr>
            <a:normAutofit/>
          </a:bodyPr>
          <a:lstStyle/>
          <a:p>
            <a:pPr marL="0" indent="0">
              <a:buNone/>
            </a:pPr>
            <a:r>
              <a:rPr lang="en-US" sz="4400" dirty="0">
                <a:solidFill>
                  <a:srgbClr val="FF0000"/>
                </a:solidFill>
              </a:rPr>
              <a:t>It has two phases:</a:t>
            </a:r>
          </a:p>
          <a:p>
            <a:pPr algn="just">
              <a:buFont typeface="Wingdings" panose="05000000000000000000" pitchFamily="2" charset="2"/>
              <a:buChar char="Ø"/>
            </a:pPr>
            <a:r>
              <a:rPr lang="en-US" sz="3600" dirty="0"/>
              <a:t>The software is tested by in-house developers. </a:t>
            </a:r>
          </a:p>
          <a:p>
            <a:pPr algn="just">
              <a:buFont typeface="Wingdings" panose="05000000000000000000" pitchFamily="2" charset="2"/>
              <a:buChar char="Ø"/>
            </a:pPr>
            <a:r>
              <a:rPr lang="en-US" sz="3600" dirty="0"/>
              <a:t>The software is handed over to the software QA staff, for additional testing in an environment that is similar to the intended use.</a:t>
            </a:r>
          </a:p>
          <a:p>
            <a:endParaRPr lang="en-US" dirty="0"/>
          </a:p>
        </p:txBody>
      </p:sp>
    </p:spTree>
    <p:extLst>
      <p:ext uri="{BB962C8B-B14F-4D97-AF65-F5344CB8AC3E}">
        <p14:creationId xmlns:p14="http://schemas.microsoft.com/office/powerpoint/2010/main" val="3823629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Beta Testing</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pPr lvl="0" algn="just"/>
            <a:r>
              <a:rPr lang="en-US" dirty="0"/>
              <a:t>It takes place at </a:t>
            </a:r>
            <a:r>
              <a:rPr lang="en-US" b="1" dirty="0"/>
              <a:t>customer’s site</a:t>
            </a:r>
            <a:r>
              <a:rPr lang="en-US" dirty="0"/>
              <a:t>. It is the system testing </a:t>
            </a:r>
            <a:r>
              <a:rPr lang="en-US" b="1" dirty="0"/>
              <a:t>performed by a selected group of friendly customers</a:t>
            </a:r>
            <a:r>
              <a:rPr lang="en-US" dirty="0"/>
              <a:t>. </a:t>
            </a:r>
          </a:p>
          <a:p>
            <a:pPr lvl="0" algn="just"/>
            <a:r>
              <a:rPr lang="en-US" dirty="0"/>
              <a:t>It sends the system to users who install it and use the software in testing mode., that is not live usage.</a:t>
            </a:r>
          </a:p>
          <a:p>
            <a:pPr lvl="0" algn="just"/>
            <a:r>
              <a:rPr lang="en-US" dirty="0"/>
              <a:t>The </a:t>
            </a:r>
            <a:r>
              <a:rPr lang="en-US" b="1" dirty="0"/>
              <a:t>goal of beta testing</a:t>
            </a:r>
            <a:r>
              <a:rPr lang="en-US" dirty="0"/>
              <a:t> is to place your application in the hands of real users outside of your own engineering team to discover any flaws or issues from the user’s perspective that you would not want to have in your final, released version of the application.</a:t>
            </a:r>
          </a:p>
          <a:p>
            <a:pPr lvl="0"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FF0000"/>
                </a:solidFill>
              </a:rPr>
              <a:t>Differences between Alpha and Beta Testing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71144781"/>
              </p:ext>
            </p:extLst>
          </p:nvPr>
        </p:nvGraphicFramePr>
        <p:xfrm>
          <a:off x="457200" y="1219200"/>
          <a:ext cx="8229600" cy="481751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9838">
                <a:tc>
                  <a:txBody>
                    <a:bodyPr/>
                    <a:lstStyle/>
                    <a:p>
                      <a:r>
                        <a:rPr lang="en-US" sz="2800" dirty="0"/>
                        <a:t>Alpha Testing</a:t>
                      </a:r>
                    </a:p>
                  </a:txBody>
                  <a:tcPr/>
                </a:tc>
                <a:tc>
                  <a:txBody>
                    <a:bodyPr/>
                    <a:lstStyle/>
                    <a:p>
                      <a:r>
                        <a:rPr lang="en-US" sz="2800" dirty="0"/>
                        <a:t>Beta Testing</a:t>
                      </a:r>
                    </a:p>
                  </a:txBody>
                  <a:tcPr/>
                </a:tc>
                <a:extLst>
                  <a:ext uri="{0D108BD9-81ED-4DB2-BD59-A6C34878D82A}">
                    <a16:rowId xmlns:a16="http://schemas.microsoft.com/office/drawing/2014/main" val="10000"/>
                  </a:ext>
                </a:extLst>
              </a:tr>
              <a:tr h="519838">
                <a:tc>
                  <a:txBody>
                    <a:bodyPr/>
                    <a:lstStyle/>
                    <a:p>
                      <a:r>
                        <a:rPr lang="en-US" sz="2400" dirty="0"/>
                        <a:t>It is done at developer’s site.</a:t>
                      </a:r>
                    </a:p>
                  </a:txBody>
                  <a:tcPr/>
                </a:tc>
                <a:tc>
                  <a:txBody>
                    <a:bodyPr/>
                    <a:lstStyle/>
                    <a:p>
                      <a:r>
                        <a:rPr lang="en-US" sz="2400" dirty="0"/>
                        <a:t>It is done at one</a:t>
                      </a:r>
                      <a:r>
                        <a:rPr lang="en-US" sz="2400" baseline="0" dirty="0"/>
                        <a:t> or more customer’s site.</a:t>
                      </a:r>
                      <a:endParaRPr lang="en-US" sz="2400" dirty="0"/>
                    </a:p>
                  </a:txBody>
                  <a:tcPr/>
                </a:tc>
                <a:extLst>
                  <a:ext uri="{0D108BD9-81ED-4DB2-BD59-A6C34878D82A}">
                    <a16:rowId xmlns:a16="http://schemas.microsoft.com/office/drawing/2014/main" val="10001"/>
                  </a:ext>
                </a:extLst>
              </a:tr>
              <a:tr h="1281793">
                <a:tc>
                  <a:txBody>
                    <a:bodyPr/>
                    <a:lstStyle/>
                    <a:p>
                      <a:r>
                        <a:rPr lang="en-US" sz="2400" dirty="0"/>
                        <a:t>It is conducted in a controlled environment with developer.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It is conducted in an</a:t>
                      </a:r>
                      <a:r>
                        <a:rPr lang="en-US" sz="2400" baseline="0" dirty="0"/>
                        <a:t> </a:t>
                      </a:r>
                      <a:r>
                        <a:rPr lang="en-US" sz="2400" dirty="0"/>
                        <a:t>environment that cannot</a:t>
                      </a:r>
                      <a:r>
                        <a:rPr lang="en-US" sz="2400" baseline="0" dirty="0"/>
                        <a:t> be controlled by the </a:t>
                      </a:r>
                      <a:r>
                        <a:rPr lang="en-US" sz="2400" dirty="0"/>
                        <a:t>developer.</a:t>
                      </a:r>
                    </a:p>
                    <a:p>
                      <a:endParaRPr lang="en-US" sz="2400" dirty="0"/>
                    </a:p>
                  </a:txBody>
                  <a:tcPr/>
                </a:tc>
                <a:extLst>
                  <a:ext uri="{0D108BD9-81ED-4DB2-BD59-A6C34878D82A}">
                    <a16:rowId xmlns:a16="http://schemas.microsoft.com/office/drawing/2014/main" val="10002"/>
                  </a:ext>
                </a:extLst>
              </a:tr>
              <a:tr h="1666331">
                <a:tc>
                  <a:txBody>
                    <a:bodyPr/>
                    <a:lstStyle/>
                    <a:p>
                      <a:r>
                        <a:rPr lang="en-US" sz="2400" dirty="0"/>
                        <a:t>During</a:t>
                      </a:r>
                      <a:r>
                        <a:rPr lang="en-US" sz="2400" baseline="0" dirty="0"/>
                        <a:t> alpha testing, developers records errors and usage problems.</a:t>
                      </a:r>
                      <a:endParaRPr lang="en-US" sz="2400" dirty="0"/>
                    </a:p>
                  </a:txBody>
                  <a:tcPr/>
                </a:tc>
                <a:tc>
                  <a:txBody>
                    <a:bodyPr/>
                    <a:lstStyle/>
                    <a:p>
                      <a:r>
                        <a:rPr lang="en-US" sz="2400" dirty="0"/>
                        <a:t>During beta testing, customer records all problems and submits report to the developer for modifications at regular intervals.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Acceptance Testing</a:t>
            </a:r>
          </a:p>
        </p:txBody>
      </p:sp>
      <p:sp>
        <p:nvSpPr>
          <p:cNvPr id="3" name="Content Placeholder 2"/>
          <p:cNvSpPr>
            <a:spLocks noGrp="1"/>
          </p:cNvSpPr>
          <p:nvPr>
            <p:ph idx="1"/>
          </p:nvPr>
        </p:nvSpPr>
        <p:spPr>
          <a:xfrm>
            <a:off x="457200" y="1417638"/>
            <a:ext cx="8229600" cy="4860925"/>
          </a:xfrm>
        </p:spPr>
        <p:txBody>
          <a:bodyPr>
            <a:normAutofit/>
          </a:bodyPr>
          <a:lstStyle/>
          <a:p>
            <a:pPr lvl="0" algn="just"/>
            <a:r>
              <a:rPr lang="en-US" dirty="0"/>
              <a:t>It is a type of testing carried out in order to verify if the product is developed as per the standards and specifies criteria and meets all the requirements specified by customer.</a:t>
            </a:r>
          </a:p>
          <a:p>
            <a:pPr lvl="0" algn="just"/>
            <a:r>
              <a:rPr lang="en-US" dirty="0"/>
              <a:t>To determine whether to accept or reject the delivery of the system.</a:t>
            </a:r>
          </a:p>
          <a:p>
            <a:pPr lvl="0" algn="just"/>
            <a:r>
              <a:rPr lang="en-US" dirty="0"/>
              <a:t>The </a:t>
            </a:r>
            <a:r>
              <a:rPr lang="en-US" b="1" dirty="0"/>
              <a:t>goal</a:t>
            </a:r>
            <a:r>
              <a:rPr lang="en-US" dirty="0"/>
              <a:t> of acceptance testing is </a:t>
            </a:r>
            <a:r>
              <a:rPr lang="en-US" b="1" dirty="0"/>
              <a:t>to establish confidence in the system.</a:t>
            </a:r>
          </a:p>
          <a:p>
            <a:pPr algn="just">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FF0000"/>
                </a:solidFill>
              </a:rPr>
              <a:t>Regression Testing</a:t>
            </a:r>
          </a:p>
        </p:txBody>
      </p:sp>
      <p:sp>
        <p:nvSpPr>
          <p:cNvPr id="3" name="Content Placeholder 2"/>
          <p:cNvSpPr>
            <a:spLocks noGrp="1"/>
          </p:cNvSpPr>
          <p:nvPr>
            <p:ph idx="1"/>
          </p:nvPr>
        </p:nvSpPr>
        <p:spPr>
          <a:xfrm>
            <a:off x="457200" y="1600200"/>
            <a:ext cx="8229600" cy="4983162"/>
          </a:xfrm>
        </p:spPr>
        <p:txBody>
          <a:bodyPr>
            <a:normAutofit/>
          </a:bodyPr>
          <a:lstStyle/>
          <a:p>
            <a:pPr algn="just"/>
            <a:r>
              <a:rPr lang="en-US" dirty="0"/>
              <a:t>It is a type of testing carried out to ensure that changes made in the fixes are not impacting the previously working functionality.</a:t>
            </a:r>
          </a:p>
          <a:p>
            <a:pPr algn="just"/>
            <a:r>
              <a:rPr lang="en-US" dirty="0">
                <a:solidFill>
                  <a:srgbClr val="FF0000"/>
                </a:solidFill>
              </a:rPr>
              <a:t>The main aim of regression testing is to make sure that changed component is not impacting the unchanged part of the component.</a:t>
            </a:r>
          </a:p>
          <a:p>
            <a:pPr algn="just"/>
            <a:r>
              <a:rPr lang="en-US" dirty="0"/>
              <a:t>It means </a:t>
            </a:r>
            <a:r>
              <a:rPr lang="en-US" b="1" dirty="0"/>
              <a:t>re-testing </a:t>
            </a:r>
            <a:r>
              <a:rPr lang="en-US" dirty="0"/>
              <a:t>an application after its code has been modified to verify that it still functions correctly.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Types of Testing Strategy</a:t>
            </a:r>
          </a:p>
        </p:txBody>
      </p:sp>
      <p:sp>
        <p:nvSpPr>
          <p:cNvPr id="3" name="Content Placeholder 2"/>
          <p:cNvSpPr>
            <a:spLocks noGrp="1"/>
          </p:cNvSpPr>
          <p:nvPr>
            <p:ph idx="1"/>
          </p:nvPr>
        </p:nvSpPr>
        <p:spPr>
          <a:xfrm>
            <a:off x="457200" y="1417638"/>
            <a:ext cx="8229600" cy="5165724"/>
          </a:xfrm>
        </p:spPr>
        <p:txBody>
          <a:bodyPr>
            <a:normAutofit lnSpcReduction="10000"/>
          </a:bodyPr>
          <a:lstStyle/>
          <a:p>
            <a:pPr marL="514350" indent="-514350" algn="just">
              <a:buAutoNum type="arabicPeriod"/>
            </a:pPr>
            <a:r>
              <a:rPr lang="en-US" sz="3600" dirty="0"/>
              <a:t>Top down Strategy</a:t>
            </a:r>
          </a:p>
          <a:p>
            <a:pPr marL="914400" lvl="1" indent="-514350" algn="just">
              <a:buNone/>
            </a:pPr>
            <a:r>
              <a:rPr lang="en-US" sz="3200" dirty="0"/>
              <a:t>  	It is an approach where modules are developed and tested starting at the top level of the programming hierarchy and continuing with the lower levels.</a:t>
            </a:r>
          </a:p>
          <a:p>
            <a:pPr marL="514350" indent="-514350" algn="just">
              <a:buAutoNum type="arabicPeriod"/>
            </a:pPr>
            <a:r>
              <a:rPr lang="en-US" sz="3600" dirty="0"/>
              <a:t>Bottom up Strategy</a:t>
            </a:r>
          </a:p>
          <a:p>
            <a:pPr marL="914400" lvl="1" indent="-514350" algn="just">
              <a:buNone/>
            </a:pPr>
            <a:r>
              <a:rPr lang="en-US" sz="3200" dirty="0"/>
              <a:t>	It is opposite of top down method. This process starts with building and testing the low level modules first, working its way up the hierarchy.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White Box testing</a:t>
            </a:r>
            <a:endParaRPr lang="en-US" dirty="0">
              <a:solidFill>
                <a:srgbClr val="FF0000"/>
              </a:solidFill>
            </a:endParaRPr>
          </a:p>
        </p:txBody>
      </p:sp>
      <p:sp>
        <p:nvSpPr>
          <p:cNvPr id="3" name="Content Placeholder 2"/>
          <p:cNvSpPr>
            <a:spLocks noGrp="1"/>
          </p:cNvSpPr>
          <p:nvPr>
            <p:ph idx="1"/>
          </p:nvPr>
        </p:nvSpPr>
        <p:spPr>
          <a:xfrm>
            <a:off x="457200" y="1417638"/>
            <a:ext cx="8229600" cy="5165724"/>
          </a:xfrm>
        </p:spPr>
        <p:txBody>
          <a:bodyPr>
            <a:normAutofit/>
          </a:bodyPr>
          <a:lstStyle/>
          <a:p>
            <a:pPr algn="just"/>
            <a:r>
              <a:rPr lang="en-IN" sz="3600" dirty="0"/>
              <a:t>White Box testing is based on the inner workings of an application and revolves around internal testing. </a:t>
            </a:r>
          </a:p>
          <a:p>
            <a:pPr algn="just"/>
            <a:r>
              <a:rPr lang="en-IN" sz="3600" dirty="0"/>
              <a:t>The term "</a:t>
            </a:r>
            <a:r>
              <a:rPr lang="en-IN" sz="3600" dirty="0" err="1"/>
              <a:t>whitebox</a:t>
            </a:r>
            <a:r>
              <a:rPr lang="en-IN" sz="3600" dirty="0"/>
              <a:t>" was used because of the see-through box concept. </a:t>
            </a:r>
          </a:p>
          <a:p>
            <a:pPr algn="just"/>
            <a:r>
              <a:rPr lang="en-IN" sz="3600" dirty="0"/>
              <a:t>One of the </a:t>
            </a:r>
            <a:r>
              <a:rPr lang="en-IN" sz="3600" b="1" dirty="0"/>
              <a:t>basic goal</a:t>
            </a:r>
            <a:r>
              <a:rPr lang="en-IN" sz="3600" dirty="0"/>
              <a:t> of white box testing is to verify a working flow for an application.</a:t>
            </a:r>
            <a:endParaRPr lang="en-US" sz="3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1" indent="0" algn="ctr">
              <a:buNone/>
            </a:pPr>
            <a:r>
              <a:rPr lang="en-US" sz="3600" dirty="0">
                <a:solidFill>
                  <a:srgbClr val="FF0000"/>
                </a:solidFill>
              </a:rPr>
              <a:t>White-box testing is also called as: </a:t>
            </a:r>
          </a:p>
        </p:txBody>
      </p:sp>
      <p:sp>
        <p:nvSpPr>
          <p:cNvPr id="3" name="Content Placeholder 2"/>
          <p:cNvSpPr>
            <a:spLocks noGrp="1"/>
          </p:cNvSpPr>
          <p:nvPr>
            <p:ph idx="1"/>
          </p:nvPr>
        </p:nvSpPr>
        <p:spPr/>
        <p:txBody>
          <a:bodyPr/>
          <a:lstStyle/>
          <a:p>
            <a:pPr marL="457200" lvl="1" indent="-457200">
              <a:buFont typeface="Wingdings" panose="05000000000000000000" pitchFamily="2" charset="2"/>
              <a:buChar char="Ø"/>
            </a:pPr>
            <a:r>
              <a:rPr lang="en-US" dirty="0"/>
              <a:t>-Structural testing</a:t>
            </a:r>
          </a:p>
          <a:p>
            <a:pPr marL="457200" lvl="1" indent="-457200">
              <a:buFont typeface="Wingdings" panose="05000000000000000000" pitchFamily="2" charset="2"/>
              <a:buChar char="Ø"/>
            </a:pPr>
            <a:r>
              <a:rPr lang="en-US" dirty="0"/>
              <a:t>-Code Based Testing</a:t>
            </a:r>
          </a:p>
          <a:p>
            <a:pPr marL="457200" lvl="1" indent="-457200">
              <a:buFont typeface="Wingdings" panose="05000000000000000000" pitchFamily="2" charset="2"/>
              <a:buChar char="Ø"/>
            </a:pPr>
            <a:r>
              <a:rPr lang="en-US" dirty="0"/>
              <a:t>-</a:t>
            </a:r>
            <a:r>
              <a:rPr lang="en-IN" dirty="0"/>
              <a:t>Clear testing</a:t>
            </a:r>
          </a:p>
          <a:p>
            <a:pPr marL="457200" lvl="1" indent="-457200">
              <a:buFont typeface="Wingdings" panose="05000000000000000000" pitchFamily="2" charset="2"/>
              <a:buChar char="Ø"/>
            </a:pPr>
            <a:r>
              <a:rPr lang="en-IN" dirty="0"/>
              <a:t>-Open testing</a:t>
            </a:r>
          </a:p>
          <a:p>
            <a:pPr marL="457200" lvl="1" indent="-457200">
              <a:buFont typeface="Wingdings" panose="05000000000000000000" pitchFamily="2" charset="2"/>
              <a:buChar char="Ø"/>
            </a:pPr>
            <a:r>
              <a:rPr lang="en-IN" dirty="0"/>
              <a:t>- Glass box testing</a:t>
            </a:r>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4000" b="1" dirty="0">
                <a:solidFill>
                  <a:srgbClr val="FF0000"/>
                </a:solidFill>
              </a:rPr>
              <a:t>How do you perform White Box Testing?</a:t>
            </a:r>
            <a:br>
              <a:rPr lang="en-US" dirty="0"/>
            </a:br>
            <a:endParaRPr lang="en-US" dirty="0"/>
          </a:p>
        </p:txBody>
      </p:sp>
      <p:sp>
        <p:nvSpPr>
          <p:cNvPr id="3" name="Content Placeholder 2"/>
          <p:cNvSpPr>
            <a:spLocks noGrp="1"/>
          </p:cNvSpPr>
          <p:nvPr>
            <p:ph idx="1"/>
          </p:nvPr>
        </p:nvSpPr>
        <p:spPr/>
        <p:txBody>
          <a:bodyPr/>
          <a:lstStyle/>
          <a:p>
            <a:pPr marL="0" indent="0">
              <a:buNone/>
            </a:pPr>
            <a:r>
              <a:rPr lang="en-IN" sz="3600" dirty="0"/>
              <a:t>Testers divided it into </a:t>
            </a:r>
            <a:r>
              <a:rPr lang="en-IN" sz="3600" b="1" dirty="0"/>
              <a:t>two basic steps:</a:t>
            </a:r>
          </a:p>
          <a:p>
            <a:pPr>
              <a:buNone/>
            </a:pPr>
            <a:r>
              <a:rPr lang="en-US" sz="3600" dirty="0"/>
              <a:t>STEP 1) UNDERSTAND THE SOURCE CODE</a:t>
            </a:r>
          </a:p>
          <a:p>
            <a:pPr>
              <a:buNone/>
            </a:pPr>
            <a:r>
              <a:rPr lang="en-US" sz="3600" dirty="0"/>
              <a:t>Step 2) CREATE TEST CASES AND EXECUTE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Why should we test?</a:t>
            </a:r>
          </a:p>
        </p:txBody>
      </p:sp>
      <p:sp>
        <p:nvSpPr>
          <p:cNvPr id="3" name="Content Placeholder 2"/>
          <p:cNvSpPr>
            <a:spLocks noGrp="1"/>
          </p:cNvSpPr>
          <p:nvPr>
            <p:ph idx="1"/>
          </p:nvPr>
        </p:nvSpPr>
        <p:spPr/>
        <p:txBody>
          <a:bodyPr>
            <a:normAutofit lnSpcReduction="10000"/>
          </a:bodyPr>
          <a:lstStyle/>
          <a:p>
            <a:pPr algn="just"/>
            <a:r>
              <a:rPr lang="en-US" dirty="0"/>
              <a:t>Although software testing is itself an expensive activity, yet launching of software without testing may lead to cost potentially much higher than that of testing, specially in system where human safety is involved.</a:t>
            </a:r>
          </a:p>
          <a:p>
            <a:pPr algn="just"/>
            <a:endParaRPr lang="en-US" dirty="0"/>
          </a:p>
          <a:p>
            <a:pPr algn="just"/>
            <a:r>
              <a:rPr lang="en-US" dirty="0"/>
              <a:t>In the software life cycle, the earlier the errors are discovered and removed, the lower is the cost of their removal.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FF0000"/>
                </a:solidFill>
              </a:rPr>
              <a:t>What do you verify in White Box Testing ?</a:t>
            </a:r>
            <a:endParaRPr lang="en-US" sz="3600" dirty="0">
              <a:solidFill>
                <a:srgbClr val="FF0000"/>
              </a:solidFill>
            </a:endParaRPr>
          </a:p>
        </p:txBody>
      </p:sp>
      <p:sp>
        <p:nvSpPr>
          <p:cNvPr id="3" name="Content Placeholder 2"/>
          <p:cNvSpPr>
            <a:spLocks noGrp="1"/>
          </p:cNvSpPr>
          <p:nvPr>
            <p:ph idx="1"/>
          </p:nvPr>
        </p:nvSpPr>
        <p:spPr>
          <a:xfrm>
            <a:off x="457200" y="1417638"/>
            <a:ext cx="8229600" cy="4708525"/>
          </a:xfrm>
        </p:spPr>
        <p:txBody>
          <a:bodyPr>
            <a:normAutofit lnSpcReduction="10000"/>
          </a:bodyPr>
          <a:lstStyle/>
          <a:p>
            <a:pPr lvl="0" algn="just"/>
            <a:r>
              <a:rPr lang="en-US" dirty="0"/>
              <a:t>Basically verify the </a:t>
            </a:r>
            <a:r>
              <a:rPr lang="en-US" b="1" dirty="0"/>
              <a:t>security holes </a:t>
            </a:r>
            <a:r>
              <a:rPr lang="en-US" dirty="0"/>
              <a:t>in the code.</a:t>
            </a:r>
          </a:p>
          <a:p>
            <a:pPr lvl="0" algn="just"/>
            <a:r>
              <a:rPr lang="en-US" dirty="0"/>
              <a:t>Verify the </a:t>
            </a:r>
            <a:r>
              <a:rPr lang="en-US" b="1" dirty="0"/>
              <a:t>flow of structure </a:t>
            </a:r>
            <a:r>
              <a:rPr lang="en-US" dirty="0"/>
              <a:t>mention in the specification document</a:t>
            </a:r>
          </a:p>
          <a:p>
            <a:pPr lvl="0" algn="just"/>
            <a:r>
              <a:rPr lang="en-US" dirty="0"/>
              <a:t>Verify the </a:t>
            </a:r>
            <a:r>
              <a:rPr lang="en-US" b="1" dirty="0"/>
              <a:t>Expected outputs</a:t>
            </a:r>
          </a:p>
          <a:p>
            <a:pPr lvl="0" algn="just"/>
            <a:r>
              <a:rPr lang="en-US" dirty="0"/>
              <a:t>Verify the all </a:t>
            </a:r>
            <a:r>
              <a:rPr lang="en-US" b="1" dirty="0"/>
              <a:t>conditional loops in the code to check the complete functionality </a:t>
            </a:r>
            <a:r>
              <a:rPr lang="en-US" dirty="0"/>
              <a:t>of the application.</a:t>
            </a:r>
          </a:p>
          <a:p>
            <a:pPr lvl="0" algn="just"/>
            <a:r>
              <a:rPr lang="en-US" dirty="0"/>
              <a:t>Verify the </a:t>
            </a:r>
            <a:r>
              <a:rPr lang="en-US" b="1" dirty="0"/>
              <a:t>line by line or Section by Section</a:t>
            </a:r>
            <a:r>
              <a:rPr lang="en-US" dirty="0"/>
              <a:t> in the code.</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White-box Testing Techniques</a:t>
            </a: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US" sz="3600" dirty="0"/>
              <a:t>The following are some important techniques of white-box testing:</a:t>
            </a:r>
          </a:p>
          <a:p>
            <a:pPr marL="971550" lvl="1" indent="-514350" algn="just">
              <a:buNone/>
            </a:pPr>
            <a:r>
              <a:rPr lang="en-US" sz="3200" dirty="0"/>
              <a:t>A. Basis Path Testing</a:t>
            </a:r>
          </a:p>
          <a:p>
            <a:pPr marL="971550" lvl="1" indent="-514350" algn="just">
              <a:buNone/>
            </a:pPr>
            <a:r>
              <a:rPr lang="en-US" sz="3200" dirty="0"/>
              <a:t>B. Structural Testing</a:t>
            </a:r>
          </a:p>
          <a:p>
            <a:pPr marL="971550" lvl="1" indent="-514350" algn="just">
              <a:buNone/>
            </a:pPr>
            <a:r>
              <a:rPr lang="en-US" sz="3200" dirty="0"/>
              <a:t>C. Logic Based Testing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 Basis Path Testing</a:t>
            </a:r>
          </a:p>
        </p:txBody>
      </p:sp>
      <p:sp>
        <p:nvSpPr>
          <p:cNvPr id="3" name="Content Placeholder 2"/>
          <p:cNvSpPr>
            <a:spLocks noGrp="1"/>
          </p:cNvSpPr>
          <p:nvPr>
            <p:ph idx="1"/>
          </p:nvPr>
        </p:nvSpPr>
        <p:spPr/>
        <p:txBody>
          <a:bodyPr>
            <a:normAutofit/>
          </a:bodyPr>
          <a:lstStyle/>
          <a:p>
            <a:pPr marL="0" indent="0" algn="just">
              <a:buNone/>
            </a:pPr>
            <a:r>
              <a:rPr lang="en-US" dirty="0"/>
              <a:t>It allows the design and definition of a basis set of execution paths. </a:t>
            </a:r>
          </a:p>
          <a:p>
            <a:pPr marL="0" indent="0" algn="just">
              <a:buNone/>
            </a:pPr>
            <a:r>
              <a:rPr lang="en-US" dirty="0"/>
              <a:t>The test cases created from the </a:t>
            </a:r>
            <a:r>
              <a:rPr lang="en-US" dirty="0">
                <a:solidFill>
                  <a:srgbClr val="FF0000"/>
                </a:solidFill>
              </a:rPr>
              <a:t>basis path allow the program to be executed in such a way as to examine each possible path through the program by executing each statement at least once</a:t>
            </a:r>
            <a:r>
              <a:rPr lang="en-US"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lgn="just">
              <a:buNone/>
            </a:pPr>
            <a:r>
              <a:rPr lang="en-US" sz="4000" dirty="0">
                <a:solidFill>
                  <a:srgbClr val="FF0000"/>
                </a:solidFill>
              </a:rPr>
              <a:t>The following steps can be applied to derive the basis set:</a:t>
            </a:r>
          </a:p>
          <a:p>
            <a:pPr marL="514350" indent="-514350" algn="just">
              <a:buAutoNum type="arabicPeriod"/>
            </a:pPr>
            <a:r>
              <a:rPr lang="en-US" dirty="0"/>
              <a:t>Using the design or code as a foundation, draw a corresponding </a:t>
            </a:r>
            <a:r>
              <a:rPr lang="en-US" b="1" dirty="0"/>
              <a:t>flow graph</a:t>
            </a:r>
            <a:r>
              <a:rPr lang="en-US" dirty="0"/>
              <a:t>.</a:t>
            </a:r>
          </a:p>
          <a:p>
            <a:pPr marL="514350" indent="-514350" algn="just">
              <a:buAutoNum type="arabicPeriod"/>
            </a:pPr>
            <a:r>
              <a:rPr lang="en-US" dirty="0"/>
              <a:t>Determine the </a:t>
            </a:r>
            <a:r>
              <a:rPr lang="en-US" b="1" dirty="0" err="1"/>
              <a:t>cyclomatic</a:t>
            </a:r>
            <a:r>
              <a:rPr lang="en-US" b="1" dirty="0"/>
              <a:t> complexity </a:t>
            </a:r>
            <a:r>
              <a:rPr lang="en-US" dirty="0"/>
              <a:t>of the resultant flow graph.</a:t>
            </a:r>
          </a:p>
          <a:p>
            <a:pPr marL="514350" indent="-514350" algn="just">
              <a:buAutoNum type="arabicPeriod"/>
            </a:pPr>
            <a:r>
              <a:rPr lang="en-US" dirty="0"/>
              <a:t>Determine the basis set  of </a:t>
            </a:r>
            <a:r>
              <a:rPr lang="en-US" b="1" dirty="0"/>
              <a:t>linearly independent paths.</a:t>
            </a:r>
          </a:p>
          <a:p>
            <a:pPr marL="514350" indent="-514350" algn="just">
              <a:buAutoNum type="arabicPeriod"/>
            </a:pPr>
            <a:r>
              <a:rPr lang="en-US" dirty="0"/>
              <a:t>Prepare test cases that will force execution of each path in the basis set.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4000" dirty="0"/>
            </a:br>
            <a:r>
              <a:rPr lang="en-US" sz="4000" dirty="0">
                <a:solidFill>
                  <a:srgbClr val="FF0000"/>
                </a:solidFill>
              </a:rPr>
              <a:t>B. Structural Testing</a:t>
            </a:r>
            <a:br>
              <a:rPr lang="en-US" sz="4000" dirty="0"/>
            </a:br>
            <a:endParaRPr lang="en-US" sz="4000" dirty="0"/>
          </a:p>
        </p:txBody>
      </p:sp>
      <p:sp>
        <p:nvSpPr>
          <p:cNvPr id="3" name="Content Placeholder 2"/>
          <p:cNvSpPr>
            <a:spLocks noGrp="1"/>
          </p:cNvSpPr>
          <p:nvPr>
            <p:ph idx="1"/>
          </p:nvPr>
        </p:nvSpPr>
        <p:spPr>
          <a:xfrm>
            <a:off x="457200" y="1600200"/>
            <a:ext cx="8229600" cy="4983162"/>
          </a:xfrm>
        </p:spPr>
        <p:txBody>
          <a:bodyPr>
            <a:normAutofit/>
          </a:bodyPr>
          <a:lstStyle/>
          <a:p>
            <a:pPr marL="0" indent="0" algn="just">
              <a:buNone/>
            </a:pPr>
            <a:r>
              <a:rPr lang="en-US" dirty="0"/>
              <a:t>The following are some important types of structural testing:</a:t>
            </a:r>
          </a:p>
          <a:p>
            <a:pPr lvl="1" algn="just">
              <a:buNone/>
            </a:pPr>
            <a:r>
              <a:rPr lang="en-US" dirty="0"/>
              <a:t>1. Statement coverage testing</a:t>
            </a:r>
          </a:p>
          <a:p>
            <a:pPr lvl="1" algn="just">
              <a:buNone/>
            </a:pPr>
            <a:r>
              <a:rPr lang="en-US" dirty="0"/>
              <a:t>2. Branch coverage testing</a:t>
            </a:r>
          </a:p>
          <a:p>
            <a:pPr lvl="1" algn="just">
              <a:buNone/>
            </a:pPr>
            <a:r>
              <a:rPr lang="en-US" dirty="0"/>
              <a:t>3. Condition coverage testing</a:t>
            </a:r>
          </a:p>
          <a:p>
            <a:pPr lvl="1" algn="just">
              <a:buNone/>
            </a:pPr>
            <a:r>
              <a:rPr lang="en-US" dirty="0"/>
              <a:t>4. Path coverage testing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1. Statement Coverage Testing</a:t>
            </a:r>
          </a:p>
        </p:txBody>
      </p:sp>
      <p:sp>
        <p:nvSpPr>
          <p:cNvPr id="3" name="Content Placeholder 2"/>
          <p:cNvSpPr>
            <a:spLocks noGrp="1"/>
          </p:cNvSpPr>
          <p:nvPr>
            <p:ph idx="1"/>
          </p:nvPr>
        </p:nvSpPr>
        <p:spPr/>
        <p:txBody>
          <a:bodyPr>
            <a:normAutofit/>
          </a:bodyPr>
          <a:lstStyle/>
          <a:p>
            <a:pPr marL="457200" lvl="1" indent="0" algn="just">
              <a:buNone/>
            </a:pPr>
            <a:r>
              <a:rPr lang="en-US" sz="3600" dirty="0"/>
              <a:t>Design test cases so that every statement in a program is executed at least once.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4400" dirty="0"/>
            </a:br>
            <a:r>
              <a:rPr lang="en-US" sz="4400" dirty="0">
                <a:solidFill>
                  <a:srgbClr val="FF0000"/>
                </a:solidFill>
              </a:rPr>
              <a:t>2. Branch coverage testing</a:t>
            </a:r>
            <a:br>
              <a:rPr lang="en-US" sz="4400" dirty="0"/>
            </a:br>
            <a:endParaRPr lang="en-US" sz="4400" dirty="0"/>
          </a:p>
        </p:txBody>
      </p:sp>
      <p:sp>
        <p:nvSpPr>
          <p:cNvPr id="3" name="Content Placeholder 2"/>
          <p:cNvSpPr>
            <a:spLocks noGrp="1"/>
          </p:cNvSpPr>
          <p:nvPr>
            <p:ph idx="1"/>
          </p:nvPr>
        </p:nvSpPr>
        <p:spPr/>
        <p:txBody>
          <a:bodyPr/>
          <a:lstStyle/>
          <a:p>
            <a:pPr marL="0" indent="0" algn="just">
              <a:buNone/>
            </a:pPr>
            <a:r>
              <a:rPr lang="en-US" sz="3600" dirty="0"/>
              <a:t>Test cases are designed such that different branch conditions is given true and false values in turn. </a:t>
            </a:r>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Condition coverage testing</a:t>
            </a:r>
          </a:p>
        </p:txBody>
      </p:sp>
      <p:sp>
        <p:nvSpPr>
          <p:cNvPr id="3" name="Content Placeholder 2"/>
          <p:cNvSpPr>
            <a:spLocks noGrp="1"/>
          </p:cNvSpPr>
          <p:nvPr>
            <p:ph idx="1"/>
          </p:nvPr>
        </p:nvSpPr>
        <p:spPr/>
        <p:txBody>
          <a:bodyPr/>
          <a:lstStyle/>
          <a:p>
            <a:pPr marL="0" indent="0" algn="just">
              <a:lnSpc>
                <a:spcPct val="90000"/>
              </a:lnSpc>
              <a:buNone/>
            </a:pPr>
            <a:r>
              <a:rPr lang="en-US" dirty="0"/>
              <a:t>Test cases are designed such that each component of a </a:t>
            </a:r>
            <a:r>
              <a:rPr lang="en-US" dirty="0">
                <a:solidFill>
                  <a:schemeClr val="accent2"/>
                </a:solidFill>
              </a:rPr>
              <a:t>composite conditional</a:t>
            </a:r>
            <a:r>
              <a:rPr lang="en-US" dirty="0"/>
              <a:t> expression given both true and false values. </a:t>
            </a:r>
          </a:p>
          <a:p>
            <a:pPr marL="0" indent="0">
              <a:lnSpc>
                <a:spcPct val="90000"/>
              </a:lnSpc>
              <a:buNone/>
            </a:pPr>
            <a:r>
              <a:rPr lang="en-US" dirty="0"/>
              <a:t>Example</a:t>
            </a:r>
          </a:p>
          <a:p>
            <a:pPr lvl="1">
              <a:lnSpc>
                <a:spcPct val="90000"/>
              </a:lnSpc>
            </a:pPr>
            <a:r>
              <a:rPr lang="en-US" dirty="0"/>
              <a:t>Consider the conditional expression ((c1.and.c2).or.c3):</a:t>
            </a:r>
          </a:p>
          <a:p>
            <a:pPr lvl="1">
              <a:lnSpc>
                <a:spcPct val="90000"/>
              </a:lnSpc>
            </a:pPr>
            <a:r>
              <a:rPr lang="en-US" dirty="0"/>
              <a:t>Each of c1, c2,  and  c3  are exercised at least once i.e. given true and false values.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900" dirty="0">
                <a:solidFill>
                  <a:srgbClr val="FF0000"/>
                </a:solidFill>
              </a:rPr>
              <a:t>4. Path coverage testing</a:t>
            </a:r>
            <a:br>
              <a:rPr lang="en-US" dirty="0"/>
            </a:br>
            <a:endParaRPr lang="en-US" dirty="0"/>
          </a:p>
        </p:txBody>
      </p:sp>
      <p:sp>
        <p:nvSpPr>
          <p:cNvPr id="3" name="Content Placeholder 2"/>
          <p:cNvSpPr>
            <a:spLocks noGrp="1"/>
          </p:cNvSpPr>
          <p:nvPr>
            <p:ph idx="1"/>
          </p:nvPr>
        </p:nvSpPr>
        <p:spPr/>
        <p:txBody>
          <a:bodyPr>
            <a:normAutofit/>
          </a:bodyPr>
          <a:lstStyle/>
          <a:p>
            <a:pPr marL="0" indent="0" algn="just">
              <a:buNone/>
            </a:pPr>
            <a:r>
              <a:rPr lang="en-US" sz="4000" dirty="0"/>
              <a:t>In path coverage, we write test cases to ensure that each and every path has been traversed at least once.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sz="4000" dirty="0"/>
            </a:br>
            <a:r>
              <a:rPr lang="en-US" sz="4000" dirty="0">
                <a:solidFill>
                  <a:srgbClr val="FF0000"/>
                </a:solidFill>
              </a:rPr>
              <a:t>C. Logic Based Testing</a:t>
            </a:r>
            <a:br>
              <a:rPr lang="en-US" sz="4000" dirty="0"/>
            </a:br>
            <a:endParaRPr lang="en-US" sz="4000" dirty="0"/>
          </a:p>
        </p:txBody>
      </p:sp>
      <p:sp>
        <p:nvSpPr>
          <p:cNvPr id="3" name="Content Placeholder 2"/>
          <p:cNvSpPr>
            <a:spLocks noGrp="1"/>
          </p:cNvSpPr>
          <p:nvPr>
            <p:ph idx="1"/>
          </p:nvPr>
        </p:nvSpPr>
        <p:spPr/>
        <p:txBody>
          <a:bodyPr>
            <a:normAutofit/>
          </a:bodyPr>
          <a:lstStyle/>
          <a:p>
            <a:pPr marL="0" indent="0" algn="just">
              <a:buNone/>
            </a:pPr>
            <a:r>
              <a:rPr lang="en-US" dirty="0"/>
              <a:t>It is used when the input domain and resulting processing are amenable to a </a:t>
            </a:r>
            <a:r>
              <a:rPr lang="en-US" b="1" dirty="0"/>
              <a:t>decision table representation.</a:t>
            </a:r>
          </a:p>
          <a:p>
            <a:pPr lvl="1" algn="just"/>
            <a:r>
              <a:rPr lang="en-US" dirty="0"/>
              <a:t>Associate specific conditions with specific actions eliminating impossible combination of conditions.</a:t>
            </a:r>
          </a:p>
          <a:p>
            <a:pPr lvl="1" algn="just"/>
            <a:r>
              <a:rPr lang="en-US" dirty="0"/>
              <a:t>Define rules by indicating what action occurs for a set of conditions.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Who should do the testing?</a:t>
            </a:r>
          </a:p>
        </p:txBody>
      </p:sp>
      <p:sp>
        <p:nvSpPr>
          <p:cNvPr id="3" name="Content Placeholder 2"/>
          <p:cNvSpPr>
            <a:spLocks noGrp="1"/>
          </p:cNvSpPr>
          <p:nvPr>
            <p:ph idx="1"/>
          </p:nvPr>
        </p:nvSpPr>
        <p:spPr/>
        <p:txBody>
          <a:bodyPr/>
          <a:lstStyle/>
          <a:p>
            <a:pPr algn="just"/>
            <a:r>
              <a:rPr lang="en-US" dirty="0"/>
              <a:t>The testing requires the developers to find errors from their software. </a:t>
            </a:r>
          </a:p>
          <a:p>
            <a:pPr algn="just"/>
            <a:r>
              <a:rPr lang="en-US" dirty="0"/>
              <a:t>It is very difficult for software developer to point out errors from own creations. </a:t>
            </a:r>
          </a:p>
          <a:p>
            <a:pPr algn="just"/>
            <a:r>
              <a:rPr lang="en-US" dirty="0"/>
              <a:t>Many organizations have made a distinction between development and testing phase by making different people responsible for each phase.</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pic>
        <p:nvPicPr>
          <p:cNvPr id="4" name="Content Placeholder 3" descr="black.jpg"/>
          <p:cNvPicPr>
            <a:picLocks noGrp="1" noChangeAspect="1"/>
          </p:cNvPicPr>
          <p:nvPr>
            <p:ph idx="1"/>
          </p:nvPr>
        </p:nvPicPr>
        <p:blipFill>
          <a:blip r:embed="rId2" cstate="print"/>
          <a:stretch>
            <a:fillRect/>
          </a:stretch>
        </p:blipFill>
        <p:spPr>
          <a:xfrm>
            <a:off x="381000" y="1447801"/>
            <a:ext cx="8534401" cy="2743199"/>
          </a:xfrm>
        </p:spPr>
      </p:pic>
      <p:sp>
        <p:nvSpPr>
          <p:cNvPr id="5" name="TextBox 4"/>
          <p:cNvSpPr txBox="1"/>
          <p:nvPr/>
        </p:nvSpPr>
        <p:spPr>
          <a:xfrm>
            <a:off x="685800" y="4953000"/>
            <a:ext cx="7620000" cy="1384995"/>
          </a:xfrm>
          <a:prstGeom prst="rect">
            <a:avLst/>
          </a:prstGeom>
          <a:noFill/>
        </p:spPr>
        <p:txBody>
          <a:bodyPr wrap="square" rtlCol="0">
            <a:spAutoFit/>
          </a:bodyPr>
          <a:lstStyle/>
          <a:p>
            <a:pPr algn="just"/>
            <a:r>
              <a:rPr lang="en-US" sz="2800" dirty="0"/>
              <a:t>This method is named so because the software program, in the  eyes of the tester, is like a black box; inside which one cannot see.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 black-box test takes into account only the input and output of the s/w without regard to the internal code of the program</a:t>
            </a:r>
            <a:r>
              <a:rPr lang="en-US" b="1" dirty="0"/>
              <a: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2362200"/>
            <a:ext cx="8382000" cy="39624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a:solidFill>
                  <a:srgbClr val="FF0000"/>
                </a:solidFill>
              </a:rPr>
              <a:t>BLACK BOX TESTING</a:t>
            </a:r>
          </a:p>
        </p:txBody>
      </p:sp>
      <p:sp>
        <p:nvSpPr>
          <p:cNvPr id="3" name="Content Placeholder 2"/>
          <p:cNvSpPr>
            <a:spLocks noGrp="1"/>
          </p:cNvSpPr>
          <p:nvPr>
            <p:ph idx="1"/>
          </p:nvPr>
        </p:nvSpPr>
        <p:spPr>
          <a:xfrm>
            <a:off x="457200" y="1143000"/>
            <a:ext cx="8229600" cy="5715000"/>
          </a:xfrm>
        </p:spPr>
        <p:txBody>
          <a:bodyPr>
            <a:normAutofit/>
          </a:bodyPr>
          <a:lstStyle/>
          <a:p>
            <a:pPr algn="just"/>
            <a:r>
              <a:rPr lang="en-US" sz="3600" dirty="0"/>
              <a:t>Also called </a:t>
            </a:r>
            <a:r>
              <a:rPr lang="en-US" sz="3600" b="1" i="1" dirty="0"/>
              <a:t>functional testing</a:t>
            </a:r>
            <a:r>
              <a:rPr lang="en-US" sz="3600" i="1" dirty="0"/>
              <a:t> and </a:t>
            </a:r>
            <a:r>
              <a:rPr lang="en-US" sz="3600" b="1" i="1" dirty="0"/>
              <a:t>behavioral testing</a:t>
            </a:r>
            <a:r>
              <a:rPr lang="en-US" sz="3600" i="1" dirty="0"/>
              <a:t>.</a:t>
            </a:r>
          </a:p>
          <a:p>
            <a:pPr algn="just"/>
            <a:r>
              <a:rPr lang="en-US" sz="3600" dirty="0"/>
              <a:t>It focuses on determining whether or not a program does what it is supposed to do based on its functional requirements.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53E6-4C13-44F9-8B79-030E7D957F4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674A0CC-1FF1-4137-9D43-E6421C7A3F78}"/>
              </a:ext>
            </a:extLst>
          </p:cNvPr>
          <p:cNvSpPr>
            <a:spLocks noGrp="1"/>
          </p:cNvSpPr>
          <p:nvPr>
            <p:ph idx="1"/>
          </p:nvPr>
        </p:nvSpPr>
        <p:spPr>
          <a:xfrm>
            <a:off x="457200" y="533400"/>
            <a:ext cx="8229600" cy="5592763"/>
          </a:xfrm>
        </p:spPr>
        <p:txBody>
          <a:bodyPr>
            <a:normAutofit/>
          </a:bodyPr>
          <a:lstStyle/>
          <a:p>
            <a:pPr marL="0" indent="0">
              <a:buNone/>
            </a:pPr>
            <a:r>
              <a:rPr lang="en-US" dirty="0">
                <a:solidFill>
                  <a:srgbClr val="FF0000"/>
                </a:solidFill>
              </a:rPr>
              <a:t>It attempts to find errors in the external behavior of the code in the following categories </a:t>
            </a:r>
          </a:p>
          <a:p>
            <a:r>
              <a:rPr lang="en-US" dirty="0"/>
              <a:t>incorrect or missing functionality; </a:t>
            </a:r>
          </a:p>
          <a:p>
            <a:r>
              <a:rPr lang="en-US" dirty="0"/>
              <a:t>Interface errors; </a:t>
            </a:r>
          </a:p>
          <a:p>
            <a:r>
              <a:rPr lang="en-US" dirty="0"/>
              <a:t>Errors in data structures used by interfaces; </a:t>
            </a:r>
          </a:p>
          <a:p>
            <a:r>
              <a:rPr lang="en-US" dirty="0"/>
              <a:t>Behavior or performance errors; </a:t>
            </a:r>
          </a:p>
          <a:p>
            <a:r>
              <a:rPr lang="en-US" dirty="0"/>
              <a:t>initialization and termination errors.</a:t>
            </a:r>
          </a:p>
          <a:p>
            <a:endParaRPr lang="en-US" dirty="0"/>
          </a:p>
        </p:txBody>
      </p:sp>
    </p:spTree>
    <p:extLst>
      <p:ext uri="{BB962C8B-B14F-4D97-AF65-F5344CB8AC3E}">
        <p14:creationId xmlns:p14="http://schemas.microsoft.com/office/powerpoint/2010/main" val="31960456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LEVELS APPLICABLE TO:</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sz="3600" dirty="0"/>
              <a:t>Black Box Testing method is applicable to the following levels of software testing:</a:t>
            </a:r>
          </a:p>
          <a:p>
            <a:pPr lvl="0" algn="just"/>
            <a:r>
              <a:rPr lang="en-US" sz="3600" dirty="0"/>
              <a:t>Integration Testing</a:t>
            </a:r>
          </a:p>
          <a:p>
            <a:pPr lvl="0" algn="just"/>
            <a:r>
              <a:rPr lang="en-US" sz="3600" dirty="0"/>
              <a:t>System Testing</a:t>
            </a:r>
          </a:p>
          <a:p>
            <a:pPr lvl="0" algn="just"/>
            <a:r>
              <a:rPr lang="en-US" sz="3600" dirty="0"/>
              <a:t>Acceptance Testing</a:t>
            </a:r>
          </a:p>
          <a:p>
            <a:pPr algn="just">
              <a:buNone/>
            </a:pPr>
            <a:r>
              <a:rPr lang="en-US" dirty="0"/>
              <a:t>   </a:t>
            </a:r>
          </a:p>
          <a:p>
            <a:pPr algn="just"/>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How to do Black Box Testing?</a:t>
            </a:r>
          </a:p>
        </p:txBody>
      </p:sp>
      <p:sp>
        <p:nvSpPr>
          <p:cNvPr id="3" name="Content Placeholder 2"/>
          <p:cNvSpPr>
            <a:spLocks noGrp="1"/>
          </p:cNvSpPr>
          <p:nvPr>
            <p:ph idx="1"/>
          </p:nvPr>
        </p:nvSpPr>
        <p:spPr>
          <a:xfrm>
            <a:off x="457200" y="1219201"/>
            <a:ext cx="8229600" cy="5181600"/>
          </a:xfrm>
        </p:spPr>
        <p:txBody>
          <a:bodyPr>
            <a:normAutofit/>
          </a:bodyPr>
          <a:lstStyle/>
          <a:p>
            <a:pPr marL="0" indent="0" algn="just">
              <a:buNone/>
            </a:pPr>
            <a:r>
              <a:rPr lang="en-US" dirty="0"/>
              <a:t>Various techniques for the effective Black Box Testing are:</a:t>
            </a:r>
          </a:p>
          <a:p>
            <a:pPr marL="514350" indent="-514350" algn="just">
              <a:buAutoNum type="arabicPeriod"/>
            </a:pPr>
            <a:r>
              <a:rPr lang="en-US" dirty="0"/>
              <a:t>Requirements Based Testing</a:t>
            </a:r>
          </a:p>
          <a:p>
            <a:pPr marL="514350" indent="-514350" algn="just">
              <a:buFont typeface="Arial" pitchFamily="34" charset="0"/>
              <a:buAutoNum type="arabicPeriod"/>
            </a:pPr>
            <a:r>
              <a:rPr lang="en-US" dirty="0"/>
              <a:t>Positive and Negative testing</a:t>
            </a:r>
          </a:p>
          <a:p>
            <a:pPr marL="514350" indent="-514350" algn="just">
              <a:buAutoNum type="arabicPeriod"/>
            </a:pPr>
            <a:r>
              <a:rPr lang="en-US" dirty="0"/>
              <a:t>Boundary Value Analysis</a:t>
            </a:r>
          </a:p>
          <a:p>
            <a:pPr marL="514350" indent="-514350" algn="just">
              <a:buAutoNum type="arabicPeriod"/>
            </a:pPr>
            <a:r>
              <a:rPr lang="en-US" dirty="0"/>
              <a:t>Equivalence Partitioning</a:t>
            </a:r>
          </a:p>
          <a:p>
            <a:pPr marL="514350" indent="-514350" algn="just">
              <a:buAutoNum type="arabicPeriod"/>
            </a:pPr>
            <a:r>
              <a:rPr lang="en-US" dirty="0"/>
              <a:t>State/Graph Based Testing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b="1" dirty="0"/>
            </a:br>
            <a:r>
              <a:rPr lang="en-US" b="1" dirty="0">
                <a:solidFill>
                  <a:srgbClr val="FF0000"/>
                </a:solidFill>
              </a:rPr>
              <a:t>1.Requirements Based Testing</a:t>
            </a:r>
            <a:br>
              <a:rPr lang="en-US" dirty="0"/>
            </a:b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algn="just"/>
            <a:r>
              <a:rPr lang="en-US" sz="3600" dirty="0"/>
              <a:t>We begin by looking at each customer requirement, to make sure that every single requirement has been tested at least once.</a:t>
            </a:r>
          </a:p>
          <a:p>
            <a:pPr algn="just"/>
            <a:r>
              <a:rPr lang="en-US" sz="3600" dirty="0"/>
              <a:t>Thus, it deals with validating the req. given in the SRS of the s/w system.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a:bodyPr>
          <a:lstStyle/>
          <a:p>
            <a:pPr algn="just"/>
            <a:endParaRPr lang="en-US" dirty="0"/>
          </a:p>
          <a:p>
            <a:pPr algn="just"/>
            <a:r>
              <a:rPr lang="en-US" dirty="0"/>
              <a:t>Explicit req. are stated &amp; documented as part of the SRS. </a:t>
            </a:r>
          </a:p>
          <a:p>
            <a:pPr algn="just"/>
            <a:r>
              <a:rPr lang="en-US" dirty="0"/>
              <a:t>Whereas Implicit or Implied req. are not documented but assumed to be incorporated in the system.</a:t>
            </a:r>
          </a:p>
          <a:p>
            <a:pPr algn="just"/>
            <a:r>
              <a:rPr lang="en-US" dirty="0"/>
              <a:t>Requirements are tracked by a </a:t>
            </a:r>
            <a:r>
              <a:rPr lang="en-US" b="1" dirty="0"/>
              <a:t>Requirements  Traceability Matrix(RTM)</a:t>
            </a:r>
            <a:r>
              <a:rPr lang="en-US"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Requirements  Traceability Matrix(RTM)</a:t>
            </a:r>
          </a:p>
        </p:txBody>
      </p:sp>
      <p:sp>
        <p:nvSpPr>
          <p:cNvPr id="3" name="Content Placeholder 2"/>
          <p:cNvSpPr>
            <a:spLocks noGrp="1"/>
          </p:cNvSpPr>
          <p:nvPr>
            <p:ph idx="1"/>
          </p:nvPr>
        </p:nvSpPr>
        <p:spPr>
          <a:xfrm>
            <a:off x="457200" y="1371600"/>
            <a:ext cx="8229600" cy="5334000"/>
          </a:xfrm>
        </p:spPr>
        <p:txBody>
          <a:bodyPr>
            <a:normAutofit lnSpcReduction="10000"/>
          </a:bodyPr>
          <a:lstStyle/>
          <a:p>
            <a:pPr algn="just"/>
            <a:endParaRPr lang="en-US" dirty="0"/>
          </a:p>
          <a:p>
            <a:pPr algn="just"/>
            <a:endParaRPr lang="en-US" dirty="0"/>
          </a:p>
          <a:p>
            <a:pPr algn="just"/>
            <a:r>
              <a:rPr lang="en-US" dirty="0"/>
              <a:t>Each req. is given a </a:t>
            </a:r>
            <a:r>
              <a:rPr lang="en-US" b="1" dirty="0"/>
              <a:t>unique id</a:t>
            </a:r>
            <a:r>
              <a:rPr lang="en-US" dirty="0"/>
              <a:t> along with a brief </a:t>
            </a:r>
            <a:r>
              <a:rPr lang="en-US" b="1" dirty="0"/>
              <a:t>description</a:t>
            </a:r>
            <a:r>
              <a:rPr lang="en-US" dirty="0"/>
              <a:t> of it and its </a:t>
            </a:r>
            <a:r>
              <a:rPr lang="en-US" b="1" dirty="0"/>
              <a:t>priority</a:t>
            </a:r>
            <a:r>
              <a:rPr lang="en-US" dirty="0"/>
              <a:t>. Next, </a:t>
            </a:r>
            <a:r>
              <a:rPr lang="en-US" b="1" dirty="0"/>
              <a:t>Test Conditions</a:t>
            </a:r>
            <a:r>
              <a:rPr lang="en-US" dirty="0"/>
              <a:t> are specified with each id to give a comfort feeling that we have not missed any scenario that could produce a defect. Next, </a:t>
            </a:r>
            <a:r>
              <a:rPr lang="en-US" b="1" dirty="0"/>
              <a:t>Test Case Ids </a:t>
            </a:r>
            <a:r>
              <a:rPr lang="en-US" dirty="0"/>
              <a:t>can be used to map b/w req. &amp; Test cases. Next, a </a:t>
            </a:r>
            <a:r>
              <a:rPr lang="en-US" b="1" dirty="0"/>
              <a:t>phase of Testing</a:t>
            </a:r>
            <a:r>
              <a:rPr lang="en-US" dirty="0"/>
              <a:t> is to be specified to indicate when a req. will be tested. </a:t>
            </a:r>
          </a:p>
          <a:p>
            <a:pPr algn="just"/>
            <a:endParaRPr lang="en-US" dirty="0"/>
          </a:p>
        </p:txBody>
      </p:sp>
      <p:graphicFrame>
        <p:nvGraphicFramePr>
          <p:cNvPr id="4" name="Table 3"/>
          <p:cNvGraphicFramePr>
            <a:graphicFrameLocks noGrp="1"/>
          </p:cNvGraphicFramePr>
          <p:nvPr/>
        </p:nvGraphicFramePr>
        <p:xfrm>
          <a:off x="609600" y="1524000"/>
          <a:ext cx="8305800" cy="9144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914400">
                <a:tc>
                  <a:txBody>
                    <a:bodyPr/>
                    <a:lstStyle/>
                    <a:p>
                      <a:r>
                        <a:rPr lang="en-US" dirty="0"/>
                        <a:t>Req. ID</a:t>
                      </a:r>
                    </a:p>
                  </a:txBody>
                  <a:tcPr/>
                </a:tc>
                <a:tc>
                  <a:txBody>
                    <a:bodyPr/>
                    <a:lstStyle/>
                    <a:p>
                      <a:r>
                        <a:rPr lang="en-US" dirty="0"/>
                        <a:t>Description</a:t>
                      </a:r>
                    </a:p>
                  </a:txBody>
                  <a:tcPr/>
                </a:tc>
                <a:tc>
                  <a:txBody>
                    <a:bodyPr/>
                    <a:lstStyle/>
                    <a:p>
                      <a:r>
                        <a:rPr lang="en-US" dirty="0"/>
                        <a:t>Priority</a:t>
                      </a:r>
                    </a:p>
                    <a:p>
                      <a:r>
                        <a:rPr lang="en-US" dirty="0"/>
                        <a:t>(High, Medium, Low)</a:t>
                      </a:r>
                    </a:p>
                  </a:txBody>
                  <a:tcPr/>
                </a:tc>
                <a:tc>
                  <a:txBody>
                    <a:bodyPr/>
                    <a:lstStyle/>
                    <a:p>
                      <a:r>
                        <a:rPr lang="en-US" dirty="0"/>
                        <a:t>Test</a:t>
                      </a:r>
                    </a:p>
                    <a:p>
                      <a:r>
                        <a:rPr lang="en-US" dirty="0"/>
                        <a:t>Conditions</a:t>
                      </a:r>
                    </a:p>
                  </a:txBody>
                  <a:tcPr/>
                </a:tc>
                <a:tc>
                  <a:txBody>
                    <a:bodyPr/>
                    <a:lstStyle/>
                    <a:p>
                      <a:r>
                        <a:rPr lang="en-US" dirty="0"/>
                        <a:t>Test Case IDs</a:t>
                      </a:r>
                    </a:p>
                  </a:txBody>
                  <a:tcPr/>
                </a:tc>
                <a:tc>
                  <a:txBody>
                    <a:bodyPr/>
                    <a:lstStyle/>
                    <a:p>
                      <a:r>
                        <a:rPr lang="en-US" dirty="0"/>
                        <a:t>Phase of Testing</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2. Positive and Negative Testing</a:t>
            </a:r>
          </a:p>
        </p:txBody>
      </p:sp>
      <p:sp>
        <p:nvSpPr>
          <p:cNvPr id="3" name="Content Placeholder 2"/>
          <p:cNvSpPr>
            <a:spLocks noGrp="1"/>
          </p:cNvSpPr>
          <p:nvPr>
            <p:ph idx="1"/>
          </p:nvPr>
        </p:nvSpPr>
        <p:spPr>
          <a:xfrm>
            <a:off x="457200" y="1417638"/>
            <a:ext cx="8229600" cy="5287962"/>
          </a:xfrm>
        </p:spPr>
        <p:txBody>
          <a:bodyPr>
            <a:normAutofit lnSpcReduction="10000"/>
          </a:bodyPr>
          <a:lstStyle/>
          <a:p>
            <a:pPr algn="just"/>
            <a:r>
              <a:rPr lang="en-US" sz="3600" dirty="0"/>
              <a:t>Positive testing tries to prove that a given product does what is supposed to do. The purpose of </a:t>
            </a:r>
            <a:r>
              <a:rPr lang="en-US" sz="3600" dirty="0">
                <a:solidFill>
                  <a:srgbClr val="FF0000"/>
                </a:solidFill>
              </a:rPr>
              <a:t>positive testing is to prove that the product works as per specification and expectations.</a:t>
            </a:r>
          </a:p>
          <a:p>
            <a:pPr algn="just"/>
            <a:r>
              <a:rPr lang="en-US" sz="3600" dirty="0">
                <a:solidFill>
                  <a:srgbClr val="FF0000"/>
                </a:solidFill>
              </a:rPr>
              <a:t>Negative testing is done to show that the product does not fail when an unexpected input is given</a:t>
            </a:r>
            <a:r>
              <a:rPr lang="en-US" sz="3600" dirty="0"/>
              <a:t>. It covers scenarios for which the product is not designed and coded.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should we test?</a:t>
            </a:r>
          </a:p>
        </p:txBody>
      </p:sp>
      <p:sp>
        <p:nvSpPr>
          <p:cNvPr id="3" name="Content Placeholder 2"/>
          <p:cNvSpPr>
            <a:spLocks noGrp="1"/>
          </p:cNvSpPr>
          <p:nvPr>
            <p:ph idx="1"/>
          </p:nvPr>
        </p:nvSpPr>
        <p:spPr/>
        <p:txBody>
          <a:bodyPr/>
          <a:lstStyle/>
          <a:p>
            <a:r>
              <a:rPr lang="en-US" dirty="0"/>
              <a:t>We should test the program’s responses to every possible input.</a:t>
            </a:r>
          </a:p>
          <a:p>
            <a:r>
              <a:rPr lang="en-US" dirty="0"/>
              <a:t>It means, we should test for all valid and invalid inputs.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3. Boundary Value Analysis(BVA)</a:t>
            </a:r>
          </a:p>
        </p:txBody>
      </p:sp>
      <p:sp>
        <p:nvSpPr>
          <p:cNvPr id="3" name="Content Placeholder 2"/>
          <p:cNvSpPr>
            <a:spLocks noGrp="1"/>
          </p:cNvSpPr>
          <p:nvPr>
            <p:ph idx="1"/>
          </p:nvPr>
        </p:nvSpPr>
        <p:spPr/>
        <p:txBody>
          <a:bodyPr>
            <a:normAutofit lnSpcReduction="10000"/>
          </a:bodyPr>
          <a:lstStyle/>
          <a:p>
            <a:pPr algn="just"/>
            <a:r>
              <a:rPr lang="en-US" dirty="0"/>
              <a:t>Experience shows that test cases that are close to boundary conditions have a higher chances of detecting an error. </a:t>
            </a:r>
          </a:p>
          <a:p>
            <a:pPr algn="just"/>
            <a:r>
              <a:rPr lang="en-US" dirty="0"/>
              <a:t>Here, boundary condition means just below the boundary(upper side) or just above the boundary(lower side). </a:t>
            </a:r>
          </a:p>
          <a:p>
            <a:pPr algn="just"/>
            <a:r>
              <a:rPr lang="en-US" dirty="0"/>
              <a:t>Suppose, we have an input variable x with a range from 1-100 . The boundary values are 1,2,99,100.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a:t>Consider a program with two input variables x and y. These input variables have specified boundaries as:</a:t>
            </a:r>
          </a:p>
          <a:p>
            <a:pPr lvl="1">
              <a:buNone/>
            </a:pPr>
            <a:r>
              <a:rPr lang="en-US" b="1" dirty="0"/>
              <a:t>a &lt;= x &lt;= b</a:t>
            </a:r>
          </a:p>
          <a:p>
            <a:pPr lvl="1">
              <a:buNone/>
            </a:pPr>
            <a:r>
              <a:rPr lang="en-US" b="1" dirty="0"/>
              <a:t>c &lt;= y &lt;= d</a:t>
            </a:r>
          </a:p>
          <a:p>
            <a:pPr lvl="1">
              <a:buNone/>
            </a:pPr>
            <a:r>
              <a:rPr lang="en-US" dirty="0"/>
              <a:t>Hence, both the inputs x and y are bounded by two</a:t>
            </a:r>
          </a:p>
          <a:p>
            <a:pPr lvl="1">
              <a:buNone/>
            </a:pPr>
            <a:r>
              <a:rPr lang="en-US" dirty="0"/>
              <a:t>Intervals [</a:t>
            </a:r>
            <a:r>
              <a:rPr lang="en-US" dirty="0" err="1"/>
              <a:t>a,b</a:t>
            </a:r>
            <a:r>
              <a:rPr lang="en-US" dirty="0"/>
              <a:t>] and [</a:t>
            </a:r>
            <a:r>
              <a:rPr lang="en-US" dirty="0" err="1"/>
              <a:t>c,d</a:t>
            </a:r>
            <a:r>
              <a:rPr lang="en-US" dirty="0"/>
              <a:t>] respectively. For input x,</a:t>
            </a:r>
          </a:p>
          <a:p>
            <a:pPr lvl="1">
              <a:buNone/>
            </a:pPr>
            <a:r>
              <a:rPr lang="en-US" dirty="0"/>
              <a:t>we may design test cases with values a and b , just above</a:t>
            </a:r>
          </a:p>
          <a:p>
            <a:pPr lvl="1">
              <a:buNone/>
            </a:pPr>
            <a:r>
              <a:rPr lang="en-US" dirty="0"/>
              <a:t>a and also just below b.</a:t>
            </a:r>
          </a:p>
          <a:p>
            <a:pPr lvl="1">
              <a:buNone/>
            </a:pPr>
            <a:r>
              <a:rPr lang="en-US" dirty="0"/>
              <a:t>Similarly, for input y, we may</a:t>
            </a:r>
          </a:p>
          <a:p>
            <a:pPr lvl="1">
              <a:buNone/>
            </a:pPr>
            <a:r>
              <a:rPr lang="en-US" dirty="0"/>
              <a:t>have values c &amp; d, just above</a:t>
            </a:r>
          </a:p>
          <a:p>
            <a:pPr lvl="1">
              <a:buNone/>
            </a:pPr>
            <a:r>
              <a:rPr lang="en-US" dirty="0"/>
              <a:t>c and just below d. These test</a:t>
            </a:r>
          </a:p>
          <a:p>
            <a:pPr lvl="1">
              <a:buNone/>
            </a:pPr>
            <a:r>
              <a:rPr lang="en-US" dirty="0"/>
              <a:t>cases may have more chances to </a:t>
            </a:r>
          </a:p>
          <a:p>
            <a:pPr lvl="1">
              <a:buNone/>
            </a:pPr>
            <a:r>
              <a:rPr lang="en-US" dirty="0"/>
              <a:t>detect an error. The input domain </a:t>
            </a:r>
          </a:p>
          <a:p>
            <a:pPr lvl="1">
              <a:buNone/>
            </a:pPr>
            <a:r>
              <a:rPr lang="en-US" dirty="0"/>
              <a:t>is shown in fig.</a:t>
            </a:r>
          </a:p>
          <a:p>
            <a:pPr lvl="1">
              <a:buNone/>
            </a:pPr>
            <a:endParaRPr lang="en-US" dirty="0"/>
          </a:p>
          <a:p>
            <a:pPr lvl="1">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5334000" y="3276600"/>
            <a:ext cx="3543300" cy="32004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876800" y="3276600"/>
            <a:ext cx="3609975" cy="24479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181600" y="5943600"/>
            <a:ext cx="3543300" cy="419100"/>
          </a:xfrm>
          <a:prstGeom prst="rect">
            <a:avLst/>
          </a:prstGeom>
          <a:noFill/>
          <a:ln w="9525">
            <a:noFill/>
            <a:miter lim="800000"/>
            <a:headEnd/>
            <a:tailEnd/>
          </a:ln>
        </p:spPr>
      </p:pic>
      <p:sp>
        <p:nvSpPr>
          <p:cNvPr id="8" name="Rectangle 7"/>
          <p:cNvSpPr/>
          <p:nvPr/>
        </p:nvSpPr>
        <p:spPr>
          <a:xfrm>
            <a:off x="457200" y="304800"/>
            <a:ext cx="8382000" cy="6555641"/>
          </a:xfrm>
          <a:prstGeom prst="rect">
            <a:avLst/>
          </a:prstGeom>
        </p:spPr>
        <p:txBody>
          <a:bodyPr wrap="square">
            <a:spAutoFit/>
          </a:bodyPr>
          <a:lstStyle/>
          <a:p>
            <a:pPr algn="just"/>
            <a:endParaRPr lang="en-US" sz="2000" dirty="0"/>
          </a:p>
          <a:p>
            <a:pPr algn="just"/>
            <a:endParaRPr lang="en-US" sz="2000" dirty="0"/>
          </a:p>
          <a:p>
            <a:pPr algn="just"/>
            <a:r>
              <a:rPr lang="en-US" sz="2000" dirty="0"/>
              <a:t>The basic idea of boundary value analysis is to use input variable values at their minimum, just above minimum, a nominal value, just below their maximum, and at their maximum. </a:t>
            </a:r>
          </a:p>
          <a:p>
            <a:pPr algn="just"/>
            <a:r>
              <a:rPr lang="en-US" sz="2000" dirty="0"/>
              <a:t>Thus, boundary value analysis test cases are obtained by </a:t>
            </a:r>
            <a:r>
              <a:rPr lang="en-US" sz="2000" b="1" dirty="0"/>
              <a:t>holding the values of all but one variable at their nominal values and letting that variable assume its extreme values.</a:t>
            </a:r>
          </a:p>
          <a:p>
            <a:pPr algn="just"/>
            <a:endParaRPr lang="en-US" sz="2000" dirty="0"/>
          </a:p>
          <a:p>
            <a:pPr algn="just"/>
            <a:r>
              <a:rPr lang="en-US" sz="2000" dirty="0"/>
              <a:t>The boundary value analysis test cases for </a:t>
            </a:r>
          </a:p>
          <a:p>
            <a:pPr algn="just"/>
            <a:r>
              <a:rPr lang="en-US" sz="2000" dirty="0"/>
              <a:t>our program with two inputs variables </a:t>
            </a:r>
          </a:p>
          <a:p>
            <a:pPr algn="just"/>
            <a:r>
              <a:rPr lang="en-US" sz="2000" dirty="0"/>
              <a:t>(x and y) that may have any value from  </a:t>
            </a:r>
          </a:p>
          <a:p>
            <a:pPr algn="just"/>
            <a:r>
              <a:rPr lang="en-US" sz="2000" dirty="0"/>
              <a:t>100 to 300 are: (200,100), (200,101), </a:t>
            </a:r>
          </a:p>
          <a:p>
            <a:pPr algn="just"/>
            <a:r>
              <a:rPr lang="en-US" sz="2000" dirty="0"/>
              <a:t>(200,200), (200,299), (200,300), (100,200), </a:t>
            </a:r>
          </a:p>
          <a:p>
            <a:pPr algn="just"/>
            <a:r>
              <a:rPr lang="en-US" sz="2000" dirty="0"/>
              <a:t>(101,200), (299,200) and (300,200). </a:t>
            </a:r>
          </a:p>
          <a:p>
            <a:pPr algn="just"/>
            <a:r>
              <a:rPr lang="en-US" sz="2000" dirty="0"/>
              <a:t>This input domain is shown in Fig. Each </a:t>
            </a:r>
          </a:p>
          <a:p>
            <a:pPr algn="just"/>
            <a:r>
              <a:rPr lang="en-US" sz="2000" dirty="0"/>
              <a:t>dot represent a test case and inner rectangle </a:t>
            </a:r>
          </a:p>
          <a:p>
            <a:pPr algn="just"/>
            <a:r>
              <a:rPr lang="en-US" sz="2000" dirty="0"/>
              <a:t>is the domain of legitimate inputs. </a:t>
            </a:r>
          </a:p>
          <a:p>
            <a:pPr algn="just"/>
            <a:endParaRPr lang="en-US" sz="2000" dirty="0"/>
          </a:p>
          <a:p>
            <a:pPr algn="just"/>
            <a:r>
              <a:rPr lang="en-US" sz="2000" b="1" dirty="0"/>
              <a:t>Thus, for a program of n variables, </a:t>
            </a:r>
          </a:p>
          <a:p>
            <a:pPr algn="just"/>
            <a:r>
              <a:rPr lang="en-US" sz="2000" b="1" dirty="0"/>
              <a:t>boundary value analysis yield 4n + 1 test cases.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Picture 2"/>
          <p:cNvPicPr>
            <a:picLocks noChangeAspect="1" noChangeArrowheads="1"/>
          </p:cNvPicPr>
          <p:nvPr/>
        </p:nvPicPr>
        <p:blipFill>
          <a:blip r:embed="rId2" cstate="print"/>
          <a:srcRect/>
          <a:stretch>
            <a:fillRect/>
          </a:stretch>
        </p:blipFill>
        <p:spPr bwMode="auto">
          <a:xfrm>
            <a:off x="685800" y="1676400"/>
            <a:ext cx="8458200" cy="218122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098" name="Picture 2"/>
          <p:cNvPicPr>
            <a:picLocks noChangeAspect="1" noChangeArrowheads="1"/>
          </p:cNvPicPr>
          <p:nvPr/>
        </p:nvPicPr>
        <p:blipFill>
          <a:blip r:embed="rId2" cstate="print"/>
          <a:srcRect/>
          <a:stretch>
            <a:fillRect/>
          </a:stretch>
        </p:blipFill>
        <p:spPr bwMode="auto">
          <a:xfrm>
            <a:off x="381000" y="2005013"/>
            <a:ext cx="8077200" cy="4167187"/>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04800" y="1143000"/>
            <a:ext cx="8382000" cy="57150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pic>
        <p:nvPicPr>
          <p:cNvPr id="5122" name="Picture 2"/>
          <p:cNvPicPr>
            <a:picLocks noChangeAspect="1" noChangeArrowheads="1"/>
          </p:cNvPicPr>
          <p:nvPr/>
        </p:nvPicPr>
        <p:blipFill>
          <a:blip r:embed="rId2" cstate="print"/>
          <a:srcRect/>
          <a:stretch>
            <a:fillRect/>
          </a:stretch>
        </p:blipFill>
        <p:spPr bwMode="auto">
          <a:xfrm>
            <a:off x="381000" y="1752600"/>
            <a:ext cx="8534400" cy="32766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6146" name="Picture 2"/>
          <p:cNvPicPr>
            <a:picLocks noChangeAspect="1" noChangeArrowheads="1"/>
          </p:cNvPicPr>
          <p:nvPr/>
        </p:nvPicPr>
        <p:blipFill>
          <a:blip r:embed="rId2" cstate="print"/>
          <a:srcRect/>
          <a:stretch>
            <a:fillRect/>
          </a:stretch>
        </p:blipFill>
        <p:spPr bwMode="auto">
          <a:xfrm>
            <a:off x="152400" y="1752600"/>
            <a:ext cx="8991600" cy="3938587"/>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990600"/>
            <a:ext cx="8534400" cy="52673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4.Equivalence Partitioning</a:t>
            </a:r>
          </a:p>
        </p:txBody>
      </p:sp>
      <p:sp>
        <p:nvSpPr>
          <p:cNvPr id="3" name="Content Placeholder 2"/>
          <p:cNvSpPr>
            <a:spLocks noGrp="1"/>
          </p:cNvSpPr>
          <p:nvPr>
            <p:ph idx="1"/>
          </p:nvPr>
        </p:nvSpPr>
        <p:spPr>
          <a:xfrm>
            <a:off x="457200" y="1219200"/>
            <a:ext cx="8229600" cy="5486400"/>
          </a:xfrm>
        </p:spPr>
        <p:txBody>
          <a:bodyPr/>
          <a:lstStyle/>
          <a:p>
            <a:pPr algn="just"/>
            <a:r>
              <a:rPr lang="en-US" dirty="0"/>
              <a:t>The set of input values that generate one single expected output is called a </a:t>
            </a:r>
            <a:r>
              <a:rPr lang="en-US" b="1" dirty="0"/>
              <a:t>partition</a:t>
            </a:r>
            <a:r>
              <a:rPr lang="en-US" dirty="0"/>
              <a:t>.</a:t>
            </a:r>
          </a:p>
          <a:p>
            <a:pPr algn="just"/>
            <a:r>
              <a:rPr lang="en-US" dirty="0"/>
              <a:t>When the behavior of the s/w is the same for a set of values, then the set is termed as an equivalence class or a partition.</a:t>
            </a:r>
          </a:p>
          <a:p>
            <a:pPr algn="just"/>
            <a:r>
              <a:rPr lang="en-US" dirty="0"/>
              <a:t>Since all the values produce equal &amp; same output, they are termed as equivalence partition.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Testing Objectives</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a:t>Software Testing has different objectives. The major objectives of Software testing are as follows:</a:t>
            </a:r>
          </a:p>
          <a:p>
            <a:pPr marL="514350" indent="-514350" algn="just">
              <a:buAutoNum type="arabicPeriod"/>
            </a:pPr>
            <a:r>
              <a:rPr lang="en-US" dirty="0">
                <a:solidFill>
                  <a:schemeClr val="bg2">
                    <a:lumMod val="10000"/>
                  </a:schemeClr>
                </a:solidFill>
              </a:rPr>
              <a:t>Finding defects </a:t>
            </a:r>
            <a:r>
              <a:rPr lang="en-US" dirty="0"/>
              <a:t>which may get created by the programmer while developing the software.</a:t>
            </a:r>
          </a:p>
          <a:p>
            <a:pPr marL="514350" indent="-514350" algn="just">
              <a:buAutoNum type="arabicPeriod"/>
            </a:pPr>
            <a:r>
              <a:rPr lang="en-US" dirty="0"/>
              <a:t>To make sure that the </a:t>
            </a:r>
            <a:r>
              <a:rPr lang="en-US" b="1" dirty="0"/>
              <a:t>end result meets the user requirements.</a:t>
            </a:r>
          </a:p>
          <a:p>
            <a:pPr marL="514350" indent="-514350" algn="just">
              <a:buAutoNum type="arabicPeriod"/>
            </a:pPr>
            <a:r>
              <a:rPr lang="en-US" dirty="0"/>
              <a:t>To ensure that it </a:t>
            </a:r>
            <a:r>
              <a:rPr lang="en-US" b="1" dirty="0"/>
              <a:t>satisfies the SRS </a:t>
            </a:r>
            <a:r>
              <a:rPr lang="en-US" dirty="0"/>
              <a:t>that is System Requirement Specifications.</a:t>
            </a:r>
          </a:p>
          <a:p>
            <a:pPr marL="514350" indent="-514350" algn="just">
              <a:buAutoNum type="arabicPeriod"/>
            </a:pPr>
            <a:r>
              <a:rPr lang="en-US" dirty="0"/>
              <a:t>To </a:t>
            </a:r>
            <a:r>
              <a:rPr lang="en-US" b="1" dirty="0"/>
              <a:t>gain the confidence of the customers </a:t>
            </a:r>
            <a:r>
              <a:rPr lang="en-US" dirty="0"/>
              <a:t>by providing them a quality product.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E.g. Life Insurance Premium Rates</a:t>
            </a:r>
          </a:p>
        </p:txBody>
      </p:sp>
      <p:graphicFrame>
        <p:nvGraphicFramePr>
          <p:cNvPr id="4" name="Content Placeholder 3"/>
          <p:cNvGraphicFramePr>
            <a:graphicFrameLocks noGrp="1"/>
          </p:cNvGraphicFramePr>
          <p:nvPr>
            <p:ph idx="1"/>
          </p:nvPr>
        </p:nvGraphicFramePr>
        <p:xfrm>
          <a:off x="1219200" y="1676400"/>
          <a:ext cx="6324600" cy="1463040"/>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val="20000"/>
                    </a:ext>
                  </a:extLst>
                </a:gridCol>
                <a:gridCol w="3162300">
                  <a:extLst>
                    <a:ext uri="{9D8B030D-6E8A-4147-A177-3AD203B41FA5}">
                      <a16:colId xmlns:a16="http://schemas.microsoft.com/office/drawing/2014/main" val="20001"/>
                    </a:ext>
                  </a:extLst>
                </a:gridCol>
              </a:tblGrid>
              <a:tr h="247650">
                <a:tc>
                  <a:txBody>
                    <a:bodyPr/>
                    <a:lstStyle/>
                    <a:p>
                      <a:r>
                        <a:rPr lang="en-US" dirty="0"/>
                        <a:t>Age Group</a:t>
                      </a:r>
                    </a:p>
                  </a:txBody>
                  <a:tcPr/>
                </a:tc>
                <a:tc>
                  <a:txBody>
                    <a:bodyPr/>
                    <a:lstStyle/>
                    <a:p>
                      <a:r>
                        <a:rPr lang="en-US" dirty="0"/>
                        <a:t>Additional Premium</a:t>
                      </a:r>
                    </a:p>
                  </a:txBody>
                  <a:tcPr/>
                </a:tc>
                <a:extLst>
                  <a:ext uri="{0D108BD9-81ED-4DB2-BD59-A6C34878D82A}">
                    <a16:rowId xmlns:a16="http://schemas.microsoft.com/office/drawing/2014/main" val="10000"/>
                  </a:ext>
                </a:extLst>
              </a:tr>
              <a:tr h="247650">
                <a:tc>
                  <a:txBody>
                    <a:bodyPr/>
                    <a:lstStyle/>
                    <a:p>
                      <a:r>
                        <a:rPr lang="en-US" dirty="0"/>
                        <a:t>Under 35</a:t>
                      </a:r>
                    </a:p>
                  </a:txBody>
                  <a:tcPr/>
                </a:tc>
                <a:tc>
                  <a:txBody>
                    <a:bodyPr/>
                    <a:lstStyle/>
                    <a:p>
                      <a:r>
                        <a:rPr lang="en-US" dirty="0"/>
                        <a:t>$1.65</a:t>
                      </a:r>
                    </a:p>
                  </a:txBody>
                  <a:tcPr/>
                </a:tc>
                <a:extLst>
                  <a:ext uri="{0D108BD9-81ED-4DB2-BD59-A6C34878D82A}">
                    <a16:rowId xmlns:a16="http://schemas.microsoft.com/office/drawing/2014/main" val="10001"/>
                  </a:ext>
                </a:extLst>
              </a:tr>
              <a:tr h="247650">
                <a:tc>
                  <a:txBody>
                    <a:bodyPr/>
                    <a:lstStyle/>
                    <a:p>
                      <a:r>
                        <a:rPr lang="en-US" dirty="0"/>
                        <a:t>35-59</a:t>
                      </a:r>
                    </a:p>
                  </a:txBody>
                  <a:tcPr/>
                </a:tc>
                <a:tc>
                  <a:txBody>
                    <a:bodyPr/>
                    <a:lstStyle/>
                    <a:p>
                      <a:r>
                        <a:rPr lang="en-US" dirty="0"/>
                        <a:t>$2.87</a:t>
                      </a:r>
                    </a:p>
                  </a:txBody>
                  <a:tcPr/>
                </a:tc>
                <a:extLst>
                  <a:ext uri="{0D108BD9-81ED-4DB2-BD59-A6C34878D82A}">
                    <a16:rowId xmlns:a16="http://schemas.microsoft.com/office/drawing/2014/main" val="10002"/>
                  </a:ext>
                </a:extLst>
              </a:tr>
              <a:tr h="247650">
                <a:tc>
                  <a:txBody>
                    <a:bodyPr/>
                    <a:lstStyle/>
                    <a:p>
                      <a:r>
                        <a:rPr lang="en-US" dirty="0"/>
                        <a:t>60+</a:t>
                      </a:r>
                    </a:p>
                  </a:txBody>
                  <a:tcPr/>
                </a:tc>
                <a:tc>
                  <a:txBody>
                    <a:bodyPr/>
                    <a:lstStyle/>
                    <a:p>
                      <a:r>
                        <a:rPr lang="en-US" dirty="0"/>
                        <a:t>$6.00</a:t>
                      </a:r>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609600" y="3657600"/>
            <a:ext cx="8534400" cy="2862322"/>
          </a:xfrm>
          <a:prstGeom prst="rect">
            <a:avLst/>
          </a:prstGeom>
          <a:noFill/>
        </p:spPr>
        <p:txBody>
          <a:bodyPr wrap="square" rtlCol="0">
            <a:spAutoFit/>
          </a:bodyPr>
          <a:lstStyle/>
          <a:p>
            <a:r>
              <a:rPr lang="en-US" dirty="0"/>
              <a:t>Based on the age group, an additional  monthly premium has to be paid as base premium($0.50) + additional premium.</a:t>
            </a:r>
          </a:p>
          <a:p>
            <a:endParaRPr lang="en-US" dirty="0"/>
          </a:p>
          <a:p>
            <a:r>
              <a:rPr lang="en-US" dirty="0"/>
              <a:t>Now, The equivalence partitions that are based on the age are:</a:t>
            </a:r>
          </a:p>
          <a:p>
            <a:pPr marL="342900" indent="-342900">
              <a:buAutoNum type="arabicPeriod"/>
            </a:pPr>
            <a:r>
              <a:rPr lang="en-US" dirty="0"/>
              <a:t>Below 35 yrs of age (Valid </a:t>
            </a:r>
            <a:r>
              <a:rPr lang="en-US" dirty="0" err="1"/>
              <a:t>i</a:t>
            </a:r>
            <a:r>
              <a:rPr lang="en-US" dirty="0"/>
              <a:t>/p)</a:t>
            </a:r>
          </a:p>
          <a:p>
            <a:pPr marL="342900" indent="-342900">
              <a:buAutoNum type="arabicPeriod"/>
            </a:pPr>
            <a:r>
              <a:rPr lang="en-US" dirty="0"/>
              <a:t>Between 35 &amp; 59 yrs of age (Valid </a:t>
            </a:r>
            <a:r>
              <a:rPr lang="en-US" dirty="0" err="1"/>
              <a:t>i</a:t>
            </a:r>
            <a:r>
              <a:rPr lang="en-US" dirty="0"/>
              <a:t>/p)</a:t>
            </a:r>
          </a:p>
          <a:p>
            <a:pPr marL="342900" indent="-342900">
              <a:buAutoNum type="arabicPeriod"/>
            </a:pPr>
            <a:r>
              <a:rPr lang="en-US" dirty="0"/>
              <a:t>Above 60 yrs of age (Valid </a:t>
            </a:r>
            <a:r>
              <a:rPr lang="en-US" dirty="0" err="1"/>
              <a:t>i</a:t>
            </a:r>
            <a:r>
              <a:rPr lang="en-US" dirty="0"/>
              <a:t>/p)</a:t>
            </a:r>
          </a:p>
          <a:p>
            <a:pPr marL="342900" indent="-342900">
              <a:buAutoNum type="arabicPeriod"/>
            </a:pPr>
            <a:r>
              <a:rPr lang="en-US" dirty="0"/>
              <a:t>Negative age (Invalid </a:t>
            </a:r>
            <a:r>
              <a:rPr lang="en-US" dirty="0" err="1"/>
              <a:t>i</a:t>
            </a:r>
            <a:r>
              <a:rPr lang="en-US" dirty="0"/>
              <a:t>/p)</a:t>
            </a:r>
          </a:p>
          <a:p>
            <a:pPr marL="342900" indent="-342900">
              <a:buAutoNum type="arabicPeriod"/>
            </a:pPr>
            <a:r>
              <a:rPr lang="en-US" dirty="0"/>
              <a:t>Age as 0 (Invalid </a:t>
            </a:r>
            <a:r>
              <a:rPr lang="en-US" dirty="0" err="1"/>
              <a:t>i</a:t>
            </a:r>
            <a:r>
              <a:rPr lang="en-US" dirty="0"/>
              <a:t>/p)</a:t>
            </a:r>
          </a:p>
          <a:p>
            <a:pPr marL="342900" indent="-342900">
              <a:buAutoNum type="arabicPeriod"/>
            </a:pPr>
            <a:r>
              <a:rPr lang="en-US" dirty="0"/>
              <a:t>Age as any three digit number (Invalid </a:t>
            </a:r>
            <a:r>
              <a:rPr lang="en-US" dirty="0" err="1"/>
              <a:t>i</a:t>
            </a:r>
            <a:r>
              <a:rPr lang="en-US" dirty="0"/>
              <a:t>/p)</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solidFill>
                  <a:srgbClr val="FF0000"/>
                </a:solidFill>
              </a:rPr>
              <a:t>Example</a:t>
            </a:r>
          </a:p>
        </p:txBody>
      </p:sp>
      <p:sp>
        <p:nvSpPr>
          <p:cNvPr id="6" name="Rectangle 5"/>
          <p:cNvSpPr/>
          <p:nvPr/>
        </p:nvSpPr>
        <p:spPr>
          <a:xfrm>
            <a:off x="381000" y="914400"/>
            <a:ext cx="8229600" cy="5509200"/>
          </a:xfrm>
          <a:prstGeom prst="rect">
            <a:avLst/>
          </a:prstGeom>
        </p:spPr>
        <p:txBody>
          <a:bodyPr wrap="square">
            <a:spAutoFit/>
          </a:bodyPr>
          <a:lstStyle/>
          <a:p>
            <a:pPr algn="just"/>
            <a:r>
              <a:rPr lang="en-US" sz="3200" dirty="0"/>
              <a:t>Consider a program for the determination of the nature of roots of a quadratic equation. Its input is a triple of positive integers (say </a:t>
            </a:r>
            <a:r>
              <a:rPr lang="en-US" sz="3200" dirty="0" err="1"/>
              <a:t>a,b,c</a:t>
            </a:r>
            <a:r>
              <a:rPr lang="en-US" sz="3200" dirty="0"/>
              <a:t>) and values may be from interval [0,100]. The program output may have one of the following words.</a:t>
            </a:r>
          </a:p>
          <a:p>
            <a:pPr algn="just"/>
            <a:endParaRPr lang="en-US" sz="3200" dirty="0"/>
          </a:p>
          <a:p>
            <a:pPr algn="just"/>
            <a:r>
              <a:rPr lang="en-US" sz="3200" dirty="0"/>
              <a:t>[Not a quadratic equation; Real roots; Imaginary roots; Equal roots]</a:t>
            </a:r>
          </a:p>
          <a:p>
            <a:r>
              <a:rPr lang="en-US" sz="3200" dirty="0"/>
              <a:t>Identify the equivalence class test cases for output and input domains.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Solution</a:t>
            </a:r>
          </a:p>
        </p:txBody>
      </p:sp>
      <p:pic>
        <p:nvPicPr>
          <p:cNvPr id="21506" name="Picture 2"/>
          <p:cNvPicPr>
            <a:picLocks noChangeAspect="1" noChangeArrowheads="1"/>
          </p:cNvPicPr>
          <p:nvPr/>
        </p:nvPicPr>
        <p:blipFill>
          <a:blip r:embed="rId2" cstate="print"/>
          <a:srcRect/>
          <a:stretch>
            <a:fillRect/>
          </a:stretch>
        </p:blipFill>
        <p:spPr bwMode="auto">
          <a:xfrm>
            <a:off x="304801" y="274638"/>
            <a:ext cx="8382000" cy="630872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685800" y="1571624"/>
            <a:ext cx="8153400" cy="437197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0" y="76200"/>
            <a:ext cx="9144000" cy="66294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Example</a:t>
            </a:r>
          </a:p>
        </p:txBody>
      </p:sp>
      <p:sp>
        <p:nvSpPr>
          <p:cNvPr id="6" name="Rectangle 5"/>
          <p:cNvSpPr/>
          <p:nvPr/>
        </p:nvSpPr>
        <p:spPr>
          <a:xfrm>
            <a:off x="609600" y="1676400"/>
            <a:ext cx="7848600" cy="5262979"/>
          </a:xfrm>
          <a:prstGeom prst="rect">
            <a:avLst/>
          </a:prstGeom>
        </p:spPr>
        <p:txBody>
          <a:bodyPr wrap="square">
            <a:spAutoFit/>
          </a:bodyPr>
          <a:lstStyle/>
          <a:p>
            <a:pPr algn="just"/>
            <a:r>
              <a:rPr lang="en-US" sz="2400" dirty="0"/>
              <a:t>Consider a program for determining the Previous date. Its input is a triple of day, month and year with the values in the range </a:t>
            </a:r>
          </a:p>
          <a:p>
            <a:pPr algn="just"/>
            <a:endParaRPr lang="en-US" sz="2400" dirty="0"/>
          </a:p>
          <a:p>
            <a:pPr algn="just"/>
            <a:r>
              <a:rPr lang="en-US" sz="2400" dirty="0"/>
              <a:t>1  &lt;= month &lt;= 12</a:t>
            </a:r>
          </a:p>
          <a:p>
            <a:pPr algn="just"/>
            <a:r>
              <a:rPr lang="en-US" sz="2400" dirty="0"/>
              <a:t>1 &lt;= day &lt;= 31</a:t>
            </a:r>
          </a:p>
          <a:p>
            <a:pPr algn="just"/>
            <a:r>
              <a:rPr lang="en-US" sz="2400" dirty="0"/>
              <a:t>1900 &lt;= year &lt;= 2025</a:t>
            </a:r>
          </a:p>
          <a:p>
            <a:pPr algn="just"/>
            <a:endParaRPr lang="en-US" sz="2400" dirty="0"/>
          </a:p>
          <a:p>
            <a:r>
              <a:rPr lang="en-US" sz="2400" dirty="0"/>
              <a:t>The possible outputs would be Previous date or invalid input date. </a:t>
            </a:r>
          </a:p>
          <a:p>
            <a:endParaRPr lang="en-US" sz="2400" dirty="0"/>
          </a:p>
          <a:p>
            <a:r>
              <a:rPr lang="en-US" sz="2400" dirty="0"/>
              <a:t>Identify the equivalence class test cases for output &amp; input domains.</a:t>
            </a:r>
          </a:p>
          <a:p>
            <a:pPr algn="just"/>
            <a:endParaRPr 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17410" name="Picture 2"/>
          <p:cNvPicPr>
            <a:picLocks noChangeAspect="1" noChangeArrowheads="1"/>
          </p:cNvPicPr>
          <p:nvPr/>
        </p:nvPicPr>
        <p:blipFill>
          <a:blip r:embed="rId2" cstate="print"/>
          <a:srcRect/>
          <a:stretch>
            <a:fillRect/>
          </a:stretch>
        </p:blipFill>
        <p:spPr bwMode="auto">
          <a:xfrm>
            <a:off x="928688" y="1962150"/>
            <a:ext cx="7286625" cy="436245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533400" y="1371600"/>
            <a:ext cx="8305800" cy="502920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685800" y="1695450"/>
            <a:ext cx="7848600" cy="516255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rPr>
              <a:t>5. State-based testing</a:t>
            </a:r>
            <a:endParaRPr lang="en-US" dirty="0">
              <a:solidFill>
                <a:srgbClr val="FF0000"/>
              </a:solidFill>
            </a:endParaRPr>
          </a:p>
        </p:txBody>
      </p:sp>
      <p:pic>
        <p:nvPicPr>
          <p:cNvPr id="4" name="Content Placeholder 3"/>
          <p:cNvPicPr>
            <a:picLocks noGrp="1"/>
          </p:cNvPicPr>
          <p:nvPr>
            <p:ph idx="1"/>
          </p:nvPr>
        </p:nvPicPr>
        <p:blipFill>
          <a:blip r:embed="rId2" cstate="print"/>
          <a:srcRect/>
          <a:stretch>
            <a:fillRect/>
          </a:stretch>
        </p:blipFill>
        <p:spPr bwMode="auto">
          <a:xfrm>
            <a:off x="2057400" y="1905000"/>
            <a:ext cx="4876800" cy="4419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Principles of Software Testing</a:t>
            </a:r>
          </a:p>
        </p:txBody>
      </p:sp>
      <p:sp>
        <p:nvSpPr>
          <p:cNvPr id="3" name="Content Placeholder 2"/>
          <p:cNvSpPr>
            <a:spLocks noGrp="1"/>
          </p:cNvSpPr>
          <p:nvPr>
            <p:ph idx="1"/>
          </p:nvPr>
        </p:nvSpPr>
        <p:spPr>
          <a:xfrm>
            <a:off x="457200" y="1600200"/>
            <a:ext cx="8229600" cy="4953000"/>
          </a:xfrm>
        </p:spPr>
        <p:txBody>
          <a:bodyPr>
            <a:normAutofit/>
          </a:bodyPr>
          <a:lstStyle/>
          <a:p>
            <a:pPr marL="514350" indent="-514350">
              <a:buAutoNum type="arabicPeriod"/>
            </a:pPr>
            <a:r>
              <a:rPr lang="en-US" dirty="0"/>
              <a:t>Testing shows presence of defects.</a:t>
            </a:r>
          </a:p>
          <a:p>
            <a:pPr marL="514350" indent="-514350">
              <a:buAutoNum type="arabicPeriod"/>
            </a:pPr>
            <a:r>
              <a:rPr lang="en-US" dirty="0"/>
              <a:t>Exhaustive testing is impossible</a:t>
            </a:r>
          </a:p>
          <a:p>
            <a:pPr marL="514350" indent="-514350">
              <a:buAutoNum type="arabicPeriod"/>
            </a:pPr>
            <a:r>
              <a:rPr lang="en-US" dirty="0"/>
              <a:t>Early testing</a:t>
            </a:r>
          </a:p>
          <a:p>
            <a:pPr marL="514350" indent="-514350">
              <a:buAutoNum type="arabicPeriod"/>
            </a:pPr>
            <a:r>
              <a:rPr lang="en-US" dirty="0"/>
              <a:t>Defect clustering</a:t>
            </a:r>
          </a:p>
          <a:p>
            <a:pPr marL="514350" indent="-514350">
              <a:buAutoNum type="arabicPeriod"/>
            </a:pPr>
            <a:r>
              <a:rPr lang="en-US" dirty="0"/>
              <a:t>The Pesticide Paradox</a:t>
            </a:r>
          </a:p>
          <a:p>
            <a:pPr marL="514350" indent="-514350">
              <a:buAutoNum type="arabicPeriod"/>
            </a:pPr>
            <a:r>
              <a:rPr lang="en-US" dirty="0"/>
              <a:t>Testing is context dependent</a:t>
            </a:r>
          </a:p>
          <a:p>
            <a:pPr marL="514350" indent="-514350">
              <a:buAutoNum type="arabicPeriod"/>
            </a:pPr>
            <a:r>
              <a:rPr lang="en-US" dirty="0"/>
              <a:t>Absence of errors fallacy.</a:t>
            </a:r>
          </a:p>
          <a:p>
            <a:pPr marL="514350" indent="-514350">
              <a:buNone/>
            </a:pPr>
            <a:endParaRPr lang="en-US" dirty="0"/>
          </a:p>
          <a:p>
            <a:pPr marL="514350" indent="-514350">
              <a:buAutoNum type="arabicPeriod"/>
            </a:pPr>
            <a:endParaRPr lang="en-US" dirty="0"/>
          </a:p>
          <a:p>
            <a:pPr marL="514350" indent="-514350">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solidFill>
                  <a:srgbClr val="FF0000"/>
                </a:solidFill>
              </a:rPr>
              <a:t>Testing for Functionality</a:t>
            </a:r>
          </a:p>
        </p:txBody>
      </p:sp>
      <p:sp>
        <p:nvSpPr>
          <p:cNvPr id="3" name="Content Placeholder 2"/>
          <p:cNvSpPr>
            <a:spLocks noGrp="1"/>
          </p:cNvSpPr>
          <p:nvPr>
            <p:ph idx="1"/>
          </p:nvPr>
        </p:nvSpPr>
        <p:spPr>
          <a:xfrm>
            <a:off x="457200" y="1143000"/>
            <a:ext cx="8229600" cy="5715000"/>
          </a:xfrm>
        </p:spPr>
        <p:txBody>
          <a:bodyPr>
            <a:normAutofit fontScale="92500" lnSpcReduction="10000"/>
          </a:bodyPr>
          <a:lstStyle/>
          <a:p>
            <a:pPr algn="just"/>
            <a:r>
              <a:rPr lang="en-US" b="1" dirty="0"/>
              <a:t>System testing begins with function testing</a:t>
            </a:r>
            <a:r>
              <a:rPr lang="en-US" dirty="0"/>
              <a:t>, whereas previous tests concentrates on components and their interaction, this test ignores system structure and focuses on functionality.</a:t>
            </a:r>
          </a:p>
          <a:p>
            <a:pPr algn="just"/>
            <a:r>
              <a:rPr lang="en-US" dirty="0"/>
              <a:t>It refers to testing which involves only </a:t>
            </a:r>
            <a:r>
              <a:rPr lang="en-US" b="1" dirty="0"/>
              <a:t>observation of the output for certain input values</a:t>
            </a:r>
            <a:r>
              <a:rPr lang="en-US" dirty="0"/>
              <a:t>. There is no attempt to analyze the code which produces the output. </a:t>
            </a:r>
          </a:p>
          <a:p>
            <a:pPr algn="just"/>
            <a:r>
              <a:rPr lang="en-US" dirty="0"/>
              <a:t>The internal structure of the code is ignored, therefore it is also referred to as </a:t>
            </a:r>
            <a:r>
              <a:rPr lang="en-US" b="1" dirty="0"/>
              <a:t>Black box testing.</a:t>
            </a:r>
          </a:p>
          <a:p>
            <a:pPr algn="just">
              <a:buNone/>
            </a:pPr>
            <a:endParaRPr lang="en-US" b="1" dirty="0"/>
          </a:p>
          <a:p>
            <a:pPr algn="just"/>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a:bodyPr>
          <a:lstStyle/>
          <a:p>
            <a:pPr marL="0" indent="0" algn="just">
              <a:buNone/>
            </a:pPr>
            <a:r>
              <a:rPr lang="en-US" sz="3600" dirty="0"/>
              <a:t>It typically involves five steps:</a:t>
            </a:r>
          </a:p>
          <a:p>
            <a:pPr lvl="1" algn="just"/>
            <a:r>
              <a:rPr lang="en-US" sz="3200" dirty="0"/>
              <a:t>The </a:t>
            </a:r>
            <a:r>
              <a:rPr lang="en-US" sz="3200" b="1" dirty="0"/>
              <a:t>identification of functions </a:t>
            </a:r>
            <a:r>
              <a:rPr lang="en-US" sz="3200" dirty="0"/>
              <a:t>that the software is expected to perform.</a:t>
            </a:r>
          </a:p>
          <a:p>
            <a:pPr lvl="1" algn="just"/>
            <a:r>
              <a:rPr lang="en-US" sz="3200" dirty="0"/>
              <a:t>The </a:t>
            </a:r>
            <a:r>
              <a:rPr lang="en-US" sz="3200" b="1" dirty="0"/>
              <a:t>creation of input data </a:t>
            </a:r>
            <a:r>
              <a:rPr lang="en-US" sz="3200" dirty="0"/>
              <a:t>based on the function’s specifications.</a:t>
            </a:r>
          </a:p>
          <a:p>
            <a:pPr lvl="1" algn="just"/>
            <a:r>
              <a:rPr lang="en-US" sz="3200" dirty="0"/>
              <a:t>The </a:t>
            </a:r>
            <a:r>
              <a:rPr lang="en-US" sz="3200" b="1" dirty="0"/>
              <a:t>determination of output </a:t>
            </a:r>
            <a:r>
              <a:rPr lang="en-US" sz="3200" dirty="0"/>
              <a:t>based on the function’s specifications.</a:t>
            </a:r>
          </a:p>
          <a:p>
            <a:pPr lvl="1" algn="just"/>
            <a:r>
              <a:rPr lang="en-US" sz="3200" dirty="0"/>
              <a:t>The </a:t>
            </a:r>
            <a:r>
              <a:rPr lang="en-US" sz="3200" b="1" dirty="0"/>
              <a:t>execution of the test case</a:t>
            </a:r>
            <a:r>
              <a:rPr lang="en-US" sz="3200" dirty="0"/>
              <a:t>.</a:t>
            </a:r>
          </a:p>
          <a:p>
            <a:pPr lvl="1" algn="just"/>
            <a:r>
              <a:rPr lang="en-US" sz="3200" dirty="0"/>
              <a:t>The </a:t>
            </a:r>
            <a:r>
              <a:rPr lang="en-US" sz="3200" b="1" dirty="0"/>
              <a:t>comparison of actual and expected output</a:t>
            </a:r>
            <a:r>
              <a:rPr lang="en-US" sz="3200" dirty="0"/>
              <a:t>.</a:t>
            </a:r>
          </a:p>
          <a:p>
            <a:pPr lvl="1" algn="just">
              <a:buNone/>
            </a:pPr>
            <a:endParaRPr lang="en-US" dirty="0"/>
          </a:p>
          <a:p>
            <a:pPr algn="just"/>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Performance Testing</a:t>
            </a:r>
          </a:p>
        </p:txBody>
      </p:sp>
      <p:sp>
        <p:nvSpPr>
          <p:cNvPr id="3" name="Content Placeholder 2"/>
          <p:cNvSpPr>
            <a:spLocks noGrp="1"/>
          </p:cNvSpPr>
          <p:nvPr>
            <p:ph idx="1"/>
          </p:nvPr>
        </p:nvSpPr>
        <p:spPr/>
        <p:txBody>
          <a:bodyPr>
            <a:normAutofit/>
          </a:bodyPr>
          <a:lstStyle/>
          <a:p>
            <a:pPr algn="just"/>
            <a:r>
              <a:rPr lang="en-US" b="1" dirty="0"/>
              <a:t>Performance testing addresses the non-functional requirements</a:t>
            </a:r>
            <a:r>
              <a:rPr lang="en-US" dirty="0"/>
              <a:t>.</a:t>
            </a:r>
          </a:p>
          <a:p>
            <a:pPr algn="just"/>
            <a:r>
              <a:rPr lang="en-US" dirty="0"/>
              <a:t>It is measured against the performance objectives set by the customer as expressed in the non-functional requirements.</a:t>
            </a:r>
          </a:p>
          <a:p>
            <a:pPr algn="just"/>
            <a:r>
              <a:rPr lang="en-US" dirty="0"/>
              <a:t>It is </a:t>
            </a:r>
            <a:r>
              <a:rPr lang="en-US" b="1" dirty="0"/>
              <a:t>performed to determine how fast some aspect of a system perform under a particular workload</a:t>
            </a:r>
            <a:r>
              <a:rPr lang="en-US" dirty="0"/>
              <a:t>.</a:t>
            </a:r>
          </a:p>
          <a:p>
            <a:pPr algn="just">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Performance Testing</a:t>
            </a:r>
          </a:p>
        </p:txBody>
      </p:sp>
      <p:sp>
        <p:nvSpPr>
          <p:cNvPr id="3" name="Content Placeholder 2"/>
          <p:cNvSpPr>
            <a:spLocks noGrp="1"/>
          </p:cNvSpPr>
          <p:nvPr>
            <p:ph idx="1"/>
          </p:nvPr>
        </p:nvSpPr>
        <p:spPr/>
        <p:txBody>
          <a:bodyPr/>
          <a:lstStyle/>
          <a:p>
            <a:pPr marL="0" indent="0" algn="just">
              <a:buNone/>
            </a:pPr>
            <a:r>
              <a:rPr lang="en-US" dirty="0"/>
              <a:t>The focus of Performance testing is checking a software program's -</a:t>
            </a:r>
          </a:p>
          <a:p>
            <a:pPr lvl="0" algn="just"/>
            <a:r>
              <a:rPr lang="en-US" b="1" dirty="0"/>
              <a:t>Speed</a:t>
            </a:r>
            <a:r>
              <a:rPr lang="en-US" dirty="0"/>
              <a:t> - Determines whether the application responds quickly</a:t>
            </a:r>
          </a:p>
          <a:p>
            <a:pPr lvl="0" algn="just"/>
            <a:r>
              <a:rPr lang="en-US" b="1" dirty="0"/>
              <a:t>Scalability</a:t>
            </a:r>
            <a:r>
              <a:rPr lang="en-US" dirty="0"/>
              <a:t> - Determines maximum user load the software application can handle.</a:t>
            </a:r>
          </a:p>
          <a:p>
            <a:pPr algn="just"/>
            <a:r>
              <a:rPr lang="en-US" b="1" dirty="0"/>
              <a:t>Stability</a:t>
            </a:r>
            <a:r>
              <a:rPr lang="en-US" dirty="0"/>
              <a:t> - Determines if the application is stable under varying loads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Test Data Suit Preparation</a:t>
            </a:r>
          </a:p>
        </p:txBody>
      </p:sp>
      <p:sp>
        <p:nvSpPr>
          <p:cNvPr id="3" name="Content Placeholder 2"/>
          <p:cNvSpPr>
            <a:spLocks noGrp="1"/>
          </p:cNvSpPr>
          <p:nvPr>
            <p:ph idx="1"/>
          </p:nvPr>
        </p:nvSpPr>
        <p:spPr>
          <a:xfrm>
            <a:off x="304800" y="1417638"/>
            <a:ext cx="8610600" cy="5287962"/>
          </a:xfrm>
        </p:spPr>
        <p:txBody>
          <a:bodyPr>
            <a:normAutofit/>
          </a:bodyPr>
          <a:lstStyle/>
          <a:p>
            <a:pPr algn="just"/>
            <a:r>
              <a:rPr lang="en-US" dirty="0"/>
              <a:t>A </a:t>
            </a:r>
            <a:r>
              <a:rPr lang="en-US" b="1" dirty="0"/>
              <a:t>test case is a document </a:t>
            </a:r>
            <a:r>
              <a:rPr lang="en-US" dirty="0"/>
              <a:t>that describes an input, action or event &amp; its expected result, in order to determine whether the software or a part of software is working correctly or not.</a:t>
            </a:r>
          </a:p>
          <a:p>
            <a:pPr algn="just"/>
            <a:r>
              <a:rPr lang="en-US" dirty="0"/>
              <a:t>IEEE defines test case as </a:t>
            </a:r>
            <a:r>
              <a:rPr lang="en-US" i="1" dirty="0"/>
              <a:t>“</a:t>
            </a:r>
            <a:r>
              <a:rPr lang="en-US" b="1" i="1" dirty="0"/>
              <a:t>a set of input values, execution preconditions, expected results and execution post conditions developed for a particular objective or test condition, such as to exercise a particular program path or to verify compliance with a specific requirement</a:t>
            </a:r>
            <a:r>
              <a:rPr lang="en-US" i="1" dirty="0"/>
              <a:t>.”</a:t>
            </a:r>
          </a:p>
          <a:p>
            <a:pPr algn="just"/>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Static Testing</a:t>
            </a:r>
          </a:p>
        </p:txBody>
      </p:sp>
      <p:sp>
        <p:nvSpPr>
          <p:cNvPr id="3" name="Content Placeholder 2"/>
          <p:cNvSpPr>
            <a:spLocks noGrp="1"/>
          </p:cNvSpPr>
          <p:nvPr>
            <p:ph idx="1"/>
          </p:nvPr>
        </p:nvSpPr>
        <p:spPr>
          <a:xfrm>
            <a:off x="304800" y="1371600"/>
            <a:ext cx="8534400" cy="5181600"/>
          </a:xfrm>
        </p:spPr>
        <p:txBody>
          <a:bodyPr>
            <a:noAutofit/>
          </a:bodyPr>
          <a:lstStyle/>
          <a:p>
            <a:pPr algn="just"/>
            <a:r>
              <a:rPr lang="en-US" sz="2800" b="1" dirty="0"/>
              <a:t>Static testing</a:t>
            </a:r>
            <a:r>
              <a:rPr lang="en-US" sz="2800" dirty="0"/>
              <a:t> is a form of software testing where the software is not executed; this is in contrast to dynamic testing. </a:t>
            </a:r>
          </a:p>
          <a:p>
            <a:pPr algn="just"/>
            <a:r>
              <a:rPr lang="en-US" sz="2800" dirty="0"/>
              <a:t>It is generally not detailed testing, but checks mainly for the sanity of the code, algorithm, or document. It is primarily checking of the code and/or manually reviewing the code or document to find errors. </a:t>
            </a:r>
          </a:p>
          <a:p>
            <a:pPr algn="just"/>
            <a:r>
              <a:rPr lang="en-US" sz="2800" dirty="0"/>
              <a:t>This type of testing can be used by the developer who wrote the code, in isolation. Code reviews, inspections and Software walkthroughs are also used.</a:t>
            </a:r>
          </a:p>
          <a:p>
            <a:pPr algn="just"/>
            <a:endParaRPr 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BA03-74D1-41EA-925F-A7EB0FE18B3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8DF7DA2A-8DD5-4942-BBD3-303D3EDF59F2}"/>
              </a:ext>
            </a:extLst>
          </p:cNvPr>
          <p:cNvSpPr>
            <a:spLocks noGrp="1"/>
          </p:cNvSpPr>
          <p:nvPr>
            <p:ph idx="1"/>
          </p:nvPr>
        </p:nvSpPr>
        <p:spPr>
          <a:xfrm>
            <a:off x="457200" y="457200"/>
            <a:ext cx="8229600" cy="5668963"/>
          </a:xfrm>
        </p:spPr>
        <p:txBody>
          <a:bodyPr>
            <a:normAutofit/>
          </a:bodyPr>
          <a:lstStyle/>
          <a:p>
            <a:pPr algn="just"/>
            <a:r>
              <a:rPr lang="en-US" dirty="0"/>
              <a:t>Bugs discovered at this stage of development are less expensive to fix than later in the development cycle.</a:t>
            </a:r>
          </a:p>
          <a:p>
            <a:pPr algn="just"/>
            <a:r>
              <a:rPr lang="en-US" dirty="0"/>
              <a:t>The people involved in static testing are application developers and testers.</a:t>
            </a:r>
          </a:p>
          <a:p>
            <a:endParaRPr lang="en-US" dirty="0"/>
          </a:p>
        </p:txBody>
      </p:sp>
    </p:spTree>
    <p:extLst>
      <p:ext uri="{BB962C8B-B14F-4D97-AF65-F5344CB8AC3E}">
        <p14:creationId xmlns:p14="http://schemas.microsoft.com/office/powerpoint/2010/main" val="3433663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static and dynamic testing</a:t>
            </a:r>
          </a:p>
        </p:txBody>
      </p:sp>
      <p:graphicFrame>
        <p:nvGraphicFramePr>
          <p:cNvPr id="4" name="Content Placeholder 3"/>
          <p:cNvGraphicFramePr>
            <a:graphicFrameLocks noGrp="1"/>
          </p:cNvGraphicFramePr>
          <p:nvPr>
            <p:ph idx="1"/>
          </p:nvPr>
        </p:nvGraphicFramePr>
        <p:xfrm>
          <a:off x="533400" y="2133600"/>
          <a:ext cx="8229600" cy="39928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000" dirty="0"/>
                        <a:t>STATIC TESTING</a:t>
                      </a:r>
                    </a:p>
                  </a:txBody>
                  <a:tcPr/>
                </a:tc>
                <a:tc>
                  <a:txBody>
                    <a:bodyPr/>
                    <a:lstStyle/>
                    <a:p>
                      <a:r>
                        <a:rPr lang="en-US" sz="2000" dirty="0"/>
                        <a:t>DYNAMIC TESTING</a:t>
                      </a:r>
                    </a:p>
                  </a:txBody>
                  <a:tcPr/>
                </a:tc>
                <a:extLst>
                  <a:ext uri="{0D108BD9-81ED-4DB2-BD59-A6C34878D82A}">
                    <a16:rowId xmlns:a16="http://schemas.microsoft.com/office/drawing/2014/main" val="10000"/>
                  </a:ext>
                </a:extLst>
              </a:tr>
              <a:tr h="370840">
                <a:tc>
                  <a:txBody>
                    <a:bodyPr/>
                    <a:lstStyle/>
                    <a:p>
                      <a:r>
                        <a:rPr lang="en-US" sz="2000" dirty="0"/>
                        <a:t>Testing done without executing</a:t>
                      </a:r>
                      <a:r>
                        <a:rPr lang="en-US" sz="2000" baseline="0" dirty="0"/>
                        <a:t> the program</a:t>
                      </a:r>
                      <a:r>
                        <a:rPr lang="en-US" sz="2000"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Testing done by executing</a:t>
                      </a:r>
                      <a:r>
                        <a:rPr lang="en-US" sz="2000" baseline="0" dirty="0"/>
                        <a:t> the program</a:t>
                      </a:r>
                      <a:r>
                        <a:rPr lang="en-US" sz="2000" dirty="0"/>
                        <a:t> </a:t>
                      </a:r>
                    </a:p>
                  </a:txBody>
                  <a:tcPr/>
                </a:tc>
                <a:extLst>
                  <a:ext uri="{0D108BD9-81ED-4DB2-BD59-A6C34878D82A}">
                    <a16:rowId xmlns:a16="http://schemas.microsoft.com/office/drawing/2014/main" val="10001"/>
                  </a:ext>
                </a:extLst>
              </a:tr>
              <a:tr h="370840">
                <a:tc>
                  <a:txBody>
                    <a:bodyPr/>
                    <a:lstStyle/>
                    <a:p>
                      <a:r>
                        <a:rPr lang="en-US" sz="2000" dirty="0"/>
                        <a:t>This testing does verification process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testing does validation process</a:t>
                      </a:r>
                    </a:p>
                  </a:txBody>
                  <a:tcPr/>
                </a:tc>
                <a:extLst>
                  <a:ext uri="{0D108BD9-81ED-4DB2-BD59-A6C34878D82A}">
                    <a16:rowId xmlns:a16="http://schemas.microsoft.com/office/drawing/2014/main" val="10002"/>
                  </a:ext>
                </a:extLst>
              </a:tr>
              <a:tr h="370840">
                <a:tc>
                  <a:txBody>
                    <a:bodyPr/>
                    <a:lstStyle/>
                    <a:p>
                      <a:r>
                        <a:rPr lang="en-US" sz="2000" dirty="0"/>
                        <a:t>It is about prevention of defects.</a:t>
                      </a:r>
                    </a:p>
                  </a:txBody>
                  <a:tcPr/>
                </a:tc>
                <a:tc>
                  <a:txBody>
                    <a:bodyPr/>
                    <a:lstStyle/>
                    <a:p>
                      <a:r>
                        <a:rPr lang="en-US" sz="2000" dirty="0"/>
                        <a:t>It is about finding &amp; fixing the defects</a:t>
                      </a:r>
                    </a:p>
                  </a:txBody>
                  <a:tcPr/>
                </a:tc>
                <a:extLst>
                  <a:ext uri="{0D108BD9-81ED-4DB2-BD59-A6C34878D82A}">
                    <a16:rowId xmlns:a16="http://schemas.microsoft.com/office/drawing/2014/main" val="10003"/>
                  </a:ext>
                </a:extLst>
              </a:tr>
              <a:tr h="370840">
                <a:tc>
                  <a:txBody>
                    <a:bodyPr/>
                    <a:lstStyle/>
                    <a:p>
                      <a:r>
                        <a:rPr lang="en-US" sz="2000" dirty="0"/>
                        <a:t>It can</a:t>
                      </a:r>
                      <a:r>
                        <a:rPr lang="en-US" sz="2000" baseline="0" dirty="0"/>
                        <a:t> be performed before compilation.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It can</a:t>
                      </a:r>
                      <a:r>
                        <a:rPr lang="en-US" sz="2000" baseline="0" dirty="0"/>
                        <a:t> be performed after compilation.</a:t>
                      </a:r>
                      <a:endParaRPr lang="en-US" sz="2000" dirty="0"/>
                    </a:p>
                  </a:txBody>
                  <a:tcPr/>
                </a:tc>
                <a:extLst>
                  <a:ext uri="{0D108BD9-81ED-4DB2-BD59-A6C34878D82A}">
                    <a16:rowId xmlns:a16="http://schemas.microsoft.com/office/drawing/2014/main" val="10004"/>
                  </a:ext>
                </a:extLst>
              </a:tr>
              <a:tr h="370840">
                <a:tc>
                  <a:txBody>
                    <a:bodyPr/>
                    <a:lstStyle/>
                    <a:p>
                      <a:r>
                        <a:rPr lang="en-US" sz="2000" dirty="0"/>
                        <a:t>Cost of finding defects</a:t>
                      </a:r>
                      <a:r>
                        <a:rPr lang="en-US" sz="2000" baseline="0" dirty="0"/>
                        <a:t> and fixing is less.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Cost of finding defects</a:t>
                      </a:r>
                      <a:r>
                        <a:rPr lang="en-US" sz="2000" baseline="0" dirty="0"/>
                        <a:t> and fixing is high.</a:t>
                      </a:r>
                      <a:endParaRPr lang="en-US" sz="2000" dirty="0"/>
                    </a:p>
                  </a:txBody>
                  <a:tcPr/>
                </a:tc>
                <a:extLst>
                  <a:ext uri="{0D108BD9-81ED-4DB2-BD59-A6C34878D82A}">
                    <a16:rowId xmlns:a16="http://schemas.microsoft.com/office/drawing/2014/main" val="10005"/>
                  </a:ext>
                </a:extLst>
              </a:tr>
              <a:tr h="370840">
                <a:tc>
                  <a:txBody>
                    <a:bodyPr/>
                    <a:lstStyle/>
                    <a:p>
                      <a:r>
                        <a:rPr lang="en-US" sz="2000" dirty="0"/>
                        <a:t>Requires loads of meetings.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Comparatively requires lesser meetings.</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Static Testing Strategies</a:t>
            </a:r>
          </a:p>
        </p:txBody>
      </p:sp>
      <p:sp>
        <p:nvSpPr>
          <p:cNvPr id="3" name="Content Placeholder 2"/>
          <p:cNvSpPr>
            <a:spLocks noGrp="1"/>
          </p:cNvSpPr>
          <p:nvPr>
            <p:ph idx="1"/>
          </p:nvPr>
        </p:nvSpPr>
        <p:spPr/>
        <p:txBody>
          <a:bodyPr>
            <a:normAutofit/>
          </a:bodyPr>
          <a:lstStyle/>
          <a:p>
            <a:pPr marL="0" indent="0" algn="just">
              <a:buNone/>
            </a:pPr>
            <a:r>
              <a:rPr lang="en-US" sz="4000" dirty="0"/>
              <a:t>The various static testing strategies are:-</a:t>
            </a:r>
          </a:p>
          <a:p>
            <a:pPr marL="971550" lvl="1" indent="-514350" algn="just">
              <a:buAutoNum type="arabicPeriod"/>
            </a:pPr>
            <a:r>
              <a:rPr lang="en-US" sz="3600" dirty="0"/>
              <a:t>Formal Technical Reviews (Peer reviews)</a:t>
            </a:r>
          </a:p>
          <a:p>
            <a:pPr marL="971550" lvl="1" indent="-514350" algn="just">
              <a:buAutoNum type="arabicPeriod"/>
            </a:pPr>
            <a:r>
              <a:rPr lang="en-US" sz="3600" dirty="0"/>
              <a:t>Walkthrough</a:t>
            </a:r>
          </a:p>
          <a:p>
            <a:pPr marL="971550" lvl="1" indent="-514350" algn="just">
              <a:buAutoNum type="arabicPeriod"/>
            </a:pPr>
            <a:r>
              <a:rPr lang="en-US" sz="3600" dirty="0"/>
              <a:t>Code inspection</a:t>
            </a:r>
          </a:p>
          <a:p>
            <a:pPr marL="971550" lvl="1" indent="-514350" algn="just">
              <a:buAutoNum type="arabicPeriod"/>
            </a:pPr>
            <a:r>
              <a:rPr lang="en-US" sz="3600" dirty="0"/>
              <a:t>Compliance with design standards.</a:t>
            </a:r>
          </a:p>
          <a:p>
            <a:pPr algn="just"/>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600" dirty="0">
                <a:solidFill>
                  <a:srgbClr val="FF0000"/>
                </a:solidFill>
              </a:rPr>
              <a:t>Formal Technical Reviews (Peer Reviews)</a:t>
            </a:r>
          </a:p>
        </p:txBody>
      </p:sp>
      <p:sp>
        <p:nvSpPr>
          <p:cNvPr id="3" name="Content Placeholder 2"/>
          <p:cNvSpPr>
            <a:spLocks noGrp="1"/>
          </p:cNvSpPr>
          <p:nvPr>
            <p:ph idx="1"/>
          </p:nvPr>
        </p:nvSpPr>
        <p:spPr>
          <a:xfrm>
            <a:off x="457200" y="1066800"/>
            <a:ext cx="8229600" cy="5486400"/>
          </a:xfrm>
        </p:spPr>
        <p:txBody>
          <a:bodyPr>
            <a:normAutofit fontScale="85000" lnSpcReduction="10000"/>
          </a:bodyPr>
          <a:lstStyle/>
          <a:p>
            <a:pPr algn="just"/>
            <a:r>
              <a:rPr lang="en-US" dirty="0"/>
              <a:t>Review is “</a:t>
            </a:r>
            <a:r>
              <a:rPr lang="en-US" i="1" dirty="0">
                <a:solidFill>
                  <a:srgbClr val="FF0000"/>
                </a:solidFill>
              </a:rPr>
              <a:t>a process of meeting during which artifacts of software products are examined by project stakeholders, user representatives, or other interested parties for feedback or approval</a:t>
            </a:r>
            <a:r>
              <a:rPr lang="en-US" i="1" dirty="0"/>
              <a:t>”. </a:t>
            </a:r>
          </a:p>
          <a:p>
            <a:pPr algn="just"/>
            <a:r>
              <a:rPr lang="en-US" dirty="0"/>
              <a:t>It can be on technical specifications, design, source code, user documentation, support and maintenance documentation , test plans, test specifications, standards, or any other type specific to the product.</a:t>
            </a:r>
          </a:p>
          <a:p>
            <a:pPr algn="just"/>
            <a:r>
              <a:rPr lang="en-US" dirty="0"/>
              <a:t>It can be conducted at any stage of SDLC.</a:t>
            </a:r>
          </a:p>
          <a:p>
            <a:pPr algn="just"/>
            <a:r>
              <a:rPr lang="en-US" b="1" dirty="0"/>
              <a:t>Purpose </a:t>
            </a:r>
            <a:r>
              <a:rPr lang="en-US" dirty="0"/>
              <a:t>of conducting review is to minimize the defect ratio as early as possible in SDLC.</a:t>
            </a:r>
          </a:p>
          <a:p>
            <a:pPr algn="just"/>
            <a:r>
              <a:rPr lang="en-US" b="1" dirty="0"/>
              <a:t>Informal </a:t>
            </a:r>
            <a:r>
              <a:rPr lang="en-US" dirty="0"/>
              <a:t>reviews are </a:t>
            </a:r>
            <a:r>
              <a:rPr lang="en-US" b="1" dirty="0"/>
              <a:t>walkthroughs </a:t>
            </a:r>
            <a:r>
              <a:rPr lang="en-US" dirty="0"/>
              <a:t>&amp;</a:t>
            </a:r>
            <a:r>
              <a:rPr lang="en-US" b="1" dirty="0"/>
              <a:t> formal </a:t>
            </a:r>
            <a:r>
              <a:rPr lang="en-US" dirty="0"/>
              <a:t>are</a:t>
            </a:r>
            <a:r>
              <a:rPr lang="en-US" b="1" dirty="0"/>
              <a:t> inspection.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1945</TotalTime>
  <Words>3898</Words>
  <Application>Microsoft Office PowerPoint</Application>
  <PresentationFormat>On-screen Show (4:3)</PresentationFormat>
  <Paragraphs>525</Paragraphs>
  <Slides>103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ＭＳ Ｐゴシック</vt:lpstr>
      <vt:lpstr>Arial</vt:lpstr>
      <vt:lpstr>Calibri</vt:lpstr>
      <vt:lpstr>Courier New</vt:lpstr>
      <vt:lpstr>Times</vt:lpstr>
      <vt:lpstr>Times New Roman</vt:lpstr>
      <vt:lpstr>Wingdings</vt:lpstr>
      <vt:lpstr>Wingdings 2</vt:lpstr>
      <vt:lpstr>Office Theme</vt:lpstr>
      <vt:lpstr>  Unit 4 Software Engineering</vt:lpstr>
      <vt:lpstr>  </vt:lpstr>
      <vt:lpstr>What is Testing?</vt:lpstr>
      <vt:lpstr>What is Testing?</vt:lpstr>
      <vt:lpstr>Why should we test?</vt:lpstr>
      <vt:lpstr>Who should do the testing?</vt:lpstr>
      <vt:lpstr>What should we test?</vt:lpstr>
      <vt:lpstr>Testing Objectives</vt:lpstr>
      <vt:lpstr>Principles of Software Testing</vt:lpstr>
      <vt:lpstr>PowerPoint Presentation</vt:lpstr>
      <vt:lpstr>  </vt:lpstr>
      <vt:lpstr>PowerPoint Presentation</vt:lpstr>
      <vt:lpstr>  </vt:lpstr>
      <vt:lpstr>Software Testing Process</vt:lpstr>
      <vt:lpstr>Unit Testing</vt:lpstr>
      <vt:lpstr>Advantages of Unit Testing</vt:lpstr>
      <vt:lpstr>Component Testing</vt:lpstr>
      <vt:lpstr>Stubs</vt:lpstr>
      <vt:lpstr> Drivers</vt:lpstr>
      <vt:lpstr>Stubs and drivers</vt:lpstr>
      <vt:lpstr>What Is Integration Testing? </vt:lpstr>
      <vt:lpstr>PowerPoint Presentation</vt:lpstr>
      <vt:lpstr>PowerPoint Presentation</vt:lpstr>
      <vt:lpstr>Integration Testing Strategy</vt:lpstr>
      <vt:lpstr>Big Bang Integration</vt:lpstr>
      <vt:lpstr>Big-Bang Approach</vt:lpstr>
      <vt:lpstr>PowerPoint Presentation</vt:lpstr>
      <vt:lpstr>Incremental Integration</vt:lpstr>
      <vt:lpstr>PowerPoint Presentation</vt:lpstr>
      <vt:lpstr>Top-down Testing Strategy</vt:lpstr>
      <vt:lpstr>Top-down Integration</vt:lpstr>
      <vt:lpstr>Top-down Integration</vt:lpstr>
      <vt:lpstr>Bottom-up  Testing Strategy</vt:lpstr>
      <vt:lpstr>Bottom-up Integration</vt:lpstr>
      <vt:lpstr>Sandwich/ Bidirectional  Testing </vt:lpstr>
      <vt:lpstr>Sandwich Testing  Strategy</vt:lpstr>
      <vt:lpstr>PowerPoint Presentation</vt:lpstr>
      <vt:lpstr>System Testing</vt:lpstr>
      <vt:lpstr>Types of System Testing</vt:lpstr>
      <vt:lpstr>Alpha Testing</vt:lpstr>
      <vt:lpstr>  </vt:lpstr>
      <vt:lpstr>Beta Testing </vt:lpstr>
      <vt:lpstr>Differences between Alpha and Beta Testing</vt:lpstr>
      <vt:lpstr>Acceptance Testing</vt:lpstr>
      <vt:lpstr>Regression Testing</vt:lpstr>
      <vt:lpstr>Types of Testing Strategy</vt:lpstr>
      <vt:lpstr>White Box testing</vt:lpstr>
      <vt:lpstr>White-box testing is also called as: </vt:lpstr>
      <vt:lpstr> How do you perform White Box Testing? </vt:lpstr>
      <vt:lpstr>What do you verify in White Box Testing ?</vt:lpstr>
      <vt:lpstr>White-box Testing Techniques</vt:lpstr>
      <vt:lpstr>A. Basis Path Testing</vt:lpstr>
      <vt:lpstr>PowerPoint Presentation</vt:lpstr>
      <vt:lpstr> B. Structural Testing </vt:lpstr>
      <vt:lpstr>1. Statement Coverage Testing</vt:lpstr>
      <vt:lpstr> 2. Branch coverage testing </vt:lpstr>
      <vt:lpstr>3. Condition coverage testing</vt:lpstr>
      <vt:lpstr> 4. Path coverage testing </vt:lpstr>
      <vt:lpstr> C. Logic Based Testing </vt:lpstr>
      <vt:lpstr>Black Box Testing</vt:lpstr>
      <vt:lpstr> A black-box test takes into account only the input and output of the s/w without regard to the internal code of the program.</vt:lpstr>
      <vt:lpstr>BLACK BOX TESTING</vt:lpstr>
      <vt:lpstr>  </vt:lpstr>
      <vt:lpstr>LEVELS APPLICABLE TO: </vt:lpstr>
      <vt:lpstr>How to do Black Box Testing?</vt:lpstr>
      <vt:lpstr> 1.Requirements Based Testing </vt:lpstr>
      <vt:lpstr>PowerPoint Presentation</vt:lpstr>
      <vt:lpstr>Requirements  Traceability Matrix(RTM)</vt:lpstr>
      <vt:lpstr>2. Positive and Negative Testing</vt:lpstr>
      <vt:lpstr>3. Boundary Value Analysis(BVA)</vt:lpstr>
      <vt:lpstr>PowerPoint Presentation</vt:lpstr>
      <vt:lpstr>PowerPoint Presentation</vt:lpstr>
      <vt:lpstr>Example</vt:lpstr>
      <vt:lpstr>Solution</vt:lpstr>
      <vt:lpstr>PowerPoint Presentation</vt:lpstr>
      <vt:lpstr>Example 2</vt:lpstr>
      <vt:lpstr>Solution</vt:lpstr>
      <vt:lpstr>PowerPoint Presentation</vt:lpstr>
      <vt:lpstr>4.Equivalence Partitioning</vt:lpstr>
      <vt:lpstr>E.g. Life Insurance Premium Rates</vt:lpstr>
      <vt:lpstr>Example</vt:lpstr>
      <vt:lpstr>Solution</vt:lpstr>
      <vt:lpstr>PowerPoint Presentation</vt:lpstr>
      <vt:lpstr>PowerPoint Presentation</vt:lpstr>
      <vt:lpstr>Example</vt:lpstr>
      <vt:lpstr>Solution</vt:lpstr>
      <vt:lpstr>PowerPoint Presentation</vt:lpstr>
      <vt:lpstr>PowerPoint Presentation</vt:lpstr>
      <vt:lpstr>5. State-based testing</vt:lpstr>
      <vt:lpstr>Testing for Functionality</vt:lpstr>
      <vt:lpstr>PowerPoint Presentation</vt:lpstr>
      <vt:lpstr>Performance Testing</vt:lpstr>
      <vt:lpstr>Performance Testing</vt:lpstr>
      <vt:lpstr>Test Data Suit Preparation</vt:lpstr>
      <vt:lpstr>Static Testing</vt:lpstr>
      <vt:lpstr>  </vt:lpstr>
      <vt:lpstr>Difference between static and dynamic testing</vt:lpstr>
      <vt:lpstr>Static Testing Strategies</vt:lpstr>
      <vt:lpstr>Formal Technical Reviews (Peer Reviews)</vt:lpstr>
      <vt:lpstr>PowerPoint Presentation</vt:lpstr>
      <vt:lpstr>Walk Through</vt:lpstr>
      <vt:lpstr>Code Inspection</vt:lpstr>
      <vt:lpstr>Objectives of Inspection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shweta</dc:creator>
  <cp:lastModifiedBy>Abhishek Kesharwani</cp:lastModifiedBy>
  <cp:revision>428</cp:revision>
  <dcterms:created xsi:type="dcterms:W3CDTF">2006-08-16T00:00:00Z</dcterms:created>
  <dcterms:modified xsi:type="dcterms:W3CDTF">2022-04-28T05:58:33Z</dcterms:modified>
</cp:coreProperties>
</file>