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24" r:id="rId2"/>
    <p:sldId id="429" r:id="rId3"/>
    <p:sldId id="423" r:id="rId4"/>
    <p:sldId id="425" r:id="rId5"/>
    <p:sldId id="426" r:id="rId6"/>
    <p:sldId id="427" r:id="rId7"/>
    <p:sldId id="428" r:id="rId8"/>
    <p:sldId id="430" r:id="rId9"/>
    <p:sldId id="431" r:id="rId10"/>
    <p:sldId id="432" r:id="rId11"/>
    <p:sldId id="435" r:id="rId12"/>
    <p:sldId id="436" r:id="rId13"/>
    <p:sldId id="455" r:id="rId14"/>
    <p:sldId id="437" r:id="rId15"/>
    <p:sldId id="438" r:id="rId16"/>
    <p:sldId id="449" r:id="rId17"/>
    <p:sldId id="45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1342-ACB7-4F5A-8455-E281E18415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BD018-8959-47AE-9897-4BFE4050E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5974D4-FD6F-4A5D-B1D7-96370F3BCE8A}"/>
              </a:ext>
            </a:extLst>
          </p:cNvPr>
          <p:cNvSpPr>
            <a:spLocks noGrp="1"/>
          </p:cNvSpPr>
          <p:nvPr>
            <p:ph type="dt" sz="half" idx="10"/>
          </p:nvPr>
        </p:nvSpPr>
        <p:spPr/>
        <p:txBody>
          <a:bodyPr/>
          <a:lstStyle/>
          <a:p>
            <a:fld id="{260D58A0-5E43-4B9B-A07E-F66B60645A27}" type="datetimeFigureOut">
              <a:rPr lang="en-US" smtClean="0"/>
              <a:t>2/23/2022</a:t>
            </a:fld>
            <a:endParaRPr lang="en-US"/>
          </a:p>
        </p:txBody>
      </p:sp>
      <p:sp>
        <p:nvSpPr>
          <p:cNvPr id="5" name="Footer Placeholder 4">
            <a:extLst>
              <a:ext uri="{FF2B5EF4-FFF2-40B4-BE49-F238E27FC236}">
                <a16:creationId xmlns:a16="http://schemas.microsoft.com/office/drawing/2014/main" id="{9F4BC9FB-E5E3-4CA5-9F18-1F8FD54C8C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4F509-2E5E-4802-8A29-66EF9F4D8442}"/>
              </a:ext>
            </a:extLst>
          </p:cNvPr>
          <p:cNvSpPr>
            <a:spLocks noGrp="1"/>
          </p:cNvSpPr>
          <p:nvPr>
            <p:ph type="sldNum" sz="quarter" idx="12"/>
          </p:nvPr>
        </p:nvSpPr>
        <p:spPr/>
        <p:txBody>
          <a:bodyPr/>
          <a:lstStyle/>
          <a:p>
            <a:fld id="{5EF093ED-1317-47C3-85A9-AFCEDC83D769}" type="slidenum">
              <a:rPr lang="en-US" smtClean="0"/>
              <a:t>‹#›</a:t>
            </a:fld>
            <a:endParaRPr lang="en-US"/>
          </a:p>
        </p:txBody>
      </p:sp>
    </p:spTree>
    <p:extLst>
      <p:ext uri="{BB962C8B-B14F-4D97-AF65-F5344CB8AC3E}">
        <p14:creationId xmlns:p14="http://schemas.microsoft.com/office/powerpoint/2010/main" val="228065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D9F4-DF64-4622-A1D1-85EE0F6DF2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CBC8DA-4BCA-4301-8DAF-BF8809137B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F4BD0-EF1E-48C1-9994-45C5F18615E0}"/>
              </a:ext>
            </a:extLst>
          </p:cNvPr>
          <p:cNvSpPr>
            <a:spLocks noGrp="1"/>
          </p:cNvSpPr>
          <p:nvPr>
            <p:ph type="dt" sz="half" idx="10"/>
          </p:nvPr>
        </p:nvSpPr>
        <p:spPr/>
        <p:txBody>
          <a:bodyPr/>
          <a:lstStyle/>
          <a:p>
            <a:fld id="{260D58A0-5E43-4B9B-A07E-F66B60645A27}" type="datetimeFigureOut">
              <a:rPr lang="en-US" smtClean="0"/>
              <a:t>2/23/2022</a:t>
            </a:fld>
            <a:endParaRPr lang="en-US"/>
          </a:p>
        </p:txBody>
      </p:sp>
      <p:sp>
        <p:nvSpPr>
          <p:cNvPr id="5" name="Footer Placeholder 4">
            <a:extLst>
              <a:ext uri="{FF2B5EF4-FFF2-40B4-BE49-F238E27FC236}">
                <a16:creationId xmlns:a16="http://schemas.microsoft.com/office/drawing/2014/main" id="{2F472AE5-BC0E-4E14-B084-DF0A3305B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A8A7A-5E1C-4A87-AE83-3F28291AEF0A}"/>
              </a:ext>
            </a:extLst>
          </p:cNvPr>
          <p:cNvSpPr>
            <a:spLocks noGrp="1"/>
          </p:cNvSpPr>
          <p:nvPr>
            <p:ph type="sldNum" sz="quarter" idx="12"/>
          </p:nvPr>
        </p:nvSpPr>
        <p:spPr/>
        <p:txBody>
          <a:bodyPr/>
          <a:lstStyle/>
          <a:p>
            <a:fld id="{5EF093ED-1317-47C3-85A9-AFCEDC83D769}" type="slidenum">
              <a:rPr lang="en-US" smtClean="0"/>
              <a:t>‹#›</a:t>
            </a:fld>
            <a:endParaRPr lang="en-US"/>
          </a:p>
        </p:txBody>
      </p:sp>
    </p:spTree>
    <p:extLst>
      <p:ext uri="{BB962C8B-B14F-4D97-AF65-F5344CB8AC3E}">
        <p14:creationId xmlns:p14="http://schemas.microsoft.com/office/powerpoint/2010/main" val="40195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3AC44-B29A-48EB-BC63-078D227AB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996269-DAD0-4CE6-B2F9-2F04BAB2FB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10AD7-39B9-441B-976A-26DB4585AB06}"/>
              </a:ext>
            </a:extLst>
          </p:cNvPr>
          <p:cNvSpPr>
            <a:spLocks noGrp="1"/>
          </p:cNvSpPr>
          <p:nvPr>
            <p:ph type="dt" sz="half" idx="10"/>
          </p:nvPr>
        </p:nvSpPr>
        <p:spPr/>
        <p:txBody>
          <a:bodyPr/>
          <a:lstStyle/>
          <a:p>
            <a:fld id="{260D58A0-5E43-4B9B-A07E-F66B60645A27}" type="datetimeFigureOut">
              <a:rPr lang="en-US" smtClean="0"/>
              <a:t>2/23/2022</a:t>
            </a:fld>
            <a:endParaRPr lang="en-US"/>
          </a:p>
        </p:txBody>
      </p:sp>
      <p:sp>
        <p:nvSpPr>
          <p:cNvPr id="5" name="Footer Placeholder 4">
            <a:extLst>
              <a:ext uri="{FF2B5EF4-FFF2-40B4-BE49-F238E27FC236}">
                <a16:creationId xmlns:a16="http://schemas.microsoft.com/office/drawing/2014/main" id="{6C7CD365-C2DB-4D91-BDC7-C7696F73F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098B1-E900-41AF-BE89-12A5E3CED522}"/>
              </a:ext>
            </a:extLst>
          </p:cNvPr>
          <p:cNvSpPr>
            <a:spLocks noGrp="1"/>
          </p:cNvSpPr>
          <p:nvPr>
            <p:ph type="sldNum" sz="quarter" idx="12"/>
          </p:nvPr>
        </p:nvSpPr>
        <p:spPr/>
        <p:txBody>
          <a:bodyPr/>
          <a:lstStyle/>
          <a:p>
            <a:fld id="{5EF093ED-1317-47C3-85A9-AFCEDC83D769}" type="slidenum">
              <a:rPr lang="en-US" smtClean="0"/>
              <a:t>‹#›</a:t>
            </a:fld>
            <a:endParaRPr lang="en-US"/>
          </a:p>
        </p:txBody>
      </p:sp>
    </p:spTree>
    <p:extLst>
      <p:ext uri="{BB962C8B-B14F-4D97-AF65-F5344CB8AC3E}">
        <p14:creationId xmlns:p14="http://schemas.microsoft.com/office/powerpoint/2010/main" val="313998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FC8D-55B2-4A98-8D35-0DED2BEEC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BAD03-0A5F-4DA5-AD78-A313AA6D17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8CE0ED-C821-4DFD-9501-06CC758808C2}"/>
              </a:ext>
            </a:extLst>
          </p:cNvPr>
          <p:cNvSpPr>
            <a:spLocks noGrp="1"/>
          </p:cNvSpPr>
          <p:nvPr>
            <p:ph type="dt" sz="half" idx="10"/>
          </p:nvPr>
        </p:nvSpPr>
        <p:spPr/>
        <p:txBody>
          <a:bodyPr/>
          <a:lstStyle/>
          <a:p>
            <a:fld id="{260D58A0-5E43-4B9B-A07E-F66B60645A27}" type="datetimeFigureOut">
              <a:rPr lang="en-US" smtClean="0"/>
              <a:t>2/23/2022</a:t>
            </a:fld>
            <a:endParaRPr lang="en-US"/>
          </a:p>
        </p:txBody>
      </p:sp>
      <p:sp>
        <p:nvSpPr>
          <p:cNvPr id="5" name="Footer Placeholder 4">
            <a:extLst>
              <a:ext uri="{FF2B5EF4-FFF2-40B4-BE49-F238E27FC236}">
                <a16:creationId xmlns:a16="http://schemas.microsoft.com/office/drawing/2014/main" id="{B1448091-2734-4884-AB47-4A5FC79971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22813-44CF-4959-9921-D5B946E9AA59}"/>
              </a:ext>
            </a:extLst>
          </p:cNvPr>
          <p:cNvSpPr>
            <a:spLocks noGrp="1"/>
          </p:cNvSpPr>
          <p:nvPr>
            <p:ph type="sldNum" sz="quarter" idx="12"/>
          </p:nvPr>
        </p:nvSpPr>
        <p:spPr/>
        <p:txBody>
          <a:bodyPr/>
          <a:lstStyle/>
          <a:p>
            <a:fld id="{5EF093ED-1317-47C3-85A9-AFCEDC83D769}" type="slidenum">
              <a:rPr lang="en-US" smtClean="0"/>
              <a:t>‹#›</a:t>
            </a:fld>
            <a:endParaRPr lang="en-US"/>
          </a:p>
        </p:txBody>
      </p:sp>
    </p:spTree>
    <p:extLst>
      <p:ext uri="{BB962C8B-B14F-4D97-AF65-F5344CB8AC3E}">
        <p14:creationId xmlns:p14="http://schemas.microsoft.com/office/powerpoint/2010/main" val="411710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7A3A-0F41-4BF7-BAA8-46F3F7641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5A2DF9-1D71-49C1-9FF3-44558844E6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CD52D1-C27B-4292-98F0-76D06666EA83}"/>
              </a:ext>
            </a:extLst>
          </p:cNvPr>
          <p:cNvSpPr>
            <a:spLocks noGrp="1"/>
          </p:cNvSpPr>
          <p:nvPr>
            <p:ph type="dt" sz="half" idx="10"/>
          </p:nvPr>
        </p:nvSpPr>
        <p:spPr/>
        <p:txBody>
          <a:bodyPr/>
          <a:lstStyle/>
          <a:p>
            <a:fld id="{260D58A0-5E43-4B9B-A07E-F66B60645A27}" type="datetimeFigureOut">
              <a:rPr lang="en-US" smtClean="0"/>
              <a:t>2/23/2022</a:t>
            </a:fld>
            <a:endParaRPr lang="en-US"/>
          </a:p>
        </p:txBody>
      </p:sp>
      <p:sp>
        <p:nvSpPr>
          <p:cNvPr id="5" name="Footer Placeholder 4">
            <a:extLst>
              <a:ext uri="{FF2B5EF4-FFF2-40B4-BE49-F238E27FC236}">
                <a16:creationId xmlns:a16="http://schemas.microsoft.com/office/drawing/2014/main" id="{5A419835-C914-43E8-90ED-2F34A9205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621AA-0E01-403C-8648-941C5F995405}"/>
              </a:ext>
            </a:extLst>
          </p:cNvPr>
          <p:cNvSpPr>
            <a:spLocks noGrp="1"/>
          </p:cNvSpPr>
          <p:nvPr>
            <p:ph type="sldNum" sz="quarter" idx="12"/>
          </p:nvPr>
        </p:nvSpPr>
        <p:spPr/>
        <p:txBody>
          <a:bodyPr/>
          <a:lstStyle/>
          <a:p>
            <a:fld id="{5EF093ED-1317-47C3-85A9-AFCEDC83D769}" type="slidenum">
              <a:rPr lang="en-US" smtClean="0"/>
              <a:t>‹#›</a:t>
            </a:fld>
            <a:endParaRPr lang="en-US"/>
          </a:p>
        </p:txBody>
      </p:sp>
    </p:spTree>
    <p:extLst>
      <p:ext uri="{BB962C8B-B14F-4D97-AF65-F5344CB8AC3E}">
        <p14:creationId xmlns:p14="http://schemas.microsoft.com/office/powerpoint/2010/main" val="20016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56087-9684-42CF-94B2-2527397ECB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B4D8CB-1ED8-4937-9DE5-C9AE65E427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91DD45-5A26-4BFF-AAC7-3A132ADF85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5E33C8-DAB3-46A7-B508-D73608D36CC4}"/>
              </a:ext>
            </a:extLst>
          </p:cNvPr>
          <p:cNvSpPr>
            <a:spLocks noGrp="1"/>
          </p:cNvSpPr>
          <p:nvPr>
            <p:ph type="dt" sz="half" idx="10"/>
          </p:nvPr>
        </p:nvSpPr>
        <p:spPr/>
        <p:txBody>
          <a:bodyPr/>
          <a:lstStyle/>
          <a:p>
            <a:fld id="{260D58A0-5E43-4B9B-A07E-F66B60645A27}" type="datetimeFigureOut">
              <a:rPr lang="en-US" smtClean="0"/>
              <a:t>2/23/2022</a:t>
            </a:fld>
            <a:endParaRPr lang="en-US"/>
          </a:p>
        </p:txBody>
      </p:sp>
      <p:sp>
        <p:nvSpPr>
          <p:cNvPr id="6" name="Footer Placeholder 5">
            <a:extLst>
              <a:ext uri="{FF2B5EF4-FFF2-40B4-BE49-F238E27FC236}">
                <a16:creationId xmlns:a16="http://schemas.microsoft.com/office/drawing/2014/main" id="{01AE0A7B-6802-4799-93F6-A265DCD6A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642D1-9EF7-407E-8FFB-971A0089FD1E}"/>
              </a:ext>
            </a:extLst>
          </p:cNvPr>
          <p:cNvSpPr>
            <a:spLocks noGrp="1"/>
          </p:cNvSpPr>
          <p:nvPr>
            <p:ph type="sldNum" sz="quarter" idx="12"/>
          </p:nvPr>
        </p:nvSpPr>
        <p:spPr/>
        <p:txBody>
          <a:bodyPr/>
          <a:lstStyle/>
          <a:p>
            <a:fld id="{5EF093ED-1317-47C3-85A9-AFCEDC83D769}" type="slidenum">
              <a:rPr lang="en-US" smtClean="0"/>
              <a:t>‹#›</a:t>
            </a:fld>
            <a:endParaRPr lang="en-US"/>
          </a:p>
        </p:txBody>
      </p:sp>
    </p:spTree>
    <p:extLst>
      <p:ext uri="{BB962C8B-B14F-4D97-AF65-F5344CB8AC3E}">
        <p14:creationId xmlns:p14="http://schemas.microsoft.com/office/powerpoint/2010/main" val="397666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B529-6BDF-45F2-A828-9B78F779FB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C59376-28F2-43DF-B7BD-2AB5E5D479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C2AE1A-440D-4318-8996-3028885EE3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752193-4C4C-418E-B280-6E478D09C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E46668-93C2-4144-AFEA-A3F3291F80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39AB87-BDEE-4DDD-A3AB-70A3D001AB0A}"/>
              </a:ext>
            </a:extLst>
          </p:cNvPr>
          <p:cNvSpPr>
            <a:spLocks noGrp="1"/>
          </p:cNvSpPr>
          <p:nvPr>
            <p:ph type="dt" sz="half" idx="10"/>
          </p:nvPr>
        </p:nvSpPr>
        <p:spPr/>
        <p:txBody>
          <a:bodyPr/>
          <a:lstStyle/>
          <a:p>
            <a:fld id="{260D58A0-5E43-4B9B-A07E-F66B60645A27}" type="datetimeFigureOut">
              <a:rPr lang="en-US" smtClean="0"/>
              <a:t>2/23/2022</a:t>
            </a:fld>
            <a:endParaRPr lang="en-US"/>
          </a:p>
        </p:txBody>
      </p:sp>
      <p:sp>
        <p:nvSpPr>
          <p:cNvPr id="8" name="Footer Placeholder 7">
            <a:extLst>
              <a:ext uri="{FF2B5EF4-FFF2-40B4-BE49-F238E27FC236}">
                <a16:creationId xmlns:a16="http://schemas.microsoft.com/office/drawing/2014/main" id="{6DC3BB82-439C-4DA5-800E-6E6661347B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384E-A6EB-44EF-A711-960EAB96D71F}"/>
              </a:ext>
            </a:extLst>
          </p:cNvPr>
          <p:cNvSpPr>
            <a:spLocks noGrp="1"/>
          </p:cNvSpPr>
          <p:nvPr>
            <p:ph type="sldNum" sz="quarter" idx="12"/>
          </p:nvPr>
        </p:nvSpPr>
        <p:spPr/>
        <p:txBody>
          <a:bodyPr/>
          <a:lstStyle/>
          <a:p>
            <a:fld id="{5EF093ED-1317-47C3-85A9-AFCEDC83D769}" type="slidenum">
              <a:rPr lang="en-US" smtClean="0"/>
              <a:t>‹#›</a:t>
            </a:fld>
            <a:endParaRPr lang="en-US"/>
          </a:p>
        </p:txBody>
      </p:sp>
    </p:spTree>
    <p:extLst>
      <p:ext uri="{BB962C8B-B14F-4D97-AF65-F5344CB8AC3E}">
        <p14:creationId xmlns:p14="http://schemas.microsoft.com/office/powerpoint/2010/main" val="341483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7E32-6A47-40C8-A04D-B1505E7B02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92AF89-678C-4EE9-BE1E-9C040959EF8C}"/>
              </a:ext>
            </a:extLst>
          </p:cNvPr>
          <p:cNvSpPr>
            <a:spLocks noGrp="1"/>
          </p:cNvSpPr>
          <p:nvPr>
            <p:ph type="dt" sz="half" idx="10"/>
          </p:nvPr>
        </p:nvSpPr>
        <p:spPr/>
        <p:txBody>
          <a:bodyPr/>
          <a:lstStyle/>
          <a:p>
            <a:fld id="{260D58A0-5E43-4B9B-A07E-F66B60645A27}" type="datetimeFigureOut">
              <a:rPr lang="en-US" smtClean="0"/>
              <a:t>2/23/2022</a:t>
            </a:fld>
            <a:endParaRPr lang="en-US"/>
          </a:p>
        </p:txBody>
      </p:sp>
      <p:sp>
        <p:nvSpPr>
          <p:cNvPr id="4" name="Footer Placeholder 3">
            <a:extLst>
              <a:ext uri="{FF2B5EF4-FFF2-40B4-BE49-F238E27FC236}">
                <a16:creationId xmlns:a16="http://schemas.microsoft.com/office/drawing/2014/main" id="{78EE9E4D-F67C-41CE-A760-205159855F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76A6AF-B247-40EA-8A60-A577142A2BDD}"/>
              </a:ext>
            </a:extLst>
          </p:cNvPr>
          <p:cNvSpPr>
            <a:spLocks noGrp="1"/>
          </p:cNvSpPr>
          <p:nvPr>
            <p:ph type="sldNum" sz="quarter" idx="12"/>
          </p:nvPr>
        </p:nvSpPr>
        <p:spPr/>
        <p:txBody>
          <a:bodyPr/>
          <a:lstStyle/>
          <a:p>
            <a:fld id="{5EF093ED-1317-47C3-85A9-AFCEDC83D769}" type="slidenum">
              <a:rPr lang="en-US" smtClean="0"/>
              <a:t>‹#›</a:t>
            </a:fld>
            <a:endParaRPr lang="en-US"/>
          </a:p>
        </p:txBody>
      </p:sp>
    </p:spTree>
    <p:extLst>
      <p:ext uri="{BB962C8B-B14F-4D97-AF65-F5344CB8AC3E}">
        <p14:creationId xmlns:p14="http://schemas.microsoft.com/office/powerpoint/2010/main" val="88046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681B59-604A-4BE6-B111-DE366B45836A}"/>
              </a:ext>
            </a:extLst>
          </p:cNvPr>
          <p:cNvSpPr>
            <a:spLocks noGrp="1"/>
          </p:cNvSpPr>
          <p:nvPr>
            <p:ph type="dt" sz="half" idx="10"/>
          </p:nvPr>
        </p:nvSpPr>
        <p:spPr/>
        <p:txBody>
          <a:bodyPr/>
          <a:lstStyle/>
          <a:p>
            <a:fld id="{260D58A0-5E43-4B9B-A07E-F66B60645A27}" type="datetimeFigureOut">
              <a:rPr lang="en-US" smtClean="0"/>
              <a:t>2/23/2022</a:t>
            </a:fld>
            <a:endParaRPr lang="en-US"/>
          </a:p>
        </p:txBody>
      </p:sp>
      <p:sp>
        <p:nvSpPr>
          <p:cNvPr id="3" name="Footer Placeholder 2">
            <a:extLst>
              <a:ext uri="{FF2B5EF4-FFF2-40B4-BE49-F238E27FC236}">
                <a16:creationId xmlns:a16="http://schemas.microsoft.com/office/drawing/2014/main" id="{EF410ADB-559E-4AAF-9A91-CA461A640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44762C-65BC-4641-81C4-C567F811886C}"/>
              </a:ext>
            </a:extLst>
          </p:cNvPr>
          <p:cNvSpPr>
            <a:spLocks noGrp="1"/>
          </p:cNvSpPr>
          <p:nvPr>
            <p:ph type="sldNum" sz="quarter" idx="12"/>
          </p:nvPr>
        </p:nvSpPr>
        <p:spPr/>
        <p:txBody>
          <a:bodyPr/>
          <a:lstStyle/>
          <a:p>
            <a:fld id="{5EF093ED-1317-47C3-85A9-AFCEDC83D769}" type="slidenum">
              <a:rPr lang="en-US" smtClean="0"/>
              <a:t>‹#›</a:t>
            </a:fld>
            <a:endParaRPr lang="en-US"/>
          </a:p>
        </p:txBody>
      </p:sp>
    </p:spTree>
    <p:extLst>
      <p:ext uri="{BB962C8B-B14F-4D97-AF65-F5344CB8AC3E}">
        <p14:creationId xmlns:p14="http://schemas.microsoft.com/office/powerpoint/2010/main" val="426039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A454-E3A1-4644-8220-635212E30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9863CB-4DE3-4C7A-8EB3-3C0D0F5B01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4E197A-6DFF-4C19-A74C-4178B8918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6E9AC4-839C-4827-B39C-5A2B2303B984}"/>
              </a:ext>
            </a:extLst>
          </p:cNvPr>
          <p:cNvSpPr>
            <a:spLocks noGrp="1"/>
          </p:cNvSpPr>
          <p:nvPr>
            <p:ph type="dt" sz="half" idx="10"/>
          </p:nvPr>
        </p:nvSpPr>
        <p:spPr/>
        <p:txBody>
          <a:bodyPr/>
          <a:lstStyle/>
          <a:p>
            <a:fld id="{260D58A0-5E43-4B9B-A07E-F66B60645A27}" type="datetimeFigureOut">
              <a:rPr lang="en-US" smtClean="0"/>
              <a:t>2/23/2022</a:t>
            </a:fld>
            <a:endParaRPr lang="en-US"/>
          </a:p>
        </p:txBody>
      </p:sp>
      <p:sp>
        <p:nvSpPr>
          <p:cNvPr id="6" name="Footer Placeholder 5">
            <a:extLst>
              <a:ext uri="{FF2B5EF4-FFF2-40B4-BE49-F238E27FC236}">
                <a16:creationId xmlns:a16="http://schemas.microsoft.com/office/drawing/2014/main" id="{01E79804-B136-4C05-9390-D7214B627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8EA14-48D7-4335-BD9E-57A9E73C3461}"/>
              </a:ext>
            </a:extLst>
          </p:cNvPr>
          <p:cNvSpPr>
            <a:spLocks noGrp="1"/>
          </p:cNvSpPr>
          <p:nvPr>
            <p:ph type="sldNum" sz="quarter" idx="12"/>
          </p:nvPr>
        </p:nvSpPr>
        <p:spPr/>
        <p:txBody>
          <a:bodyPr/>
          <a:lstStyle/>
          <a:p>
            <a:fld id="{5EF093ED-1317-47C3-85A9-AFCEDC83D769}" type="slidenum">
              <a:rPr lang="en-US" smtClean="0"/>
              <a:t>‹#›</a:t>
            </a:fld>
            <a:endParaRPr lang="en-US"/>
          </a:p>
        </p:txBody>
      </p:sp>
    </p:spTree>
    <p:extLst>
      <p:ext uri="{BB962C8B-B14F-4D97-AF65-F5344CB8AC3E}">
        <p14:creationId xmlns:p14="http://schemas.microsoft.com/office/powerpoint/2010/main" val="103225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7389-4735-4B69-A195-8D778E071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F76BB8-C52F-47FC-A881-C35F2CFED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D465BF-F19E-4236-B1E1-2CE66A543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B43DB1-0BE2-4CD7-A48B-D538C2D43E6B}"/>
              </a:ext>
            </a:extLst>
          </p:cNvPr>
          <p:cNvSpPr>
            <a:spLocks noGrp="1"/>
          </p:cNvSpPr>
          <p:nvPr>
            <p:ph type="dt" sz="half" idx="10"/>
          </p:nvPr>
        </p:nvSpPr>
        <p:spPr/>
        <p:txBody>
          <a:bodyPr/>
          <a:lstStyle/>
          <a:p>
            <a:fld id="{260D58A0-5E43-4B9B-A07E-F66B60645A27}" type="datetimeFigureOut">
              <a:rPr lang="en-US" smtClean="0"/>
              <a:t>2/23/2022</a:t>
            </a:fld>
            <a:endParaRPr lang="en-US"/>
          </a:p>
        </p:txBody>
      </p:sp>
      <p:sp>
        <p:nvSpPr>
          <p:cNvPr id="6" name="Footer Placeholder 5">
            <a:extLst>
              <a:ext uri="{FF2B5EF4-FFF2-40B4-BE49-F238E27FC236}">
                <a16:creationId xmlns:a16="http://schemas.microsoft.com/office/drawing/2014/main" id="{9C1C9445-98EB-4B3D-B02E-525910559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BE06F-3A9C-4DBD-9305-E07E6CC5FA5D}"/>
              </a:ext>
            </a:extLst>
          </p:cNvPr>
          <p:cNvSpPr>
            <a:spLocks noGrp="1"/>
          </p:cNvSpPr>
          <p:nvPr>
            <p:ph type="sldNum" sz="quarter" idx="12"/>
          </p:nvPr>
        </p:nvSpPr>
        <p:spPr/>
        <p:txBody>
          <a:bodyPr/>
          <a:lstStyle/>
          <a:p>
            <a:fld id="{5EF093ED-1317-47C3-85A9-AFCEDC83D769}" type="slidenum">
              <a:rPr lang="en-US" smtClean="0"/>
              <a:t>‹#›</a:t>
            </a:fld>
            <a:endParaRPr lang="en-US"/>
          </a:p>
        </p:txBody>
      </p:sp>
    </p:spTree>
    <p:extLst>
      <p:ext uri="{BB962C8B-B14F-4D97-AF65-F5344CB8AC3E}">
        <p14:creationId xmlns:p14="http://schemas.microsoft.com/office/powerpoint/2010/main" val="34303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5046F-57BC-4DF1-B8E0-E1EEC23C7F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1E2A98-FCC5-4A6F-AB1A-C528DCE8B5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E43FF-D039-48CB-9994-7A63D8D1E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D58A0-5E43-4B9B-A07E-F66B60645A27}" type="datetimeFigureOut">
              <a:rPr lang="en-US" smtClean="0"/>
              <a:t>2/23/2022</a:t>
            </a:fld>
            <a:endParaRPr lang="en-US"/>
          </a:p>
        </p:txBody>
      </p:sp>
      <p:sp>
        <p:nvSpPr>
          <p:cNvPr id="5" name="Footer Placeholder 4">
            <a:extLst>
              <a:ext uri="{FF2B5EF4-FFF2-40B4-BE49-F238E27FC236}">
                <a16:creationId xmlns:a16="http://schemas.microsoft.com/office/drawing/2014/main" id="{5D021DD5-55D5-44DD-BCAB-1810563BF4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EAFB0C-0070-4E8B-BA47-D1A57C211B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093ED-1317-47C3-85A9-AFCEDC83D769}" type="slidenum">
              <a:rPr lang="en-US" smtClean="0"/>
              <a:t>‹#›</a:t>
            </a:fld>
            <a:endParaRPr lang="en-US"/>
          </a:p>
        </p:txBody>
      </p:sp>
    </p:spTree>
    <p:extLst>
      <p:ext uri="{BB962C8B-B14F-4D97-AF65-F5344CB8AC3E}">
        <p14:creationId xmlns:p14="http://schemas.microsoft.com/office/powerpoint/2010/main" val="1931563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latin typeface="Times New Roman" pitchFamily="18" charset="0"/>
                <a:cs typeface="Times New Roman" pitchFamily="18" charset="0"/>
              </a:rPr>
            </a:br>
            <a:r>
              <a:rPr lang="en-US" b="1" dirty="0">
                <a:solidFill>
                  <a:srgbClr val="FF0000"/>
                </a:solidFill>
                <a:latin typeface="Times New Roman" pitchFamily="18" charset="0"/>
                <a:cs typeface="Times New Roman" pitchFamily="18" charset="0"/>
              </a:rPr>
              <a:t>WHAT  IS  RAD  </a:t>
            </a:r>
            <a:br>
              <a:rPr lang="en-US" b="1" dirty="0">
                <a:latin typeface="Times New Roman" pitchFamily="18" charset="0"/>
                <a:cs typeface="Times New Roman" pitchFamily="18" charset="0"/>
              </a:rPr>
            </a:br>
            <a:endParaRPr lang="en-US" b="1" dirty="0"/>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sz="3200" dirty="0"/>
              <a:t>RAD model is Rapid Application Development model.</a:t>
            </a:r>
          </a:p>
          <a:p>
            <a:pPr algn="just">
              <a:buFont typeface="Wingdings" pitchFamily="2" charset="2"/>
              <a:buChar char="§"/>
            </a:pPr>
            <a:r>
              <a:rPr lang="en-US" sz="3200" dirty="0"/>
              <a:t> It is a </a:t>
            </a:r>
            <a:r>
              <a:rPr lang="en-US" sz="3200" b="1" dirty="0"/>
              <a:t>based on prototyping and iterative development.</a:t>
            </a:r>
          </a:p>
          <a:p>
            <a:pPr algn="just">
              <a:buFont typeface="Wingdings" pitchFamily="2" charset="2"/>
              <a:buChar char="§"/>
            </a:pPr>
            <a:r>
              <a:rPr lang="en-US" sz="3200" dirty="0"/>
              <a:t> In RAD the Components are developed in parallel Manner.</a:t>
            </a:r>
          </a:p>
          <a:p>
            <a:pPr algn="just">
              <a:buFont typeface="Wingdings" pitchFamily="2" charset="2"/>
              <a:buChar char="§"/>
            </a:pPr>
            <a:r>
              <a:rPr lang="en-US" sz="3200" dirty="0"/>
              <a:t> It is a faster software development process. </a:t>
            </a:r>
          </a:p>
          <a:p>
            <a:pPr algn="just"/>
            <a:endParaRPr lang="en-US" dirty="0"/>
          </a:p>
        </p:txBody>
      </p:sp>
      <p:sp>
        <p:nvSpPr>
          <p:cNvPr id="5" name="Footer Placeholder 4">
            <a:extLst>
              <a:ext uri="{FF2B5EF4-FFF2-40B4-BE49-F238E27FC236}">
                <a16:creationId xmlns:a16="http://schemas.microsoft.com/office/drawing/2014/main" id="{3EE9B12B-20D1-466B-A850-40EDBB8E3F46}"/>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Cons</a:t>
            </a:r>
          </a:p>
        </p:txBody>
      </p:sp>
      <p:sp>
        <p:nvSpPr>
          <p:cNvPr id="3" name="Content Placeholder 2"/>
          <p:cNvSpPr>
            <a:spLocks noGrp="1"/>
          </p:cNvSpPr>
          <p:nvPr>
            <p:ph idx="1"/>
          </p:nvPr>
        </p:nvSpPr>
        <p:spPr>
          <a:xfrm>
            <a:off x="838200" y="1497496"/>
            <a:ext cx="10515600" cy="4679467"/>
          </a:xfrm>
        </p:spPr>
        <p:txBody>
          <a:bodyPr>
            <a:normAutofit/>
          </a:bodyPr>
          <a:lstStyle/>
          <a:p>
            <a:pPr lvl="0" algn="just"/>
            <a:r>
              <a:rPr lang="en-US" dirty="0"/>
              <a:t>Dependency on technically strong team members for identifying business requirements.</a:t>
            </a:r>
          </a:p>
          <a:p>
            <a:pPr lvl="0" algn="just"/>
            <a:r>
              <a:rPr lang="en-US" dirty="0"/>
              <a:t>Only system that can be modularized can be built using RAD.</a:t>
            </a:r>
          </a:p>
          <a:p>
            <a:pPr lvl="0" algn="just"/>
            <a:r>
              <a:rPr lang="en-US" dirty="0"/>
              <a:t>Requires highly skilled developers/designers.</a:t>
            </a:r>
          </a:p>
          <a:p>
            <a:pPr lvl="0" algn="just"/>
            <a:r>
              <a:rPr lang="en-US" dirty="0"/>
              <a:t>Inapplicable to cheaper projects as cost of modeling and automated code generation is very high.</a:t>
            </a:r>
          </a:p>
          <a:p>
            <a:pPr lvl="0" algn="just"/>
            <a:r>
              <a:rPr lang="en-US" dirty="0"/>
              <a:t>Suitable for systems that are component based and scalable.</a:t>
            </a:r>
          </a:p>
        </p:txBody>
      </p:sp>
      <p:sp>
        <p:nvSpPr>
          <p:cNvPr id="5" name="Footer Placeholder 4">
            <a:extLst>
              <a:ext uri="{FF2B5EF4-FFF2-40B4-BE49-F238E27FC236}">
                <a16:creationId xmlns:a16="http://schemas.microsoft.com/office/drawing/2014/main" id="{B324B10C-8DB0-4930-ABDB-AABAB167047D}"/>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V MODEL</a:t>
            </a:r>
          </a:p>
        </p:txBody>
      </p:sp>
      <p:sp>
        <p:nvSpPr>
          <p:cNvPr id="3" name="Content Placeholder 2"/>
          <p:cNvSpPr>
            <a:spLocks noGrp="1"/>
          </p:cNvSpPr>
          <p:nvPr>
            <p:ph idx="1"/>
          </p:nvPr>
        </p:nvSpPr>
        <p:spPr>
          <a:xfrm>
            <a:off x="838200" y="1690688"/>
            <a:ext cx="10515600" cy="4486275"/>
          </a:xfrm>
        </p:spPr>
        <p:txBody>
          <a:bodyPr>
            <a:normAutofit/>
          </a:bodyPr>
          <a:lstStyle/>
          <a:p>
            <a:pPr algn="just"/>
            <a:r>
              <a:rPr lang="en-US" dirty="0"/>
              <a:t>The V-model is a type of SDLC model where process executes in a sequential manner in V-shape. </a:t>
            </a:r>
          </a:p>
          <a:p>
            <a:pPr algn="just"/>
            <a:r>
              <a:rPr lang="en-US" dirty="0"/>
              <a:t>It is also known as Verification and Validation model. It is based on the association of a testing phase for each corresponding development stage. </a:t>
            </a:r>
          </a:p>
          <a:p>
            <a:pPr algn="just"/>
            <a:r>
              <a:rPr lang="en-US" dirty="0"/>
              <a:t>Development of each step directly associated with the testing phase. </a:t>
            </a:r>
          </a:p>
          <a:p>
            <a:pPr algn="just"/>
            <a:r>
              <a:rPr lang="en-US" dirty="0"/>
              <a:t>The next phase starts only after completion of the previous phase i.e. for each development activity, there is a testing activity corresponding to it.</a:t>
            </a:r>
          </a:p>
        </p:txBody>
      </p:sp>
      <p:sp>
        <p:nvSpPr>
          <p:cNvPr id="5" name="Footer Placeholder 4">
            <a:extLst>
              <a:ext uri="{FF2B5EF4-FFF2-40B4-BE49-F238E27FC236}">
                <a16:creationId xmlns:a16="http://schemas.microsoft.com/office/drawing/2014/main" id="{B47EC8A8-7EE3-41BD-8048-070F5B0CC259}"/>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b="1" dirty="0">
                <a:solidFill>
                  <a:srgbClr val="FF0000"/>
                </a:solidFill>
              </a:rPr>
              <a:t>Diagram of V Model</a:t>
            </a:r>
          </a:p>
        </p:txBody>
      </p:sp>
      <p:pic>
        <p:nvPicPr>
          <p:cNvPr id="3" name="Picture 2">
            <a:extLst>
              <a:ext uri="{FF2B5EF4-FFF2-40B4-BE49-F238E27FC236}">
                <a16:creationId xmlns:a16="http://schemas.microsoft.com/office/drawing/2014/main" id="{371D9423-EB0F-41E3-911B-837AEAE12694}"/>
              </a:ext>
            </a:extLst>
          </p:cNvPr>
          <p:cNvPicPr>
            <a:picLocks noChangeAspect="1"/>
          </p:cNvPicPr>
          <p:nvPr/>
        </p:nvPicPr>
        <p:blipFill>
          <a:blip r:embed="rId2"/>
          <a:stretch>
            <a:fillRect/>
          </a:stretch>
        </p:blipFill>
        <p:spPr>
          <a:xfrm>
            <a:off x="2784613" y="1270027"/>
            <a:ext cx="6622774" cy="5268885"/>
          </a:xfrm>
          <a:prstGeom prst="rect">
            <a:avLst/>
          </a:prstGeom>
        </p:spPr>
      </p:pic>
      <p:sp>
        <p:nvSpPr>
          <p:cNvPr id="5" name="Footer Placeholder 4">
            <a:extLst>
              <a:ext uri="{FF2B5EF4-FFF2-40B4-BE49-F238E27FC236}">
                <a16:creationId xmlns:a16="http://schemas.microsoft.com/office/drawing/2014/main" id="{EBEE5B5D-7232-4C9C-A0DC-201F4E7CE69A}"/>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4215-A250-4975-AAF8-BB428A62A20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813F2D7-8D7E-447D-9A4F-25413D804C89}"/>
              </a:ext>
            </a:extLst>
          </p:cNvPr>
          <p:cNvSpPr>
            <a:spLocks noGrp="1"/>
          </p:cNvSpPr>
          <p:nvPr>
            <p:ph idx="1"/>
          </p:nvPr>
        </p:nvSpPr>
        <p:spPr>
          <a:xfrm>
            <a:off x="838200" y="543339"/>
            <a:ext cx="10515600" cy="5633624"/>
          </a:xfrm>
        </p:spPr>
        <p:txBody>
          <a:bodyPr>
            <a:normAutofit/>
          </a:bodyPr>
          <a:lstStyle/>
          <a:p>
            <a:pPr algn="just"/>
            <a:r>
              <a:rPr lang="en-US" dirty="0">
                <a:solidFill>
                  <a:schemeClr val="accent6">
                    <a:lumMod val="75000"/>
                  </a:schemeClr>
                </a:solidFill>
              </a:rPr>
              <a:t>Verification: </a:t>
            </a:r>
            <a:r>
              <a:rPr lang="en-US" dirty="0"/>
              <a:t>It involves static analysis technique (review) done without executing code. It is the process of evaluation of the product development phase to find whether specified requirements meet.</a:t>
            </a:r>
          </a:p>
          <a:p>
            <a:pPr algn="just"/>
            <a:r>
              <a:rPr lang="en-US" dirty="0">
                <a:solidFill>
                  <a:schemeClr val="accent6">
                    <a:lumMod val="75000"/>
                  </a:schemeClr>
                </a:solidFill>
              </a:rPr>
              <a:t>Validation: </a:t>
            </a:r>
            <a:r>
              <a:rPr lang="en-US" dirty="0"/>
              <a:t>It involves dynamic analysis technique (functional, non-functional), testing done by executing code. Validation is the process to evaluate the software after the completion of the development phase to determine whether software meets the customer expectations and requirements.</a:t>
            </a:r>
          </a:p>
          <a:p>
            <a:pPr marL="0" indent="0">
              <a:buNone/>
            </a:pPr>
            <a:r>
              <a:rPr lang="en-US" dirty="0"/>
              <a:t>So V-Model contains Verification phases on one side of the Validation phases on the other side. Verification and Validation phases are joined by coding phase in V-shape. Thus it is called V-Model.</a:t>
            </a:r>
          </a:p>
        </p:txBody>
      </p:sp>
      <p:sp>
        <p:nvSpPr>
          <p:cNvPr id="4" name="Footer Placeholder 3">
            <a:extLst>
              <a:ext uri="{FF2B5EF4-FFF2-40B4-BE49-F238E27FC236}">
                <a16:creationId xmlns:a16="http://schemas.microsoft.com/office/drawing/2014/main" id="{F71F014D-5C52-45F7-85EF-83219EB4AD7E}"/>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278567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ADVANTAGES</a:t>
            </a:r>
          </a:p>
        </p:txBody>
      </p:sp>
      <p:sp>
        <p:nvSpPr>
          <p:cNvPr id="3" name="Content Placeholder 2"/>
          <p:cNvSpPr>
            <a:spLocks noGrp="1"/>
          </p:cNvSpPr>
          <p:nvPr>
            <p:ph idx="1"/>
          </p:nvPr>
        </p:nvSpPr>
        <p:spPr/>
        <p:txBody>
          <a:bodyPr>
            <a:normAutofit/>
          </a:bodyPr>
          <a:lstStyle/>
          <a:p>
            <a:pPr lvl="0" algn="just"/>
            <a:r>
              <a:rPr lang="en-US" dirty="0"/>
              <a:t>Simple and easy to use.</a:t>
            </a:r>
          </a:p>
          <a:p>
            <a:pPr lvl="0" algn="just"/>
            <a:r>
              <a:rPr lang="en-US" dirty="0"/>
              <a:t>Testing activities like planning, test designing happens well before coding. This saves a lot of time. Hence higher chance of success over the waterfall model.</a:t>
            </a:r>
          </a:p>
          <a:p>
            <a:pPr lvl="0" algn="just"/>
            <a:r>
              <a:rPr lang="en-US" dirty="0"/>
              <a:t>Proactive defect tracking – that is defects are found at early stage.</a:t>
            </a:r>
          </a:p>
          <a:p>
            <a:pPr lvl="0" algn="just"/>
            <a:r>
              <a:rPr lang="en-US" dirty="0"/>
              <a:t>Avoids the downward flow of the defects.</a:t>
            </a:r>
          </a:p>
          <a:p>
            <a:pPr lvl="0" algn="just"/>
            <a:r>
              <a:rPr lang="en-US" dirty="0"/>
              <a:t>Works well for small projects where requirements are easily understood.</a:t>
            </a:r>
          </a:p>
          <a:p>
            <a:pPr algn="just"/>
            <a:endParaRPr lang="en-US" dirty="0"/>
          </a:p>
        </p:txBody>
      </p:sp>
      <p:sp>
        <p:nvSpPr>
          <p:cNvPr id="5" name="Footer Placeholder 4">
            <a:extLst>
              <a:ext uri="{FF2B5EF4-FFF2-40B4-BE49-F238E27FC236}">
                <a16:creationId xmlns:a16="http://schemas.microsoft.com/office/drawing/2014/main" id="{CA57299E-141D-45D6-8F72-1EE47F5B079E}"/>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DISADVANTAGES</a:t>
            </a:r>
          </a:p>
        </p:txBody>
      </p:sp>
      <p:sp>
        <p:nvSpPr>
          <p:cNvPr id="3" name="Content Placeholder 2"/>
          <p:cNvSpPr>
            <a:spLocks noGrp="1"/>
          </p:cNvSpPr>
          <p:nvPr>
            <p:ph idx="1"/>
          </p:nvPr>
        </p:nvSpPr>
        <p:spPr>
          <a:xfrm>
            <a:off x="838200" y="1364974"/>
            <a:ext cx="10515600" cy="4811989"/>
          </a:xfrm>
        </p:spPr>
        <p:txBody>
          <a:bodyPr/>
          <a:lstStyle/>
          <a:p>
            <a:pPr lvl="0"/>
            <a:r>
              <a:rPr lang="en-US" dirty="0"/>
              <a:t>Requirements are well defined, clearly documented and fixed.</a:t>
            </a:r>
          </a:p>
          <a:p>
            <a:pPr lvl="0"/>
            <a:r>
              <a:rPr lang="en-US" dirty="0"/>
              <a:t>Product definition is stable.</a:t>
            </a:r>
          </a:p>
          <a:p>
            <a:pPr lvl="0"/>
            <a:r>
              <a:rPr lang="en-US" dirty="0"/>
              <a:t>Technology is not dynamic and is well understood by the project team.</a:t>
            </a:r>
          </a:p>
          <a:p>
            <a:pPr lvl="0"/>
            <a:r>
              <a:rPr lang="en-US" dirty="0"/>
              <a:t>There are no ambiguous or undefined requirements.</a:t>
            </a:r>
          </a:p>
          <a:p>
            <a:pPr lvl="0"/>
            <a:r>
              <a:rPr lang="en-US" dirty="0"/>
              <a:t>The project is short.</a:t>
            </a:r>
          </a:p>
          <a:p>
            <a:endParaRPr lang="en-US" dirty="0"/>
          </a:p>
        </p:txBody>
      </p:sp>
      <p:sp>
        <p:nvSpPr>
          <p:cNvPr id="5" name="Footer Placeholder 4">
            <a:extLst>
              <a:ext uri="{FF2B5EF4-FFF2-40B4-BE49-F238E27FC236}">
                <a16:creationId xmlns:a16="http://schemas.microsoft.com/office/drawing/2014/main" id="{1CDB3718-4D35-4D71-A89C-18889F502209}"/>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sz="4000" b="1" dirty="0">
                <a:solidFill>
                  <a:srgbClr val="FF0000"/>
                </a:solidFill>
              </a:rPr>
              <a:t>When to use the V-Shaped Model</a:t>
            </a:r>
          </a:p>
        </p:txBody>
      </p:sp>
      <p:sp>
        <p:nvSpPr>
          <p:cNvPr id="458755" name="Rectangle 3"/>
          <p:cNvSpPr>
            <a:spLocks noGrp="1" noChangeArrowheads="1"/>
          </p:cNvSpPr>
          <p:nvPr>
            <p:ph type="body" idx="1"/>
          </p:nvPr>
        </p:nvSpPr>
        <p:spPr>
          <a:xfrm>
            <a:off x="838200" y="1524000"/>
            <a:ext cx="10515600" cy="4652963"/>
          </a:xfrm>
        </p:spPr>
        <p:txBody>
          <a:bodyPr>
            <a:normAutofit/>
          </a:bodyPr>
          <a:lstStyle/>
          <a:p>
            <a:pPr algn="just">
              <a:lnSpc>
                <a:spcPct val="90000"/>
              </a:lnSpc>
            </a:pPr>
            <a:r>
              <a:rPr lang="en-US" dirty="0">
                <a:solidFill>
                  <a:schemeClr val="tx1">
                    <a:lumMod val="95000"/>
                    <a:lumOff val="5000"/>
                  </a:schemeClr>
                </a:solidFill>
              </a:rPr>
              <a:t>All requirements are known up-front</a:t>
            </a:r>
          </a:p>
          <a:p>
            <a:pPr algn="just">
              <a:lnSpc>
                <a:spcPct val="90000"/>
              </a:lnSpc>
            </a:pPr>
            <a:r>
              <a:rPr lang="en-US" dirty="0">
                <a:solidFill>
                  <a:schemeClr val="tx1">
                    <a:lumMod val="95000"/>
                    <a:lumOff val="5000"/>
                  </a:schemeClr>
                </a:solidFill>
              </a:rPr>
              <a:t>Solution and technology are known</a:t>
            </a:r>
          </a:p>
          <a:p>
            <a:pPr algn="just">
              <a:lnSpc>
                <a:spcPct val="90000"/>
              </a:lnSpc>
            </a:pPr>
            <a:r>
              <a:rPr lang="en-US" dirty="0">
                <a:solidFill>
                  <a:schemeClr val="tx1">
                    <a:lumMod val="95000"/>
                    <a:lumOff val="5000"/>
                  </a:schemeClr>
                </a:solidFill>
              </a:rPr>
              <a:t>Project is short.</a:t>
            </a:r>
          </a:p>
          <a:p>
            <a:pPr algn="just">
              <a:lnSpc>
                <a:spcPct val="90000"/>
              </a:lnSpc>
            </a:pPr>
            <a:r>
              <a:rPr lang="en-US" dirty="0">
                <a:solidFill>
                  <a:schemeClr val="tx1">
                    <a:lumMod val="95000"/>
                    <a:lumOff val="5000"/>
                  </a:schemeClr>
                </a:solidFill>
              </a:rPr>
              <a:t>High confidence of customer is required for choosing the V-shaped model approach. Since, no prototypes are produced, there is very high risk involved in meeting customer expectations.</a:t>
            </a:r>
          </a:p>
          <a:p>
            <a:pPr lvl="1">
              <a:lnSpc>
                <a:spcPct val="90000"/>
              </a:lnSpc>
            </a:pPr>
            <a:endParaRPr lang="en-US" sz="3200" dirty="0">
              <a:solidFill>
                <a:srgbClr val="FFFF00"/>
              </a:solidFill>
            </a:endParaRPr>
          </a:p>
        </p:txBody>
      </p:sp>
      <p:sp>
        <p:nvSpPr>
          <p:cNvPr id="2" name="Footer Placeholder 1">
            <a:extLst>
              <a:ext uri="{FF2B5EF4-FFF2-40B4-BE49-F238E27FC236}">
                <a16:creationId xmlns:a16="http://schemas.microsoft.com/office/drawing/2014/main" id="{C6FEFDA6-7776-48E3-B4C9-53ED6B3161F3}"/>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CB8F-D48A-4298-8B56-B18B5633E181}"/>
              </a:ext>
            </a:extLst>
          </p:cNvPr>
          <p:cNvSpPr>
            <a:spLocks noGrp="1"/>
          </p:cNvSpPr>
          <p:nvPr>
            <p:ph type="title"/>
          </p:nvPr>
        </p:nvSpPr>
        <p:spPr>
          <a:xfrm>
            <a:off x="530087" y="391629"/>
            <a:ext cx="11396870" cy="1325563"/>
          </a:xfrm>
        </p:spPr>
        <p:txBody>
          <a:bodyPr>
            <a:normAutofit/>
          </a:bodyPr>
          <a:lstStyle/>
          <a:p>
            <a:r>
              <a:rPr lang="en-US" b="1" dirty="0">
                <a:solidFill>
                  <a:srgbClr val="002060"/>
                </a:solidFill>
              </a:rPr>
              <a:t>Questions asked in different Software Companies</a:t>
            </a:r>
          </a:p>
        </p:txBody>
      </p:sp>
      <p:sp>
        <p:nvSpPr>
          <p:cNvPr id="3" name="Content Placeholder 2">
            <a:extLst>
              <a:ext uri="{FF2B5EF4-FFF2-40B4-BE49-F238E27FC236}">
                <a16:creationId xmlns:a16="http://schemas.microsoft.com/office/drawing/2014/main" id="{6C8EAFB7-862B-45BA-A421-0A38C43196AA}"/>
              </a:ext>
            </a:extLst>
          </p:cNvPr>
          <p:cNvSpPr>
            <a:spLocks noGrp="1"/>
          </p:cNvSpPr>
          <p:nvPr>
            <p:ph idx="1"/>
          </p:nvPr>
        </p:nvSpPr>
        <p:spPr/>
        <p:txBody>
          <a:bodyPr/>
          <a:lstStyle/>
          <a:p>
            <a:r>
              <a:rPr lang="en-US" sz="3200" b="1" dirty="0">
                <a:solidFill>
                  <a:schemeClr val="accent6">
                    <a:lumMod val="50000"/>
                  </a:schemeClr>
                </a:solidFill>
              </a:rPr>
              <a:t>What is the limitation of RAD Model?[TCS &amp; Infosys]</a:t>
            </a:r>
          </a:p>
          <a:p>
            <a:r>
              <a:rPr lang="en-US" sz="3200" b="1" dirty="0">
                <a:solidFill>
                  <a:schemeClr val="accent6">
                    <a:lumMod val="50000"/>
                  </a:schemeClr>
                </a:solidFill>
              </a:rPr>
              <a:t>What are the merits of the incremental model?[HCL]</a:t>
            </a:r>
          </a:p>
          <a:p>
            <a:r>
              <a:rPr lang="en-US" sz="3200" b="1" dirty="0">
                <a:solidFill>
                  <a:schemeClr val="accent6">
                    <a:lumMod val="50000"/>
                  </a:schemeClr>
                </a:solidFill>
              </a:rPr>
              <a:t>What is the disadvantage of the spiral model? [TCS &amp; Infosys]</a:t>
            </a:r>
          </a:p>
          <a:p>
            <a:r>
              <a:rPr lang="en-US" sz="3200" b="1" dirty="0">
                <a:solidFill>
                  <a:schemeClr val="accent6">
                    <a:lumMod val="50000"/>
                  </a:schemeClr>
                </a:solidFill>
              </a:rPr>
              <a:t>Name the Evolutionary process Models.[Wipro]</a:t>
            </a:r>
          </a:p>
          <a:p>
            <a:endParaRPr lang="en-US" dirty="0"/>
          </a:p>
        </p:txBody>
      </p:sp>
      <p:sp>
        <p:nvSpPr>
          <p:cNvPr id="4" name="Footer Placeholder 3">
            <a:extLst>
              <a:ext uri="{FF2B5EF4-FFF2-40B4-BE49-F238E27FC236}">
                <a16:creationId xmlns:a16="http://schemas.microsoft.com/office/drawing/2014/main" id="{4B97EBEA-7612-4FE1-9DE6-6F79C31864A4}"/>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84156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014"/>
          </a:xfrm>
        </p:spPr>
        <p:txBody>
          <a:bodyPr>
            <a:normAutofit fontScale="90000"/>
          </a:bodyPr>
          <a:lstStyle/>
          <a:p>
            <a:r>
              <a:rPr lang="en-US" b="1" dirty="0">
                <a:solidFill>
                  <a:srgbClr val="FF0000"/>
                </a:solidFill>
              </a:rPr>
              <a:t>RAD MODEL</a:t>
            </a:r>
          </a:p>
        </p:txBody>
      </p:sp>
      <p:pic>
        <p:nvPicPr>
          <p:cNvPr id="5" name="Picture 4" descr="SDLC RAD Model"/>
          <p:cNvPicPr/>
          <p:nvPr/>
        </p:nvPicPr>
        <p:blipFill>
          <a:blip r:embed="rId2" cstate="print"/>
          <a:srcRect/>
          <a:stretch>
            <a:fillRect/>
          </a:stretch>
        </p:blipFill>
        <p:spPr bwMode="auto">
          <a:xfrm>
            <a:off x="515177" y="886170"/>
            <a:ext cx="11173239" cy="597183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FFB9787B-B7BA-46C5-A1A7-B92A2448D5C8}"/>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Business Modeling</a:t>
            </a:r>
            <a:endParaRPr lang="en-US" dirty="0">
              <a:solidFill>
                <a:srgbClr val="00B050"/>
              </a:solidFill>
            </a:endParaRPr>
          </a:p>
        </p:txBody>
      </p:sp>
      <p:sp>
        <p:nvSpPr>
          <p:cNvPr id="3" name="Content Placeholder 2"/>
          <p:cNvSpPr>
            <a:spLocks noGrp="1"/>
          </p:cNvSpPr>
          <p:nvPr>
            <p:ph idx="1"/>
          </p:nvPr>
        </p:nvSpPr>
        <p:spPr>
          <a:xfrm>
            <a:off x="477078" y="1600200"/>
            <a:ext cx="9733722" cy="5257800"/>
          </a:xfrm>
        </p:spPr>
        <p:txBody>
          <a:bodyPr>
            <a:normAutofit/>
          </a:bodyPr>
          <a:lstStyle/>
          <a:p>
            <a:pPr algn="just"/>
            <a:r>
              <a:rPr lang="en-US" dirty="0"/>
              <a:t>The business model for the product under development is designed in terms of flow of information and the distribution of information between various business channels. </a:t>
            </a:r>
          </a:p>
          <a:p>
            <a:pPr algn="just"/>
            <a:r>
              <a:rPr lang="en-US" dirty="0"/>
              <a:t>A complete business analysis is performed to find the vital information for business, how it can be obtained, how and when is the information processed and what are the factors driving successful flow of information.</a:t>
            </a:r>
          </a:p>
        </p:txBody>
      </p:sp>
      <p:sp>
        <p:nvSpPr>
          <p:cNvPr id="5" name="Footer Placeholder 4">
            <a:extLst>
              <a:ext uri="{FF2B5EF4-FFF2-40B4-BE49-F238E27FC236}">
                <a16:creationId xmlns:a16="http://schemas.microsoft.com/office/drawing/2014/main" id="{D46AEC56-8BE2-4595-BFFA-627E77977386}"/>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Data Modeling</a:t>
            </a:r>
            <a:endParaRPr lang="en-US" dirty="0">
              <a:solidFill>
                <a:srgbClr val="00B050"/>
              </a:solidFill>
            </a:endParaRPr>
          </a:p>
        </p:txBody>
      </p:sp>
      <p:sp>
        <p:nvSpPr>
          <p:cNvPr id="3" name="Content Placeholder 2"/>
          <p:cNvSpPr>
            <a:spLocks noGrp="1"/>
          </p:cNvSpPr>
          <p:nvPr>
            <p:ph idx="1"/>
          </p:nvPr>
        </p:nvSpPr>
        <p:spPr>
          <a:xfrm>
            <a:off x="530087" y="1600200"/>
            <a:ext cx="9680713" cy="4892675"/>
          </a:xfrm>
        </p:spPr>
        <p:txBody>
          <a:bodyPr>
            <a:normAutofit/>
          </a:bodyPr>
          <a:lstStyle/>
          <a:p>
            <a:pPr lvl="0" algn="just">
              <a:buNone/>
            </a:pPr>
            <a:r>
              <a:rPr lang="en-US" dirty="0"/>
              <a:t>	The information gathered in the Business Modeling phase is reviewed and analyzed to form sets of data objects vital for the business. </a:t>
            </a:r>
          </a:p>
          <a:p>
            <a:pPr lvl="0" algn="just">
              <a:buNone/>
            </a:pPr>
            <a:r>
              <a:rPr lang="en-US" dirty="0"/>
              <a:t>   The attributes of all data sets is identified and defined. </a:t>
            </a:r>
          </a:p>
          <a:p>
            <a:pPr lvl="0" algn="just">
              <a:buNone/>
            </a:pPr>
            <a:r>
              <a:rPr lang="en-US" dirty="0"/>
              <a:t>   The relation between these data objects are established and defined in detail in relevance to the business model.</a:t>
            </a:r>
          </a:p>
          <a:p>
            <a:endParaRPr lang="en-US" dirty="0"/>
          </a:p>
        </p:txBody>
      </p:sp>
      <p:sp>
        <p:nvSpPr>
          <p:cNvPr id="5" name="Footer Placeholder 4">
            <a:extLst>
              <a:ext uri="{FF2B5EF4-FFF2-40B4-BE49-F238E27FC236}">
                <a16:creationId xmlns:a16="http://schemas.microsoft.com/office/drawing/2014/main" id="{679DCC48-CF75-46DC-80A6-7590C0EB2BB9}"/>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Process Modeling</a:t>
            </a:r>
            <a:endParaRPr lang="en-US" dirty="0">
              <a:solidFill>
                <a:srgbClr val="00B050"/>
              </a:solidFill>
            </a:endParaRPr>
          </a:p>
        </p:txBody>
      </p:sp>
      <p:sp>
        <p:nvSpPr>
          <p:cNvPr id="3" name="Content Placeholder 2"/>
          <p:cNvSpPr>
            <a:spLocks noGrp="1"/>
          </p:cNvSpPr>
          <p:nvPr>
            <p:ph idx="1"/>
          </p:nvPr>
        </p:nvSpPr>
        <p:spPr>
          <a:xfrm>
            <a:off x="838200" y="1600200"/>
            <a:ext cx="9372600" cy="3925957"/>
          </a:xfrm>
        </p:spPr>
        <p:txBody>
          <a:bodyPr>
            <a:normAutofit/>
          </a:bodyPr>
          <a:lstStyle/>
          <a:p>
            <a:pPr algn="just"/>
            <a:r>
              <a:rPr lang="en-US" dirty="0"/>
              <a:t>The data object sets defined in the Data Modeling phase are converted to establish the business information flow needed to achieve specific business objectives as per the business model. </a:t>
            </a:r>
          </a:p>
          <a:p>
            <a:pPr algn="just"/>
            <a:r>
              <a:rPr lang="en-US" dirty="0"/>
              <a:t>The process model for any changes or enhancements to the data object sets is defined in this phase. Process descriptions for adding , deleting, retrieving or modifying a data object are given.</a:t>
            </a:r>
          </a:p>
        </p:txBody>
      </p:sp>
      <p:sp>
        <p:nvSpPr>
          <p:cNvPr id="5" name="Footer Placeholder 4">
            <a:extLst>
              <a:ext uri="{FF2B5EF4-FFF2-40B4-BE49-F238E27FC236}">
                <a16:creationId xmlns:a16="http://schemas.microsoft.com/office/drawing/2014/main" id="{8E950091-DFFE-4489-8186-40A4BF26602B}"/>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Application Generation</a:t>
            </a:r>
            <a:endParaRPr lang="en-US" dirty="0">
              <a:solidFill>
                <a:srgbClr val="00B050"/>
              </a:solidFill>
            </a:endParaRPr>
          </a:p>
        </p:txBody>
      </p:sp>
      <p:sp>
        <p:nvSpPr>
          <p:cNvPr id="3" name="Content Placeholder 2"/>
          <p:cNvSpPr>
            <a:spLocks noGrp="1"/>
          </p:cNvSpPr>
          <p:nvPr>
            <p:ph idx="1"/>
          </p:nvPr>
        </p:nvSpPr>
        <p:spPr>
          <a:xfrm>
            <a:off x="649357" y="1600200"/>
            <a:ext cx="9561443" cy="4756150"/>
          </a:xfrm>
        </p:spPr>
        <p:txBody>
          <a:bodyPr>
            <a:normAutofit/>
          </a:bodyPr>
          <a:lstStyle/>
          <a:p>
            <a:pPr lvl="0" algn="just">
              <a:buNone/>
            </a:pPr>
            <a:r>
              <a:rPr lang="en-US" dirty="0"/>
              <a:t>	The actual system is built and coding is done by using automation tools to convert process and data models into actual prototypes.</a:t>
            </a:r>
          </a:p>
          <a:p>
            <a:pPr lvl="0"/>
            <a:endParaRPr lang="en-US" dirty="0"/>
          </a:p>
          <a:p>
            <a:endParaRPr lang="en-US" dirty="0"/>
          </a:p>
        </p:txBody>
      </p:sp>
      <p:sp>
        <p:nvSpPr>
          <p:cNvPr id="5" name="Footer Placeholder 4">
            <a:extLst>
              <a:ext uri="{FF2B5EF4-FFF2-40B4-BE49-F238E27FC236}">
                <a16:creationId xmlns:a16="http://schemas.microsoft.com/office/drawing/2014/main" id="{5A214DB9-7309-4CC9-8AEE-E0754DAEEFA2}"/>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Testing and Turnover</a:t>
            </a:r>
            <a:endParaRPr lang="en-US" dirty="0">
              <a:solidFill>
                <a:srgbClr val="00B050"/>
              </a:solidFill>
            </a:endParaRPr>
          </a:p>
        </p:txBody>
      </p:sp>
      <p:sp>
        <p:nvSpPr>
          <p:cNvPr id="3" name="Content Placeholder 2"/>
          <p:cNvSpPr>
            <a:spLocks noGrp="1"/>
          </p:cNvSpPr>
          <p:nvPr>
            <p:ph idx="1"/>
          </p:nvPr>
        </p:nvSpPr>
        <p:spPr>
          <a:xfrm>
            <a:off x="649357" y="1600200"/>
            <a:ext cx="9561443" cy="4482548"/>
          </a:xfrm>
        </p:spPr>
        <p:txBody>
          <a:bodyPr>
            <a:normAutofit/>
          </a:bodyPr>
          <a:lstStyle/>
          <a:p>
            <a:pPr algn="just"/>
            <a:r>
              <a:rPr lang="en-US" dirty="0"/>
              <a:t>The overall testing time is reduced in RAD model as the prototypes are independently tested during every iteration. However the data flow and the interfaces between all the components need to be thoroughly tested with complete test coverage. </a:t>
            </a:r>
          </a:p>
          <a:p>
            <a:pPr algn="just"/>
            <a:r>
              <a:rPr lang="en-US" dirty="0"/>
              <a:t>Since most of the programming components have already been tested, it reduces the risk of any major issues.</a:t>
            </a:r>
          </a:p>
          <a:p>
            <a:endParaRPr lang="en-US" dirty="0"/>
          </a:p>
        </p:txBody>
      </p:sp>
      <p:sp>
        <p:nvSpPr>
          <p:cNvPr id="5" name="Footer Placeholder 4">
            <a:extLst>
              <a:ext uri="{FF2B5EF4-FFF2-40B4-BE49-F238E27FC236}">
                <a16:creationId xmlns:a16="http://schemas.microsoft.com/office/drawing/2014/main" id="{D2208742-882C-47FC-9E43-3C779DFCC8CA}"/>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553"/>
          </a:xfrm>
        </p:spPr>
        <p:txBody>
          <a:bodyPr/>
          <a:lstStyle/>
          <a:p>
            <a:r>
              <a:rPr lang="en-US" b="1" dirty="0">
                <a:solidFill>
                  <a:srgbClr val="FF0000"/>
                </a:solidFill>
              </a:rPr>
              <a:t>Applications of RAD</a:t>
            </a:r>
          </a:p>
        </p:txBody>
      </p:sp>
      <p:sp>
        <p:nvSpPr>
          <p:cNvPr id="3" name="Content Placeholder 2"/>
          <p:cNvSpPr>
            <a:spLocks noGrp="1"/>
          </p:cNvSpPr>
          <p:nvPr>
            <p:ph idx="1"/>
          </p:nvPr>
        </p:nvSpPr>
        <p:spPr>
          <a:xfrm>
            <a:off x="838200" y="1351722"/>
            <a:ext cx="10515600" cy="4825241"/>
          </a:xfrm>
        </p:spPr>
        <p:txBody>
          <a:bodyPr>
            <a:normAutofit/>
          </a:bodyPr>
          <a:lstStyle/>
          <a:p>
            <a:pPr lvl="0" algn="just"/>
            <a:r>
              <a:rPr lang="en-US" dirty="0"/>
              <a:t>RAD should be used only when a system can be modularized to be delivered in incremental manner.</a:t>
            </a:r>
          </a:p>
          <a:p>
            <a:pPr lvl="0" algn="just"/>
            <a:r>
              <a:rPr lang="en-US" dirty="0"/>
              <a:t>It should be used only if the budget permits use of automated code generating tools.</a:t>
            </a:r>
          </a:p>
          <a:p>
            <a:pPr lvl="0" algn="just"/>
            <a:r>
              <a:rPr lang="en-US" dirty="0"/>
              <a:t>RAD SDLC model should be chosen only if domain experts are available with relevant business knowledge.</a:t>
            </a:r>
          </a:p>
          <a:p>
            <a:pPr lvl="0" algn="just"/>
            <a:r>
              <a:rPr lang="en-US" dirty="0"/>
              <a:t>Should be used where the requirements change during the course of the project and working prototypes are to be presented to customer in small iterations of 2-3 months.</a:t>
            </a:r>
          </a:p>
        </p:txBody>
      </p:sp>
      <p:sp>
        <p:nvSpPr>
          <p:cNvPr id="5" name="Footer Placeholder 4">
            <a:extLst>
              <a:ext uri="{FF2B5EF4-FFF2-40B4-BE49-F238E27FC236}">
                <a16:creationId xmlns:a16="http://schemas.microsoft.com/office/drawing/2014/main" id="{35BF687C-36CC-45C0-8143-109AD0D903BF}"/>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404"/>
            <a:ext cx="10515600" cy="483014"/>
          </a:xfrm>
        </p:spPr>
        <p:txBody>
          <a:bodyPr>
            <a:normAutofit fontScale="90000"/>
          </a:bodyPr>
          <a:lstStyle/>
          <a:p>
            <a:r>
              <a:rPr lang="en-US" b="1" dirty="0">
                <a:solidFill>
                  <a:srgbClr val="FF0000"/>
                </a:solidFill>
              </a:rPr>
              <a:t>Pros</a:t>
            </a:r>
          </a:p>
        </p:txBody>
      </p:sp>
      <p:sp>
        <p:nvSpPr>
          <p:cNvPr id="3" name="Content Placeholder 2"/>
          <p:cNvSpPr>
            <a:spLocks noGrp="1"/>
          </p:cNvSpPr>
          <p:nvPr>
            <p:ph idx="1"/>
          </p:nvPr>
        </p:nvSpPr>
        <p:spPr>
          <a:xfrm>
            <a:off x="838200" y="1020418"/>
            <a:ext cx="10515600" cy="5156545"/>
          </a:xfrm>
        </p:spPr>
        <p:txBody>
          <a:bodyPr>
            <a:normAutofit lnSpcReduction="10000"/>
          </a:bodyPr>
          <a:lstStyle/>
          <a:p>
            <a:pPr marL="0" lvl="0" indent="0" algn="just">
              <a:buNone/>
            </a:pPr>
            <a:r>
              <a:rPr lang="en-US" dirty="0"/>
              <a:t>RAD model enables rapid delivery as it reduces the overall development time due to reusability of the components and parallel development.</a:t>
            </a:r>
          </a:p>
          <a:p>
            <a:pPr marL="0" lvl="0" indent="0" algn="just">
              <a:buNone/>
            </a:pPr>
            <a:r>
              <a:rPr lang="en-US" dirty="0"/>
              <a:t>RAD works well only if high skilled engineers are available and the customer is also committed to achieve the targeted prototype in the given time frame. If there is commitment lacking on either side the model may fail.</a:t>
            </a:r>
          </a:p>
          <a:p>
            <a:pPr lvl="0"/>
            <a:r>
              <a:rPr lang="en-US" dirty="0"/>
              <a:t>Changing requirements can be accommodated.</a:t>
            </a:r>
          </a:p>
          <a:p>
            <a:pPr lvl="0"/>
            <a:r>
              <a:rPr lang="en-US" dirty="0"/>
              <a:t>Iteration time can be short with use of powerful RAD tools.</a:t>
            </a:r>
          </a:p>
          <a:p>
            <a:pPr lvl="0"/>
            <a:r>
              <a:rPr lang="en-US" dirty="0"/>
              <a:t>Reduced development time.</a:t>
            </a:r>
          </a:p>
          <a:p>
            <a:pPr lvl="0"/>
            <a:r>
              <a:rPr lang="en-US" dirty="0"/>
              <a:t>Increases reusability of components</a:t>
            </a:r>
          </a:p>
          <a:p>
            <a:pPr lvl="0"/>
            <a:r>
              <a:rPr lang="en-US" dirty="0"/>
              <a:t>Quick initial reviews occur</a:t>
            </a:r>
          </a:p>
          <a:p>
            <a:endParaRPr lang="en-US" dirty="0"/>
          </a:p>
        </p:txBody>
      </p:sp>
      <p:sp>
        <p:nvSpPr>
          <p:cNvPr id="5" name="Footer Placeholder 4">
            <a:extLst>
              <a:ext uri="{FF2B5EF4-FFF2-40B4-BE49-F238E27FC236}">
                <a16:creationId xmlns:a16="http://schemas.microsoft.com/office/drawing/2014/main" id="{C667A466-3E00-4986-B0E7-A8C271CF548C}"/>
              </a:ext>
            </a:extLst>
          </p:cNvPr>
          <p:cNvSpPr>
            <a:spLocks noGrp="1"/>
          </p:cNvSpPr>
          <p:nvPr>
            <p:ph type="ftr" sz="quarter" idx="11"/>
          </p:nvPr>
        </p:nvSpPr>
        <p:spPr/>
        <p:txBody>
          <a:bodyPr/>
          <a:lstStyle/>
          <a:p>
            <a:r>
              <a:rPr lang="en-US"/>
              <a:t>Abhishek Kesharwani ,Assistant Professor ,United College of Engineering and Research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1037</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 WHAT  IS  RAD   </vt:lpstr>
      <vt:lpstr>RAD MODEL</vt:lpstr>
      <vt:lpstr>Business Modeling</vt:lpstr>
      <vt:lpstr>Data Modeling</vt:lpstr>
      <vt:lpstr>Process Modeling</vt:lpstr>
      <vt:lpstr>Application Generation</vt:lpstr>
      <vt:lpstr>Testing and Turnover</vt:lpstr>
      <vt:lpstr>Applications of RAD</vt:lpstr>
      <vt:lpstr>Pros</vt:lpstr>
      <vt:lpstr>Cons</vt:lpstr>
      <vt:lpstr>V MODEL</vt:lpstr>
      <vt:lpstr>Diagram of V Model</vt:lpstr>
      <vt:lpstr>  </vt:lpstr>
      <vt:lpstr>ADVANTAGES</vt:lpstr>
      <vt:lpstr>DISADVANTAGES</vt:lpstr>
      <vt:lpstr>When to use the V-Shaped Model</vt:lpstr>
      <vt:lpstr>Questions asked in different Software Companies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RAD   </dc:title>
  <dc:creator>Abhishek Kesharwani</dc:creator>
  <cp:lastModifiedBy>Abhishek Kesharwani</cp:lastModifiedBy>
  <cp:revision>1</cp:revision>
  <dcterms:created xsi:type="dcterms:W3CDTF">2022-02-23T04:22:09Z</dcterms:created>
  <dcterms:modified xsi:type="dcterms:W3CDTF">2022-02-23T04:22:14Z</dcterms:modified>
</cp:coreProperties>
</file>