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5" r:id="rId22"/>
    <p:sldId id="276" r:id="rId23"/>
    <p:sldId id="291" r:id="rId24"/>
    <p:sldId id="292" r:id="rId25"/>
    <p:sldId id="293" r:id="rId26"/>
    <p:sldId id="294" r:id="rId27"/>
    <p:sldId id="277" r:id="rId28"/>
    <p:sldId id="290" r:id="rId29"/>
    <p:sldId id="295" r:id="rId30"/>
    <p:sldId id="298" r:id="rId31"/>
    <p:sldId id="296" r:id="rId32"/>
    <p:sldId id="297" r:id="rId33"/>
    <p:sldId id="301" r:id="rId34"/>
    <p:sldId id="300" r:id="rId35"/>
    <p:sldId id="302" r:id="rId36"/>
    <p:sldId id="299" r:id="rId37"/>
    <p:sldId id="30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54E38-B0A2-4544-BF3B-A5617386C342}"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5F490-7B25-489D-9707-5DC2E10DB23D}" type="slidenum">
              <a:rPr lang="en-US" smtClean="0"/>
              <a:t>‹#›</a:t>
            </a:fld>
            <a:endParaRPr lang="en-US"/>
          </a:p>
        </p:txBody>
      </p:sp>
    </p:spTree>
    <p:extLst>
      <p:ext uri="{BB962C8B-B14F-4D97-AF65-F5344CB8AC3E}">
        <p14:creationId xmlns:p14="http://schemas.microsoft.com/office/powerpoint/2010/main" val="3979928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4458-62BB-4B15-B428-46C204A02C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099ED4-C5FE-4666-92A7-C797E772D8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49E110-E258-4345-91CC-BD818F062BC5}"/>
              </a:ext>
            </a:extLst>
          </p:cNvPr>
          <p:cNvSpPr>
            <a:spLocks noGrp="1"/>
          </p:cNvSpPr>
          <p:nvPr>
            <p:ph type="dt" sz="half" idx="10"/>
          </p:nvPr>
        </p:nvSpPr>
        <p:spPr/>
        <p:txBody>
          <a:bodyPr/>
          <a:lstStyle/>
          <a:p>
            <a:fld id="{8F8D1DF6-9230-4FB9-ABE6-C026D7FF4A48}" type="datetime1">
              <a:rPr lang="en-US" smtClean="0"/>
              <a:t>1/22/2022</a:t>
            </a:fld>
            <a:endParaRPr lang="en-US"/>
          </a:p>
        </p:txBody>
      </p:sp>
      <p:sp>
        <p:nvSpPr>
          <p:cNvPr id="5" name="Footer Placeholder 4">
            <a:extLst>
              <a:ext uri="{FF2B5EF4-FFF2-40B4-BE49-F238E27FC236}">
                <a16:creationId xmlns:a16="http://schemas.microsoft.com/office/drawing/2014/main" id="{485D1518-ECFF-4633-B971-41CF44EE047C}"/>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80BE2B8D-3FDD-490F-9947-4C2DADDC9DDC}"/>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89348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D958-26F0-4896-8FAC-8D531C4D1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C05540-2E94-4248-AAE4-AACC8973C5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4A065-2405-4680-8EDA-B82175FE2FF5}"/>
              </a:ext>
            </a:extLst>
          </p:cNvPr>
          <p:cNvSpPr>
            <a:spLocks noGrp="1"/>
          </p:cNvSpPr>
          <p:nvPr>
            <p:ph type="dt" sz="half" idx="10"/>
          </p:nvPr>
        </p:nvSpPr>
        <p:spPr/>
        <p:txBody>
          <a:bodyPr/>
          <a:lstStyle/>
          <a:p>
            <a:fld id="{90C5B49F-F8C4-462F-BEC9-A8970B22DBB9}" type="datetime1">
              <a:rPr lang="en-US" smtClean="0"/>
              <a:t>1/22/2022</a:t>
            </a:fld>
            <a:endParaRPr lang="en-US"/>
          </a:p>
        </p:txBody>
      </p:sp>
      <p:sp>
        <p:nvSpPr>
          <p:cNvPr id="5" name="Footer Placeholder 4">
            <a:extLst>
              <a:ext uri="{FF2B5EF4-FFF2-40B4-BE49-F238E27FC236}">
                <a16:creationId xmlns:a16="http://schemas.microsoft.com/office/drawing/2014/main" id="{AF81F9D7-5D6F-4BFD-BDF1-2DF07DDF6337}"/>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F74B7790-F847-48D7-AC96-CB8EF0011BAD}"/>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392689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3BF2BD-582F-41B0-814D-2FF6B7D058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2299E1-ECD8-4881-A3F2-CA67901FFC2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0410D-813B-4F30-991B-95CC3673AEF5}"/>
              </a:ext>
            </a:extLst>
          </p:cNvPr>
          <p:cNvSpPr>
            <a:spLocks noGrp="1"/>
          </p:cNvSpPr>
          <p:nvPr>
            <p:ph type="dt" sz="half" idx="10"/>
          </p:nvPr>
        </p:nvSpPr>
        <p:spPr/>
        <p:txBody>
          <a:bodyPr/>
          <a:lstStyle/>
          <a:p>
            <a:fld id="{786F9FE0-6CC5-4F8F-82DF-9E0A2DE4B7EB}" type="datetime1">
              <a:rPr lang="en-US" smtClean="0"/>
              <a:t>1/22/2022</a:t>
            </a:fld>
            <a:endParaRPr lang="en-US"/>
          </a:p>
        </p:txBody>
      </p:sp>
      <p:sp>
        <p:nvSpPr>
          <p:cNvPr id="5" name="Footer Placeholder 4">
            <a:extLst>
              <a:ext uri="{FF2B5EF4-FFF2-40B4-BE49-F238E27FC236}">
                <a16:creationId xmlns:a16="http://schemas.microsoft.com/office/drawing/2014/main" id="{33DB8494-45A5-4A29-81D4-C69D6F36E0FC}"/>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8D1E45D1-7EFB-4D22-9BA1-7F37C37E7AEC}"/>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29164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CB66-6FC9-47CB-AFF3-C0937F631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899B52-D5FC-475E-B6FD-4D0E70EC21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365BF6-0BFF-42F4-AF3D-5BE1C98ACE99}"/>
              </a:ext>
            </a:extLst>
          </p:cNvPr>
          <p:cNvSpPr>
            <a:spLocks noGrp="1"/>
          </p:cNvSpPr>
          <p:nvPr>
            <p:ph type="dt" sz="half" idx="10"/>
          </p:nvPr>
        </p:nvSpPr>
        <p:spPr/>
        <p:txBody>
          <a:bodyPr/>
          <a:lstStyle/>
          <a:p>
            <a:fld id="{EBC39718-2834-461C-8B57-D839047014A2}" type="datetime1">
              <a:rPr lang="en-US" smtClean="0"/>
              <a:t>1/22/2022</a:t>
            </a:fld>
            <a:endParaRPr lang="en-US"/>
          </a:p>
        </p:txBody>
      </p:sp>
      <p:sp>
        <p:nvSpPr>
          <p:cNvPr id="5" name="Footer Placeholder 4">
            <a:extLst>
              <a:ext uri="{FF2B5EF4-FFF2-40B4-BE49-F238E27FC236}">
                <a16:creationId xmlns:a16="http://schemas.microsoft.com/office/drawing/2014/main" id="{5140FFFF-5A15-4F8B-8003-447C840F27E9}"/>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79BEEAC6-5469-4361-9BC9-9B47827D1A05}"/>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202497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D0DA-A376-462C-9E52-CB0440BAD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920B91-8A61-4C7F-BEE3-69BFA50AE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9B185D-48F5-4B18-AADA-B041AAE25859}"/>
              </a:ext>
            </a:extLst>
          </p:cNvPr>
          <p:cNvSpPr>
            <a:spLocks noGrp="1"/>
          </p:cNvSpPr>
          <p:nvPr>
            <p:ph type="dt" sz="half" idx="10"/>
          </p:nvPr>
        </p:nvSpPr>
        <p:spPr/>
        <p:txBody>
          <a:bodyPr/>
          <a:lstStyle/>
          <a:p>
            <a:fld id="{8EE56ACA-E4B7-4C48-808B-6EA35EE1F1EC}" type="datetime1">
              <a:rPr lang="en-US" smtClean="0"/>
              <a:t>1/22/2022</a:t>
            </a:fld>
            <a:endParaRPr lang="en-US"/>
          </a:p>
        </p:txBody>
      </p:sp>
      <p:sp>
        <p:nvSpPr>
          <p:cNvPr id="5" name="Footer Placeholder 4">
            <a:extLst>
              <a:ext uri="{FF2B5EF4-FFF2-40B4-BE49-F238E27FC236}">
                <a16:creationId xmlns:a16="http://schemas.microsoft.com/office/drawing/2014/main" id="{D270FCCD-A807-4F12-AE05-8B50DC7E62A1}"/>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B1232D1D-A042-4AE9-A299-2910E1FABA6C}"/>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334001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C37E-9639-4FC1-83BE-2A678150F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5AA88-FA65-4FFB-A317-6CEEAEB36B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0276BE-1C2F-4198-AD99-42BB98B328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C2CE2D-98C1-489D-93F1-EFB0FAC7924A}"/>
              </a:ext>
            </a:extLst>
          </p:cNvPr>
          <p:cNvSpPr>
            <a:spLocks noGrp="1"/>
          </p:cNvSpPr>
          <p:nvPr>
            <p:ph type="dt" sz="half" idx="10"/>
          </p:nvPr>
        </p:nvSpPr>
        <p:spPr/>
        <p:txBody>
          <a:bodyPr/>
          <a:lstStyle/>
          <a:p>
            <a:fld id="{28DC6C7B-0476-4CA9-814F-E19859546FC9}" type="datetime1">
              <a:rPr lang="en-US" smtClean="0"/>
              <a:t>1/22/2022</a:t>
            </a:fld>
            <a:endParaRPr lang="en-US"/>
          </a:p>
        </p:txBody>
      </p:sp>
      <p:sp>
        <p:nvSpPr>
          <p:cNvPr id="6" name="Footer Placeholder 5">
            <a:extLst>
              <a:ext uri="{FF2B5EF4-FFF2-40B4-BE49-F238E27FC236}">
                <a16:creationId xmlns:a16="http://schemas.microsoft.com/office/drawing/2014/main" id="{50D7F531-4AD1-46DE-ACBC-9AF9ED20FB25}"/>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Slide Number Placeholder 6">
            <a:extLst>
              <a:ext uri="{FF2B5EF4-FFF2-40B4-BE49-F238E27FC236}">
                <a16:creationId xmlns:a16="http://schemas.microsoft.com/office/drawing/2014/main" id="{A3FE0730-F8A5-4B82-976F-E545077EA18D}"/>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2940718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500C-6A6F-400A-A8DD-F8DC5CC96F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9C2980-18D0-4F65-844B-DDF20BF696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EBAC7CA-CF89-4274-A64B-D5ACE58504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BAD34C-9342-4F1C-8353-7D48C93FC4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886DFC-A880-409C-9CB4-A09F44318C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6BC485-3C9B-40E8-9816-4DC14B6D0F35}"/>
              </a:ext>
            </a:extLst>
          </p:cNvPr>
          <p:cNvSpPr>
            <a:spLocks noGrp="1"/>
          </p:cNvSpPr>
          <p:nvPr>
            <p:ph type="dt" sz="half" idx="10"/>
          </p:nvPr>
        </p:nvSpPr>
        <p:spPr/>
        <p:txBody>
          <a:bodyPr/>
          <a:lstStyle/>
          <a:p>
            <a:fld id="{C64A5B6D-7068-47CC-B335-23F87B74E7C8}" type="datetime1">
              <a:rPr lang="en-US" smtClean="0"/>
              <a:t>1/22/2022</a:t>
            </a:fld>
            <a:endParaRPr lang="en-US"/>
          </a:p>
        </p:txBody>
      </p:sp>
      <p:sp>
        <p:nvSpPr>
          <p:cNvPr id="8" name="Footer Placeholder 7">
            <a:extLst>
              <a:ext uri="{FF2B5EF4-FFF2-40B4-BE49-F238E27FC236}">
                <a16:creationId xmlns:a16="http://schemas.microsoft.com/office/drawing/2014/main" id="{785C152A-09F5-46D4-9448-7043F2C414EC}"/>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9" name="Slide Number Placeholder 8">
            <a:extLst>
              <a:ext uri="{FF2B5EF4-FFF2-40B4-BE49-F238E27FC236}">
                <a16:creationId xmlns:a16="http://schemas.microsoft.com/office/drawing/2014/main" id="{C6F7C149-C743-4BCC-B504-F05BA88178B2}"/>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144877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558C-22C7-4A8B-9B4D-5FFDC3349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78526C-5ED9-4381-B61C-A51CC3C49BC3}"/>
              </a:ext>
            </a:extLst>
          </p:cNvPr>
          <p:cNvSpPr>
            <a:spLocks noGrp="1"/>
          </p:cNvSpPr>
          <p:nvPr>
            <p:ph type="dt" sz="half" idx="10"/>
          </p:nvPr>
        </p:nvSpPr>
        <p:spPr/>
        <p:txBody>
          <a:bodyPr/>
          <a:lstStyle/>
          <a:p>
            <a:fld id="{7231912A-1030-421E-8103-E721F312D3E0}" type="datetime1">
              <a:rPr lang="en-US" smtClean="0"/>
              <a:t>1/22/2022</a:t>
            </a:fld>
            <a:endParaRPr lang="en-US"/>
          </a:p>
        </p:txBody>
      </p:sp>
      <p:sp>
        <p:nvSpPr>
          <p:cNvPr id="4" name="Footer Placeholder 3">
            <a:extLst>
              <a:ext uri="{FF2B5EF4-FFF2-40B4-BE49-F238E27FC236}">
                <a16:creationId xmlns:a16="http://schemas.microsoft.com/office/drawing/2014/main" id="{F2EFB98C-1D8B-4217-8A1A-C96FD0A4C3BD}"/>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5" name="Slide Number Placeholder 4">
            <a:extLst>
              <a:ext uri="{FF2B5EF4-FFF2-40B4-BE49-F238E27FC236}">
                <a16:creationId xmlns:a16="http://schemas.microsoft.com/office/drawing/2014/main" id="{61781C1F-9B6A-4DA0-B7AF-99D43A6F77D4}"/>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81476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92EA1-1386-4102-9BC9-7FE05F840E65}"/>
              </a:ext>
            </a:extLst>
          </p:cNvPr>
          <p:cNvSpPr>
            <a:spLocks noGrp="1"/>
          </p:cNvSpPr>
          <p:nvPr>
            <p:ph type="dt" sz="half" idx="10"/>
          </p:nvPr>
        </p:nvSpPr>
        <p:spPr/>
        <p:txBody>
          <a:bodyPr/>
          <a:lstStyle/>
          <a:p>
            <a:fld id="{58C996FE-4D0F-434E-8664-7678659F30B2}" type="datetime1">
              <a:rPr lang="en-US" smtClean="0"/>
              <a:t>1/22/2022</a:t>
            </a:fld>
            <a:endParaRPr lang="en-US"/>
          </a:p>
        </p:txBody>
      </p:sp>
      <p:sp>
        <p:nvSpPr>
          <p:cNvPr id="3" name="Footer Placeholder 2">
            <a:extLst>
              <a:ext uri="{FF2B5EF4-FFF2-40B4-BE49-F238E27FC236}">
                <a16:creationId xmlns:a16="http://schemas.microsoft.com/office/drawing/2014/main" id="{20CC07F3-2A6D-4AE3-821C-200ADF5E45AA}"/>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4" name="Slide Number Placeholder 3">
            <a:extLst>
              <a:ext uri="{FF2B5EF4-FFF2-40B4-BE49-F238E27FC236}">
                <a16:creationId xmlns:a16="http://schemas.microsoft.com/office/drawing/2014/main" id="{FF9A9624-E9B2-47FA-B895-28052DB5B92F}"/>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437804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E209-E535-4A56-8B33-57B1F6968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348BBF-B0AD-4F5E-BE39-6D95067B8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A4E5C4-6B4D-484C-9FA8-53AFC12FD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CD4724-FD86-4104-9F69-72F685A5240E}"/>
              </a:ext>
            </a:extLst>
          </p:cNvPr>
          <p:cNvSpPr>
            <a:spLocks noGrp="1"/>
          </p:cNvSpPr>
          <p:nvPr>
            <p:ph type="dt" sz="half" idx="10"/>
          </p:nvPr>
        </p:nvSpPr>
        <p:spPr/>
        <p:txBody>
          <a:bodyPr/>
          <a:lstStyle/>
          <a:p>
            <a:fld id="{142A4453-7981-462C-96AD-25841F5CC3D5}" type="datetime1">
              <a:rPr lang="en-US" smtClean="0"/>
              <a:t>1/22/2022</a:t>
            </a:fld>
            <a:endParaRPr lang="en-US"/>
          </a:p>
        </p:txBody>
      </p:sp>
      <p:sp>
        <p:nvSpPr>
          <p:cNvPr id="6" name="Footer Placeholder 5">
            <a:extLst>
              <a:ext uri="{FF2B5EF4-FFF2-40B4-BE49-F238E27FC236}">
                <a16:creationId xmlns:a16="http://schemas.microsoft.com/office/drawing/2014/main" id="{1E2FA46F-0D6C-45EB-97FD-7A704897BDEF}"/>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Slide Number Placeholder 6">
            <a:extLst>
              <a:ext uri="{FF2B5EF4-FFF2-40B4-BE49-F238E27FC236}">
                <a16:creationId xmlns:a16="http://schemas.microsoft.com/office/drawing/2014/main" id="{A4263BAE-1BF3-4AAB-A3E5-93254678D251}"/>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322048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F527-4FEA-4E33-97C7-AB9002B15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99F98-28D8-460B-A982-092BF6CEB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C1AC4D-8C77-4EC6-9ACE-8575EEA76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AF8733-BA03-495A-83F8-F99BA08E6398}"/>
              </a:ext>
            </a:extLst>
          </p:cNvPr>
          <p:cNvSpPr>
            <a:spLocks noGrp="1"/>
          </p:cNvSpPr>
          <p:nvPr>
            <p:ph type="dt" sz="half" idx="10"/>
          </p:nvPr>
        </p:nvSpPr>
        <p:spPr/>
        <p:txBody>
          <a:bodyPr/>
          <a:lstStyle/>
          <a:p>
            <a:fld id="{0D7D4684-7A74-466F-B12E-917D8EFD7474}" type="datetime1">
              <a:rPr lang="en-US" smtClean="0"/>
              <a:t>1/22/2022</a:t>
            </a:fld>
            <a:endParaRPr lang="en-US"/>
          </a:p>
        </p:txBody>
      </p:sp>
      <p:sp>
        <p:nvSpPr>
          <p:cNvPr id="6" name="Footer Placeholder 5">
            <a:extLst>
              <a:ext uri="{FF2B5EF4-FFF2-40B4-BE49-F238E27FC236}">
                <a16:creationId xmlns:a16="http://schemas.microsoft.com/office/drawing/2014/main" id="{6E0BDFA7-09EE-41EF-9A5E-59BA9CD2DAB5}"/>
              </a:ext>
            </a:extLst>
          </p:cNvPr>
          <p:cNvSpPr>
            <a:spLocks noGrp="1"/>
          </p:cNvSpPr>
          <p:nvPr>
            <p:ph type="ftr" sz="quarter" idx="11"/>
          </p:nvPr>
        </p:nvSpPr>
        <p:spPr/>
        <p:txBody>
          <a:bodyPr/>
          <a:lstStyle/>
          <a:p>
            <a:r>
              <a:rPr lang="en-US"/>
              <a:t>Abhishek Kesharwani ,Assistant Professor United College of Engineering and Research</a:t>
            </a:r>
          </a:p>
        </p:txBody>
      </p:sp>
      <p:sp>
        <p:nvSpPr>
          <p:cNvPr id="7" name="Slide Number Placeholder 6">
            <a:extLst>
              <a:ext uri="{FF2B5EF4-FFF2-40B4-BE49-F238E27FC236}">
                <a16:creationId xmlns:a16="http://schemas.microsoft.com/office/drawing/2014/main" id="{39766151-9E1C-4FBE-A2FB-642539561C3B}"/>
              </a:ext>
            </a:extLst>
          </p:cNvPr>
          <p:cNvSpPr>
            <a:spLocks noGrp="1"/>
          </p:cNvSpPr>
          <p:nvPr>
            <p:ph type="sldNum" sz="quarter" idx="12"/>
          </p:nvPr>
        </p:nvSpPr>
        <p:spPr/>
        <p:txBody>
          <a:bodyPr/>
          <a:lstStyle/>
          <a:p>
            <a:fld id="{310E4826-7F19-46E8-B5FA-4485304BE364}" type="slidenum">
              <a:rPr lang="en-US" smtClean="0"/>
              <a:t>‹#›</a:t>
            </a:fld>
            <a:endParaRPr lang="en-US"/>
          </a:p>
        </p:txBody>
      </p:sp>
    </p:spTree>
    <p:extLst>
      <p:ext uri="{BB962C8B-B14F-4D97-AF65-F5344CB8AC3E}">
        <p14:creationId xmlns:p14="http://schemas.microsoft.com/office/powerpoint/2010/main" val="151119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F5C94-2F08-4EF5-9A35-14AB27B98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CF0758-4B4C-41A8-98F7-8865945755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745C2-993B-4FA4-86A8-4DB3678C96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0CB4C-374C-4906-A50B-703285DCA782}" type="datetime1">
              <a:rPr lang="en-US" smtClean="0"/>
              <a:t>1/22/2022</a:t>
            </a:fld>
            <a:endParaRPr lang="en-US"/>
          </a:p>
        </p:txBody>
      </p:sp>
      <p:sp>
        <p:nvSpPr>
          <p:cNvPr id="5" name="Footer Placeholder 4">
            <a:extLst>
              <a:ext uri="{FF2B5EF4-FFF2-40B4-BE49-F238E27FC236}">
                <a16:creationId xmlns:a16="http://schemas.microsoft.com/office/drawing/2014/main" id="{157F6546-96C4-4101-B4FB-661AA07C44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Abhishek Kesharwani ,Assistant Professor United College of Engineering and Research</a:t>
            </a:r>
          </a:p>
        </p:txBody>
      </p:sp>
      <p:sp>
        <p:nvSpPr>
          <p:cNvPr id="6" name="Slide Number Placeholder 5">
            <a:extLst>
              <a:ext uri="{FF2B5EF4-FFF2-40B4-BE49-F238E27FC236}">
                <a16:creationId xmlns:a16="http://schemas.microsoft.com/office/drawing/2014/main" id="{1F7A53DD-E9D1-4C67-BFCE-C67334CD7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E4826-7F19-46E8-B5FA-4485304BE364}" type="slidenum">
              <a:rPr lang="en-US" smtClean="0"/>
              <a:t>‹#›</a:t>
            </a:fld>
            <a:endParaRPr lang="en-US"/>
          </a:p>
        </p:txBody>
      </p:sp>
    </p:spTree>
    <p:extLst>
      <p:ext uri="{BB962C8B-B14F-4D97-AF65-F5344CB8AC3E}">
        <p14:creationId xmlns:p14="http://schemas.microsoft.com/office/powerpoint/2010/main" val="3112730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FE46-F887-4D95-A082-CEDBF4D59D20}"/>
              </a:ext>
            </a:extLst>
          </p:cNvPr>
          <p:cNvSpPr>
            <a:spLocks noGrp="1"/>
          </p:cNvSpPr>
          <p:nvPr>
            <p:ph type="ctrTitle"/>
          </p:nvPr>
        </p:nvSpPr>
        <p:spPr/>
        <p:txBody>
          <a:bodyPr>
            <a:normAutofit fontScale="90000"/>
          </a:bodyPr>
          <a:lstStyle/>
          <a:p>
            <a:br>
              <a:rPr lang="en-US" dirty="0"/>
            </a:br>
            <a:br>
              <a:rPr lang="en-US" dirty="0"/>
            </a:br>
            <a:r>
              <a:rPr lang="en-US" b="1" dirty="0">
                <a:solidFill>
                  <a:schemeClr val="accent1">
                    <a:lumMod val="75000"/>
                  </a:schemeClr>
                </a:solidFill>
              </a:rPr>
              <a:t>Unit 1</a:t>
            </a:r>
            <a:br>
              <a:rPr lang="en-US" dirty="0"/>
            </a:br>
            <a:r>
              <a:rPr lang="en-US" b="1" dirty="0">
                <a:solidFill>
                  <a:srgbClr val="FF0000"/>
                </a:solidFill>
              </a:rPr>
              <a:t>Software Engineering</a:t>
            </a:r>
          </a:p>
        </p:txBody>
      </p:sp>
      <p:sp>
        <p:nvSpPr>
          <p:cNvPr id="3" name="Subtitle 2">
            <a:extLst>
              <a:ext uri="{FF2B5EF4-FFF2-40B4-BE49-F238E27FC236}">
                <a16:creationId xmlns:a16="http://schemas.microsoft.com/office/drawing/2014/main" id="{F0D5450C-A553-4617-B327-066B57863089}"/>
              </a:ext>
            </a:extLst>
          </p:cNvPr>
          <p:cNvSpPr>
            <a:spLocks noGrp="1"/>
          </p:cNvSpPr>
          <p:nvPr>
            <p:ph type="subTitle" idx="1"/>
          </p:nvPr>
        </p:nvSpPr>
        <p:spPr/>
        <p:txBody>
          <a:bodyPr/>
          <a:lstStyle/>
          <a:p>
            <a:r>
              <a:rPr lang="en-US" b="1" dirty="0">
                <a:solidFill>
                  <a:schemeClr val="accent1">
                    <a:lumMod val="75000"/>
                  </a:schemeClr>
                </a:solidFill>
              </a:rPr>
              <a:t>Prepared By </a:t>
            </a:r>
          </a:p>
          <a:p>
            <a:r>
              <a:rPr lang="en-US" b="1" dirty="0">
                <a:solidFill>
                  <a:schemeClr val="accent1">
                    <a:lumMod val="75000"/>
                  </a:schemeClr>
                </a:solidFill>
              </a:rPr>
              <a:t>Abhishek Kesharwani</a:t>
            </a:r>
          </a:p>
          <a:p>
            <a:r>
              <a:rPr lang="en-US" b="1" dirty="0">
                <a:solidFill>
                  <a:schemeClr val="accent1">
                    <a:lumMod val="75000"/>
                  </a:schemeClr>
                </a:solidFill>
              </a:rPr>
              <a:t>Assistant Professor ,United College of Engineering and Research</a:t>
            </a:r>
          </a:p>
        </p:txBody>
      </p:sp>
      <p:sp>
        <p:nvSpPr>
          <p:cNvPr id="4" name="Footer Placeholder 3">
            <a:extLst>
              <a:ext uri="{FF2B5EF4-FFF2-40B4-BE49-F238E27FC236}">
                <a16:creationId xmlns:a16="http://schemas.microsoft.com/office/drawing/2014/main" id="{3ED031F4-84BA-4559-991F-C02BBF601CEF}"/>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979650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b="1" dirty="0">
                <a:solidFill>
                  <a:schemeClr val="accent1">
                    <a:lumMod val="75000"/>
                  </a:schemeClr>
                </a:solidFill>
              </a:rPr>
              <a:t>Characteristics of a good software engineer</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lstStyle/>
          <a:p>
            <a:pPr marL="0" indent="0">
              <a:buNone/>
            </a:pPr>
            <a:r>
              <a:rPr lang="en-US" b="1" dirty="0"/>
              <a:t>The features that good software engineers should possess are as follows:</a:t>
            </a:r>
          </a:p>
          <a:p>
            <a:r>
              <a:rPr lang="en-US" dirty="0"/>
              <a:t>Exposure to systematic methods, i.e., familiarity with software engineering principles.</a:t>
            </a:r>
          </a:p>
          <a:p>
            <a:r>
              <a:rPr lang="en-US" dirty="0"/>
              <a:t>Good technical knowledge of the project range (Domain knowledge).</a:t>
            </a:r>
          </a:p>
          <a:p>
            <a:r>
              <a:rPr lang="en-US" dirty="0"/>
              <a:t>Good programming abilities.</a:t>
            </a:r>
          </a:p>
          <a:p>
            <a:r>
              <a:rPr lang="en-US" dirty="0"/>
              <a:t>Good communication skills. These skills comprise of oral, written, and interpersonal skills.</a:t>
            </a:r>
          </a:p>
          <a:p>
            <a:r>
              <a:rPr lang="en-US" dirty="0"/>
              <a:t>High motivation.</a:t>
            </a:r>
          </a:p>
          <a:p>
            <a:pPr marL="0" indent="0">
              <a:buNone/>
            </a:pPr>
            <a:br>
              <a:rPr lang="en-US" dirty="0"/>
            </a:br>
            <a:endParaRPr lang="en-US" dirty="0"/>
          </a:p>
        </p:txBody>
      </p:sp>
      <p:sp>
        <p:nvSpPr>
          <p:cNvPr id="4" name="Footer Placeholder 3">
            <a:extLst>
              <a:ext uri="{FF2B5EF4-FFF2-40B4-BE49-F238E27FC236}">
                <a16:creationId xmlns:a16="http://schemas.microsoft.com/office/drawing/2014/main" id="{DA9E9E09-82D9-433E-A570-9892BBF07B64}"/>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24880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b="1" dirty="0">
                <a:solidFill>
                  <a:schemeClr val="accent1">
                    <a:lumMod val="75000"/>
                  </a:schemeClr>
                </a:solidFill>
              </a:rPr>
              <a:t>Importance of Software Engineering</a:t>
            </a:r>
          </a:p>
        </p:txBody>
      </p:sp>
      <p:pic>
        <p:nvPicPr>
          <p:cNvPr id="4" name="Content Placeholder 3">
            <a:extLst>
              <a:ext uri="{FF2B5EF4-FFF2-40B4-BE49-F238E27FC236}">
                <a16:creationId xmlns:a16="http://schemas.microsoft.com/office/drawing/2014/main" id="{6DB9AF03-77B9-4032-B3D2-C32F3B20CEF9}"/>
              </a:ext>
            </a:extLst>
          </p:cNvPr>
          <p:cNvPicPr>
            <a:picLocks noGrp="1" noChangeAspect="1"/>
          </p:cNvPicPr>
          <p:nvPr>
            <p:ph idx="1"/>
          </p:nvPr>
        </p:nvPicPr>
        <p:blipFill>
          <a:blip r:embed="rId2"/>
          <a:stretch>
            <a:fillRect/>
          </a:stretch>
        </p:blipFill>
        <p:spPr>
          <a:xfrm>
            <a:off x="1258955" y="1489791"/>
            <a:ext cx="9409043" cy="4869329"/>
          </a:xfrm>
          <a:prstGeom prst="rect">
            <a:avLst/>
          </a:prstGeom>
        </p:spPr>
      </p:pic>
      <p:sp>
        <p:nvSpPr>
          <p:cNvPr id="3" name="Footer Placeholder 2">
            <a:extLst>
              <a:ext uri="{FF2B5EF4-FFF2-40B4-BE49-F238E27FC236}">
                <a16:creationId xmlns:a16="http://schemas.microsoft.com/office/drawing/2014/main" id="{3591AF6E-F8D8-4AE3-9CDE-C32C0F82C0FE}"/>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732291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Autofit/>
          </a:bodyPr>
          <a:lstStyle/>
          <a:p>
            <a:r>
              <a:rPr lang="en-US" sz="3600" dirty="0">
                <a:solidFill>
                  <a:schemeClr val="accent1">
                    <a:lumMod val="75000"/>
                  </a:schemeClr>
                </a:solidFill>
              </a:rPr>
              <a:t>The importance of Software engineering is as follows</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lnSpcReduction="10000"/>
          </a:bodyPr>
          <a:lstStyle/>
          <a:p>
            <a:pPr marL="0" indent="0" algn="just">
              <a:buNone/>
            </a:pPr>
            <a:r>
              <a:rPr lang="en-US" dirty="0">
                <a:solidFill>
                  <a:schemeClr val="accent1">
                    <a:lumMod val="75000"/>
                  </a:schemeClr>
                </a:solidFill>
              </a:rPr>
              <a:t>Reduces complexity: </a:t>
            </a:r>
          </a:p>
          <a:p>
            <a:pPr marL="0" indent="0" algn="just">
              <a:buNone/>
            </a:pPr>
            <a:r>
              <a:rPr lang="en-US" dirty="0"/>
              <a:t>Big software is always complicated and challenging to progress. Software engineering has a great solution to reduce the complication of any project. Software engineering divides big problems into various small issues. And then start solving each small issue one by one. All these small problems are solved independently to each other.</a:t>
            </a:r>
          </a:p>
          <a:p>
            <a:pPr marL="0" indent="0" algn="just">
              <a:buNone/>
            </a:pPr>
            <a:r>
              <a:rPr lang="en-US" dirty="0">
                <a:solidFill>
                  <a:schemeClr val="accent1">
                    <a:lumMod val="75000"/>
                  </a:schemeClr>
                </a:solidFill>
              </a:rPr>
              <a:t>To minimize software cost: </a:t>
            </a:r>
          </a:p>
          <a:p>
            <a:pPr marL="0" indent="0" algn="just">
              <a:buNone/>
            </a:pPr>
            <a:r>
              <a:rPr lang="en-US" dirty="0"/>
              <a:t>Software needs a lot of hard work and software engineers are highly paid experts. A lot of manpower is required to develop software with a large number of codes. But in software engineering, programmers project everything and decrease all those things that are not needed. In turn, the cost for software productions becomes less as compared to any software that does not use software engineering method</a:t>
            </a:r>
          </a:p>
        </p:txBody>
      </p:sp>
      <p:sp>
        <p:nvSpPr>
          <p:cNvPr id="4" name="Footer Placeholder 3">
            <a:extLst>
              <a:ext uri="{FF2B5EF4-FFF2-40B4-BE49-F238E27FC236}">
                <a16:creationId xmlns:a16="http://schemas.microsoft.com/office/drawing/2014/main" id="{56FAB33F-4B0C-42DD-9362-A517C7AD2DD2}"/>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4242286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365126"/>
            <a:ext cx="10515600" cy="6274213"/>
          </a:xfrm>
        </p:spPr>
        <p:txBody>
          <a:bodyPr>
            <a:normAutofit lnSpcReduction="10000"/>
          </a:bodyPr>
          <a:lstStyle/>
          <a:p>
            <a:pPr marL="0" indent="0">
              <a:buNone/>
            </a:pPr>
            <a:r>
              <a:rPr lang="en-US" dirty="0">
                <a:solidFill>
                  <a:schemeClr val="accent1">
                    <a:lumMod val="75000"/>
                  </a:schemeClr>
                </a:solidFill>
              </a:rPr>
              <a:t>To decrease time: </a:t>
            </a:r>
          </a:p>
          <a:p>
            <a:pPr marL="0" indent="0">
              <a:buNone/>
            </a:pPr>
            <a:r>
              <a:rPr lang="en-US" dirty="0"/>
              <a:t>Anything that is not made according to the project always wastes time. And if you are making great software, then you may need to run many codes to get the definitive running code. This is a very time-consuming procedure, and if it is not well handled, then this can take a lot of time. So if you are making your software according to the software engineering method, then it will decrease a lot of time.</a:t>
            </a:r>
          </a:p>
          <a:p>
            <a:pPr marL="0" indent="0" algn="just">
              <a:buNone/>
            </a:pPr>
            <a:r>
              <a:rPr lang="en-US" dirty="0">
                <a:solidFill>
                  <a:schemeClr val="accent1">
                    <a:lumMod val="75000"/>
                  </a:schemeClr>
                </a:solidFill>
              </a:rPr>
              <a:t>Handling big projects: </a:t>
            </a:r>
          </a:p>
          <a:p>
            <a:pPr marL="0" indent="0" algn="just">
              <a:buNone/>
            </a:pPr>
            <a:r>
              <a:rPr lang="en-US" dirty="0"/>
              <a:t>Big projects are not done in a couple of days, and they need lots of patience, planning, and management. And to invest six and seven months of any company, it requires heaps of planning, direction, testing, and maintenance. No one can say that he has given four months of a company to the task, and the project is still in its first stage. Because the company has provided many resources to the plan and it should be completed. </a:t>
            </a:r>
            <a:r>
              <a:rPr lang="en-US"/>
              <a:t>So to handle a big project without any problem, the company has to go for a software engineering method.</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A497C7FE-B633-4E71-836A-83415BC2C445}"/>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444688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225287"/>
            <a:ext cx="10515600" cy="6414052"/>
          </a:xfrm>
        </p:spPr>
        <p:txBody>
          <a:bodyPr>
            <a:normAutofit/>
          </a:bodyPr>
          <a:lstStyle/>
          <a:p>
            <a:pPr marL="0" indent="0" algn="just">
              <a:buNone/>
            </a:pPr>
            <a:r>
              <a:rPr lang="en-US" dirty="0">
                <a:solidFill>
                  <a:schemeClr val="accent1">
                    <a:lumMod val="75000"/>
                  </a:schemeClr>
                </a:solidFill>
              </a:rPr>
              <a:t>Reliable software: </a:t>
            </a:r>
          </a:p>
          <a:p>
            <a:pPr marL="0" indent="0" algn="just">
              <a:buNone/>
            </a:pPr>
            <a:r>
              <a:rPr lang="en-US" dirty="0"/>
              <a:t>Software should be secure, means if you have delivered the software, then it should work for at least its given time or subscription. And if any bugs come in the software, the company is responsible for solving all these bugs. Because in software engineering, testing and maintenance are given, so there is no worry of its reliability.</a:t>
            </a:r>
          </a:p>
          <a:p>
            <a:pPr marL="0" indent="0" algn="just">
              <a:buNone/>
            </a:pPr>
            <a:r>
              <a:rPr lang="en-US" dirty="0">
                <a:solidFill>
                  <a:schemeClr val="accent1">
                    <a:lumMod val="75000"/>
                  </a:schemeClr>
                </a:solidFill>
              </a:rPr>
              <a:t>Effectiveness: </a:t>
            </a:r>
          </a:p>
          <a:p>
            <a:pPr marL="0" indent="0" algn="just">
              <a:buNone/>
            </a:pPr>
            <a:r>
              <a:rPr lang="en-US" dirty="0"/>
              <a:t>Effectiveness comes if anything has made according to the standards. Software standards are the big target of companies to make it more effective. So Software becomes more effective in the act with the help of software engineering.</a:t>
            </a:r>
          </a:p>
        </p:txBody>
      </p:sp>
      <p:sp>
        <p:nvSpPr>
          <p:cNvPr id="4" name="Footer Placeholder 3">
            <a:extLst>
              <a:ext uri="{FF2B5EF4-FFF2-40B4-BE49-F238E27FC236}">
                <a16:creationId xmlns:a16="http://schemas.microsoft.com/office/drawing/2014/main" id="{C1C5D31B-54E5-49C8-8D74-78E574542982}"/>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330759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b="1" dirty="0">
                <a:solidFill>
                  <a:schemeClr val="accent1">
                    <a:lumMod val="75000"/>
                  </a:schemeClr>
                </a:solidFill>
              </a:rPr>
              <a:t>Software Crisis</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lstStyle/>
          <a:p>
            <a:pPr algn="just" fontAlgn="base"/>
            <a:r>
              <a:rPr lang="en-US" sz="3200" b="1" dirty="0"/>
              <a:t>Software Crisis</a:t>
            </a:r>
            <a:r>
              <a:rPr lang="en-US" sz="3200" dirty="0"/>
              <a:t> is a term used in computer science for the difficulty of writing useful and efficient computer programs in the required time .software crisis was due to using same workforce, same methods, same tools even though rapidly increasing in software demand, complexity of software and software challenges. </a:t>
            </a:r>
          </a:p>
          <a:p>
            <a:pPr algn="just" fontAlgn="base"/>
            <a:r>
              <a:rPr lang="en-US" sz="3200" dirty="0"/>
              <a:t>With increase in the complexity of software, many software problems arise because existing methods were insufficient.</a:t>
            </a:r>
          </a:p>
          <a:p>
            <a:endParaRPr lang="en-US" dirty="0"/>
          </a:p>
        </p:txBody>
      </p:sp>
      <p:sp>
        <p:nvSpPr>
          <p:cNvPr id="4" name="Footer Placeholder 3">
            <a:extLst>
              <a:ext uri="{FF2B5EF4-FFF2-40B4-BE49-F238E27FC236}">
                <a16:creationId xmlns:a16="http://schemas.microsoft.com/office/drawing/2014/main" id="{3858F230-9DA4-4CDA-8E60-15E2C52E2191}"/>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831175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675861"/>
            <a:ext cx="10515600" cy="5963478"/>
          </a:xfrm>
        </p:spPr>
        <p:txBody>
          <a:bodyPr/>
          <a:lstStyle/>
          <a:p>
            <a:pPr algn="just"/>
            <a:r>
              <a:rPr lang="en-US" sz="3200" dirty="0"/>
              <a:t>If we will use same workforce, same methods and same tools after fast increasing in software demand, software complexity and software challenges, then there arise some problems like software budget problem, software efficiency problem, software quality problem, software managing and delivering problem etc. This condition is called software crisis.</a:t>
            </a:r>
          </a:p>
          <a:p>
            <a:endParaRPr lang="en-US" dirty="0"/>
          </a:p>
        </p:txBody>
      </p:sp>
      <p:sp>
        <p:nvSpPr>
          <p:cNvPr id="4" name="Footer Placeholder 3">
            <a:extLst>
              <a:ext uri="{FF2B5EF4-FFF2-40B4-BE49-F238E27FC236}">
                <a16:creationId xmlns:a16="http://schemas.microsoft.com/office/drawing/2014/main" id="{E3419518-450C-446F-AE73-9EEA6C2BD993}"/>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654590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pic>
        <p:nvPicPr>
          <p:cNvPr id="4" name="Content Placeholder 3">
            <a:extLst>
              <a:ext uri="{FF2B5EF4-FFF2-40B4-BE49-F238E27FC236}">
                <a16:creationId xmlns:a16="http://schemas.microsoft.com/office/drawing/2014/main" id="{C82B74F4-3C7A-41EB-B281-D414372BCBA0}"/>
              </a:ext>
            </a:extLst>
          </p:cNvPr>
          <p:cNvPicPr>
            <a:picLocks noGrp="1" noChangeAspect="1"/>
          </p:cNvPicPr>
          <p:nvPr>
            <p:ph idx="1"/>
          </p:nvPr>
        </p:nvPicPr>
        <p:blipFill>
          <a:blip r:embed="rId2"/>
          <a:stretch>
            <a:fillRect/>
          </a:stretch>
        </p:blipFill>
        <p:spPr>
          <a:xfrm>
            <a:off x="1702904" y="566333"/>
            <a:ext cx="8262730" cy="5926541"/>
          </a:xfrm>
          <a:prstGeom prst="rect">
            <a:avLst/>
          </a:prstGeom>
        </p:spPr>
      </p:pic>
      <p:sp>
        <p:nvSpPr>
          <p:cNvPr id="3" name="Footer Placeholder 2">
            <a:extLst>
              <a:ext uri="{FF2B5EF4-FFF2-40B4-BE49-F238E27FC236}">
                <a16:creationId xmlns:a16="http://schemas.microsoft.com/office/drawing/2014/main" id="{5DE05A05-AD39-4D64-925A-A15F76185616}"/>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4025277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b="1" dirty="0">
                <a:solidFill>
                  <a:schemeClr val="accent1">
                    <a:lumMod val="75000"/>
                  </a:schemeClr>
                </a:solidFill>
              </a:rPr>
              <a:t>Causes of Software Crisis:</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lstStyle/>
          <a:p>
            <a:pPr fontAlgn="base"/>
            <a:r>
              <a:rPr lang="en-US" dirty="0"/>
              <a:t>The cost of owning and maintaining software was as expensive as developing the software</a:t>
            </a:r>
          </a:p>
          <a:p>
            <a:pPr fontAlgn="base"/>
            <a:r>
              <a:rPr lang="en-US" dirty="0"/>
              <a:t>At that time Projects was running over-time</a:t>
            </a:r>
          </a:p>
          <a:p>
            <a:pPr fontAlgn="base"/>
            <a:r>
              <a:rPr lang="en-US" dirty="0"/>
              <a:t>At that time Software was very inefficient</a:t>
            </a:r>
          </a:p>
          <a:p>
            <a:pPr fontAlgn="base"/>
            <a:r>
              <a:rPr lang="en-US" dirty="0"/>
              <a:t>The quality of software was low quality</a:t>
            </a:r>
          </a:p>
          <a:p>
            <a:pPr fontAlgn="base"/>
            <a:r>
              <a:rPr lang="en-US" dirty="0"/>
              <a:t>Software often did not meet requirements</a:t>
            </a:r>
          </a:p>
          <a:p>
            <a:pPr fontAlgn="base"/>
            <a:r>
              <a:rPr lang="en-US" dirty="0"/>
              <a:t>The average software project overshoots its schedule by half</a:t>
            </a:r>
          </a:p>
          <a:p>
            <a:pPr fontAlgn="base"/>
            <a:r>
              <a:rPr lang="en-US" dirty="0"/>
              <a:t>At that time Software was never delivered</a:t>
            </a:r>
          </a:p>
          <a:p>
            <a:endParaRPr lang="en-US" dirty="0"/>
          </a:p>
        </p:txBody>
      </p:sp>
      <p:sp>
        <p:nvSpPr>
          <p:cNvPr id="4" name="Footer Placeholder 3">
            <a:extLst>
              <a:ext uri="{FF2B5EF4-FFF2-40B4-BE49-F238E27FC236}">
                <a16:creationId xmlns:a16="http://schemas.microsoft.com/office/drawing/2014/main" id="{5CAA034B-ACB2-4876-B695-6706C58587F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780150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b="1" dirty="0">
                <a:solidFill>
                  <a:schemeClr val="accent1">
                    <a:lumMod val="75000"/>
                  </a:schemeClr>
                </a:solidFill>
              </a:rPr>
              <a:t>Solution of Software Crisis</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lstStyle/>
          <a:p>
            <a:pPr marL="0" indent="0" algn="just" fontAlgn="base">
              <a:buNone/>
            </a:pPr>
            <a:r>
              <a:rPr lang="en-US" sz="3200" dirty="0"/>
              <a:t>There is no single solution to the crisis.one possible solution of software crisis is </a:t>
            </a:r>
            <a:r>
              <a:rPr lang="en-US" sz="3200" i="1" dirty="0"/>
              <a:t>Software Engineering</a:t>
            </a:r>
            <a:r>
              <a:rPr lang="en-US" sz="3200" dirty="0"/>
              <a:t> because software engineering is a systematic, disciplined and quantifiable approach. For preventing software crisis, there are some guidelines:</a:t>
            </a:r>
          </a:p>
          <a:p>
            <a:pPr fontAlgn="base"/>
            <a:r>
              <a:rPr lang="en-US" dirty="0"/>
              <a:t>Reduction in software over-budget</a:t>
            </a:r>
          </a:p>
          <a:p>
            <a:pPr fontAlgn="base"/>
            <a:r>
              <a:rPr lang="en-US" dirty="0"/>
              <a:t>The quality of software must be high</a:t>
            </a:r>
          </a:p>
          <a:p>
            <a:pPr fontAlgn="base"/>
            <a:r>
              <a:rPr lang="en-US" dirty="0"/>
              <a:t>Less time needed for software project</a:t>
            </a:r>
          </a:p>
          <a:p>
            <a:pPr fontAlgn="base"/>
            <a:r>
              <a:rPr lang="en-US" dirty="0"/>
              <a:t>Experience working team member on software project</a:t>
            </a:r>
          </a:p>
          <a:p>
            <a:pPr fontAlgn="base"/>
            <a:r>
              <a:rPr lang="en-US" dirty="0"/>
              <a:t>Software must be delivered</a:t>
            </a:r>
          </a:p>
          <a:p>
            <a:endParaRPr lang="en-US" dirty="0"/>
          </a:p>
        </p:txBody>
      </p:sp>
      <p:sp>
        <p:nvSpPr>
          <p:cNvPr id="4" name="Footer Placeholder 3">
            <a:extLst>
              <a:ext uri="{FF2B5EF4-FFF2-40B4-BE49-F238E27FC236}">
                <a16:creationId xmlns:a16="http://schemas.microsoft.com/office/drawing/2014/main" id="{C784EAB3-949D-495C-BB06-451C47D833E1}"/>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595352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fontScale="90000"/>
          </a:bodyPr>
          <a:lstStyle/>
          <a:p>
            <a:pPr algn="ctr"/>
            <a:r>
              <a:rPr lang="en-US" sz="5400" b="1" dirty="0">
                <a:solidFill>
                  <a:srgbClr val="FF0000"/>
                </a:solidFill>
              </a:rPr>
              <a:t>Index</a:t>
            </a:r>
            <a:endParaRPr lang="en-US" b="1" dirty="0">
              <a:solidFill>
                <a:srgbClr val="FF0000"/>
              </a:solidFill>
            </a:endParaRP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r>
              <a:rPr lang="en-US" sz="3200" dirty="0">
                <a:solidFill>
                  <a:schemeClr val="accent1">
                    <a:lumMod val="75000"/>
                  </a:schemeClr>
                </a:solidFill>
              </a:rPr>
              <a:t>Introduction to Software Engineering</a:t>
            </a:r>
          </a:p>
          <a:p>
            <a:r>
              <a:rPr lang="en-US" sz="3200" dirty="0">
                <a:solidFill>
                  <a:schemeClr val="accent1">
                    <a:lumMod val="75000"/>
                  </a:schemeClr>
                </a:solidFill>
              </a:rPr>
              <a:t>Software Components</a:t>
            </a:r>
          </a:p>
          <a:p>
            <a:r>
              <a:rPr lang="en-US" sz="3200" dirty="0">
                <a:solidFill>
                  <a:schemeClr val="accent1">
                    <a:lumMod val="75000"/>
                  </a:schemeClr>
                </a:solidFill>
              </a:rPr>
              <a:t>Software Characteristics</a:t>
            </a:r>
          </a:p>
          <a:p>
            <a:r>
              <a:rPr lang="en-US" sz="3200" dirty="0">
                <a:solidFill>
                  <a:schemeClr val="accent1">
                    <a:lumMod val="75000"/>
                  </a:schemeClr>
                </a:solidFill>
              </a:rPr>
              <a:t>Software Crisis</a:t>
            </a:r>
          </a:p>
          <a:p>
            <a:r>
              <a:rPr lang="en-US" sz="3200" dirty="0">
                <a:solidFill>
                  <a:schemeClr val="accent1">
                    <a:lumMod val="75000"/>
                  </a:schemeClr>
                </a:solidFill>
              </a:rPr>
              <a:t>Software Engineering Processes</a:t>
            </a:r>
          </a:p>
          <a:p>
            <a:r>
              <a:rPr lang="en-US" sz="3200" dirty="0">
                <a:solidFill>
                  <a:schemeClr val="accent1">
                    <a:lumMod val="75000"/>
                  </a:schemeClr>
                </a:solidFill>
              </a:rPr>
              <a:t>Similarity and Differences from Conventional Engineering Processes</a:t>
            </a:r>
          </a:p>
          <a:p>
            <a:r>
              <a:rPr lang="en-US" sz="3200" dirty="0">
                <a:solidFill>
                  <a:schemeClr val="accent1">
                    <a:lumMod val="75000"/>
                  </a:schemeClr>
                </a:solidFill>
              </a:rPr>
              <a:t>Software Quality Attributes. </a:t>
            </a:r>
          </a:p>
        </p:txBody>
      </p:sp>
      <p:sp>
        <p:nvSpPr>
          <p:cNvPr id="4" name="Footer Placeholder 3">
            <a:extLst>
              <a:ext uri="{FF2B5EF4-FFF2-40B4-BE49-F238E27FC236}">
                <a16:creationId xmlns:a16="http://schemas.microsoft.com/office/drawing/2014/main" id="{AD9593CB-4EB8-4DC1-AFC7-610B5B2C712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437898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Questions Asked in Different Software Companies</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lstStyle/>
          <a:p>
            <a:pPr marL="514350" indent="-514350">
              <a:buFont typeface="+mj-lt"/>
              <a:buAutoNum type="arabicPeriod"/>
            </a:pPr>
            <a:r>
              <a:rPr lang="en-US" sz="3200" b="1" dirty="0">
                <a:solidFill>
                  <a:srgbClr val="00B050"/>
                </a:solidFill>
              </a:rPr>
              <a:t>What are the characteristics of the software? [TCS Interview]</a:t>
            </a:r>
          </a:p>
          <a:p>
            <a:pPr marL="514350" indent="-514350">
              <a:buFont typeface="+mj-lt"/>
              <a:buAutoNum type="arabicPeriod"/>
            </a:pPr>
            <a:r>
              <a:rPr lang="en-US" sz="3200" b="1" dirty="0">
                <a:solidFill>
                  <a:srgbClr val="00B050"/>
                </a:solidFill>
              </a:rPr>
              <a:t>What are the various categories of software? [Wipro Interview]</a:t>
            </a:r>
          </a:p>
          <a:p>
            <a:pPr marL="514350" indent="-514350">
              <a:buFont typeface="+mj-lt"/>
              <a:buAutoNum type="arabicPeriod"/>
            </a:pPr>
            <a:r>
              <a:rPr lang="en-US" sz="3200" b="1" dirty="0">
                <a:solidFill>
                  <a:srgbClr val="00B050"/>
                </a:solidFill>
              </a:rPr>
              <a:t>What are the challenges in software? [Wipro Interview]</a:t>
            </a:r>
          </a:p>
          <a:p>
            <a:endParaRPr lang="en-US" dirty="0"/>
          </a:p>
        </p:txBody>
      </p:sp>
      <p:sp>
        <p:nvSpPr>
          <p:cNvPr id="4" name="Footer Placeholder 3">
            <a:extLst>
              <a:ext uri="{FF2B5EF4-FFF2-40B4-BE49-F238E27FC236}">
                <a16:creationId xmlns:a16="http://schemas.microsoft.com/office/drawing/2014/main" id="{A9CEF191-3CCB-404A-850B-D2CCC4EA3D83}"/>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285734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dirty="0">
                <a:solidFill>
                  <a:srgbClr val="FF0000"/>
                </a:solidFill>
              </a:rPr>
              <a:t>Software Engineering Processes</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algn="just"/>
            <a:r>
              <a:rPr lang="en-US" sz="3200" dirty="0"/>
              <a:t>The term </a:t>
            </a:r>
            <a:r>
              <a:rPr lang="en-US" sz="3200" b="1" dirty="0"/>
              <a:t>software</a:t>
            </a:r>
            <a:r>
              <a:rPr lang="en-US" sz="3200" dirty="0"/>
              <a:t> specifies to the set of computer programs, procedures and associated documents (Flowcharts, manuals, etc.) that describe the program and how they are to be used.</a:t>
            </a:r>
          </a:p>
          <a:p>
            <a:pPr algn="just"/>
            <a:r>
              <a:rPr lang="en-US" sz="3200" dirty="0"/>
              <a:t>A software process is the set of activities and associated outcome that produce a software product. Software engineers mostly carry out these activities. </a:t>
            </a:r>
          </a:p>
        </p:txBody>
      </p:sp>
      <p:sp>
        <p:nvSpPr>
          <p:cNvPr id="4" name="Footer Placeholder 3">
            <a:extLst>
              <a:ext uri="{FF2B5EF4-FFF2-40B4-BE49-F238E27FC236}">
                <a16:creationId xmlns:a16="http://schemas.microsoft.com/office/drawing/2014/main" id="{BA84025C-E2D7-4491-BE06-686AE081EDCB}"/>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876815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365126"/>
            <a:ext cx="10515600" cy="6274213"/>
          </a:xfrm>
        </p:spPr>
        <p:txBody>
          <a:bodyPr/>
          <a:lstStyle/>
          <a:p>
            <a:pPr marL="0" indent="0">
              <a:buNone/>
            </a:pPr>
            <a:r>
              <a:rPr lang="en-US" sz="3600" dirty="0">
                <a:solidFill>
                  <a:srgbClr val="FF0000"/>
                </a:solidFill>
              </a:rPr>
              <a:t>These are four key process activities, which are common to all software processes. These activities are:</a:t>
            </a:r>
          </a:p>
          <a:p>
            <a:pPr marL="514350" indent="-514350">
              <a:buFont typeface="+mj-lt"/>
              <a:buAutoNum type="arabicPeriod"/>
            </a:pPr>
            <a:r>
              <a:rPr lang="en-US" b="1" dirty="0"/>
              <a:t>Software specifications:</a:t>
            </a:r>
            <a:r>
              <a:rPr lang="en-US" dirty="0"/>
              <a:t> The functionality of the software and constraints on its operation must be defined.</a:t>
            </a:r>
          </a:p>
          <a:p>
            <a:pPr marL="514350" indent="-514350">
              <a:buFont typeface="+mj-lt"/>
              <a:buAutoNum type="arabicPeriod"/>
            </a:pPr>
            <a:r>
              <a:rPr lang="en-US" b="1" dirty="0"/>
              <a:t>Software development:</a:t>
            </a:r>
            <a:r>
              <a:rPr lang="en-US" dirty="0"/>
              <a:t> The software to meet the requirement must be produced.</a:t>
            </a:r>
          </a:p>
          <a:p>
            <a:pPr marL="514350" indent="-514350">
              <a:buFont typeface="+mj-lt"/>
              <a:buAutoNum type="arabicPeriod"/>
            </a:pPr>
            <a:r>
              <a:rPr lang="en-US" b="1" dirty="0"/>
              <a:t>Software validation:</a:t>
            </a:r>
            <a:r>
              <a:rPr lang="en-US" dirty="0"/>
              <a:t> The software must be validated to ensure that it does what the customer wants.</a:t>
            </a:r>
          </a:p>
          <a:p>
            <a:pPr marL="514350" indent="-514350">
              <a:buFont typeface="+mj-lt"/>
              <a:buAutoNum type="arabicPeriod"/>
            </a:pPr>
            <a:r>
              <a:rPr lang="en-US" b="1" dirty="0"/>
              <a:t>Software evolution:</a:t>
            </a:r>
            <a:r>
              <a:rPr lang="en-US" dirty="0"/>
              <a:t> The software must evolve to meet changing client needs.</a:t>
            </a:r>
          </a:p>
          <a:p>
            <a:endParaRPr lang="en-US" dirty="0"/>
          </a:p>
        </p:txBody>
      </p:sp>
      <p:sp>
        <p:nvSpPr>
          <p:cNvPr id="4" name="Footer Placeholder 3">
            <a:extLst>
              <a:ext uri="{FF2B5EF4-FFF2-40B4-BE49-F238E27FC236}">
                <a16:creationId xmlns:a16="http://schemas.microsoft.com/office/drawing/2014/main" id="{E07CAD5E-D487-4507-AD58-D30455E0F79B}"/>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196870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56BC-66C9-4BD0-9A96-1E104B0CB820}"/>
              </a:ext>
            </a:extLst>
          </p:cNvPr>
          <p:cNvSpPr>
            <a:spLocks noGrp="1"/>
          </p:cNvSpPr>
          <p:nvPr>
            <p:ph type="title"/>
          </p:nvPr>
        </p:nvSpPr>
        <p:spPr>
          <a:xfrm>
            <a:off x="838200" y="410818"/>
            <a:ext cx="10515600" cy="768626"/>
          </a:xfrm>
        </p:spPr>
        <p:txBody>
          <a:bodyPr>
            <a:normAutofit/>
          </a:bodyPr>
          <a:lstStyle/>
          <a:p>
            <a:r>
              <a:rPr lang="en-US" b="1" dirty="0">
                <a:solidFill>
                  <a:srgbClr val="FF0000"/>
                </a:solidFill>
              </a:rPr>
              <a:t>The Software Process Model</a:t>
            </a:r>
          </a:p>
        </p:txBody>
      </p:sp>
      <p:sp>
        <p:nvSpPr>
          <p:cNvPr id="3" name="Content Placeholder 2">
            <a:extLst>
              <a:ext uri="{FF2B5EF4-FFF2-40B4-BE49-F238E27FC236}">
                <a16:creationId xmlns:a16="http://schemas.microsoft.com/office/drawing/2014/main" id="{78FAEFB5-CB61-483B-A8B0-9F062C229FC1}"/>
              </a:ext>
            </a:extLst>
          </p:cNvPr>
          <p:cNvSpPr>
            <a:spLocks noGrp="1"/>
          </p:cNvSpPr>
          <p:nvPr>
            <p:ph idx="1"/>
          </p:nvPr>
        </p:nvSpPr>
        <p:spPr>
          <a:xfrm>
            <a:off x="838200" y="1285461"/>
            <a:ext cx="10515600" cy="4891502"/>
          </a:xfrm>
        </p:spPr>
        <p:txBody>
          <a:bodyPr>
            <a:normAutofit/>
          </a:bodyPr>
          <a:lstStyle/>
          <a:p>
            <a:pPr algn="just"/>
            <a:r>
              <a:rPr lang="en-US" sz="3200" dirty="0"/>
              <a:t>A software process model is a specified definition of a software process, which is presented from a particular perspective. </a:t>
            </a:r>
          </a:p>
          <a:p>
            <a:pPr algn="just"/>
            <a:r>
              <a:rPr lang="en-US" sz="3200" dirty="0"/>
              <a:t>Models, by their nature, are a simplification, so a software process model is an abstraction of the actual process, which is being described. </a:t>
            </a:r>
          </a:p>
          <a:p>
            <a:pPr algn="just"/>
            <a:r>
              <a:rPr lang="en-US" sz="3200" dirty="0"/>
              <a:t>Process models may contain activities, which are part of the software process, software product, and the roles of people involved in software engineering.</a:t>
            </a:r>
          </a:p>
        </p:txBody>
      </p:sp>
      <p:sp>
        <p:nvSpPr>
          <p:cNvPr id="4" name="Footer Placeholder 3">
            <a:extLst>
              <a:ext uri="{FF2B5EF4-FFF2-40B4-BE49-F238E27FC236}">
                <a16:creationId xmlns:a16="http://schemas.microsoft.com/office/drawing/2014/main" id="{06689697-935D-469D-BB01-883F33731768}"/>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4068280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fontScale="90000"/>
          </a:bodyPr>
          <a:lstStyle/>
          <a:p>
            <a:r>
              <a:rPr lang="en-US" b="1" dirty="0">
                <a:solidFill>
                  <a:srgbClr val="FF0000"/>
                </a:solidFill>
              </a:rPr>
              <a:t>Some examples of the types of software process models that may be produced are:</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510747"/>
            <a:ext cx="10515600" cy="5128591"/>
          </a:xfrm>
        </p:spPr>
        <p:txBody>
          <a:bodyPr>
            <a:normAutofit fontScale="92500" lnSpcReduction="10000"/>
          </a:bodyPr>
          <a:lstStyle/>
          <a:p>
            <a:pPr marL="0" indent="0" algn="just">
              <a:buNone/>
            </a:pPr>
            <a:r>
              <a:rPr lang="en-US" sz="3200" b="1" dirty="0"/>
              <a:t>1. A workflow model:</a:t>
            </a:r>
            <a:r>
              <a:rPr lang="en-US" sz="3200" dirty="0"/>
              <a:t> This shows the series of activities in the process along with their inputs, outputs and dependencies. The activities in this model perform human actions.</a:t>
            </a:r>
          </a:p>
          <a:p>
            <a:pPr marL="0" indent="0" algn="just">
              <a:buNone/>
            </a:pPr>
            <a:r>
              <a:rPr lang="en-US" sz="3200" b="1" dirty="0"/>
              <a:t>2. A dataflow or activity model:</a:t>
            </a:r>
            <a:r>
              <a:rPr lang="en-US" sz="3200" dirty="0"/>
              <a:t> This represents the process as a set of activities, each of which carries out some data transformations. It shows how the input to the process, such as a specification is converted to an output such as a design. The activities here may be at a lower level than activities in a workflow model. They may perform transformations carried out by people or by computers.</a:t>
            </a:r>
          </a:p>
          <a:p>
            <a:pPr marL="0" indent="0" algn="just">
              <a:buNone/>
            </a:pPr>
            <a:r>
              <a:rPr lang="en-US" sz="3200" b="1" dirty="0"/>
              <a:t>3. A role/action model:</a:t>
            </a:r>
            <a:r>
              <a:rPr lang="en-US" sz="3200" dirty="0"/>
              <a:t> This means the roles of the people involved in the software process and the activities for which they are responsible.</a:t>
            </a:r>
          </a:p>
          <a:p>
            <a:pPr marL="0" indent="0" algn="just">
              <a:buNone/>
            </a:pPr>
            <a:endParaRPr lang="en-US" sz="3200" dirty="0"/>
          </a:p>
          <a:p>
            <a:endParaRPr lang="en-US" dirty="0"/>
          </a:p>
        </p:txBody>
      </p:sp>
      <p:sp>
        <p:nvSpPr>
          <p:cNvPr id="4" name="Footer Placeholder 3">
            <a:extLst>
              <a:ext uri="{FF2B5EF4-FFF2-40B4-BE49-F238E27FC236}">
                <a16:creationId xmlns:a16="http://schemas.microsoft.com/office/drawing/2014/main" id="{C84CE077-5BB0-42BB-AE6F-F39F98D439F0}"/>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147278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fontScale="90000"/>
          </a:bodyPr>
          <a:lstStyle/>
          <a:p>
            <a:pPr algn="just"/>
            <a:r>
              <a:rPr lang="en-US" b="1" dirty="0">
                <a:solidFill>
                  <a:srgbClr val="FF0000"/>
                </a:solidFill>
              </a:rPr>
              <a:t>There are several various general models or paradigms of software development:</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algn="just"/>
            <a:r>
              <a:rPr lang="en-US" sz="3200" b="1" dirty="0"/>
              <a:t>The waterfall approach:</a:t>
            </a:r>
            <a:r>
              <a:rPr lang="en-US" sz="3200" dirty="0"/>
              <a:t> This takes the above activities and produces them as separate process phases such as requirements specification, software design, implementation, testing, and so on. After each stage is defined, it is "signed off" and development goes onto the following stage.</a:t>
            </a:r>
          </a:p>
          <a:p>
            <a:pPr algn="just"/>
            <a:r>
              <a:rPr lang="en-US" sz="3200" b="1" dirty="0"/>
              <a:t>Evolutionary development:</a:t>
            </a:r>
            <a:r>
              <a:rPr lang="en-US" sz="3200" dirty="0"/>
              <a:t> This method interleaves the activities of specification, development, and validation. An initial system is rapidly developed from a very abstract specification.</a:t>
            </a:r>
          </a:p>
          <a:p>
            <a:endParaRPr lang="en-US" dirty="0"/>
          </a:p>
        </p:txBody>
      </p:sp>
      <p:sp>
        <p:nvSpPr>
          <p:cNvPr id="4" name="Footer Placeholder 3">
            <a:extLst>
              <a:ext uri="{FF2B5EF4-FFF2-40B4-BE49-F238E27FC236}">
                <a16:creationId xmlns:a16="http://schemas.microsoft.com/office/drawing/2014/main" id="{FB45A7DD-CDD2-451D-9284-23ED8CD742DB}"/>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095269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848139"/>
            <a:ext cx="10515600" cy="5791200"/>
          </a:xfrm>
        </p:spPr>
        <p:txBody>
          <a:bodyPr/>
          <a:lstStyle/>
          <a:p>
            <a:pPr algn="just"/>
            <a:r>
              <a:rPr lang="en-US" sz="3200" b="1" dirty="0"/>
              <a:t>Formal transformation:</a:t>
            </a:r>
            <a:r>
              <a:rPr lang="en-US" sz="3200" dirty="0"/>
              <a:t> This method is based on producing a formal mathematical system specification and transforming this specification, using mathematical methods to a program. These transformations are 'correctness preserving.' This means that you can be sure that the developed programs meet its specification.</a:t>
            </a:r>
          </a:p>
          <a:p>
            <a:pPr algn="just"/>
            <a:r>
              <a:rPr lang="en-US" sz="3200" b="1" dirty="0"/>
              <a:t>System assembly from reusable components:</a:t>
            </a:r>
            <a:r>
              <a:rPr lang="en-US" sz="3200" dirty="0"/>
              <a:t> This method assumes the parts of the system already exist. The system development process target on integrating these parts rather than developing them from scratch.</a:t>
            </a:r>
          </a:p>
          <a:p>
            <a:endParaRPr lang="en-US" dirty="0"/>
          </a:p>
        </p:txBody>
      </p:sp>
      <p:sp>
        <p:nvSpPr>
          <p:cNvPr id="4" name="Footer Placeholder 3">
            <a:extLst>
              <a:ext uri="{FF2B5EF4-FFF2-40B4-BE49-F238E27FC236}">
                <a16:creationId xmlns:a16="http://schemas.microsoft.com/office/drawing/2014/main" id="{3744A710-A577-496D-A9FD-9106054A66F0}"/>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662498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5"/>
            <a:ext cx="10515600" cy="1437170"/>
          </a:xfrm>
        </p:spPr>
        <p:txBody>
          <a:bodyPr>
            <a:normAutofit/>
          </a:bodyPr>
          <a:lstStyle/>
          <a:p>
            <a:r>
              <a:rPr lang="en-US" sz="4000" b="1" dirty="0">
                <a:solidFill>
                  <a:srgbClr val="FF0000"/>
                </a:solidFill>
              </a:rPr>
              <a:t>Difference between Software Engineering process and Conventional Engineering Process</a:t>
            </a:r>
            <a:endParaRPr lang="en-US" dirty="0"/>
          </a:p>
        </p:txBody>
      </p:sp>
      <p:graphicFrame>
        <p:nvGraphicFramePr>
          <p:cNvPr id="5" name="Content Placeholder 4">
            <a:extLst>
              <a:ext uri="{FF2B5EF4-FFF2-40B4-BE49-F238E27FC236}">
                <a16:creationId xmlns:a16="http://schemas.microsoft.com/office/drawing/2014/main" id="{EFD3DE1B-C1FC-47EE-BA84-672D1D877B98}"/>
              </a:ext>
            </a:extLst>
          </p:cNvPr>
          <p:cNvGraphicFramePr>
            <a:graphicFrameLocks noGrp="1"/>
          </p:cNvGraphicFramePr>
          <p:nvPr>
            <p:ph idx="1"/>
          </p:nvPr>
        </p:nvGraphicFramePr>
        <p:xfrm>
          <a:off x="838200" y="1802295"/>
          <a:ext cx="10515600" cy="4837044"/>
        </p:xfrm>
        <a:graphic>
          <a:graphicData uri="http://schemas.openxmlformats.org/drawingml/2006/table">
            <a:tbl>
              <a:tblPr/>
              <a:tblGrid>
                <a:gridCol w="950843">
                  <a:extLst>
                    <a:ext uri="{9D8B030D-6E8A-4147-A177-3AD203B41FA5}">
                      <a16:colId xmlns:a16="http://schemas.microsoft.com/office/drawing/2014/main" val="658681957"/>
                    </a:ext>
                  </a:extLst>
                </a:gridCol>
                <a:gridCol w="4134679">
                  <a:extLst>
                    <a:ext uri="{9D8B030D-6E8A-4147-A177-3AD203B41FA5}">
                      <a16:colId xmlns:a16="http://schemas.microsoft.com/office/drawing/2014/main" val="3914060990"/>
                    </a:ext>
                  </a:extLst>
                </a:gridCol>
                <a:gridCol w="5430078">
                  <a:extLst>
                    <a:ext uri="{9D8B030D-6E8A-4147-A177-3AD203B41FA5}">
                      <a16:colId xmlns:a16="http://schemas.microsoft.com/office/drawing/2014/main" val="3113467102"/>
                    </a:ext>
                  </a:extLst>
                </a:gridCol>
              </a:tblGrid>
              <a:tr h="769860">
                <a:tc>
                  <a:txBody>
                    <a:bodyPr/>
                    <a:lstStyle/>
                    <a:p>
                      <a:pPr algn="l" fontAlgn="base"/>
                      <a:r>
                        <a:rPr lang="en-US" sz="2400" b="1" dirty="0">
                          <a:solidFill>
                            <a:srgbClr val="FF0000"/>
                          </a:solidFill>
                          <a:effectLst/>
                        </a:rPr>
                        <a:t>S.No.</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b="1" dirty="0">
                          <a:solidFill>
                            <a:srgbClr val="FF0000"/>
                          </a:solidFill>
                          <a:effectLst/>
                        </a:rPr>
                        <a:t>Software Engineering Process</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b="1" dirty="0">
                          <a:solidFill>
                            <a:srgbClr val="FF0000"/>
                          </a:solidFill>
                          <a:effectLst/>
                        </a:rPr>
                        <a:t>Conventional Engineering Process</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90330592"/>
                  </a:ext>
                </a:extLst>
              </a:tr>
              <a:tr h="1597822">
                <a:tc>
                  <a:txBody>
                    <a:bodyPr/>
                    <a:lstStyle/>
                    <a:p>
                      <a:pPr algn="l" fontAlgn="base"/>
                      <a:r>
                        <a:rPr lang="en-US" sz="2000" b="0" dirty="0">
                          <a:effectLst/>
                        </a:rPr>
                        <a:t>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000" b="0" dirty="0">
                          <a:effectLst/>
                        </a:rPr>
                        <a:t>Software Engineering Process is a process which majorly involves computer science, information technology and discrete mathematics.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000" b="0" dirty="0">
                          <a:effectLst/>
                        </a:rPr>
                        <a:t>Conventional Engineering Process is a process which majorly involves science, mathematics and empirical knowledge.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93493712"/>
                  </a:ext>
                </a:extLst>
              </a:tr>
              <a:tr h="1234681">
                <a:tc>
                  <a:txBody>
                    <a:bodyPr/>
                    <a:lstStyle/>
                    <a:p>
                      <a:pPr algn="l" fontAlgn="base"/>
                      <a:r>
                        <a:rPr lang="en-US" sz="2000" b="0">
                          <a:effectLst/>
                        </a:rPr>
                        <a:t>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000" b="0" dirty="0">
                          <a:effectLst/>
                        </a:rPr>
                        <a:t>It is mainly related with computers, programming and writing codes for building applications.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000" b="0" dirty="0">
                          <a:effectLst/>
                        </a:rPr>
                        <a:t>It is about building cars, machines, hardware, buildings etc.</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28643383"/>
                  </a:ext>
                </a:extLst>
              </a:tr>
              <a:tr h="1234681">
                <a:tc>
                  <a:txBody>
                    <a:bodyPr/>
                    <a:lstStyle/>
                    <a:p>
                      <a:pPr algn="l" fontAlgn="base"/>
                      <a:r>
                        <a:rPr lang="en-US" sz="2000" b="0">
                          <a:effectLst/>
                        </a:rPr>
                        <a:t>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000" b="0">
                          <a:effectLst/>
                        </a:rPr>
                        <a:t>In Software Engineering Process construction and development cost is low.</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000" b="0" dirty="0">
                          <a:effectLst/>
                        </a:rPr>
                        <a:t>In Conventional Engineering Process construction and development cost is high.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8444751"/>
                  </a:ext>
                </a:extLst>
              </a:tr>
            </a:tbl>
          </a:graphicData>
        </a:graphic>
      </p:graphicFrame>
      <p:sp>
        <p:nvSpPr>
          <p:cNvPr id="3" name="Footer Placeholder 2">
            <a:extLst>
              <a:ext uri="{FF2B5EF4-FFF2-40B4-BE49-F238E27FC236}">
                <a16:creationId xmlns:a16="http://schemas.microsoft.com/office/drawing/2014/main" id="{B33AED68-E1BF-43E1-B735-5BA21BF1C7DD}"/>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008245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5"/>
            <a:ext cx="10515600" cy="1437170"/>
          </a:xfrm>
        </p:spPr>
        <p:txBody>
          <a:bodyPr>
            <a:normAutofit/>
          </a:bodyPr>
          <a:lstStyle/>
          <a:p>
            <a:r>
              <a:rPr lang="en-US" dirty="0"/>
              <a:t>  </a:t>
            </a:r>
          </a:p>
        </p:txBody>
      </p:sp>
      <p:graphicFrame>
        <p:nvGraphicFramePr>
          <p:cNvPr id="5" name="Content Placeholder 4">
            <a:extLst>
              <a:ext uri="{FF2B5EF4-FFF2-40B4-BE49-F238E27FC236}">
                <a16:creationId xmlns:a16="http://schemas.microsoft.com/office/drawing/2014/main" id="{EFD3DE1B-C1FC-47EE-BA84-672D1D877B98}"/>
              </a:ext>
            </a:extLst>
          </p:cNvPr>
          <p:cNvGraphicFramePr>
            <a:graphicFrameLocks noGrp="1"/>
          </p:cNvGraphicFramePr>
          <p:nvPr>
            <p:ph idx="1"/>
          </p:nvPr>
        </p:nvGraphicFramePr>
        <p:xfrm>
          <a:off x="838200" y="543339"/>
          <a:ext cx="10515600" cy="6269703"/>
        </p:xfrm>
        <a:graphic>
          <a:graphicData uri="http://schemas.openxmlformats.org/drawingml/2006/table">
            <a:tbl>
              <a:tblPr/>
              <a:tblGrid>
                <a:gridCol w="950843">
                  <a:extLst>
                    <a:ext uri="{9D8B030D-6E8A-4147-A177-3AD203B41FA5}">
                      <a16:colId xmlns:a16="http://schemas.microsoft.com/office/drawing/2014/main" val="658681957"/>
                    </a:ext>
                  </a:extLst>
                </a:gridCol>
                <a:gridCol w="4134679">
                  <a:extLst>
                    <a:ext uri="{9D8B030D-6E8A-4147-A177-3AD203B41FA5}">
                      <a16:colId xmlns:a16="http://schemas.microsoft.com/office/drawing/2014/main" val="3914060990"/>
                    </a:ext>
                  </a:extLst>
                </a:gridCol>
                <a:gridCol w="5430078">
                  <a:extLst>
                    <a:ext uri="{9D8B030D-6E8A-4147-A177-3AD203B41FA5}">
                      <a16:colId xmlns:a16="http://schemas.microsoft.com/office/drawing/2014/main" val="3113467102"/>
                    </a:ext>
                  </a:extLst>
                </a:gridCol>
              </a:tblGrid>
              <a:tr h="970234">
                <a:tc>
                  <a:txBody>
                    <a:bodyPr/>
                    <a:lstStyle/>
                    <a:p>
                      <a:pPr algn="l" fontAlgn="base"/>
                      <a:r>
                        <a:rPr lang="en-US" sz="2400" b="1" dirty="0">
                          <a:solidFill>
                            <a:srgbClr val="FF0000"/>
                          </a:solidFill>
                          <a:effectLst/>
                        </a:rPr>
                        <a:t>S.No.</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b="1" dirty="0">
                          <a:solidFill>
                            <a:srgbClr val="FF0000"/>
                          </a:solidFill>
                          <a:effectLst/>
                        </a:rPr>
                        <a:t>Software Engineering Process</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b="1" dirty="0">
                          <a:solidFill>
                            <a:srgbClr val="FF0000"/>
                          </a:solidFill>
                          <a:effectLst/>
                        </a:rPr>
                        <a:t>Conventional Engineering Process</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90330592"/>
                  </a:ext>
                </a:extLst>
              </a:tr>
              <a:tr h="2013693">
                <a:tc>
                  <a:txBody>
                    <a:bodyPr/>
                    <a:lstStyle/>
                    <a:p>
                      <a:pPr algn="l" fontAlgn="base"/>
                      <a:r>
                        <a:rPr lang="en-US" sz="2400" b="0" kern="1200" dirty="0">
                          <a:solidFill>
                            <a:schemeClr val="tx1"/>
                          </a:solidFill>
                          <a:effectLst/>
                          <a:latin typeface="+mn-lt"/>
                          <a:ea typeface="+mn-ea"/>
                          <a:cs typeface="+mn-cs"/>
                        </a:rPr>
                        <a:t>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b="0" kern="1200" dirty="0">
                          <a:solidFill>
                            <a:schemeClr val="tx1"/>
                          </a:solidFill>
                          <a:effectLst/>
                          <a:latin typeface="+mn-lt"/>
                          <a:ea typeface="+mn-ea"/>
                          <a:cs typeface="+mn-cs"/>
                        </a:rPr>
                        <a:t>It can involve the application of new and untested elements in software projects.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b="0" kern="1200" dirty="0">
                          <a:solidFill>
                            <a:schemeClr val="tx1"/>
                          </a:solidFill>
                          <a:effectLst/>
                          <a:latin typeface="+mn-lt"/>
                          <a:ea typeface="+mn-ea"/>
                          <a:cs typeface="+mn-cs"/>
                        </a:rPr>
                        <a:t>It usually applies only known and tested principles to meet product requirements.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93493712"/>
                  </a:ext>
                </a:extLst>
              </a:tr>
              <a:tr h="1556036">
                <a:tc>
                  <a:txBody>
                    <a:bodyPr/>
                    <a:lstStyle/>
                    <a:p>
                      <a:pPr algn="l" fontAlgn="base"/>
                      <a:r>
                        <a:rPr lang="en-US" sz="2400" b="0" kern="1200">
                          <a:solidFill>
                            <a:schemeClr val="tx1"/>
                          </a:solidFill>
                          <a:effectLst/>
                          <a:latin typeface="+mn-lt"/>
                          <a:ea typeface="+mn-ea"/>
                          <a:cs typeface="+mn-cs"/>
                        </a:rPr>
                        <a:t>5.</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b="0" kern="1200">
                          <a:solidFill>
                            <a:schemeClr val="tx1"/>
                          </a:solidFill>
                          <a:effectLst/>
                          <a:latin typeface="+mn-lt"/>
                          <a:ea typeface="+mn-ea"/>
                          <a:cs typeface="+mn-cs"/>
                        </a:rPr>
                        <a:t>In Software Engineering Process, most development effort goes into building new designs and features.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b="0" kern="1200" dirty="0">
                          <a:solidFill>
                            <a:schemeClr val="tx1"/>
                          </a:solidFill>
                          <a:effectLst/>
                          <a:latin typeface="+mn-lt"/>
                          <a:ea typeface="+mn-ea"/>
                          <a:cs typeface="+mn-cs"/>
                        </a:rPr>
                        <a:t>In Conventional Engineering Process, most development efforts are required to change old designs.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28643383"/>
                  </a:ext>
                </a:extLst>
              </a:tr>
              <a:tr h="1556036">
                <a:tc>
                  <a:txBody>
                    <a:bodyPr/>
                    <a:lstStyle/>
                    <a:p>
                      <a:pPr algn="l" fontAlgn="base"/>
                      <a:r>
                        <a:rPr lang="en-US" sz="2400" b="0" kern="1200">
                          <a:solidFill>
                            <a:schemeClr val="tx1"/>
                          </a:solidFill>
                          <a:effectLst/>
                          <a:latin typeface="+mn-lt"/>
                          <a:ea typeface="+mn-ea"/>
                          <a:cs typeface="+mn-cs"/>
                        </a:rPr>
                        <a:t>6.</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b="0" kern="1200">
                          <a:solidFill>
                            <a:schemeClr val="tx1"/>
                          </a:solidFill>
                          <a:effectLst/>
                          <a:latin typeface="+mn-lt"/>
                          <a:ea typeface="+mn-ea"/>
                          <a:cs typeface="+mn-cs"/>
                        </a:rPr>
                        <a:t>It majorly emphasize on quality.</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400" b="0" kern="1200" dirty="0">
                          <a:solidFill>
                            <a:schemeClr val="tx1"/>
                          </a:solidFill>
                          <a:effectLst/>
                          <a:latin typeface="+mn-lt"/>
                          <a:ea typeface="+mn-ea"/>
                          <a:cs typeface="+mn-cs"/>
                        </a:rPr>
                        <a:t>It majorly emphasize on mass production.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8444751"/>
                  </a:ext>
                </a:extLst>
              </a:tr>
            </a:tbl>
          </a:graphicData>
        </a:graphic>
      </p:graphicFrame>
      <p:sp>
        <p:nvSpPr>
          <p:cNvPr id="3" name="Footer Placeholder 2">
            <a:extLst>
              <a:ext uri="{FF2B5EF4-FFF2-40B4-BE49-F238E27FC236}">
                <a16:creationId xmlns:a16="http://schemas.microsoft.com/office/drawing/2014/main" id="{C68BB382-51C7-4D81-95D8-8AF86491A054}"/>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992982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b="1" dirty="0">
                <a:solidFill>
                  <a:srgbClr val="FF0000"/>
                </a:solidFill>
              </a:rPr>
              <a:t>Software Quality Attributes</a:t>
            </a:r>
            <a:endParaRPr lang="en-US" dirty="0">
              <a:solidFill>
                <a:srgbClr val="FF0000"/>
              </a:solidFill>
            </a:endParaRP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marL="0" indent="0" algn="just" fontAlgn="base">
              <a:buNone/>
            </a:pPr>
            <a:r>
              <a:rPr lang="en-US" dirty="0"/>
              <a:t>Software Quality Attributes are features that facilitate the measurement of </a:t>
            </a:r>
            <a:r>
              <a:rPr lang="en-US" b="1" dirty="0"/>
              <a:t>performance of a software product</a:t>
            </a:r>
            <a:r>
              <a:rPr lang="en-US" dirty="0"/>
              <a:t> by Software Testing professionals, and include attributes such as availability, interoperability, correctness, reliability, learnability, robustness, maintainability, readability, extensibility, testability, efficiency, and portability. </a:t>
            </a:r>
          </a:p>
          <a:p>
            <a:pPr marL="0" indent="0" algn="just" fontAlgn="base">
              <a:buNone/>
            </a:pPr>
            <a:r>
              <a:rPr lang="en-US" dirty="0"/>
              <a:t>High scores in Software Quality Attributes enable software architects to guarantee that a software application will perform as the specifications provided by the client.</a:t>
            </a:r>
          </a:p>
          <a:p>
            <a:endParaRPr lang="en-US" dirty="0"/>
          </a:p>
        </p:txBody>
      </p:sp>
      <p:sp>
        <p:nvSpPr>
          <p:cNvPr id="4" name="Footer Placeholder 3">
            <a:extLst>
              <a:ext uri="{FF2B5EF4-FFF2-40B4-BE49-F238E27FC236}">
                <a16:creationId xmlns:a16="http://schemas.microsoft.com/office/drawing/2014/main" id="{CFF75813-2A1B-4871-8321-79B44872F40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43638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b="1" dirty="0">
                <a:solidFill>
                  <a:schemeClr val="accent1">
                    <a:lumMod val="75000"/>
                  </a:schemeClr>
                </a:solidFill>
              </a:rPr>
              <a:t>Introduction to Software Engineering</a:t>
            </a:r>
            <a:endParaRPr lang="en-US" b="1" dirty="0"/>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algn="just"/>
            <a:r>
              <a:rPr lang="en-US" sz="3600" dirty="0"/>
              <a:t>The term </a:t>
            </a:r>
            <a:r>
              <a:rPr lang="en-US" sz="3600" b="1" dirty="0"/>
              <a:t>software engineering</a:t>
            </a:r>
            <a:r>
              <a:rPr lang="en-US" sz="3600" dirty="0"/>
              <a:t> is the product of two words, </a:t>
            </a:r>
            <a:r>
              <a:rPr lang="en-US" sz="3600" b="1" dirty="0"/>
              <a:t>software</a:t>
            </a:r>
            <a:r>
              <a:rPr lang="en-US" sz="3600" dirty="0"/>
              <a:t>, and </a:t>
            </a:r>
            <a:r>
              <a:rPr lang="en-US" sz="3600" b="1" dirty="0"/>
              <a:t>engineering</a:t>
            </a:r>
            <a:r>
              <a:rPr lang="en-US" sz="3600" dirty="0"/>
              <a:t>.</a:t>
            </a:r>
          </a:p>
          <a:p>
            <a:pPr algn="just"/>
            <a:r>
              <a:rPr lang="en-US" sz="3600" dirty="0"/>
              <a:t>The </a:t>
            </a:r>
            <a:r>
              <a:rPr lang="en-US" sz="3600" b="1" dirty="0"/>
              <a:t>software</a:t>
            </a:r>
            <a:r>
              <a:rPr lang="en-US" sz="3600" dirty="0"/>
              <a:t> is a collection of integrated programs.</a:t>
            </a:r>
          </a:p>
          <a:p>
            <a:pPr algn="just"/>
            <a:r>
              <a:rPr lang="en-US" sz="3600" dirty="0"/>
              <a:t>Software subsists of carefully-organized instructions and code written by developers on any of various particular computer languages.</a:t>
            </a:r>
          </a:p>
          <a:p>
            <a:endParaRPr lang="en-US" dirty="0"/>
          </a:p>
        </p:txBody>
      </p:sp>
      <p:sp>
        <p:nvSpPr>
          <p:cNvPr id="4" name="Footer Placeholder 3">
            <a:extLst>
              <a:ext uri="{FF2B5EF4-FFF2-40B4-BE49-F238E27FC236}">
                <a16:creationId xmlns:a16="http://schemas.microsoft.com/office/drawing/2014/main" id="{22E4875C-7FAB-40F6-B782-B159FC8E0DAC}"/>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408114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530087"/>
            <a:ext cx="10515600" cy="6109252"/>
          </a:xfrm>
        </p:spPr>
        <p:txBody>
          <a:bodyPr/>
          <a:lstStyle/>
          <a:p>
            <a:pPr marL="0" indent="0" fontAlgn="base">
              <a:buNone/>
            </a:pPr>
            <a:r>
              <a:rPr lang="en-US" b="1" dirty="0">
                <a:solidFill>
                  <a:srgbClr val="FF0000"/>
                </a:solidFill>
              </a:rPr>
              <a:t>1. Availability</a:t>
            </a:r>
          </a:p>
          <a:p>
            <a:pPr marL="0" indent="0" algn="just" fontAlgn="base">
              <a:buNone/>
            </a:pPr>
            <a:r>
              <a:rPr lang="en-US" dirty="0"/>
              <a:t>This attribute is indicative as to whether an application will execute the tasks it is assigned to perform. </a:t>
            </a:r>
          </a:p>
          <a:p>
            <a:pPr marL="0" indent="0" algn="just" fontAlgn="base">
              <a:buNone/>
            </a:pPr>
            <a:r>
              <a:rPr lang="en-US" dirty="0"/>
              <a:t>Availability also includes certain concepts that relate to software security, </a:t>
            </a:r>
            <a:r>
              <a:rPr lang="en-US" b="1" dirty="0"/>
              <a:t>performance</a:t>
            </a:r>
            <a:r>
              <a:rPr lang="en-US" dirty="0"/>
              <a:t>, integrity, reliability, dependability, and confidentiality. In addition, top-notch availability indicates that a software-driven system will repair any operating faults so that service outage periods would not exceed a specific time value.</a:t>
            </a:r>
          </a:p>
          <a:p>
            <a:endParaRPr lang="en-US" dirty="0"/>
          </a:p>
        </p:txBody>
      </p:sp>
      <p:sp>
        <p:nvSpPr>
          <p:cNvPr id="4" name="Footer Placeholder 3">
            <a:extLst>
              <a:ext uri="{FF2B5EF4-FFF2-40B4-BE49-F238E27FC236}">
                <a16:creationId xmlns:a16="http://schemas.microsoft.com/office/drawing/2014/main" id="{2230F33F-15B1-4023-9550-A750CAA22EE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635024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365126"/>
            <a:ext cx="10515600" cy="6274213"/>
          </a:xfrm>
        </p:spPr>
        <p:txBody>
          <a:bodyPr/>
          <a:lstStyle/>
          <a:p>
            <a:pPr marL="0" indent="0" fontAlgn="base">
              <a:buNone/>
            </a:pPr>
            <a:r>
              <a:rPr lang="en-US" b="1" dirty="0">
                <a:solidFill>
                  <a:srgbClr val="FF0000"/>
                </a:solidFill>
              </a:rPr>
              <a:t>2. Interoperability</a:t>
            </a:r>
          </a:p>
          <a:p>
            <a:pPr algn="just" fontAlgn="base"/>
            <a:r>
              <a:rPr lang="en-US" dirty="0"/>
              <a:t>Software-driven systems could be required to communicate and act in tandem to solve certain tasks. Interoperability describes the ability of two systems to engage in the exchange of information via certain interfaces. </a:t>
            </a:r>
          </a:p>
          <a:p>
            <a:pPr algn="just" fontAlgn="base"/>
            <a:r>
              <a:rPr lang="en-US" dirty="0"/>
              <a:t>Therefore, </a:t>
            </a:r>
            <a:r>
              <a:rPr lang="en-US" b="1" dirty="0"/>
              <a:t>Software Quality Assurance</a:t>
            </a:r>
            <a:r>
              <a:rPr lang="en-US" dirty="0"/>
              <a:t> engineers must examine the interoperability attribute in terms of both syntactic and semantic interoperability.</a:t>
            </a:r>
          </a:p>
          <a:p>
            <a:endParaRPr lang="en-US" dirty="0"/>
          </a:p>
        </p:txBody>
      </p:sp>
      <p:sp>
        <p:nvSpPr>
          <p:cNvPr id="4" name="Footer Placeholder 3">
            <a:extLst>
              <a:ext uri="{FF2B5EF4-FFF2-40B4-BE49-F238E27FC236}">
                <a16:creationId xmlns:a16="http://schemas.microsoft.com/office/drawing/2014/main" id="{66EB3952-7520-4C73-AE5C-18E43787546E}"/>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46462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365126"/>
            <a:ext cx="10515600" cy="6274213"/>
          </a:xfrm>
        </p:spPr>
        <p:txBody>
          <a:bodyPr>
            <a:normAutofit/>
          </a:bodyPr>
          <a:lstStyle/>
          <a:p>
            <a:pPr marL="0" indent="0" fontAlgn="base">
              <a:buNone/>
            </a:pPr>
            <a:r>
              <a:rPr lang="en-US" b="1" dirty="0">
                <a:solidFill>
                  <a:srgbClr val="FF0000"/>
                </a:solidFill>
              </a:rPr>
              <a:t>3. Performance</a:t>
            </a:r>
          </a:p>
          <a:p>
            <a:pPr fontAlgn="base"/>
            <a:r>
              <a:rPr lang="en-US" dirty="0"/>
              <a:t>This attribute pertains to the ability of a software-driven system to conform to timing requirements. From a testing point of view, it implies that Software Testing engineers must check whether the system responds to various events within defined time limits. These events may occur in the form of clock events, process interruptions, messages, and requests from different users, and others.</a:t>
            </a:r>
          </a:p>
          <a:p>
            <a:endParaRPr lang="en-US" dirty="0"/>
          </a:p>
        </p:txBody>
      </p:sp>
      <p:sp>
        <p:nvSpPr>
          <p:cNvPr id="4" name="Footer Placeholder 3">
            <a:extLst>
              <a:ext uri="{FF2B5EF4-FFF2-40B4-BE49-F238E27FC236}">
                <a16:creationId xmlns:a16="http://schemas.microsoft.com/office/drawing/2014/main" id="{6028FA01-8DAA-45CC-87CE-28553B031BE9}"/>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680839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93B9-3468-4E8A-9F5C-7718DA60ADD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834F148-B184-4D9C-9A4D-B073A3A8FB89}"/>
              </a:ext>
            </a:extLst>
          </p:cNvPr>
          <p:cNvSpPr>
            <a:spLocks noGrp="1"/>
          </p:cNvSpPr>
          <p:nvPr>
            <p:ph idx="1"/>
          </p:nvPr>
        </p:nvSpPr>
        <p:spPr>
          <a:xfrm>
            <a:off x="838200" y="662609"/>
            <a:ext cx="10515600" cy="5514354"/>
          </a:xfrm>
        </p:spPr>
        <p:txBody>
          <a:bodyPr/>
          <a:lstStyle/>
          <a:p>
            <a:pPr marL="0" indent="0" fontAlgn="base">
              <a:buNone/>
            </a:pPr>
            <a:r>
              <a:rPr lang="en-US" b="1" dirty="0">
                <a:solidFill>
                  <a:srgbClr val="FF0000"/>
                </a:solidFill>
              </a:rPr>
              <a:t>4. Testability</a:t>
            </a:r>
          </a:p>
          <a:p>
            <a:pPr algn="just" fontAlgn="base"/>
            <a:r>
              <a:rPr lang="en-US" dirty="0"/>
              <a:t>Software testability indicates how well a software-driven system allows Software Testing professionals to conduct tests in line with predefined criteria. </a:t>
            </a:r>
          </a:p>
          <a:p>
            <a:pPr algn="just" fontAlgn="base"/>
            <a:r>
              <a:rPr lang="en-US" dirty="0"/>
              <a:t>This attribute also assesses the ease with which Software Quality Assurance engineers can develop test criteria for a said system and its various components. </a:t>
            </a:r>
          </a:p>
          <a:p>
            <a:pPr algn="just" fontAlgn="base"/>
            <a:r>
              <a:rPr lang="en-US" dirty="0"/>
              <a:t>Engineers can assess the </a:t>
            </a:r>
            <a:r>
              <a:rPr lang="en-US" b="1" dirty="0"/>
              <a:t>testability of a system</a:t>
            </a:r>
            <a:r>
              <a:rPr lang="en-US" dirty="0"/>
              <a:t> by using various techniques such as encapsulation, interfaces, patterns, low coupling, and more.</a:t>
            </a:r>
          </a:p>
          <a:p>
            <a:endParaRPr lang="en-US" dirty="0"/>
          </a:p>
        </p:txBody>
      </p:sp>
      <p:sp>
        <p:nvSpPr>
          <p:cNvPr id="4" name="Footer Placeholder 3">
            <a:extLst>
              <a:ext uri="{FF2B5EF4-FFF2-40B4-BE49-F238E27FC236}">
                <a16:creationId xmlns:a16="http://schemas.microsoft.com/office/drawing/2014/main" id="{1F108DCD-FD30-477D-88A0-580C83418346}"/>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536834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85530"/>
            <a:ext cx="10515600" cy="6453809"/>
          </a:xfrm>
        </p:spPr>
        <p:txBody>
          <a:bodyPr>
            <a:normAutofit/>
          </a:bodyPr>
          <a:lstStyle/>
          <a:p>
            <a:pPr marL="0" indent="0" fontAlgn="base">
              <a:buNone/>
            </a:pPr>
            <a:r>
              <a:rPr lang="en-US" b="1" dirty="0">
                <a:solidFill>
                  <a:srgbClr val="FF0000"/>
                </a:solidFill>
              </a:rPr>
              <a:t>5. Security</a:t>
            </a:r>
          </a:p>
          <a:p>
            <a:pPr algn="just" fontAlgn="base"/>
            <a:r>
              <a:rPr lang="en-US" dirty="0"/>
              <a:t>This attribute measures the ability of a system to arrest and block malicious or unauthorized actions that could potentially destroy the system. </a:t>
            </a:r>
          </a:p>
          <a:p>
            <a:pPr algn="just" fontAlgn="base"/>
            <a:r>
              <a:rPr lang="en-US" dirty="0"/>
              <a:t>The attribute assumes importance because security denotes the ability of the system to protect data and defend information from unauthorized access. </a:t>
            </a:r>
          </a:p>
          <a:p>
            <a:pPr algn="just" fontAlgn="base"/>
            <a:r>
              <a:rPr lang="en-US" dirty="0"/>
              <a:t>Security also includes authorization and authentication techniques, protection against </a:t>
            </a:r>
            <a:r>
              <a:rPr lang="en-US" b="1" dirty="0"/>
              <a:t>network attacks</a:t>
            </a:r>
            <a:r>
              <a:rPr lang="en-US" dirty="0"/>
              <a:t>, data encryption, and such other risks. It is imperative for Software Testing Companies and professionals to regularly conduct updated security checks on systems.</a:t>
            </a:r>
          </a:p>
          <a:p>
            <a:endParaRPr lang="en-US" dirty="0"/>
          </a:p>
        </p:txBody>
      </p:sp>
      <p:sp>
        <p:nvSpPr>
          <p:cNvPr id="4" name="Footer Placeholder 3">
            <a:extLst>
              <a:ext uri="{FF2B5EF4-FFF2-40B4-BE49-F238E27FC236}">
                <a16:creationId xmlns:a16="http://schemas.microsoft.com/office/drawing/2014/main" id="{AC385DB5-33CE-433B-B139-E5A9ED334733}"/>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873331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D89A-B253-430C-BA98-0AB3D953C1E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506E2C7-77CF-46BA-B811-68DB748A6B34}"/>
              </a:ext>
            </a:extLst>
          </p:cNvPr>
          <p:cNvSpPr>
            <a:spLocks noGrp="1"/>
          </p:cNvSpPr>
          <p:nvPr>
            <p:ph idx="1"/>
          </p:nvPr>
        </p:nvSpPr>
        <p:spPr>
          <a:xfrm>
            <a:off x="838200" y="609600"/>
            <a:ext cx="10515600" cy="5567363"/>
          </a:xfrm>
        </p:spPr>
        <p:txBody>
          <a:bodyPr>
            <a:normAutofit/>
          </a:bodyPr>
          <a:lstStyle/>
          <a:p>
            <a:pPr marL="0" indent="0" fontAlgn="base">
              <a:buNone/>
            </a:pPr>
            <a:r>
              <a:rPr lang="en-US" b="1" dirty="0">
                <a:solidFill>
                  <a:srgbClr val="FF0000"/>
                </a:solidFill>
              </a:rPr>
              <a:t>6. Usability</a:t>
            </a:r>
          </a:p>
          <a:p>
            <a:pPr algn="just" fontAlgn="base"/>
            <a:r>
              <a:rPr lang="en-US" dirty="0"/>
              <a:t>Every software-driven system is designed for ease of use to accomplish certain tasks. </a:t>
            </a:r>
          </a:p>
          <a:p>
            <a:pPr algn="just" fontAlgn="base"/>
            <a:r>
              <a:rPr lang="en-US" dirty="0"/>
              <a:t>The attribute of usability denotes the ease with which users are able to execute tasks on the system; it also indicates the kind of user support provided by the system. </a:t>
            </a:r>
          </a:p>
          <a:p>
            <a:pPr algn="just" fontAlgn="base"/>
            <a:r>
              <a:rPr lang="en-US" dirty="0"/>
              <a:t>The most well-known principle for this property is KISS (Keep It Simple Stupid). In addition, Software Quality Assurance engineers must test software to check whether it supports different accessibility types of control for people with disabilities. </a:t>
            </a:r>
          </a:p>
          <a:p>
            <a:pPr algn="just" fontAlgn="base"/>
            <a:r>
              <a:rPr lang="en-US" dirty="0"/>
              <a:t>Usability has a critical and long standing bearing on the commercial fortunes of a software application or package.</a:t>
            </a:r>
          </a:p>
          <a:p>
            <a:endParaRPr lang="en-US" dirty="0"/>
          </a:p>
        </p:txBody>
      </p:sp>
      <p:sp>
        <p:nvSpPr>
          <p:cNvPr id="4" name="Footer Placeholder 3">
            <a:extLst>
              <a:ext uri="{FF2B5EF4-FFF2-40B4-BE49-F238E27FC236}">
                <a16:creationId xmlns:a16="http://schemas.microsoft.com/office/drawing/2014/main" id="{FEF28346-036A-49B4-8B2C-EE68A72C41B5}"/>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1184553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543339"/>
            <a:ext cx="10515600" cy="6096000"/>
          </a:xfrm>
        </p:spPr>
        <p:txBody>
          <a:bodyPr/>
          <a:lstStyle/>
          <a:p>
            <a:pPr marL="0" indent="0" fontAlgn="base">
              <a:buNone/>
            </a:pPr>
            <a:r>
              <a:rPr lang="en-US" b="1" dirty="0">
                <a:solidFill>
                  <a:srgbClr val="FF0000"/>
                </a:solidFill>
              </a:rPr>
              <a:t>7. Functionality</a:t>
            </a:r>
          </a:p>
          <a:p>
            <a:pPr algn="just" fontAlgn="base"/>
            <a:r>
              <a:rPr lang="en-US" dirty="0"/>
              <a:t>This attribute determines the conformity of a software-driven system with actual requirements and specifications. </a:t>
            </a:r>
          </a:p>
          <a:p>
            <a:pPr algn="just" fontAlgn="base"/>
            <a:r>
              <a:rPr lang="en-US" dirty="0"/>
              <a:t>Most Software Testing professionals view this attribute as crucial and a foremost requirement of a modern application, and would therefore advocate the </a:t>
            </a:r>
            <a:r>
              <a:rPr lang="en-US" b="1" dirty="0"/>
              <a:t>performance of tests</a:t>
            </a:r>
            <a:r>
              <a:rPr lang="en-US" dirty="0"/>
              <a:t> that assess the desired functionality of a system in the initial stages of Software Testing initiatives.</a:t>
            </a:r>
          </a:p>
          <a:p>
            <a:endParaRPr lang="en-US" dirty="0"/>
          </a:p>
        </p:txBody>
      </p:sp>
      <p:sp>
        <p:nvSpPr>
          <p:cNvPr id="4" name="Footer Placeholder 3">
            <a:extLst>
              <a:ext uri="{FF2B5EF4-FFF2-40B4-BE49-F238E27FC236}">
                <a16:creationId xmlns:a16="http://schemas.microsoft.com/office/drawing/2014/main" id="{E6239C45-BFCC-40C6-A379-B440574A0094}"/>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51207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331E-275F-4A6B-9766-5716D2955C3A}"/>
              </a:ext>
            </a:extLst>
          </p:cNvPr>
          <p:cNvSpPr>
            <a:spLocks noGrp="1"/>
          </p:cNvSpPr>
          <p:nvPr>
            <p:ph type="title"/>
          </p:nvPr>
        </p:nvSpPr>
        <p:spPr>
          <a:xfrm>
            <a:off x="838200" y="365125"/>
            <a:ext cx="10515600" cy="695049"/>
          </a:xfrm>
        </p:spPr>
        <p:txBody>
          <a:bodyPr>
            <a:normAutofit/>
          </a:bodyPr>
          <a:lstStyle/>
          <a:p>
            <a:r>
              <a:rPr lang="en-US" sz="4000" b="1" dirty="0">
                <a:solidFill>
                  <a:schemeClr val="accent1">
                    <a:lumMod val="75000"/>
                  </a:schemeClr>
                </a:solidFill>
              </a:rPr>
              <a:t>Questions Asked in Different Software Companies</a:t>
            </a:r>
          </a:p>
        </p:txBody>
      </p:sp>
      <p:sp>
        <p:nvSpPr>
          <p:cNvPr id="3" name="Content Placeholder 2">
            <a:extLst>
              <a:ext uri="{FF2B5EF4-FFF2-40B4-BE49-F238E27FC236}">
                <a16:creationId xmlns:a16="http://schemas.microsoft.com/office/drawing/2014/main" id="{EF01D4D4-B290-4A3F-A016-9E6C6EC1C398}"/>
              </a:ext>
            </a:extLst>
          </p:cNvPr>
          <p:cNvSpPr>
            <a:spLocks noGrp="1"/>
          </p:cNvSpPr>
          <p:nvPr>
            <p:ph idx="1"/>
          </p:nvPr>
        </p:nvSpPr>
        <p:spPr>
          <a:xfrm>
            <a:off x="838200" y="1166190"/>
            <a:ext cx="10515600" cy="5420139"/>
          </a:xfrm>
        </p:spPr>
        <p:txBody>
          <a:bodyPr/>
          <a:lstStyle/>
          <a:p>
            <a:pPr marL="514350" indent="-514350">
              <a:buFont typeface="+mj-lt"/>
              <a:buAutoNum type="arabicPeriod"/>
            </a:pPr>
            <a:r>
              <a:rPr lang="en-US" sz="3200" b="1" dirty="0">
                <a:solidFill>
                  <a:srgbClr val="00B050"/>
                </a:solidFill>
              </a:rPr>
              <a:t>Define Software process. [TCS Interview]</a:t>
            </a:r>
          </a:p>
          <a:p>
            <a:pPr marL="514350" indent="-514350">
              <a:buFont typeface="+mj-lt"/>
              <a:buAutoNum type="arabicPeriod"/>
            </a:pPr>
            <a:endParaRPr lang="en-US" sz="3200" b="1" dirty="0">
              <a:solidFill>
                <a:srgbClr val="00B050"/>
              </a:solidFill>
            </a:endParaRPr>
          </a:p>
          <a:p>
            <a:endParaRPr lang="en-US" dirty="0"/>
          </a:p>
        </p:txBody>
      </p:sp>
      <p:sp>
        <p:nvSpPr>
          <p:cNvPr id="4" name="Footer Placeholder 3">
            <a:extLst>
              <a:ext uri="{FF2B5EF4-FFF2-40B4-BE49-F238E27FC236}">
                <a16:creationId xmlns:a16="http://schemas.microsoft.com/office/drawing/2014/main" id="{D4B5FDB2-272C-472D-A361-6635A3EBAC9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77515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lstStyle/>
          <a:p>
            <a:r>
              <a:rPr lang="en-US" sz="3200" dirty="0"/>
              <a:t>Computer programs and related documentation such as requirements, design models and user manuals.</a:t>
            </a:r>
          </a:p>
          <a:p>
            <a:pPr algn="just"/>
            <a:r>
              <a:rPr lang="en-US" b="1" dirty="0"/>
              <a:t>Engineering</a:t>
            </a:r>
            <a:r>
              <a:rPr lang="en-US" dirty="0"/>
              <a:t> is the application of </a:t>
            </a:r>
            <a:r>
              <a:rPr lang="en-US" b="1" dirty="0"/>
              <a:t>scientific</a:t>
            </a:r>
            <a:r>
              <a:rPr lang="en-US" dirty="0"/>
              <a:t> and </a:t>
            </a:r>
            <a:r>
              <a:rPr lang="en-US" b="1" dirty="0"/>
              <a:t>practical</a:t>
            </a:r>
            <a:r>
              <a:rPr lang="en-US" dirty="0"/>
              <a:t> knowledge to </a:t>
            </a:r>
            <a:r>
              <a:rPr lang="en-US" b="1" dirty="0"/>
              <a:t>invent, design, build, maintain</a:t>
            </a:r>
            <a:r>
              <a:rPr lang="en-US" dirty="0"/>
              <a:t>, and </a:t>
            </a:r>
            <a:r>
              <a:rPr lang="en-US" b="1" dirty="0"/>
              <a:t>improve frameworks, processes, etc</a:t>
            </a:r>
            <a:r>
              <a:rPr lang="en-US" dirty="0"/>
              <a:t>.</a:t>
            </a:r>
          </a:p>
          <a:p>
            <a:endParaRPr lang="en-US" dirty="0"/>
          </a:p>
        </p:txBody>
      </p:sp>
      <p:sp>
        <p:nvSpPr>
          <p:cNvPr id="4" name="Footer Placeholder 3">
            <a:extLst>
              <a:ext uri="{FF2B5EF4-FFF2-40B4-BE49-F238E27FC236}">
                <a16:creationId xmlns:a16="http://schemas.microsoft.com/office/drawing/2014/main" id="{0BA9C82B-C42D-4F53-9D3B-11AC54BC67ED}"/>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354694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pic>
        <p:nvPicPr>
          <p:cNvPr id="4" name="Content Placeholder 3">
            <a:extLst>
              <a:ext uri="{FF2B5EF4-FFF2-40B4-BE49-F238E27FC236}">
                <a16:creationId xmlns:a16="http://schemas.microsoft.com/office/drawing/2014/main" id="{EDAC3B6E-00FE-4FF4-B847-35E7D7E66B20}"/>
              </a:ext>
            </a:extLst>
          </p:cNvPr>
          <p:cNvPicPr>
            <a:picLocks noGrp="1" noChangeAspect="1"/>
          </p:cNvPicPr>
          <p:nvPr>
            <p:ph idx="1"/>
          </p:nvPr>
        </p:nvPicPr>
        <p:blipFill>
          <a:blip r:embed="rId2"/>
          <a:stretch>
            <a:fillRect/>
          </a:stretch>
        </p:blipFill>
        <p:spPr>
          <a:xfrm>
            <a:off x="1374913" y="365126"/>
            <a:ext cx="9978887" cy="6459843"/>
          </a:xfrm>
          <a:prstGeom prst="rect">
            <a:avLst/>
          </a:prstGeom>
        </p:spPr>
      </p:pic>
      <p:sp>
        <p:nvSpPr>
          <p:cNvPr id="3" name="Footer Placeholder 2">
            <a:extLst>
              <a:ext uri="{FF2B5EF4-FFF2-40B4-BE49-F238E27FC236}">
                <a16:creationId xmlns:a16="http://schemas.microsoft.com/office/drawing/2014/main" id="{C90CBC29-C5AA-4AFB-BC47-1DCAEB3A03D3}"/>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99203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a:bodyPr>
          <a:lstStyle/>
          <a:p>
            <a:pPr marL="0" indent="0" algn="just">
              <a:buNone/>
            </a:pPr>
            <a:r>
              <a:rPr lang="en-US" sz="3200" dirty="0">
                <a:solidFill>
                  <a:schemeClr val="accent1">
                    <a:lumMod val="75000"/>
                  </a:schemeClr>
                </a:solidFill>
              </a:rPr>
              <a:t>Software Engineering is an engineering branch related to the evolution of software product using well-defined scientific principles, techniques, and procedures. </a:t>
            </a:r>
          </a:p>
          <a:p>
            <a:pPr marL="0" indent="0" algn="just">
              <a:buNone/>
            </a:pPr>
            <a:r>
              <a:rPr lang="en-US" sz="3200" dirty="0">
                <a:solidFill>
                  <a:schemeClr val="accent1">
                    <a:lumMod val="75000"/>
                  </a:schemeClr>
                </a:solidFill>
              </a:rPr>
              <a:t>The result of software engineering is an effective and reliable software product.</a:t>
            </a:r>
          </a:p>
        </p:txBody>
      </p:sp>
      <p:sp>
        <p:nvSpPr>
          <p:cNvPr id="4" name="Footer Placeholder 3">
            <a:extLst>
              <a:ext uri="{FF2B5EF4-FFF2-40B4-BE49-F238E27FC236}">
                <a16:creationId xmlns:a16="http://schemas.microsoft.com/office/drawing/2014/main" id="{C042126E-4DF7-411E-8E67-92C4499D156A}"/>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4087577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dirty="0">
                <a:solidFill>
                  <a:schemeClr val="accent1">
                    <a:lumMod val="75000"/>
                  </a:schemeClr>
                </a:solidFill>
              </a:rPr>
              <a:t>Why is Software Engineering required?</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lstStyle/>
          <a:p>
            <a:pPr marL="0" indent="0">
              <a:buNone/>
            </a:pPr>
            <a:r>
              <a:rPr lang="en-US" sz="3200" dirty="0"/>
              <a:t>Software Engineering is required due to the following reasons:</a:t>
            </a:r>
          </a:p>
          <a:p>
            <a:r>
              <a:rPr lang="en-US" sz="3200" dirty="0"/>
              <a:t>To manage Large software</a:t>
            </a:r>
          </a:p>
          <a:p>
            <a:r>
              <a:rPr lang="en-US" sz="3200" dirty="0"/>
              <a:t>For more Scalability</a:t>
            </a:r>
          </a:p>
          <a:p>
            <a:r>
              <a:rPr lang="en-US" sz="3200" dirty="0"/>
              <a:t>Cost Management</a:t>
            </a:r>
          </a:p>
          <a:p>
            <a:r>
              <a:rPr lang="en-US" sz="3200" dirty="0"/>
              <a:t>To manage the dynamic nature of software</a:t>
            </a:r>
          </a:p>
          <a:p>
            <a:r>
              <a:rPr lang="en-US" sz="3200" dirty="0"/>
              <a:t>For better quality Management</a:t>
            </a:r>
          </a:p>
          <a:p>
            <a:endParaRPr lang="en-US" dirty="0"/>
          </a:p>
        </p:txBody>
      </p:sp>
      <p:sp>
        <p:nvSpPr>
          <p:cNvPr id="4" name="Footer Placeholder 3">
            <a:extLst>
              <a:ext uri="{FF2B5EF4-FFF2-40B4-BE49-F238E27FC236}">
                <a16:creationId xmlns:a16="http://schemas.microsoft.com/office/drawing/2014/main" id="{122C6E0A-4066-4EC9-97DA-0AC8F1CCBB74}"/>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220930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normAutofit/>
          </a:bodyPr>
          <a:lstStyle/>
          <a:p>
            <a:r>
              <a:rPr lang="en-US" b="1" dirty="0">
                <a:solidFill>
                  <a:schemeClr val="accent1">
                    <a:lumMod val="75000"/>
                  </a:schemeClr>
                </a:solidFill>
              </a:rPr>
              <a:t>Need of Software Engineering</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1298713"/>
            <a:ext cx="10515600" cy="5340626"/>
          </a:xfrm>
        </p:spPr>
        <p:txBody>
          <a:bodyPr>
            <a:normAutofit fontScale="92500" lnSpcReduction="20000"/>
          </a:bodyPr>
          <a:lstStyle/>
          <a:p>
            <a:pPr marL="0" indent="0" algn="just">
              <a:buNone/>
            </a:pPr>
            <a:r>
              <a:rPr lang="en-US" sz="3200" dirty="0"/>
              <a:t>The necessity of software engineering appears because of a higher rate of progress in user requirements and the environment on which the program is working.</a:t>
            </a:r>
          </a:p>
          <a:p>
            <a:pPr algn="just"/>
            <a:r>
              <a:rPr lang="en-US" sz="3200" b="1" dirty="0"/>
              <a:t>Huge Programming: </a:t>
            </a:r>
            <a:r>
              <a:rPr lang="en-US" sz="3200" dirty="0"/>
              <a:t>It is simpler to manufacture a wall than to a house or building, similarly, as the measure of programming become extensive engineering has to step to give it a scientific process.</a:t>
            </a:r>
          </a:p>
          <a:p>
            <a:pPr algn="just"/>
            <a:r>
              <a:rPr lang="en-US" sz="3200" b="1" dirty="0"/>
              <a:t>Adaptability: </a:t>
            </a:r>
            <a:r>
              <a:rPr lang="en-US" sz="3200" dirty="0"/>
              <a:t>If the software procedure were not based on scientific and engineering ideas, it would be simpler to re-create new software than to scale an existing one.</a:t>
            </a:r>
          </a:p>
          <a:p>
            <a:pPr algn="just"/>
            <a:r>
              <a:rPr lang="en-US" sz="3200" b="1" dirty="0"/>
              <a:t>Cost: </a:t>
            </a:r>
            <a:r>
              <a:rPr lang="en-US" sz="3200" dirty="0"/>
              <a:t>As the hardware industry has demonstrated its skills and huge manufacturing has let down the cost of computer and electronic hardware. But the cost of programming remains high if the proper process is not adapted.</a:t>
            </a:r>
          </a:p>
          <a:p>
            <a:endParaRPr lang="en-US" dirty="0"/>
          </a:p>
        </p:txBody>
      </p:sp>
      <p:sp>
        <p:nvSpPr>
          <p:cNvPr id="4" name="Footer Placeholder 3">
            <a:extLst>
              <a:ext uri="{FF2B5EF4-FFF2-40B4-BE49-F238E27FC236}">
                <a16:creationId xmlns:a16="http://schemas.microsoft.com/office/drawing/2014/main" id="{DEDF777F-1DBA-4ED9-B5FE-F46D16EF7812}"/>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6141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2556-8FDF-4854-A156-9B8A1592B0FC}"/>
              </a:ext>
            </a:extLst>
          </p:cNvPr>
          <p:cNvSpPr>
            <a:spLocks noGrp="1"/>
          </p:cNvSpPr>
          <p:nvPr>
            <p:ph type="title"/>
          </p:nvPr>
        </p:nvSpPr>
        <p:spPr>
          <a:xfrm>
            <a:off x="838200" y="365126"/>
            <a:ext cx="10515600" cy="761310"/>
          </a:xfrm>
        </p:spPr>
        <p:txBody>
          <a:bodyPr/>
          <a:lstStyle/>
          <a:p>
            <a:r>
              <a:rPr lang="en-US" dirty="0"/>
              <a:t>  </a:t>
            </a:r>
          </a:p>
        </p:txBody>
      </p:sp>
      <p:sp>
        <p:nvSpPr>
          <p:cNvPr id="3" name="Content Placeholder 2">
            <a:extLst>
              <a:ext uri="{FF2B5EF4-FFF2-40B4-BE49-F238E27FC236}">
                <a16:creationId xmlns:a16="http://schemas.microsoft.com/office/drawing/2014/main" id="{AD7CD646-6E01-4FD2-AC4F-DE2EFA0E5C71}"/>
              </a:ext>
            </a:extLst>
          </p:cNvPr>
          <p:cNvSpPr>
            <a:spLocks noGrp="1"/>
          </p:cNvSpPr>
          <p:nvPr>
            <p:ph idx="1"/>
          </p:nvPr>
        </p:nvSpPr>
        <p:spPr>
          <a:xfrm>
            <a:off x="838200" y="755374"/>
            <a:ext cx="10515600" cy="5883965"/>
          </a:xfrm>
        </p:spPr>
        <p:txBody>
          <a:bodyPr/>
          <a:lstStyle/>
          <a:p>
            <a:pPr algn="just"/>
            <a:r>
              <a:rPr lang="en-US" b="1" dirty="0"/>
              <a:t>Dynamic Nature: </a:t>
            </a:r>
            <a:r>
              <a:rPr lang="en-US" dirty="0"/>
              <a:t>The continually growing and adapting nature of programming hugely depends upon the environment in which the client works. If the quality of the software is continually changing, new upgrades need to be done in the existing one.</a:t>
            </a:r>
          </a:p>
          <a:p>
            <a:pPr algn="just"/>
            <a:r>
              <a:rPr lang="en-US" b="1" dirty="0"/>
              <a:t>Quality Management:</a:t>
            </a:r>
            <a:r>
              <a:rPr lang="en-US" dirty="0"/>
              <a:t> Better procedure of software development provides a better and quality software product.</a:t>
            </a:r>
          </a:p>
          <a:p>
            <a:endParaRPr lang="en-US" dirty="0"/>
          </a:p>
        </p:txBody>
      </p:sp>
      <p:sp>
        <p:nvSpPr>
          <p:cNvPr id="4" name="Footer Placeholder 3">
            <a:extLst>
              <a:ext uri="{FF2B5EF4-FFF2-40B4-BE49-F238E27FC236}">
                <a16:creationId xmlns:a16="http://schemas.microsoft.com/office/drawing/2014/main" id="{045AEE4D-363F-484C-9C98-D8EEAD2409C7}"/>
              </a:ext>
            </a:extLst>
          </p:cNvPr>
          <p:cNvSpPr>
            <a:spLocks noGrp="1"/>
          </p:cNvSpPr>
          <p:nvPr>
            <p:ph type="ftr" sz="quarter" idx="11"/>
          </p:nvPr>
        </p:nvSpPr>
        <p:spPr/>
        <p:txBody>
          <a:bodyPr/>
          <a:lstStyle/>
          <a:p>
            <a:r>
              <a:rPr lang="en-US"/>
              <a:t>Abhishek Kesharwani ,Assistant Professor United College of Engineering and Research</a:t>
            </a:r>
          </a:p>
        </p:txBody>
      </p:sp>
    </p:spTree>
    <p:extLst>
      <p:ext uri="{BB962C8B-B14F-4D97-AF65-F5344CB8AC3E}">
        <p14:creationId xmlns:p14="http://schemas.microsoft.com/office/powerpoint/2010/main" val="2067480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2076</Words>
  <Application>Microsoft Office PowerPoint</Application>
  <PresentationFormat>Widescreen</PresentationFormat>
  <Paragraphs>209</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  Unit 1 Software Engineering</vt:lpstr>
      <vt:lpstr>Index</vt:lpstr>
      <vt:lpstr>Introduction to Software Engineering</vt:lpstr>
      <vt:lpstr>  </vt:lpstr>
      <vt:lpstr>  </vt:lpstr>
      <vt:lpstr>  </vt:lpstr>
      <vt:lpstr>Why is Software Engineering required?</vt:lpstr>
      <vt:lpstr>Need of Software Engineering</vt:lpstr>
      <vt:lpstr>  </vt:lpstr>
      <vt:lpstr>Characteristics of a good software engineer</vt:lpstr>
      <vt:lpstr>Importance of Software Engineering</vt:lpstr>
      <vt:lpstr>The importance of Software engineering is as follows</vt:lpstr>
      <vt:lpstr>   </vt:lpstr>
      <vt:lpstr>  </vt:lpstr>
      <vt:lpstr>Software Crisis</vt:lpstr>
      <vt:lpstr>  </vt:lpstr>
      <vt:lpstr>   </vt:lpstr>
      <vt:lpstr>Causes of Software Crisis:</vt:lpstr>
      <vt:lpstr>Solution of Software Crisis</vt:lpstr>
      <vt:lpstr>Questions Asked in Different Software Companies</vt:lpstr>
      <vt:lpstr>Software Engineering Processes</vt:lpstr>
      <vt:lpstr>  </vt:lpstr>
      <vt:lpstr>The Software Process Model</vt:lpstr>
      <vt:lpstr>Some examples of the types of software process models that may be produced are:</vt:lpstr>
      <vt:lpstr>There are several various general models or paradigms of software development:</vt:lpstr>
      <vt:lpstr>  </vt:lpstr>
      <vt:lpstr>Difference between Software Engineering process and Conventional Engineering Process</vt:lpstr>
      <vt:lpstr>  </vt:lpstr>
      <vt:lpstr>Software Quality Attributes</vt:lpstr>
      <vt:lpstr>  </vt:lpstr>
      <vt:lpstr>  </vt:lpstr>
      <vt:lpstr>  </vt:lpstr>
      <vt:lpstr>  </vt:lpstr>
      <vt:lpstr>   </vt:lpstr>
      <vt:lpstr>  </vt:lpstr>
      <vt:lpstr>  </vt:lpstr>
      <vt:lpstr>Questions Asked in Different Software Companies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Kesharwani</dc:creator>
  <cp:lastModifiedBy>Abhishek Kesharwani</cp:lastModifiedBy>
  <cp:revision>126</cp:revision>
  <dcterms:created xsi:type="dcterms:W3CDTF">2022-01-19T10:20:23Z</dcterms:created>
  <dcterms:modified xsi:type="dcterms:W3CDTF">2022-01-22T06:13:43Z</dcterms:modified>
</cp:coreProperties>
</file>