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7" r:id="rId3"/>
    <p:sldId id="278" r:id="rId4"/>
    <p:sldId id="279" r:id="rId5"/>
    <p:sldId id="280" r:id="rId6"/>
    <p:sldId id="281" r:id="rId7"/>
    <p:sldId id="282" r:id="rId8"/>
    <p:sldId id="283" r:id="rId9"/>
    <p:sldId id="284" r:id="rId10"/>
    <p:sldId id="285" r:id="rId11"/>
    <p:sldId id="286" r:id="rId12"/>
    <p:sldId id="287" r:id="rId13"/>
    <p:sldId id="320" r:id="rId14"/>
    <p:sldId id="288" r:id="rId15"/>
    <p:sldId id="289" r:id="rId16"/>
    <p:sldId id="326" r:id="rId17"/>
    <p:sldId id="327" r:id="rId18"/>
    <p:sldId id="331" r:id="rId19"/>
    <p:sldId id="328" r:id="rId20"/>
    <p:sldId id="329" r:id="rId21"/>
    <p:sldId id="290" r:id="rId22"/>
    <p:sldId id="291" r:id="rId23"/>
    <p:sldId id="292" r:id="rId24"/>
    <p:sldId id="293" r:id="rId25"/>
    <p:sldId id="294" r:id="rId26"/>
    <p:sldId id="295" r:id="rId27"/>
    <p:sldId id="296" r:id="rId28"/>
    <p:sldId id="297" r:id="rId29"/>
    <p:sldId id="338" r:id="rId30"/>
    <p:sldId id="344" r:id="rId31"/>
    <p:sldId id="354" r:id="rId32"/>
    <p:sldId id="355" r:id="rId33"/>
    <p:sldId id="356" r:id="rId34"/>
    <p:sldId id="357" r:id="rId35"/>
    <p:sldId id="358" r:id="rId36"/>
    <p:sldId id="345" r:id="rId37"/>
    <p:sldId id="359" r:id="rId38"/>
    <p:sldId id="360" r:id="rId39"/>
    <p:sldId id="361" r:id="rId40"/>
    <p:sldId id="335" r:id="rId41"/>
    <p:sldId id="336" r:id="rId42"/>
    <p:sldId id="457" r:id="rId43"/>
    <p:sldId id="363" r:id="rId44"/>
    <p:sldId id="364" r:id="rId45"/>
    <p:sldId id="365" r:id="rId46"/>
    <p:sldId id="366" r:id="rId47"/>
    <p:sldId id="368" r:id="rId48"/>
    <p:sldId id="370" r:id="rId49"/>
    <p:sldId id="372" r:id="rId50"/>
    <p:sldId id="378" r:id="rId51"/>
    <p:sldId id="380" r:id="rId52"/>
    <p:sldId id="382" r:id="rId53"/>
    <p:sldId id="385" r:id="rId54"/>
    <p:sldId id="386" r:id="rId55"/>
    <p:sldId id="453" r:id="rId56"/>
    <p:sldId id="390" r:id="rId57"/>
    <p:sldId id="392" r:id="rId58"/>
    <p:sldId id="398" r:id="rId59"/>
    <p:sldId id="397" r:id="rId60"/>
    <p:sldId id="401" r:id="rId61"/>
    <p:sldId id="403" r:id="rId62"/>
    <p:sldId id="404" r:id="rId63"/>
    <p:sldId id="405"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AEFB6E-6CF4-46D1-B905-C9E1560C0154}" type="datetimeFigureOut">
              <a:rPr lang="en-US" smtClean="0"/>
              <a:t>2/24/2022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38A36-3F24-4AF2-AAB0-5E2565809535}" type="slidenum">
              <a:rPr lang="en-US" smtClean="0"/>
              <a:t>‹#›</a:t>
            </a:fld>
            <a:endParaRPr lang="en-US"/>
          </a:p>
        </p:txBody>
      </p:sp>
    </p:spTree>
    <p:extLst>
      <p:ext uri="{BB962C8B-B14F-4D97-AF65-F5344CB8AC3E}">
        <p14:creationId xmlns:p14="http://schemas.microsoft.com/office/powerpoint/2010/main" val="28506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BAAEBE22-1E1C-4B5F-AA70-5C51C4E83C82}" type="slidenum">
              <a:rPr lang="en-US" smtClean="0"/>
              <a:pPr/>
              <a:t>59</a:t>
            </a:fld>
            <a:endParaRPr lang="en-US"/>
          </a:p>
        </p:txBody>
      </p:sp>
    </p:spTree>
    <p:extLst>
      <p:ext uri="{BB962C8B-B14F-4D97-AF65-F5344CB8AC3E}">
        <p14:creationId xmlns:p14="http://schemas.microsoft.com/office/powerpoint/2010/main" val="4095747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4458-62BB-4B15-B428-46C204A02C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099ED4-C5FE-4666-92A7-C797E772D8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49E110-E258-4345-91CC-BD818F062BC5}"/>
              </a:ext>
            </a:extLst>
          </p:cNvPr>
          <p:cNvSpPr>
            <a:spLocks noGrp="1"/>
          </p:cNvSpPr>
          <p:nvPr>
            <p:ph type="dt" sz="half" idx="10"/>
          </p:nvPr>
        </p:nvSpPr>
        <p:spPr/>
        <p:txBody>
          <a:bodyPr/>
          <a:lstStyle/>
          <a:p>
            <a:fld id="{CFD57CB5-C3E9-4CBA-AFC9-9DBA5C617793}" type="datetime1">
              <a:rPr lang="en-US" smtClean="0"/>
              <a:t>2/24/2022</a:t>
            </a:fld>
            <a:endParaRPr lang="en-US"/>
          </a:p>
        </p:txBody>
      </p:sp>
      <p:sp>
        <p:nvSpPr>
          <p:cNvPr id="5" name="Footer Placeholder 4">
            <a:extLst>
              <a:ext uri="{FF2B5EF4-FFF2-40B4-BE49-F238E27FC236}">
                <a16:creationId xmlns:a16="http://schemas.microsoft.com/office/drawing/2014/main" id="{485D1518-ECFF-4633-B971-41CF44EE047C}"/>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6" name="Slide Number Placeholder 5">
            <a:extLst>
              <a:ext uri="{FF2B5EF4-FFF2-40B4-BE49-F238E27FC236}">
                <a16:creationId xmlns:a16="http://schemas.microsoft.com/office/drawing/2014/main" id="{80BE2B8D-3FDD-490F-9947-4C2DADDC9DDC}"/>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1893482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1D958-26F0-4896-8FAC-8D531C4D1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C05540-2E94-4248-AAE4-AACC8973C5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C4A065-2405-4680-8EDA-B82175FE2FF5}"/>
              </a:ext>
            </a:extLst>
          </p:cNvPr>
          <p:cNvSpPr>
            <a:spLocks noGrp="1"/>
          </p:cNvSpPr>
          <p:nvPr>
            <p:ph type="dt" sz="half" idx="10"/>
          </p:nvPr>
        </p:nvSpPr>
        <p:spPr/>
        <p:txBody>
          <a:bodyPr/>
          <a:lstStyle/>
          <a:p>
            <a:fld id="{45558308-A6B3-49B3-9DD0-6AE15527CBEB}" type="datetime1">
              <a:rPr lang="en-US" smtClean="0"/>
              <a:t>2/24/2022</a:t>
            </a:fld>
            <a:endParaRPr lang="en-US"/>
          </a:p>
        </p:txBody>
      </p:sp>
      <p:sp>
        <p:nvSpPr>
          <p:cNvPr id="5" name="Footer Placeholder 4">
            <a:extLst>
              <a:ext uri="{FF2B5EF4-FFF2-40B4-BE49-F238E27FC236}">
                <a16:creationId xmlns:a16="http://schemas.microsoft.com/office/drawing/2014/main" id="{AF81F9D7-5D6F-4BFD-BDF1-2DF07DDF6337}"/>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6" name="Slide Number Placeholder 5">
            <a:extLst>
              <a:ext uri="{FF2B5EF4-FFF2-40B4-BE49-F238E27FC236}">
                <a16:creationId xmlns:a16="http://schemas.microsoft.com/office/drawing/2014/main" id="{F74B7790-F847-48D7-AC96-CB8EF0011BAD}"/>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3926896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3BF2BD-582F-41B0-814D-2FF6B7D058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2299E1-ECD8-4881-A3F2-CA67901FFC2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0410D-813B-4F30-991B-95CC3673AEF5}"/>
              </a:ext>
            </a:extLst>
          </p:cNvPr>
          <p:cNvSpPr>
            <a:spLocks noGrp="1"/>
          </p:cNvSpPr>
          <p:nvPr>
            <p:ph type="dt" sz="half" idx="10"/>
          </p:nvPr>
        </p:nvSpPr>
        <p:spPr/>
        <p:txBody>
          <a:bodyPr/>
          <a:lstStyle/>
          <a:p>
            <a:fld id="{BC2EAD1B-F340-417D-972A-FBFD3FB5872F}" type="datetime1">
              <a:rPr lang="en-US" smtClean="0"/>
              <a:t>2/24/2022</a:t>
            </a:fld>
            <a:endParaRPr lang="en-US"/>
          </a:p>
        </p:txBody>
      </p:sp>
      <p:sp>
        <p:nvSpPr>
          <p:cNvPr id="5" name="Footer Placeholder 4">
            <a:extLst>
              <a:ext uri="{FF2B5EF4-FFF2-40B4-BE49-F238E27FC236}">
                <a16:creationId xmlns:a16="http://schemas.microsoft.com/office/drawing/2014/main" id="{33DB8494-45A5-4A29-81D4-C69D6F36E0FC}"/>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6" name="Slide Number Placeholder 5">
            <a:extLst>
              <a:ext uri="{FF2B5EF4-FFF2-40B4-BE49-F238E27FC236}">
                <a16:creationId xmlns:a16="http://schemas.microsoft.com/office/drawing/2014/main" id="{8D1E45D1-7EFB-4D22-9BA1-7F37C37E7AEC}"/>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1291640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CB66-6FC9-47CB-AFF3-C0937F6314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899B52-D5FC-475E-B6FD-4D0E70EC21B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365BF6-0BFF-42F4-AF3D-5BE1C98ACE99}"/>
              </a:ext>
            </a:extLst>
          </p:cNvPr>
          <p:cNvSpPr>
            <a:spLocks noGrp="1"/>
          </p:cNvSpPr>
          <p:nvPr>
            <p:ph type="dt" sz="half" idx="10"/>
          </p:nvPr>
        </p:nvSpPr>
        <p:spPr/>
        <p:txBody>
          <a:bodyPr/>
          <a:lstStyle/>
          <a:p>
            <a:fld id="{1754E4D5-59D2-41CA-A0C8-6217AA3F6390}" type="datetime1">
              <a:rPr lang="en-US" smtClean="0"/>
              <a:t>2/24/2022</a:t>
            </a:fld>
            <a:endParaRPr lang="en-US"/>
          </a:p>
        </p:txBody>
      </p:sp>
      <p:sp>
        <p:nvSpPr>
          <p:cNvPr id="5" name="Footer Placeholder 4">
            <a:extLst>
              <a:ext uri="{FF2B5EF4-FFF2-40B4-BE49-F238E27FC236}">
                <a16:creationId xmlns:a16="http://schemas.microsoft.com/office/drawing/2014/main" id="{5140FFFF-5A15-4F8B-8003-447C840F27E9}"/>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6" name="Slide Number Placeholder 5">
            <a:extLst>
              <a:ext uri="{FF2B5EF4-FFF2-40B4-BE49-F238E27FC236}">
                <a16:creationId xmlns:a16="http://schemas.microsoft.com/office/drawing/2014/main" id="{79BEEAC6-5469-4361-9BC9-9B47827D1A05}"/>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2024970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2D0DA-A376-462C-9E52-CB0440BAD6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920B91-8A61-4C7F-BEE3-69BFA50AEF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9B185D-48F5-4B18-AADA-B041AAE25859}"/>
              </a:ext>
            </a:extLst>
          </p:cNvPr>
          <p:cNvSpPr>
            <a:spLocks noGrp="1"/>
          </p:cNvSpPr>
          <p:nvPr>
            <p:ph type="dt" sz="half" idx="10"/>
          </p:nvPr>
        </p:nvSpPr>
        <p:spPr/>
        <p:txBody>
          <a:bodyPr/>
          <a:lstStyle/>
          <a:p>
            <a:fld id="{58EE95BC-474D-4F1F-8057-86987AEA4D6B}" type="datetime1">
              <a:rPr lang="en-US" smtClean="0"/>
              <a:t>2/24/2022</a:t>
            </a:fld>
            <a:endParaRPr lang="en-US"/>
          </a:p>
        </p:txBody>
      </p:sp>
      <p:sp>
        <p:nvSpPr>
          <p:cNvPr id="5" name="Footer Placeholder 4">
            <a:extLst>
              <a:ext uri="{FF2B5EF4-FFF2-40B4-BE49-F238E27FC236}">
                <a16:creationId xmlns:a16="http://schemas.microsoft.com/office/drawing/2014/main" id="{D270FCCD-A807-4F12-AE05-8B50DC7E62A1}"/>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6" name="Slide Number Placeholder 5">
            <a:extLst>
              <a:ext uri="{FF2B5EF4-FFF2-40B4-BE49-F238E27FC236}">
                <a16:creationId xmlns:a16="http://schemas.microsoft.com/office/drawing/2014/main" id="{B1232D1D-A042-4AE9-A299-2910E1FABA6C}"/>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3340010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EC37E-9639-4FC1-83BE-2A678150FE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75AA88-FA65-4FFB-A317-6CEEAEB36BA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0276BE-1C2F-4198-AD99-42BB98B3282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C2CE2D-98C1-489D-93F1-EFB0FAC7924A}"/>
              </a:ext>
            </a:extLst>
          </p:cNvPr>
          <p:cNvSpPr>
            <a:spLocks noGrp="1"/>
          </p:cNvSpPr>
          <p:nvPr>
            <p:ph type="dt" sz="half" idx="10"/>
          </p:nvPr>
        </p:nvSpPr>
        <p:spPr/>
        <p:txBody>
          <a:bodyPr/>
          <a:lstStyle/>
          <a:p>
            <a:fld id="{7BE791CE-5471-4E1A-8551-38ED0078AD18}" type="datetime1">
              <a:rPr lang="en-US" smtClean="0"/>
              <a:t>2/24/2022</a:t>
            </a:fld>
            <a:endParaRPr lang="en-US"/>
          </a:p>
        </p:txBody>
      </p:sp>
      <p:sp>
        <p:nvSpPr>
          <p:cNvPr id="6" name="Footer Placeholder 5">
            <a:extLst>
              <a:ext uri="{FF2B5EF4-FFF2-40B4-BE49-F238E27FC236}">
                <a16:creationId xmlns:a16="http://schemas.microsoft.com/office/drawing/2014/main" id="{50D7F531-4AD1-46DE-ACBC-9AF9ED20FB25}"/>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7" name="Slide Number Placeholder 6">
            <a:extLst>
              <a:ext uri="{FF2B5EF4-FFF2-40B4-BE49-F238E27FC236}">
                <a16:creationId xmlns:a16="http://schemas.microsoft.com/office/drawing/2014/main" id="{A3FE0730-F8A5-4B82-976F-E545077EA18D}"/>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2940718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500C-6A6F-400A-A8DD-F8DC5CC96F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9C2980-18D0-4F65-844B-DDF20BF696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EBAC7CA-CF89-4274-A64B-D5ACE585044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BAD34C-9342-4F1C-8353-7D48C93FC4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886DFC-A880-409C-9CB4-A09F44318C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6BC485-3C9B-40E8-9816-4DC14B6D0F35}"/>
              </a:ext>
            </a:extLst>
          </p:cNvPr>
          <p:cNvSpPr>
            <a:spLocks noGrp="1"/>
          </p:cNvSpPr>
          <p:nvPr>
            <p:ph type="dt" sz="half" idx="10"/>
          </p:nvPr>
        </p:nvSpPr>
        <p:spPr/>
        <p:txBody>
          <a:bodyPr/>
          <a:lstStyle/>
          <a:p>
            <a:fld id="{673A787D-2147-4314-8D59-AC2C71A95E30}" type="datetime1">
              <a:rPr lang="en-US" smtClean="0"/>
              <a:t>2/24/2022</a:t>
            </a:fld>
            <a:endParaRPr lang="en-US"/>
          </a:p>
        </p:txBody>
      </p:sp>
      <p:sp>
        <p:nvSpPr>
          <p:cNvPr id="8" name="Footer Placeholder 7">
            <a:extLst>
              <a:ext uri="{FF2B5EF4-FFF2-40B4-BE49-F238E27FC236}">
                <a16:creationId xmlns:a16="http://schemas.microsoft.com/office/drawing/2014/main" id="{785C152A-09F5-46D4-9448-7043F2C414EC}"/>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9" name="Slide Number Placeholder 8">
            <a:extLst>
              <a:ext uri="{FF2B5EF4-FFF2-40B4-BE49-F238E27FC236}">
                <a16:creationId xmlns:a16="http://schemas.microsoft.com/office/drawing/2014/main" id="{C6F7C149-C743-4BCC-B504-F05BA88178B2}"/>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1144877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2558C-22C7-4A8B-9B4D-5FFDC3349F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78526C-5ED9-4381-B61C-A51CC3C49BC3}"/>
              </a:ext>
            </a:extLst>
          </p:cNvPr>
          <p:cNvSpPr>
            <a:spLocks noGrp="1"/>
          </p:cNvSpPr>
          <p:nvPr>
            <p:ph type="dt" sz="half" idx="10"/>
          </p:nvPr>
        </p:nvSpPr>
        <p:spPr/>
        <p:txBody>
          <a:bodyPr/>
          <a:lstStyle/>
          <a:p>
            <a:fld id="{3A93C0C4-BCA0-4479-B769-D7C76D0E49FA}" type="datetime1">
              <a:rPr lang="en-US" smtClean="0"/>
              <a:t>2/24/2022</a:t>
            </a:fld>
            <a:endParaRPr lang="en-US"/>
          </a:p>
        </p:txBody>
      </p:sp>
      <p:sp>
        <p:nvSpPr>
          <p:cNvPr id="4" name="Footer Placeholder 3">
            <a:extLst>
              <a:ext uri="{FF2B5EF4-FFF2-40B4-BE49-F238E27FC236}">
                <a16:creationId xmlns:a16="http://schemas.microsoft.com/office/drawing/2014/main" id="{F2EFB98C-1D8B-4217-8A1A-C96FD0A4C3BD}"/>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5" name="Slide Number Placeholder 4">
            <a:extLst>
              <a:ext uri="{FF2B5EF4-FFF2-40B4-BE49-F238E27FC236}">
                <a16:creationId xmlns:a16="http://schemas.microsoft.com/office/drawing/2014/main" id="{61781C1F-9B6A-4DA0-B7AF-99D43A6F77D4}"/>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1814765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392EA1-1386-4102-9BC9-7FE05F840E65}"/>
              </a:ext>
            </a:extLst>
          </p:cNvPr>
          <p:cNvSpPr>
            <a:spLocks noGrp="1"/>
          </p:cNvSpPr>
          <p:nvPr>
            <p:ph type="dt" sz="half" idx="10"/>
          </p:nvPr>
        </p:nvSpPr>
        <p:spPr/>
        <p:txBody>
          <a:bodyPr/>
          <a:lstStyle/>
          <a:p>
            <a:fld id="{426ADEDA-38A2-49A6-809B-5D69764072ED}" type="datetime1">
              <a:rPr lang="en-US" smtClean="0"/>
              <a:t>2/24/2022</a:t>
            </a:fld>
            <a:endParaRPr lang="en-US"/>
          </a:p>
        </p:txBody>
      </p:sp>
      <p:sp>
        <p:nvSpPr>
          <p:cNvPr id="3" name="Footer Placeholder 2">
            <a:extLst>
              <a:ext uri="{FF2B5EF4-FFF2-40B4-BE49-F238E27FC236}">
                <a16:creationId xmlns:a16="http://schemas.microsoft.com/office/drawing/2014/main" id="{20CC07F3-2A6D-4AE3-821C-200ADF5E45AA}"/>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4" name="Slide Number Placeholder 3">
            <a:extLst>
              <a:ext uri="{FF2B5EF4-FFF2-40B4-BE49-F238E27FC236}">
                <a16:creationId xmlns:a16="http://schemas.microsoft.com/office/drawing/2014/main" id="{FF9A9624-E9B2-47FA-B895-28052DB5B92F}"/>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1437804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3E209-E535-4A56-8B33-57B1F6968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348BBF-B0AD-4F5E-BE39-6D95067B80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A4E5C4-6B4D-484C-9FA8-53AFC12FD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CD4724-FD86-4104-9F69-72F685A5240E}"/>
              </a:ext>
            </a:extLst>
          </p:cNvPr>
          <p:cNvSpPr>
            <a:spLocks noGrp="1"/>
          </p:cNvSpPr>
          <p:nvPr>
            <p:ph type="dt" sz="half" idx="10"/>
          </p:nvPr>
        </p:nvSpPr>
        <p:spPr/>
        <p:txBody>
          <a:bodyPr/>
          <a:lstStyle/>
          <a:p>
            <a:fld id="{7B060B2F-2B5C-47C5-9C4C-194F9DEF3A8B}" type="datetime1">
              <a:rPr lang="en-US" smtClean="0"/>
              <a:t>2/24/2022</a:t>
            </a:fld>
            <a:endParaRPr lang="en-US"/>
          </a:p>
        </p:txBody>
      </p:sp>
      <p:sp>
        <p:nvSpPr>
          <p:cNvPr id="6" name="Footer Placeholder 5">
            <a:extLst>
              <a:ext uri="{FF2B5EF4-FFF2-40B4-BE49-F238E27FC236}">
                <a16:creationId xmlns:a16="http://schemas.microsoft.com/office/drawing/2014/main" id="{1E2FA46F-0D6C-45EB-97FD-7A704897BDEF}"/>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7" name="Slide Number Placeholder 6">
            <a:extLst>
              <a:ext uri="{FF2B5EF4-FFF2-40B4-BE49-F238E27FC236}">
                <a16:creationId xmlns:a16="http://schemas.microsoft.com/office/drawing/2014/main" id="{A4263BAE-1BF3-4AAB-A3E5-93254678D251}"/>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322048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F527-4FEA-4E33-97C7-AB9002B157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799F98-28D8-460B-A982-092BF6CEB4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C1AC4D-8C77-4EC6-9ACE-8575EEA76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AF8733-BA03-495A-83F8-F99BA08E6398}"/>
              </a:ext>
            </a:extLst>
          </p:cNvPr>
          <p:cNvSpPr>
            <a:spLocks noGrp="1"/>
          </p:cNvSpPr>
          <p:nvPr>
            <p:ph type="dt" sz="half" idx="10"/>
          </p:nvPr>
        </p:nvSpPr>
        <p:spPr/>
        <p:txBody>
          <a:bodyPr/>
          <a:lstStyle/>
          <a:p>
            <a:fld id="{975559EB-6685-4339-9AA9-C37F50F7484D}" type="datetime1">
              <a:rPr lang="en-US" smtClean="0"/>
              <a:t>2/24/2022</a:t>
            </a:fld>
            <a:endParaRPr lang="en-US"/>
          </a:p>
        </p:txBody>
      </p:sp>
      <p:sp>
        <p:nvSpPr>
          <p:cNvPr id="6" name="Footer Placeholder 5">
            <a:extLst>
              <a:ext uri="{FF2B5EF4-FFF2-40B4-BE49-F238E27FC236}">
                <a16:creationId xmlns:a16="http://schemas.microsoft.com/office/drawing/2014/main" id="{6E0BDFA7-09EE-41EF-9A5E-59BA9CD2DAB5}"/>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7" name="Slide Number Placeholder 6">
            <a:extLst>
              <a:ext uri="{FF2B5EF4-FFF2-40B4-BE49-F238E27FC236}">
                <a16:creationId xmlns:a16="http://schemas.microsoft.com/office/drawing/2014/main" id="{39766151-9E1C-4FBE-A2FB-642539561C3B}"/>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1511197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6F5C94-2F08-4EF5-9A35-14AB27B98B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CF0758-4B4C-41A8-98F7-8865945755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8745C2-993B-4FA4-86A8-4DB3678C96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B0EE5D-0AD7-4814-A97F-7CE69B2650DD}" type="datetime1">
              <a:rPr lang="en-US" smtClean="0"/>
              <a:t>2/24/2022</a:t>
            </a:fld>
            <a:endParaRPr lang="en-US"/>
          </a:p>
        </p:txBody>
      </p:sp>
      <p:sp>
        <p:nvSpPr>
          <p:cNvPr id="5" name="Footer Placeholder 4">
            <a:extLst>
              <a:ext uri="{FF2B5EF4-FFF2-40B4-BE49-F238E27FC236}">
                <a16:creationId xmlns:a16="http://schemas.microsoft.com/office/drawing/2014/main" id="{157F6546-96C4-4101-B4FB-661AA07C44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Abhishek Kesharwani ,Assistant Professor ,United College of Engineering and Research</a:t>
            </a:r>
          </a:p>
        </p:txBody>
      </p:sp>
      <p:sp>
        <p:nvSpPr>
          <p:cNvPr id="6" name="Slide Number Placeholder 5">
            <a:extLst>
              <a:ext uri="{FF2B5EF4-FFF2-40B4-BE49-F238E27FC236}">
                <a16:creationId xmlns:a16="http://schemas.microsoft.com/office/drawing/2014/main" id="{1F7A53DD-E9D1-4C67-BFCE-C67334CD7C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0E4826-7F19-46E8-B5FA-4485304BE364}" type="slidenum">
              <a:rPr lang="en-US" smtClean="0"/>
              <a:t>‹#›</a:t>
            </a:fld>
            <a:endParaRPr lang="en-US"/>
          </a:p>
        </p:txBody>
      </p:sp>
    </p:spTree>
    <p:extLst>
      <p:ext uri="{BB962C8B-B14F-4D97-AF65-F5344CB8AC3E}">
        <p14:creationId xmlns:p14="http://schemas.microsoft.com/office/powerpoint/2010/main" val="3112730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FE46-F887-4D95-A082-CEDBF4D59D20}"/>
              </a:ext>
            </a:extLst>
          </p:cNvPr>
          <p:cNvSpPr>
            <a:spLocks noGrp="1"/>
          </p:cNvSpPr>
          <p:nvPr>
            <p:ph type="ctrTitle"/>
          </p:nvPr>
        </p:nvSpPr>
        <p:spPr/>
        <p:txBody>
          <a:bodyPr>
            <a:normAutofit fontScale="90000"/>
          </a:bodyPr>
          <a:lstStyle/>
          <a:p>
            <a:br>
              <a:rPr lang="en-US" dirty="0"/>
            </a:br>
            <a:br>
              <a:rPr lang="en-US" dirty="0"/>
            </a:br>
            <a:r>
              <a:rPr lang="en-US" b="1" dirty="0">
                <a:solidFill>
                  <a:schemeClr val="accent1">
                    <a:lumMod val="75000"/>
                  </a:schemeClr>
                </a:solidFill>
              </a:rPr>
              <a:t>Unit 1</a:t>
            </a:r>
            <a:br>
              <a:rPr lang="en-US" dirty="0"/>
            </a:br>
            <a:r>
              <a:rPr lang="en-US" b="1" dirty="0">
                <a:solidFill>
                  <a:srgbClr val="FF0000"/>
                </a:solidFill>
              </a:rPr>
              <a:t>Software Engineering</a:t>
            </a:r>
          </a:p>
        </p:txBody>
      </p:sp>
      <p:sp>
        <p:nvSpPr>
          <p:cNvPr id="3" name="Subtitle 2">
            <a:extLst>
              <a:ext uri="{FF2B5EF4-FFF2-40B4-BE49-F238E27FC236}">
                <a16:creationId xmlns:a16="http://schemas.microsoft.com/office/drawing/2014/main" id="{F0D5450C-A553-4617-B327-066B57863089}"/>
              </a:ext>
            </a:extLst>
          </p:cNvPr>
          <p:cNvSpPr>
            <a:spLocks noGrp="1"/>
          </p:cNvSpPr>
          <p:nvPr>
            <p:ph type="subTitle" idx="1"/>
          </p:nvPr>
        </p:nvSpPr>
        <p:spPr/>
        <p:txBody>
          <a:bodyPr/>
          <a:lstStyle/>
          <a:p>
            <a:r>
              <a:rPr lang="en-US" b="1" dirty="0">
                <a:solidFill>
                  <a:schemeClr val="accent1">
                    <a:lumMod val="75000"/>
                  </a:schemeClr>
                </a:solidFill>
              </a:rPr>
              <a:t>Prepared By </a:t>
            </a:r>
          </a:p>
          <a:p>
            <a:r>
              <a:rPr lang="en-US" b="1" dirty="0">
                <a:solidFill>
                  <a:schemeClr val="accent1">
                    <a:lumMod val="75000"/>
                  </a:schemeClr>
                </a:solidFill>
              </a:rPr>
              <a:t>Abhishek Kesharwani</a:t>
            </a:r>
          </a:p>
          <a:p>
            <a:r>
              <a:rPr lang="en-US" b="1" dirty="0">
                <a:solidFill>
                  <a:schemeClr val="accent1">
                    <a:lumMod val="75000"/>
                  </a:schemeClr>
                </a:solidFill>
              </a:rPr>
              <a:t>Assistant Professor ,United College of Engineering and Research</a:t>
            </a:r>
          </a:p>
        </p:txBody>
      </p:sp>
      <p:sp>
        <p:nvSpPr>
          <p:cNvPr id="4" name="Footer Placeholder 3">
            <a:extLst>
              <a:ext uri="{FF2B5EF4-FFF2-40B4-BE49-F238E27FC236}">
                <a16:creationId xmlns:a16="http://schemas.microsoft.com/office/drawing/2014/main" id="{8CD64BDD-D7DD-41B4-9086-248C62F0990D}"/>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979650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lstStyle/>
          <a:p>
            <a:r>
              <a:rPr lang="en-US" dirty="0"/>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365126"/>
            <a:ext cx="10515600" cy="6274213"/>
          </a:xfrm>
        </p:spPr>
        <p:txBody>
          <a:bodyPr/>
          <a:lstStyle/>
          <a:p>
            <a:pPr marL="0" indent="0">
              <a:buNone/>
            </a:pPr>
            <a:r>
              <a:rPr lang="en-US" b="1" dirty="0">
                <a:solidFill>
                  <a:schemeClr val="accent1">
                    <a:lumMod val="75000"/>
                  </a:schemeClr>
                </a:solidFill>
              </a:rPr>
              <a:t>Stage3: Designing the Software</a:t>
            </a:r>
            <a:endParaRPr lang="en-US" dirty="0">
              <a:solidFill>
                <a:schemeClr val="accent1">
                  <a:lumMod val="75000"/>
                </a:schemeClr>
              </a:solidFill>
            </a:endParaRPr>
          </a:p>
          <a:p>
            <a:pPr algn="just"/>
            <a:r>
              <a:rPr lang="en-US" dirty="0"/>
              <a:t>The next phase is about to bring down all the knowledge of requirements, analysis, and design of the software project. This phase is the product of the last two, like inputs from the customer and requirement gathering.</a:t>
            </a:r>
          </a:p>
          <a:p>
            <a:pPr marL="0" indent="0">
              <a:buNone/>
            </a:pPr>
            <a:r>
              <a:rPr lang="en-US" b="1" dirty="0">
                <a:solidFill>
                  <a:schemeClr val="accent1">
                    <a:lumMod val="75000"/>
                  </a:schemeClr>
                </a:solidFill>
              </a:rPr>
              <a:t>Stage4: Developing the project</a:t>
            </a:r>
          </a:p>
          <a:p>
            <a:pPr algn="just"/>
            <a:r>
              <a:rPr lang="en-US" dirty="0"/>
              <a:t>In this phase of SDLC, the actual development begins, and the programming is built. The implementation of design begins concerning writing code. </a:t>
            </a:r>
          </a:p>
          <a:p>
            <a:pPr algn="just"/>
            <a:r>
              <a:rPr lang="en-US" dirty="0"/>
              <a:t>Developers have to follow the coding guidelines described by their management and programming tools like compilers, interpreters, debuggers, etc. are used to develop and implement the code.</a:t>
            </a:r>
          </a:p>
        </p:txBody>
      </p:sp>
      <p:sp>
        <p:nvSpPr>
          <p:cNvPr id="4" name="Footer Placeholder 3">
            <a:extLst>
              <a:ext uri="{FF2B5EF4-FFF2-40B4-BE49-F238E27FC236}">
                <a16:creationId xmlns:a16="http://schemas.microsoft.com/office/drawing/2014/main" id="{8FEC639E-1E82-4E95-9B45-B893B04FB954}"/>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688203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lstStyle/>
          <a:p>
            <a:r>
              <a:rPr lang="en-US" dirty="0"/>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85530"/>
            <a:ext cx="10515600" cy="6453809"/>
          </a:xfrm>
        </p:spPr>
        <p:txBody>
          <a:bodyPr>
            <a:normAutofit/>
          </a:bodyPr>
          <a:lstStyle/>
          <a:p>
            <a:pPr marL="0" indent="0">
              <a:buNone/>
            </a:pPr>
            <a:r>
              <a:rPr lang="en-US" b="1" dirty="0">
                <a:solidFill>
                  <a:schemeClr val="accent1">
                    <a:lumMod val="75000"/>
                  </a:schemeClr>
                </a:solidFill>
              </a:rPr>
              <a:t>Stage5: Testing</a:t>
            </a:r>
            <a:endParaRPr lang="en-US" dirty="0">
              <a:solidFill>
                <a:schemeClr val="accent1">
                  <a:lumMod val="75000"/>
                </a:schemeClr>
              </a:solidFill>
            </a:endParaRPr>
          </a:p>
          <a:p>
            <a:pPr algn="just"/>
            <a:r>
              <a:rPr lang="en-US" dirty="0"/>
              <a:t>After the code is generated, it is tested against the requirements to make sure that the products are solving the needs addressed and gathered during the requirements stage.</a:t>
            </a:r>
          </a:p>
          <a:p>
            <a:pPr algn="just"/>
            <a:r>
              <a:rPr lang="en-US" dirty="0"/>
              <a:t>During this stage, unit testing, integration testing, system testing, acceptance testing are done.</a:t>
            </a:r>
          </a:p>
          <a:p>
            <a:pPr marL="0" indent="0">
              <a:buNone/>
            </a:pPr>
            <a:r>
              <a:rPr lang="en-US" b="1" dirty="0">
                <a:solidFill>
                  <a:schemeClr val="accent1">
                    <a:lumMod val="75000"/>
                  </a:schemeClr>
                </a:solidFill>
              </a:rPr>
              <a:t>Stage6: Deployment</a:t>
            </a:r>
            <a:endParaRPr lang="en-US" dirty="0">
              <a:solidFill>
                <a:schemeClr val="accent1">
                  <a:lumMod val="75000"/>
                </a:schemeClr>
              </a:solidFill>
            </a:endParaRPr>
          </a:p>
          <a:p>
            <a:pPr algn="just"/>
            <a:r>
              <a:rPr lang="en-US" dirty="0"/>
              <a:t>Once the software is certified, and no bugs or errors are stated, then it is deployed.</a:t>
            </a:r>
          </a:p>
          <a:p>
            <a:pPr algn="just"/>
            <a:r>
              <a:rPr lang="en-US" dirty="0"/>
              <a:t>Then based on the assessment, the software may be released as it is or with suggested enhancement in the object segment.</a:t>
            </a:r>
          </a:p>
          <a:p>
            <a:pPr algn="just"/>
            <a:r>
              <a:rPr lang="en-US" dirty="0"/>
              <a:t>After the software is deployed, then its maintenance begins.</a:t>
            </a:r>
          </a:p>
          <a:p>
            <a:endParaRPr lang="en-US" dirty="0"/>
          </a:p>
        </p:txBody>
      </p:sp>
      <p:sp>
        <p:nvSpPr>
          <p:cNvPr id="4" name="Footer Placeholder 3">
            <a:extLst>
              <a:ext uri="{FF2B5EF4-FFF2-40B4-BE49-F238E27FC236}">
                <a16:creationId xmlns:a16="http://schemas.microsoft.com/office/drawing/2014/main" id="{8EF00108-CBA6-441F-A5A4-4B87D64D67D8}"/>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871326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lstStyle/>
          <a:p>
            <a:r>
              <a:rPr lang="en-US" dirty="0"/>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675861"/>
            <a:ext cx="10515600" cy="5963478"/>
          </a:xfrm>
        </p:spPr>
        <p:txBody>
          <a:bodyPr/>
          <a:lstStyle/>
          <a:p>
            <a:pPr marL="0" indent="0">
              <a:buNone/>
            </a:pPr>
            <a:r>
              <a:rPr lang="en-US" b="1" dirty="0">
                <a:solidFill>
                  <a:schemeClr val="accent1">
                    <a:lumMod val="75000"/>
                  </a:schemeClr>
                </a:solidFill>
              </a:rPr>
              <a:t>Stage7: Maintenance</a:t>
            </a:r>
          </a:p>
          <a:p>
            <a:r>
              <a:rPr lang="en-US" dirty="0"/>
              <a:t>Once when the client starts using the developed systems, then the real issues come up and requirements to be solved from time to time.</a:t>
            </a:r>
          </a:p>
        </p:txBody>
      </p:sp>
      <p:sp>
        <p:nvSpPr>
          <p:cNvPr id="4" name="Footer Placeholder 3">
            <a:extLst>
              <a:ext uri="{FF2B5EF4-FFF2-40B4-BE49-F238E27FC236}">
                <a16:creationId xmlns:a16="http://schemas.microsoft.com/office/drawing/2014/main" id="{349135F0-3EE7-4450-984C-C96B473968BA}"/>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608061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Why </a:t>
            </a:r>
            <a:r>
              <a:rPr lang="en-US" dirty="0">
                <a:solidFill>
                  <a:srgbClr val="FF0000"/>
                </a:solidFill>
                <a:latin typeface="Arial" pitchFamily="34" charset="0"/>
                <a:cs typeface="Arial" pitchFamily="34" charset="0"/>
              </a:rPr>
              <a:t>SDLC?</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marL="0" indent="0" algn="just">
              <a:buNone/>
            </a:pPr>
            <a:r>
              <a:rPr lang="en-US" dirty="0">
                <a:latin typeface="Arial" pitchFamily="34" charset="0"/>
                <a:cs typeface="Arial" pitchFamily="34" charset="0"/>
              </a:rPr>
              <a:t>Various reasons for using a life-cycle model include:-</a:t>
            </a:r>
          </a:p>
          <a:p>
            <a:pPr algn="just">
              <a:buNone/>
            </a:pPr>
            <a:endParaRPr lang="en-US" dirty="0">
              <a:latin typeface="Arial" pitchFamily="34" charset="0"/>
              <a:cs typeface="Arial" pitchFamily="34" charset="0"/>
            </a:endParaRPr>
          </a:p>
          <a:p>
            <a:pPr algn="just">
              <a:buNone/>
            </a:pPr>
            <a:r>
              <a:rPr lang="en-US" dirty="0">
                <a:latin typeface="Arial" pitchFamily="34" charset="0"/>
                <a:cs typeface="Arial" pitchFamily="34" charset="0"/>
              </a:rPr>
              <a:t>– </a:t>
            </a:r>
            <a:r>
              <a:rPr lang="en-US" dirty="0">
                <a:solidFill>
                  <a:schemeClr val="accent1">
                    <a:lumMod val="50000"/>
                  </a:schemeClr>
                </a:solidFill>
                <a:latin typeface="Arial" pitchFamily="34" charset="0"/>
                <a:cs typeface="Arial" pitchFamily="34" charset="0"/>
              </a:rPr>
              <a:t>Helps to </a:t>
            </a:r>
            <a:r>
              <a:rPr lang="en-US" b="1" dirty="0">
                <a:solidFill>
                  <a:schemeClr val="accent1">
                    <a:lumMod val="50000"/>
                  </a:schemeClr>
                </a:solidFill>
                <a:latin typeface="Arial" pitchFamily="34" charset="0"/>
                <a:cs typeface="Arial" pitchFamily="34" charset="0"/>
              </a:rPr>
              <a:t>understand the entire process </a:t>
            </a:r>
          </a:p>
          <a:p>
            <a:pPr algn="just">
              <a:buNone/>
            </a:pPr>
            <a:endParaRPr lang="en-US" b="1" dirty="0">
              <a:solidFill>
                <a:schemeClr val="accent1">
                  <a:lumMod val="50000"/>
                </a:schemeClr>
              </a:solidFill>
              <a:latin typeface="Arial" pitchFamily="34" charset="0"/>
              <a:cs typeface="Arial" pitchFamily="34" charset="0"/>
            </a:endParaRPr>
          </a:p>
          <a:p>
            <a:pPr algn="just">
              <a:buNone/>
            </a:pPr>
            <a:r>
              <a:rPr lang="en-US" dirty="0">
                <a:solidFill>
                  <a:schemeClr val="accent1">
                    <a:lumMod val="50000"/>
                  </a:schemeClr>
                </a:solidFill>
                <a:latin typeface="Arial" pitchFamily="34" charset="0"/>
                <a:cs typeface="Arial" pitchFamily="34" charset="0"/>
              </a:rPr>
              <a:t>– Enforces a </a:t>
            </a:r>
            <a:r>
              <a:rPr lang="en-US" b="1" dirty="0">
                <a:solidFill>
                  <a:schemeClr val="accent1">
                    <a:lumMod val="50000"/>
                  </a:schemeClr>
                </a:solidFill>
                <a:latin typeface="Arial" pitchFamily="34" charset="0"/>
                <a:cs typeface="Arial" pitchFamily="34" charset="0"/>
              </a:rPr>
              <a:t>structured approach</a:t>
            </a:r>
            <a:r>
              <a:rPr lang="en-US" dirty="0">
                <a:solidFill>
                  <a:schemeClr val="accent1">
                    <a:lumMod val="50000"/>
                  </a:schemeClr>
                </a:solidFill>
                <a:latin typeface="Arial" pitchFamily="34" charset="0"/>
                <a:cs typeface="Arial" pitchFamily="34" charset="0"/>
              </a:rPr>
              <a:t> to development </a:t>
            </a:r>
          </a:p>
          <a:p>
            <a:pPr algn="just">
              <a:buNone/>
            </a:pPr>
            <a:endParaRPr lang="en-US" dirty="0">
              <a:solidFill>
                <a:schemeClr val="accent1">
                  <a:lumMod val="50000"/>
                </a:schemeClr>
              </a:solidFill>
              <a:latin typeface="Arial" pitchFamily="34" charset="0"/>
              <a:cs typeface="Arial" pitchFamily="34" charset="0"/>
            </a:endParaRPr>
          </a:p>
          <a:p>
            <a:pPr algn="just">
              <a:buNone/>
            </a:pPr>
            <a:r>
              <a:rPr lang="en-US" dirty="0">
                <a:solidFill>
                  <a:schemeClr val="accent1">
                    <a:lumMod val="50000"/>
                  </a:schemeClr>
                </a:solidFill>
                <a:latin typeface="Arial" pitchFamily="34" charset="0"/>
                <a:cs typeface="Arial" pitchFamily="34" charset="0"/>
              </a:rPr>
              <a:t>– Enables </a:t>
            </a:r>
            <a:r>
              <a:rPr lang="en-US" b="1" dirty="0">
                <a:solidFill>
                  <a:schemeClr val="accent1">
                    <a:lumMod val="50000"/>
                  </a:schemeClr>
                </a:solidFill>
                <a:latin typeface="Arial" pitchFamily="34" charset="0"/>
                <a:cs typeface="Arial" pitchFamily="34" charset="0"/>
              </a:rPr>
              <a:t>planning of resources</a:t>
            </a:r>
            <a:r>
              <a:rPr lang="en-US" dirty="0">
                <a:solidFill>
                  <a:schemeClr val="accent1">
                    <a:lumMod val="50000"/>
                  </a:schemeClr>
                </a:solidFill>
                <a:latin typeface="Arial" pitchFamily="34" charset="0"/>
                <a:cs typeface="Arial" pitchFamily="34" charset="0"/>
              </a:rPr>
              <a:t> in advance </a:t>
            </a:r>
          </a:p>
          <a:p>
            <a:pPr algn="just">
              <a:buNone/>
            </a:pPr>
            <a:endParaRPr lang="en-US" dirty="0">
              <a:solidFill>
                <a:schemeClr val="accent1">
                  <a:lumMod val="50000"/>
                </a:schemeClr>
              </a:solidFill>
              <a:latin typeface="Arial" pitchFamily="34" charset="0"/>
              <a:cs typeface="Arial" pitchFamily="34" charset="0"/>
            </a:endParaRPr>
          </a:p>
          <a:p>
            <a:pPr algn="just">
              <a:buNone/>
            </a:pPr>
            <a:r>
              <a:rPr lang="en-US" dirty="0">
                <a:solidFill>
                  <a:schemeClr val="accent1">
                    <a:lumMod val="50000"/>
                  </a:schemeClr>
                </a:solidFill>
                <a:latin typeface="Arial" pitchFamily="34" charset="0"/>
                <a:cs typeface="Arial" pitchFamily="34" charset="0"/>
              </a:rPr>
              <a:t>– Aids management to </a:t>
            </a:r>
            <a:r>
              <a:rPr lang="en-US" b="1" dirty="0">
                <a:solidFill>
                  <a:schemeClr val="accent1">
                    <a:lumMod val="50000"/>
                  </a:schemeClr>
                </a:solidFill>
                <a:latin typeface="Arial" pitchFamily="34" charset="0"/>
                <a:cs typeface="Arial" pitchFamily="34" charset="0"/>
              </a:rPr>
              <a:t>track progress of the system</a:t>
            </a:r>
            <a:endParaRPr lang="en-US" b="1" dirty="0">
              <a:solidFill>
                <a:schemeClr val="accent1">
                  <a:lumMod val="50000"/>
                </a:schemeClr>
              </a:solidFill>
            </a:endParaRPr>
          </a:p>
        </p:txBody>
      </p:sp>
      <p:sp>
        <p:nvSpPr>
          <p:cNvPr id="5" name="Footer Placeholder 4">
            <a:extLst>
              <a:ext uri="{FF2B5EF4-FFF2-40B4-BE49-F238E27FC236}">
                <a16:creationId xmlns:a16="http://schemas.microsoft.com/office/drawing/2014/main" id="{31CA9B99-7F7F-4A3D-B125-047D5D815C1D}"/>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r>
              <a:rPr lang="en-US" b="1" dirty="0">
                <a:solidFill>
                  <a:srgbClr val="FF0000"/>
                </a:solidFill>
              </a:rPr>
              <a:t>SDLC Models</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lstStyle/>
          <a:p>
            <a:pPr algn="just"/>
            <a:r>
              <a:rPr lang="en-US" dirty="0"/>
              <a:t>Software Development life cycle (SDLC) is a spiritual model used in project management that defines the stages include in an information system development project, from an initial feasibility study to the maintenance of the completed application.</a:t>
            </a:r>
          </a:p>
          <a:p>
            <a:pPr algn="just"/>
            <a:r>
              <a:rPr lang="en-US" dirty="0"/>
              <a:t>There are different software development life cycle models specify and design, which are followed during the software development phase. </a:t>
            </a:r>
          </a:p>
          <a:p>
            <a:pPr algn="just"/>
            <a:r>
              <a:rPr lang="en-US" dirty="0"/>
              <a:t>These models are also called "</a:t>
            </a:r>
            <a:r>
              <a:rPr lang="en-US" b="1" dirty="0"/>
              <a:t>Software Development Process Models</a:t>
            </a:r>
            <a:r>
              <a:rPr lang="en-US" dirty="0"/>
              <a:t>." Each process model follows a series of phase unique to its type to ensure success in the step of software development.</a:t>
            </a:r>
          </a:p>
          <a:p>
            <a:endParaRPr lang="en-US" dirty="0"/>
          </a:p>
        </p:txBody>
      </p:sp>
      <p:sp>
        <p:nvSpPr>
          <p:cNvPr id="4" name="Footer Placeholder 3">
            <a:extLst>
              <a:ext uri="{FF2B5EF4-FFF2-40B4-BE49-F238E27FC236}">
                <a16:creationId xmlns:a16="http://schemas.microsoft.com/office/drawing/2014/main" id="{340EC1A5-7773-48A4-87D8-F433224139EE}"/>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4259984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lstStyle/>
          <a:p>
            <a:r>
              <a:rPr lang="en-US" dirty="0"/>
              <a:t>  </a:t>
            </a:r>
          </a:p>
        </p:txBody>
      </p:sp>
      <p:pic>
        <p:nvPicPr>
          <p:cNvPr id="2050" name="Picture 2" descr="Software Engineering SDLC Models">
            <a:extLst>
              <a:ext uri="{FF2B5EF4-FFF2-40B4-BE49-F238E27FC236}">
                <a16:creationId xmlns:a16="http://schemas.microsoft.com/office/drawing/2014/main" id="{D7EAFC06-C5F1-465E-9361-EDD2155B52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0017" y="255322"/>
            <a:ext cx="8931966" cy="660267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A6B4DCB2-87CA-4B43-9C29-952077C0049E}"/>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513798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b="1" dirty="0">
                <a:solidFill>
                  <a:srgbClr val="FF0000"/>
                </a:solidFill>
              </a:rPr>
              <a:t>Build and Fix Model</a:t>
            </a:r>
          </a:p>
        </p:txBody>
      </p:sp>
      <p:graphicFrame>
        <p:nvGraphicFramePr>
          <p:cNvPr id="161795" name="Object 3"/>
          <p:cNvGraphicFramePr>
            <a:graphicFrameLocks noChangeAspect="1"/>
          </p:cNvGraphicFramePr>
          <p:nvPr>
            <p:extLst>
              <p:ext uri="{D42A27DB-BD31-4B8C-83A1-F6EECF244321}">
                <p14:modId xmlns:p14="http://schemas.microsoft.com/office/powerpoint/2010/main" val="2037927127"/>
              </p:ext>
            </p:extLst>
          </p:nvPr>
        </p:nvGraphicFramePr>
        <p:xfrm>
          <a:off x="1987826" y="1759225"/>
          <a:ext cx="8216348" cy="4664075"/>
        </p:xfrm>
        <a:graphic>
          <a:graphicData uri="http://schemas.openxmlformats.org/presentationml/2006/ole">
            <mc:AlternateContent xmlns:mc="http://schemas.openxmlformats.org/markup-compatibility/2006">
              <mc:Choice xmlns:v="urn:schemas-microsoft-com:vml" Requires="v">
                <p:oleObj spid="_x0000_s4328" name="Photo Editor Photo" r:id="rId3" imgW="4114286" imgH="3200000" progId="">
                  <p:embed/>
                </p:oleObj>
              </mc:Choice>
              <mc:Fallback>
                <p:oleObj name="Photo Editor Photo" r:id="rId3" imgW="4114286" imgH="3200000" progId="">
                  <p:embed/>
                  <p:pic>
                    <p:nvPicPr>
                      <p:cNvPr id="16179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7826" y="1759225"/>
                        <a:ext cx="8216348" cy="4664075"/>
                      </a:xfrm>
                      <a:prstGeom prst="rect">
                        <a:avLst/>
                      </a:prstGeom>
                      <a:noFill/>
                      <a:ln>
                        <a:noFill/>
                      </a:ln>
                      <a:effectLst/>
                      <a:extLst/>
                    </p:spPr>
                  </p:pic>
                </p:oleObj>
              </mc:Fallback>
            </mc:AlternateContent>
          </a:graphicData>
        </a:graphic>
      </p:graphicFrame>
      <p:sp>
        <p:nvSpPr>
          <p:cNvPr id="2" name="Footer Placeholder 1">
            <a:extLst>
              <a:ext uri="{FF2B5EF4-FFF2-40B4-BE49-F238E27FC236}">
                <a16:creationId xmlns:a16="http://schemas.microsoft.com/office/drawing/2014/main" id="{3AD93034-7925-4091-892A-A04AF7AA77C1}"/>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transition advTm="1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b="1" dirty="0">
                <a:solidFill>
                  <a:srgbClr val="FF0000"/>
                </a:solidFill>
              </a:rPr>
              <a:t>Build and Fix Model</a:t>
            </a:r>
            <a:endParaRPr lang="en-US" dirty="0"/>
          </a:p>
        </p:txBody>
      </p:sp>
      <p:sp>
        <p:nvSpPr>
          <p:cNvPr id="177155" name="Rectangle 3"/>
          <p:cNvSpPr>
            <a:spLocks noGrp="1" noChangeArrowheads="1"/>
          </p:cNvSpPr>
          <p:nvPr>
            <p:ph type="body" idx="1"/>
          </p:nvPr>
        </p:nvSpPr>
        <p:spPr/>
        <p:txBody>
          <a:bodyPr>
            <a:normAutofit/>
          </a:bodyPr>
          <a:lstStyle/>
          <a:p>
            <a:pPr algn="just"/>
            <a:r>
              <a:rPr lang="en-US" dirty="0"/>
              <a:t>This is the worst model for developing a project</a:t>
            </a:r>
          </a:p>
          <a:p>
            <a:pPr algn="just"/>
            <a:r>
              <a:rPr lang="en-US" dirty="0"/>
              <a:t>This model includes the following two phases.</a:t>
            </a:r>
          </a:p>
          <a:p>
            <a:pPr algn="just">
              <a:buNone/>
            </a:pPr>
            <a:r>
              <a:rPr lang="en-US" b="1" dirty="0"/>
              <a:t>	Build: </a:t>
            </a:r>
            <a:r>
              <a:rPr lang="en-US" dirty="0"/>
              <a:t>In this phase, the software code is developed and passed on to the next phase.</a:t>
            </a:r>
          </a:p>
          <a:p>
            <a:pPr algn="just">
              <a:buNone/>
            </a:pPr>
            <a:r>
              <a:rPr lang="en-US" b="1" dirty="0"/>
              <a:t>	Fix: </a:t>
            </a:r>
            <a:r>
              <a:rPr lang="en-US" dirty="0"/>
              <a:t>In this phase, the code developed in the build phase is made error free. Also, in addition to the corrections to the code, the code is modified according to the user's requirements.</a:t>
            </a:r>
          </a:p>
          <a:p>
            <a:pPr algn="just"/>
            <a:r>
              <a:rPr lang="en-US" dirty="0"/>
              <a:t>This model is completely unsatisfactory and should not be adopted.</a:t>
            </a:r>
          </a:p>
          <a:p>
            <a:pPr algn="just">
              <a:buNone/>
            </a:pPr>
            <a:endParaRPr lang="en-US" sz="2400" dirty="0"/>
          </a:p>
          <a:p>
            <a:pPr algn="just"/>
            <a:endParaRPr lang="en-US" dirty="0"/>
          </a:p>
        </p:txBody>
      </p:sp>
      <p:sp>
        <p:nvSpPr>
          <p:cNvPr id="2" name="Footer Placeholder 1">
            <a:extLst>
              <a:ext uri="{FF2B5EF4-FFF2-40B4-BE49-F238E27FC236}">
                <a16:creationId xmlns:a16="http://schemas.microsoft.com/office/drawing/2014/main" id="{61629B92-B987-4309-8ECF-1A16482B9F48}"/>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transition advTm="1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dirty="0"/>
              <a:t>  </a:t>
            </a:r>
          </a:p>
        </p:txBody>
      </p:sp>
      <p:sp>
        <p:nvSpPr>
          <p:cNvPr id="177155" name="Rectangle 3"/>
          <p:cNvSpPr>
            <a:spLocks noGrp="1" noChangeArrowheads="1"/>
          </p:cNvSpPr>
          <p:nvPr>
            <p:ph type="body" idx="1"/>
          </p:nvPr>
        </p:nvSpPr>
        <p:spPr>
          <a:xfrm>
            <a:off x="838200" y="556591"/>
            <a:ext cx="9372600" cy="5768009"/>
          </a:xfrm>
        </p:spPr>
        <p:txBody>
          <a:bodyPr>
            <a:normAutofit lnSpcReduction="10000"/>
          </a:bodyPr>
          <a:lstStyle/>
          <a:p>
            <a:pPr algn="just"/>
            <a:r>
              <a:rPr lang="en-US" dirty="0"/>
              <a:t>The software is developed without any specification or design.</a:t>
            </a:r>
          </a:p>
          <a:p>
            <a:pPr algn="just"/>
            <a:r>
              <a:rPr lang="en-US" dirty="0"/>
              <a:t> An initial product is built, which is then repeatedly modified until it (software) satisfies the user. That is, the software is developed and delivered to the user. </a:t>
            </a:r>
          </a:p>
          <a:p>
            <a:pPr algn="just"/>
            <a:r>
              <a:rPr lang="en-US" dirty="0"/>
              <a:t>The user checks whether the desired functions are present. If not, then the software is changed according to the needs by adding, modifying or deleting functions. </a:t>
            </a:r>
          </a:p>
          <a:p>
            <a:pPr algn="just"/>
            <a:r>
              <a:rPr lang="en-US" dirty="0"/>
              <a:t>This process goes on until the user feels that the software can be used productively. However, the lack of design requirements and repeated modifications result in loss of acceptability of software. </a:t>
            </a:r>
          </a:p>
          <a:p>
            <a:pPr algn="just"/>
            <a:r>
              <a:rPr lang="en-US" dirty="0"/>
              <a:t>Thus, software engineers are strongly discouraged from using this development approach.</a:t>
            </a:r>
            <a:endParaRPr lang="en-US" sz="3200" dirty="0"/>
          </a:p>
        </p:txBody>
      </p:sp>
      <p:sp>
        <p:nvSpPr>
          <p:cNvPr id="2" name="Footer Placeholder 1">
            <a:extLst>
              <a:ext uri="{FF2B5EF4-FFF2-40B4-BE49-F238E27FC236}">
                <a16:creationId xmlns:a16="http://schemas.microsoft.com/office/drawing/2014/main" id="{136728A3-4CB5-468C-BB3A-E93AEFCE4E3C}"/>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transition advTm="1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solidFill>
                  <a:srgbClr val="FF0000"/>
                </a:solidFill>
              </a:rPr>
              <a:t>Advantages of Build and Fix Model</a:t>
            </a:r>
            <a:br>
              <a:rPr lang="en-US" dirty="0"/>
            </a:br>
            <a:endParaRPr lang="en-US" dirty="0"/>
          </a:p>
        </p:txBody>
      </p:sp>
      <p:sp>
        <p:nvSpPr>
          <p:cNvPr id="3" name="Content Placeholder 2"/>
          <p:cNvSpPr>
            <a:spLocks noGrp="1"/>
          </p:cNvSpPr>
          <p:nvPr>
            <p:ph idx="1"/>
          </p:nvPr>
        </p:nvSpPr>
        <p:spPr/>
        <p:txBody>
          <a:bodyPr/>
          <a:lstStyle/>
          <a:p>
            <a:pPr algn="just"/>
            <a:r>
              <a:rPr lang="en-US" b="1" dirty="0"/>
              <a:t>Requires less experience</a:t>
            </a:r>
            <a:r>
              <a:rPr lang="en-US" dirty="0"/>
              <a:t> to execute or manage other than the ability to program.</a:t>
            </a:r>
          </a:p>
          <a:p>
            <a:pPr algn="just"/>
            <a:r>
              <a:rPr lang="en-US" b="1" dirty="0"/>
              <a:t>Suitable for smaller software.</a:t>
            </a:r>
          </a:p>
          <a:p>
            <a:pPr algn="just"/>
            <a:r>
              <a:rPr lang="en-US" b="1" dirty="0"/>
              <a:t>Requires less project planning.</a:t>
            </a:r>
          </a:p>
          <a:p>
            <a:pPr algn="just">
              <a:buNone/>
            </a:pPr>
            <a:endParaRPr lang="en-US" dirty="0"/>
          </a:p>
        </p:txBody>
      </p:sp>
      <p:sp>
        <p:nvSpPr>
          <p:cNvPr id="5" name="Footer Placeholder 4">
            <a:extLst>
              <a:ext uri="{FF2B5EF4-FFF2-40B4-BE49-F238E27FC236}">
                <a16:creationId xmlns:a16="http://schemas.microsoft.com/office/drawing/2014/main" id="{3ED95948-42A6-47CD-BF62-CCC5494F27D1}"/>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fontScale="90000"/>
          </a:bodyPr>
          <a:lstStyle/>
          <a:p>
            <a:pPr algn="ctr"/>
            <a:r>
              <a:rPr lang="en-US" sz="5400" b="1" dirty="0">
                <a:solidFill>
                  <a:srgbClr val="FF0000"/>
                </a:solidFill>
              </a:rPr>
              <a:t>Index</a:t>
            </a:r>
            <a:endParaRPr lang="en-US" b="1" dirty="0">
              <a:solidFill>
                <a:srgbClr val="FF0000"/>
              </a:solidFill>
            </a:endParaRP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a:bodyPr>
          <a:lstStyle/>
          <a:p>
            <a:r>
              <a:rPr lang="en-US" sz="3200" dirty="0">
                <a:solidFill>
                  <a:schemeClr val="accent1">
                    <a:lumMod val="75000"/>
                  </a:schemeClr>
                </a:solidFill>
              </a:rPr>
              <a:t>Software Development Life Cycle </a:t>
            </a:r>
          </a:p>
          <a:p>
            <a:r>
              <a:rPr lang="en-US" sz="3200" dirty="0">
                <a:solidFill>
                  <a:schemeClr val="accent1">
                    <a:lumMod val="75000"/>
                  </a:schemeClr>
                </a:solidFill>
              </a:rPr>
              <a:t>(SDLC) Models</a:t>
            </a:r>
          </a:p>
          <a:p>
            <a:r>
              <a:rPr lang="en-US" sz="3200" dirty="0">
                <a:solidFill>
                  <a:schemeClr val="accent1">
                    <a:lumMod val="75000"/>
                  </a:schemeClr>
                </a:solidFill>
              </a:rPr>
              <a:t>Water Fall Model</a:t>
            </a:r>
          </a:p>
          <a:p>
            <a:r>
              <a:rPr lang="en-US" sz="3200" dirty="0">
                <a:solidFill>
                  <a:schemeClr val="accent1">
                    <a:lumMod val="75000"/>
                  </a:schemeClr>
                </a:solidFill>
              </a:rPr>
              <a:t>Prototype Model</a:t>
            </a:r>
          </a:p>
          <a:p>
            <a:r>
              <a:rPr lang="en-US" sz="3200" dirty="0">
                <a:solidFill>
                  <a:schemeClr val="accent1">
                    <a:lumMod val="75000"/>
                  </a:schemeClr>
                </a:solidFill>
              </a:rPr>
              <a:t>Spiral Model</a:t>
            </a:r>
          </a:p>
          <a:p>
            <a:r>
              <a:rPr lang="en-US" sz="3200" dirty="0">
                <a:solidFill>
                  <a:schemeClr val="accent1">
                    <a:lumMod val="75000"/>
                  </a:schemeClr>
                </a:solidFill>
              </a:rPr>
              <a:t>Evolutionary Development Models</a:t>
            </a:r>
          </a:p>
          <a:p>
            <a:r>
              <a:rPr lang="en-US" sz="3200" dirty="0">
                <a:solidFill>
                  <a:schemeClr val="accent1">
                    <a:lumMod val="75000"/>
                  </a:schemeClr>
                </a:solidFill>
              </a:rPr>
              <a:t>Iterative Enhancement Models.</a:t>
            </a:r>
          </a:p>
        </p:txBody>
      </p:sp>
      <p:sp>
        <p:nvSpPr>
          <p:cNvPr id="4" name="Footer Placeholder 3">
            <a:extLst>
              <a:ext uri="{FF2B5EF4-FFF2-40B4-BE49-F238E27FC236}">
                <a16:creationId xmlns:a16="http://schemas.microsoft.com/office/drawing/2014/main" id="{ACD776EA-0185-42E1-A39A-887BD3FD19F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437898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solidFill>
                  <a:srgbClr val="FF0000"/>
                </a:solidFill>
              </a:rPr>
              <a:t>Disadvantages of Build and Fix Model</a:t>
            </a:r>
            <a:br>
              <a:rPr lang="en-US" b="1" dirty="0"/>
            </a:br>
            <a:endParaRPr lang="en-US" b="1" dirty="0"/>
          </a:p>
        </p:txBody>
      </p:sp>
      <p:sp>
        <p:nvSpPr>
          <p:cNvPr id="3" name="Content Placeholder 2"/>
          <p:cNvSpPr>
            <a:spLocks noGrp="1"/>
          </p:cNvSpPr>
          <p:nvPr>
            <p:ph idx="1"/>
          </p:nvPr>
        </p:nvSpPr>
        <p:spPr/>
        <p:txBody>
          <a:bodyPr/>
          <a:lstStyle/>
          <a:p>
            <a:pPr algn="just"/>
            <a:r>
              <a:rPr lang="en-US" dirty="0"/>
              <a:t>No real means is available of assessing the progress, quality, and risks.</a:t>
            </a:r>
          </a:p>
          <a:p>
            <a:pPr algn="just"/>
            <a:r>
              <a:rPr lang="en-US" b="1" dirty="0"/>
              <a:t>Cost of using this process model is high </a:t>
            </a:r>
            <a:r>
              <a:rPr lang="en-US" dirty="0"/>
              <a:t>as it requires rework until user's requirements are accomplished.</a:t>
            </a:r>
          </a:p>
          <a:p>
            <a:pPr algn="just"/>
            <a:r>
              <a:rPr lang="en-US" b="1" dirty="0"/>
              <a:t>Informal design </a:t>
            </a:r>
            <a:r>
              <a:rPr lang="en-US" dirty="0"/>
              <a:t>of the software as it involves unplanned procedure.</a:t>
            </a:r>
          </a:p>
          <a:p>
            <a:pPr algn="just"/>
            <a:r>
              <a:rPr lang="en-US" b="1" dirty="0"/>
              <a:t>Maintenance of these models is problematic.</a:t>
            </a:r>
          </a:p>
          <a:p>
            <a:pPr algn="just"/>
            <a:endParaRPr lang="en-US" dirty="0"/>
          </a:p>
        </p:txBody>
      </p:sp>
      <p:sp>
        <p:nvSpPr>
          <p:cNvPr id="5" name="Footer Placeholder 4">
            <a:extLst>
              <a:ext uri="{FF2B5EF4-FFF2-40B4-BE49-F238E27FC236}">
                <a16:creationId xmlns:a16="http://schemas.microsoft.com/office/drawing/2014/main" id="{76227098-3F57-40DA-85D2-CD12B8475297}"/>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r>
              <a:rPr lang="en-US" b="1" dirty="0">
                <a:solidFill>
                  <a:srgbClr val="FF0000"/>
                </a:solidFill>
              </a:rPr>
              <a:t>Waterfall model</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lstStyle/>
          <a:p>
            <a:pPr algn="just"/>
            <a:r>
              <a:rPr lang="en-US" dirty="0"/>
              <a:t>Winston Royce introduced the Waterfall Model in 1970.This model has five phases: Requirements analysis and specification, design, implementation, and unit testing, integration and system testing, and operation and maintenance. </a:t>
            </a:r>
          </a:p>
          <a:p>
            <a:pPr algn="just"/>
            <a:r>
              <a:rPr lang="en-US" dirty="0"/>
              <a:t>The steps always follow in this order and do not overlap. </a:t>
            </a:r>
          </a:p>
          <a:p>
            <a:pPr algn="just"/>
            <a:r>
              <a:rPr lang="en-US" dirty="0"/>
              <a:t>The developer must complete every phase before the next phase begins. </a:t>
            </a:r>
          </a:p>
          <a:p>
            <a:pPr algn="just"/>
            <a:r>
              <a:rPr lang="en-US" dirty="0"/>
              <a:t>This model is named "</a:t>
            </a:r>
            <a:r>
              <a:rPr lang="en-US" b="1" dirty="0"/>
              <a:t>Waterfall Model</a:t>
            </a:r>
            <a:r>
              <a:rPr lang="en-US" dirty="0"/>
              <a:t>", because its diagrammatic representation resembles a cascade of waterfalls.</a:t>
            </a:r>
          </a:p>
          <a:p>
            <a:endParaRPr lang="en-US" dirty="0"/>
          </a:p>
        </p:txBody>
      </p:sp>
      <p:sp>
        <p:nvSpPr>
          <p:cNvPr id="4" name="Footer Placeholder 3">
            <a:extLst>
              <a:ext uri="{FF2B5EF4-FFF2-40B4-BE49-F238E27FC236}">
                <a16:creationId xmlns:a16="http://schemas.microsoft.com/office/drawing/2014/main" id="{5A35EC41-2821-49C4-A281-4AAAFA305E94}"/>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604786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lstStyle/>
          <a:p>
            <a:r>
              <a:rPr lang="en-US" dirty="0"/>
              <a:t>  </a:t>
            </a:r>
          </a:p>
        </p:txBody>
      </p:sp>
      <p:pic>
        <p:nvPicPr>
          <p:cNvPr id="3074" name="Picture 2" descr="SDLC Waterfall Model">
            <a:extLst>
              <a:ext uri="{FF2B5EF4-FFF2-40B4-BE49-F238E27FC236}">
                <a16:creationId xmlns:a16="http://schemas.microsoft.com/office/drawing/2014/main" id="{0629CFC9-6F81-4A25-9C04-6B4BE183FA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0173" y="223487"/>
            <a:ext cx="9687339" cy="615743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A9C31F68-99BC-4A6D-B436-88499118C504}"/>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437613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r>
              <a:rPr lang="en-US" b="1" dirty="0">
                <a:solidFill>
                  <a:srgbClr val="FF0000"/>
                </a:solidFill>
              </a:rPr>
              <a:t>The sequential phases in Waterfall model are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lstStyle/>
          <a:p>
            <a:pPr algn="just"/>
            <a:r>
              <a:rPr lang="en-US" b="1" dirty="0"/>
              <a:t>Requirement Gathering and analysis</a:t>
            </a:r>
            <a:r>
              <a:rPr lang="en-US" dirty="0"/>
              <a:t> − All possible requirements of the system to be developed are captured in this phase and documented in a requirement specification document.</a:t>
            </a:r>
          </a:p>
          <a:p>
            <a:pPr algn="just"/>
            <a:r>
              <a:rPr lang="en-US" b="1" dirty="0"/>
              <a:t>System Design</a:t>
            </a:r>
            <a:r>
              <a:rPr lang="en-US" dirty="0"/>
              <a:t> − The requirement specifications from first phase are studied in this phase and the system design is prepared. This system design helps in specifying hardware and system requirements and helps in defining the overall system architecture.</a:t>
            </a:r>
          </a:p>
          <a:p>
            <a:pPr algn="just"/>
            <a:r>
              <a:rPr lang="en-US" b="1" dirty="0"/>
              <a:t>Implementation</a:t>
            </a:r>
            <a:r>
              <a:rPr lang="en-US" dirty="0"/>
              <a:t> − With inputs from the system design, the system is first developed in small programs called units, which are integrated in the next phase. Each unit is developed and tested for its functionality, which is referred to as Unit Testing.</a:t>
            </a:r>
          </a:p>
          <a:p>
            <a:endParaRPr lang="en-US" dirty="0"/>
          </a:p>
        </p:txBody>
      </p:sp>
      <p:sp>
        <p:nvSpPr>
          <p:cNvPr id="4" name="Footer Placeholder 3">
            <a:extLst>
              <a:ext uri="{FF2B5EF4-FFF2-40B4-BE49-F238E27FC236}">
                <a16:creationId xmlns:a16="http://schemas.microsoft.com/office/drawing/2014/main" id="{B692AF04-10E9-4A1E-92EE-2E5848B91174}"/>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099244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lstStyle/>
          <a:p>
            <a:r>
              <a:rPr lang="en-US" dirty="0"/>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622852"/>
            <a:ext cx="10515600" cy="6016487"/>
          </a:xfrm>
        </p:spPr>
        <p:txBody>
          <a:bodyPr/>
          <a:lstStyle/>
          <a:p>
            <a:pPr algn="just"/>
            <a:r>
              <a:rPr lang="en-US" b="1" dirty="0"/>
              <a:t>Integration and Testing</a:t>
            </a:r>
            <a:r>
              <a:rPr lang="en-US" dirty="0"/>
              <a:t> − All the units developed in the implementation phase are integrated into a system after testing of each unit. Post integration the entire system is tested for any faults and failures.</a:t>
            </a:r>
          </a:p>
          <a:p>
            <a:pPr algn="just"/>
            <a:r>
              <a:rPr lang="en-US" b="1" dirty="0"/>
              <a:t>Deployment of system</a:t>
            </a:r>
            <a:r>
              <a:rPr lang="en-US" dirty="0"/>
              <a:t> − Once the functional and non-functional testing is done; the product is deployed in the customer environment or released into the market.</a:t>
            </a:r>
          </a:p>
          <a:p>
            <a:pPr algn="just"/>
            <a:r>
              <a:rPr lang="en-US" b="1" dirty="0"/>
              <a:t>Maintenance</a:t>
            </a:r>
            <a:r>
              <a:rPr lang="en-US" dirty="0"/>
              <a:t> − There are some issues which come up in the client environment. To fix those issues, patches are released. Also to enhance the product some better versions are released. Maintenance is done to deliver these changes in the customer environment.</a:t>
            </a:r>
          </a:p>
          <a:p>
            <a:endParaRPr lang="en-US" dirty="0"/>
          </a:p>
        </p:txBody>
      </p:sp>
      <p:sp>
        <p:nvSpPr>
          <p:cNvPr id="4" name="Footer Placeholder 3">
            <a:extLst>
              <a:ext uri="{FF2B5EF4-FFF2-40B4-BE49-F238E27FC236}">
                <a16:creationId xmlns:a16="http://schemas.microsoft.com/office/drawing/2014/main" id="{6D083834-46D5-4351-A6ED-19D4968D2BBF}"/>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461408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lstStyle/>
          <a:p>
            <a:r>
              <a:rPr lang="en-US" dirty="0"/>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569843"/>
            <a:ext cx="10515600" cy="6069496"/>
          </a:xfrm>
        </p:spPr>
        <p:txBody>
          <a:bodyPr>
            <a:normAutofit/>
          </a:bodyPr>
          <a:lstStyle/>
          <a:p>
            <a:pPr marL="0" indent="0" algn="just">
              <a:buNone/>
            </a:pPr>
            <a:r>
              <a:rPr lang="en-US" sz="3200" dirty="0"/>
              <a:t>All these phases are cascaded to each other in which progress is seen as flowing steadily downwards (like a waterfall) through the phases. The next phase is started only after the defined set of goals are achieved for previous phase and it is signed off, so the name "Waterfall Model". In this model, phases do not overlap</a:t>
            </a:r>
          </a:p>
        </p:txBody>
      </p:sp>
      <p:sp>
        <p:nvSpPr>
          <p:cNvPr id="4" name="Footer Placeholder 3">
            <a:extLst>
              <a:ext uri="{FF2B5EF4-FFF2-40B4-BE49-F238E27FC236}">
                <a16:creationId xmlns:a16="http://schemas.microsoft.com/office/drawing/2014/main" id="{742DF838-E1B3-4E92-813E-A76CB4FFC78A}"/>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4022220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r>
              <a:rPr lang="en-US" b="1" dirty="0">
                <a:solidFill>
                  <a:srgbClr val="FF0000"/>
                </a:solidFill>
              </a:rPr>
              <a:t>Waterfall Model - Application</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lstStyle/>
          <a:p>
            <a:r>
              <a:rPr lang="en-US" dirty="0"/>
              <a:t>Requirements are very well documented, clear and fixed.</a:t>
            </a:r>
          </a:p>
          <a:p>
            <a:r>
              <a:rPr lang="en-US" dirty="0"/>
              <a:t>Product definition is stable.</a:t>
            </a:r>
          </a:p>
          <a:p>
            <a:r>
              <a:rPr lang="en-US" dirty="0"/>
              <a:t>Technology is understood and is not dynamic.</a:t>
            </a:r>
          </a:p>
          <a:p>
            <a:r>
              <a:rPr lang="en-US" dirty="0"/>
              <a:t>There are no ambiguous requirements.</a:t>
            </a:r>
          </a:p>
          <a:p>
            <a:r>
              <a:rPr lang="en-US" dirty="0"/>
              <a:t>Ample resources with required expertise are available to support the product.</a:t>
            </a:r>
          </a:p>
          <a:p>
            <a:r>
              <a:rPr lang="en-US" dirty="0"/>
              <a:t>The project is short.</a:t>
            </a:r>
          </a:p>
          <a:p>
            <a:endParaRPr lang="en-US" dirty="0"/>
          </a:p>
        </p:txBody>
      </p:sp>
      <p:sp>
        <p:nvSpPr>
          <p:cNvPr id="4" name="Footer Placeholder 3">
            <a:extLst>
              <a:ext uri="{FF2B5EF4-FFF2-40B4-BE49-F238E27FC236}">
                <a16:creationId xmlns:a16="http://schemas.microsoft.com/office/drawing/2014/main" id="{6E695B06-3556-4FDA-9358-729D67DEE124}"/>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996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r>
              <a:rPr lang="en-US" b="1" dirty="0">
                <a:solidFill>
                  <a:srgbClr val="FF0000"/>
                </a:solidFill>
              </a:rPr>
              <a:t>Waterfall Model - Advantages</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lstStyle/>
          <a:p>
            <a:r>
              <a:rPr lang="en-US" dirty="0"/>
              <a:t>Simple and easy to understand and use</a:t>
            </a:r>
          </a:p>
          <a:p>
            <a:r>
              <a:rPr lang="en-US" dirty="0"/>
              <a:t>Easy to manage due to the rigidity of the model. Each phase has specific deliverables and a review process.</a:t>
            </a:r>
          </a:p>
          <a:p>
            <a:r>
              <a:rPr lang="en-US" dirty="0"/>
              <a:t>Phases are processed and completed one at a time.</a:t>
            </a:r>
          </a:p>
          <a:p>
            <a:r>
              <a:rPr lang="en-US" dirty="0"/>
              <a:t>Works well for smaller projects where requirements are very well understood.</a:t>
            </a:r>
          </a:p>
          <a:p>
            <a:r>
              <a:rPr lang="en-US" dirty="0"/>
              <a:t>Clearly defined stages.</a:t>
            </a:r>
          </a:p>
          <a:p>
            <a:r>
              <a:rPr lang="en-US" dirty="0"/>
              <a:t>Well understood milestones.</a:t>
            </a:r>
          </a:p>
          <a:p>
            <a:r>
              <a:rPr lang="en-US" dirty="0"/>
              <a:t>Easy to arrange tasks.</a:t>
            </a:r>
          </a:p>
          <a:p>
            <a:r>
              <a:rPr lang="en-US" dirty="0"/>
              <a:t>Process and results are well documented.</a:t>
            </a:r>
          </a:p>
          <a:p>
            <a:endParaRPr lang="en-US" dirty="0"/>
          </a:p>
        </p:txBody>
      </p:sp>
      <p:sp>
        <p:nvSpPr>
          <p:cNvPr id="4" name="Footer Placeholder 3">
            <a:extLst>
              <a:ext uri="{FF2B5EF4-FFF2-40B4-BE49-F238E27FC236}">
                <a16:creationId xmlns:a16="http://schemas.microsoft.com/office/drawing/2014/main" id="{7711BCB7-B974-4F39-AA65-745E840B466B}"/>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777902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r>
              <a:rPr lang="en-US" b="1" dirty="0">
                <a:solidFill>
                  <a:srgbClr val="FF0000"/>
                </a:solidFill>
              </a:rPr>
              <a:t>Waterfall Model - Disadvantages</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fontScale="92500"/>
          </a:bodyPr>
          <a:lstStyle/>
          <a:p>
            <a:r>
              <a:rPr lang="en-US" dirty="0"/>
              <a:t>No working software is produced until late during the life cycle.</a:t>
            </a:r>
          </a:p>
          <a:p>
            <a:r>
              <a:rPr lang="en-US" dirty="0"/>
              <a:t>High amounts of risk and uncertainty.</a:t>
            </a:r>
          </a:p>
          <a:p>
            <a:r>
              <a:rPr lang="en-US" dirty="0"/>
              <a:t>Not a good model for complex and object-oriented projects.</a:t>
            </a:r>
          </a:p>
          <a:p>
            <a:r>
              <a:rPr lang="en-US" dirty="0"/>
              <a:t>Poor model for long and ongoing projects.</a:t>
            </a:r>
          </a:p>
          <a:p>
            <a:r>
              <a:rPr lang="en-US" dirty="0"/>
              <a:t>Not suitable for the projects where requirements are at a moderate to high risk of changing. So, risk and uncertainty is high with this process model.</a:t>
            </a:r>
          </a:p>
          <a:p>
            <a:r>
              <a:rPr lang="en-US" dirty="0"/>
              <a:t>It is difficult to measure progress within stages.</a:t>
            </a:r>
          </a:p>
          <a:p>
            <a:r>
              <a:rPr lang="en-US" dirty="0"/>
              <a:t>Cannot accommodate changing requirements.</a:t>
            </a:r>
          </a:p>
          <a:p>
            <a:r>
              <a:rPr lang="en-US" dirty="0"/>
              <a:t>Adjusting scope during the life cycle can end a project.</a:t>
            </a:r>
          </a:p>
          <a:p>
            <a:r>
              <a:rPr lang="en-US" dirty="0"/>
              <a:t>Integration is done as a "big-bang. at the very end, which doesn't allow identifying any technological or business bottleneck or challenges early.</a:t>
            </a:r>
          </a:p>
          <a:p>
            <a:endParaRPr lang="en-US" dirty="0"/>
          </a:p>
        </p:txBody>
      </p:sp>
      <p:sp>
        <p:nvSpPr>
          <p:cNvPr id="4" name="Footer Placeholder 3">
            <a:extLst>
              <a:ext uri="{FF2B5EF4-FFF2-40B4-BE49-F238E27FC236}">
                <a16:creationId xmlns:a16="http://schemas.microsoft.com/office/drawing/2014/main" id="{3C027E72-C20E-4F80-993D-34002943911B}"/>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2318469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b="1" dirty="0">
                <a:solidFill>
                  <a:srgbClr val="FF0000"/>
                </a:solidFill>
              </a:rPr>
              <a:t>Iterative Model</a:t>
            </a:r>
          </a:p>
        </p:txBody>
      </p:sp>
      <p:sp>
        <p:nvSpPr>
          <p:cNvPr id="135171" name="Rectangle 3"/>
          <p:cNvSpPr>
            <a:spLocks noGrp="1" noChangeArrowheads="1"/>
          </p:cNvSpPr>
          <p:nvPr>
            <p:ph type="body" idx="1"/>
          </p:nvPr>
        </p:nvSpPr>
        <p:spPr>
          <a:xfrm>
            <a:off x="838200" y="1537252"/>
            <a:ext cx="10515600" cy="5184223"/>
          </a:xfrm>
        </p:spPr>
        <p:txBody>
          <a:bodyPr>
            <a:normAutofit/>
          </a:bodyPr>
          <a:lstStyle/>
          <a:p>
            <a:pPr algn="just"/>
            <a:r>
              <a:rPr lang="en-US" dirty="0"/>
              <a:t>In this Model, you can start with some of the software specifications and develop the first version of the software.</a:t>
            </a:r>
          </a:p>
          <a:p>
            <a:pPr algn="just"/>
            <a:r>
              <a:rPr lang="en-US" dirty="0"/>
              <a:t>After the first version if there is a need to change the software, then a new version of the software is created with a new iteration.</a:t>
            </a:r>
          </a:p>
          <a:p>
            <a:pPr algn="just"/>
            <a:r>
              <a:rPr lang="en-US" dirty="0"/>
              <a:t>Every release of the Iterative Model finishes in an exact and fixed period that is called iteration.</a:t>
            </a:r>
          </a:p>
          <a:p>
            <a:pPr algn="just"/>
            <a:r>
              <a:rPr lang="en-US" dirty="0"/>
              <a:t>The Iterative Model allows the accessing earlier phases, in which the variations made respectively. </a:t>
            </a:r>
          </a:p>
          <a:p>
            <a:pPr algn="just"/>
            <a:r>
              <a:rPr lang="en-US" dirty="0"/>
              <a:t>The final output of the project renewed at the end of the Software Development Life Cycle (SDLC) process.</a:t>
            </a:r>
          </a:p>
          <a:p>
            <a:pPr algn="just"/>
            <a:endParaRPr lang="en-US" dirty="0"/>
          </a:p>
        </p:txBody>
      </p:sp>
      <p:sp>
        <p:nvSpPr>
          <p:cNvPr id="2" name="Footer Placeholder 1">
            <a:extLst>
              <a:ext uri="{FF2B5EF4-FFF2-40B4-BE49-F238E27FC236}">
                <a16:creationId xmlns:a16="http://schemas.microsoft.com/office/drawing/2014/main" id="{491D6890-382E-4F06-8A37-3A1EC881CD4E}"/>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r>
              <a:rPr lang="en-US" b="1" dirty="0">
                <a:solidFill>
                  <a:srgbClr val="FF0000"/>
                </a:solidFill>
              </a:rPr>
              <a:t>Software Development Life Cycle (SDLC)</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fontScale="92500" lnSpcReduction="10000"/>
          </a:bodyPr>
          <a:lstStyle/>
          <a:p>
            <a:r>
              <a:rPr lang="en-US" dirty="0"/>
              <a:t>A software life cycle model (also termed process model) is a pictorial and diagrammatic representation of the software life cycle.</a:t>
            </a:r>
          </a:p>
          <a:p>
            <a:r>
              <a:rPr lang="en-US" dirty="0"/>
              <a:t> A life cycle model represents all the methods required to make a software product transit through its life cycle stages. </a:t>
            </a:r>
          </a:p>
          <a:p>
            <a:r>
              <a:rPr lang="en-US" dirty="0"/>
              <a:t>It also captures the structure in which these methods are to be undertaken.</a:t>
            </a:r>
          </a:p>
          <a:p>
            <a:pPr algn="just"/>
            <a:r>
              <a:rPr lang="en-US" dirty="0"/>
              <a:t>In other words, a life cycle model maps the various activities performed on a software product from its inception to retirement. Different life cycle models may plan the necessary development activities to phases in different ways. </a:t>
            </a:r>
          </a:p>
          <a:p>
            <a:pPr algn="just"/>
            <a:r>
              <a:rPr lang="en-US" dirty="0"/>
              <a:t>Thus, no element which life cycle model is followed, the essential activities are contained in all life cycle models though the action may be carried out in distinct orders in different life cycle models. </a:t>
            </a:r>
          </a:p>
          <a:p>
            <a:pPr algn="just"/>
            <a:r>
              <a:rPr lang="en-US" dirty="0"/>
              <a:t>During any life cycle stage, more than one activity may also be carried out.</a:t>
            </a:r>
          </a:p>
          <a:p>
            <a:endParaRPr lang="en-US" dirty="0"/>
          </a:p>
          <a:p>
            <a:endParaRPr lang="en-US" dirty="0"/>
          </a:p>
        </p:txBody>
      </p:sp>
      <p:sp>
        <p:nvSpPr>
          <p:cNvPr id="4" name="Footer Placeholder 3">
            <a:extLst>
              <a:ext uri="{FF2B5EF4-FFF2-40B4-BE49-F238E27FC236}">
                <a16:creationId xmlns:a16="http://schemas.microsoft.com/office/drawing/2014/main" id="{A523F738-102E-4A6F-8D24-13EF79CC7A0F}"/>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677178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Iterative Model</a:t>
            </a:r>
            <a:br>
              <a:rPr lang="en-US" b="1" dirty="0"/>
            </a:br>
            <a:r>
              <a:rPr lang="en-US" b="1" dirty="0"/>
              <a:t>								</a:t>
            </a:r>
            <a:endParaRPr lang="en-US" sz="1600" b="1" dirty="0"/>
          </a:p>
        </p:txBody>
      </p:sp>
      <p:sp>
        <p:nvSpPr>
          <p:cNvPr id="3" name="Content Placeholder 2"/>
          <p:cNvSpPr>
            <a:spLocks noGrp="1"/>
          </p:cNvSpPr>
          <p:nvPr>
            <p:ph idx="1"/>
          </p:nvPr>
        </p:nvSpPr>
        <p:spPr>
          <a:xfrm>
            <a:off x="838200" y="4184735"/>
            <a:ext cx="10515600" cy="1992227"/>
          </a:xfrm>
        </p:spPr>
        <p:txBody>
          <a:bodyPr/>
          <a:lstStyle/>
          <a:p>
            <a:pPr marL="0" indent="0">
              <a:buNone/>
            </a:pPr>
            <a:r>
              <a:rPr lang="en-US" dirty="0"/>
              <a:t>    </a:t>
            </a:r>
          </a:p>
        </p:txBody>
      </p:sp>
      <p:sp>
        <p:nvSpPr>
          <p:cNvPr id="30721" name="Rectangle 1"/>
          <p:cNvSpPr>
            <a:spLocks noChangeArrowheads="1"/>
          </p:cNvSpPr>
          <p:nvPr/>
        </p:nvSpPr>
        <p:spPr bwMode="auto">
          <a:xfrm>
            <a:off x="715617" y="2074875"/>
            <a:ext cx="9246139" cy="40011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r>
              <a:rPr lang="en-US" sz="2000" dirty="0">
                <a:latin typeface="Arial" pitchFamily="34" charset="0"/>
                <a:cs typeface="Arial" pitchFamily="34" charset="0"/>
              </a:rPr>
              <a:t>   </a:t>
            </a:r>
          </a:p>
        </p:txBody>
      </p:sp>
      <p:pic>
        <p:nvPicPr>
          <p:cNvPr id="5122" name="Picture 2" descr="Iterative Model">
            <a:extLst>
              <a:ext uri="{FF2B5EF4-FFF2-40B4-BE49-F238E27FC236}">
                <a16:creationId xmlns:a16="http://schemas.microsoft.com/office/drawing/2014/main" id="{CE463A70-843B-4BA7-B5C8-FF44802F63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713" y="1342273"/>
            <a:ext cx="9246139" cy="505588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145E9849-01E4-4FAD-841A-7A420FA693D1}"/>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06CA-AC9F-42B2-A225-8EFCCE90B5CF}"/>
              </a:ext>
            </a:extLst>
          </p:cNvPr>
          <p:cNvSpPr>
            <a:spLocks noGrp="1"/>
          </p:cNvSpPr>
          <p:nvPr>
            <p:ph type="title"/>
          </p:nvPr>
        </p:nvSpPr>
        <p:spPr>
          <a:xfrm>
            <a:off x="838200" y="365125"/>
            <a:ext cx="10515600" cy="575779"/>
          </a:xfrm>
        </p:spPr>
        <p:txBody>
          <a:bodyPr>
            <a:normAutofit fontScale="90000"/>
          </a:bodyPr>
          <a:lstStyle/>
          <a:p>
            <a:r>
              <a:rPr lang="en-US" sz="3600" b="1" dirty="0">
                <a:solidFill>
                  <a:srgbClr val="FF0000"/>
                </a:solidFill>
              </a:rPr>
              <a:t>The various phases of Iterative model are as follows:</a:t>
            </a:r>
          </a:p>
        </p:txBody>
      </p:sp>
      <p:sp>
        <p:nvSpPr>
          <p:cNvPr id="3" name="Content Placeholder 2">
            <a:extLst>
              <a:ext uri="{FF2B5EF4-FFF2-40B4-BE49-F238E27FC236}">
                <a16:creationId xmlns:a16="http://schemas.microsoft.com/office/drawing/2014/main" id="{19497CB4-CB76-4E56-A5EE-CBDE390E8379}"/>
              </a:ext>
            </a:extLst>
          </p:cNvPr>
          <p:cNvSpPr>
            <a:spLocks noGrp="1"/>
          </p:cNvSpPr>
          <p:nvPr>
            <p:ph idx="1"/>
          </p:nvPr>
        </p:nvSpPr>
        <p:spPr>
          <a:xfrm>
            <a:off x="838200" y="1046922"/>
            <a:ext cx="10515600" cy="5130041"/>
          </a:xfrm>
        </p:spPr>
        <p:txBody>
          <a:bodyPr/>
          <a:lstStyle/>
          <a:p>
            <a:pPr marL="0" indent="0" algn="just">
              <a:buNone/>
            </a:pPr>
            <a:r>
              <a:rPr lang="en-US" b="1" dirty="0"/>
              <a:t>1. Requirement gathering &amp; analysis:</a:t>
            </a:r>
            <a:r>
              <a:rPr lang="en-US" dirty="0"/>
              <a:t> In this phase, requirements are gathered from customers and check by an analyst whether requirements will fulfil or not. Analyst checks that need will achieve within budget or not. After all of this, the software team skips to the next phase.</a:t>
            </a:r>
          </a:p>
          <a:p>
            <a:pPr marL="0" indent="0" algn="just">
              <a:buNone/>
            </a:pPr>
            <a:r>
              <a:rPr lang="en-US" b="1" dirty="0"/>
              <a:t>2. Design:</a:t>
            </a:r>
            <a:r>
              <a:rPr lang="en-US" dirty="0"/>
              <a:t> In the design phase, team design the software by the different diagrams like Data Flow diagram, activity diagram, class diagram, state transition diagram, etc.</a:t>
            </a:r>
          </a:p>
          <a:p>
            <a:pPr marL="0" indent="0" algn="just">
              <a:buNone/>
            </a:pPr>
            <a:r>
              <a:rPr lang="en-US" b="1" dirty="0"/>
              <a:t>3. Implementation:</a:t>
            </a:r>
            <a:r>
              <a:rPr lang="en-US" dirty="0"/>
              <a:t> In the implementation, requirements are written in the coding language and transformed into computer </a:t>
            </a:r>
            <a:r>
              <a:rPr lang="en-US" dirty="0" err="1"/>
              <a:t>programmes</a:t>
            </a:r>
            <a:r>
              <a:rPr lang="en-US" dirty="0"/>
              <a:t> which are called Software.</a:t>
            </a:r>
          </a:p>
          <a:p>
            <a:pPr marL="0" indent="0" algn="just">
              <a:buNone/>
            </a:pPr>
            <a:endParaRPr lang="en-US" dirty="0"/>
          </a:p>
          <a:p>
            <a:endParaRPr lang="en-US" dirty="0"/>
          </a:p>
        </p:txBody>
      </p:sp>
      <p:sp>
        <p:nvSpPr>
          <p:cNvPr id="4" name="Footer Placeholder 3">
            <a:extLst>
              <a:ext uri="{FF2B5EF4-FFF2-40B4-BE49-F238E27FC236}">
                <a16:creationId xmlns:a16="http://schemas.microsoft.com/office/drawing/2014/main" id="{87B3B3AF-CF43-4A58-903A-3C335F8CCC3D}"/>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2308848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A439-DAD1-4AD0-9F3D-C0C5475D81CA}"/>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96F0FF2F-920C-4598-B86C-7D9D759A2DF1}"/>
              </a:ext>
            </a:extLst>
          </p:cNvPr>
          <p:cNvSpPr>
            <a:spLocks noGrp="1"/>
          </p:cNvSpPr>
          <p:nvPr>
            <p:ph idx="1"/>
          </p:nvPr>
        </p:nvSpPr>
        <p:spPr>
          <a:xfrm>
            <a:off x="838200" y="365125"/>
            <a:ext cx="10515600" cy="5811838"/>
          </a:xfrm>
        </p:spPr>
        <p:txBody>
          <a:bodyPr>
            <a:normAutofit fontScale="92500" lnSpcReduction="10000"/>
          </a:bodyPr>
          <a:lstStyle/>
          <a:p>
            <a:pPr marL="0" indent="0" algn="just">
              <a:buNone/>
            </a:pPr>
            <a:r>
              <a:rPr lang="en-US" sz="3200" b="1" dirty="0"/>
              <a:t>4. Testing:</a:t>
            </a:r>
            <a:r>
              <a:rPr lang="en-US" sz="3200" dirty="0"/>
              <a:t> After completing the coding phase, software testing starts using different test methods. There are many test methods, but the most common are white box, black box, and grey box test methods.</a:t>
            </a:r>
          </a:p>
          <a:p>
            <a:pPr marL="0" indent="0" algn="just">
              <a:buNone/>
            </a:pPr>
            <a:r>
              <a:rPr lang="en-US" sz="3200" b="1" dirty="0"/>
              <a:t>5. Deployment:</a:t>
            </a:r>
            <a:r>
              <a:rPr lang="en-US" sz="3200" dirty="0"/>
              <a:t> After completing all the phases, software is deployed to its work environment.</a:t>
            </a:r>
          </a:p>
          <a:p>
            <a:pPr marL="0" indent="0" algn="just">
              <a:buNone/>
            </a:pPr>
            <a:r>
              <a:rPr lang="en-US" sz="3200" b="1" dirty="0"/>
              <a:t>6. Review:</a:t>
            </a:r>
            <a:r>
              <a:rPr lang="en-US" sz="3200" dirty="0"/>
              <a:t> In this phase, after the product deployment, review phase is performed to check the </a:t>
            </a:r>
            <a:r>
              <a:rPr lang="en-US" sz="3200" dirty="0" err="1"/>
              <a:t>behaviour</a:t>
            </a:r>
            <a:r>
              <a:rPr lang="en-US" sz="3200" dirty="0"/>
              <a:t> and validity of the developed product. And if there are any error found then the process starts again from the requirement gathering.</a:t>
            </a:r>
          </a:p>
          <a:p>
            <a:pPr marL="0" indent="0" algn="just">
              <a:buNone/>
            </a:pPr>
            <a:r>
              <a:rPr lang="en-US" sz="3200" b="1" dirty="0"/>
              <a:t>7. Maintenance:</a:t>
            </a:r>
            <a:r>
              <a:rPr lang="en-US" sz="3200" dirty="0"/>
              <a:t> In the maintenance phase, after deployment of the software in the working environment there may be some bugs, some errors or new updates are required. Maintenance involves debugging and new addition options.</a:t>
            </a:r>
          </a:p>
          <a:p>
            <a:endParaRPr lang="en-US" dirty="0"/>
          </a:p>
        </p:txBody>
      </p:sp>
      <p:sp>
        <p:nvSpPr>
          <p:cNvPr id="4" name="Footer Placeholder 3">
            <a:extLst>
              <a:ext uri="{FF2B5EF4-FFF2-40B4-BE49-F238E27FC236}">
                <a16:creationId xmlns:a16="http://schemas.microsoft.com/office/drawing/2014/main" id="{06DDE52A-FAD9-447C-B296-CC14762E4AF3}"/>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2184175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F68A1-9D7F-4367-B08A-AE3E14E49BFC}"/>
              </a:ext>
            </a:extLst>
          </p:cNvPr>
          <p:cNvSpPr>
            <a:spLocks noGrp="1"/>
          </p:cNvSpPr>
          <p:nvPr>
            <p:ph type="title"/>
          </p:nvPr>
        </p:nvSpPr>
        <p:spPr/>
        <p:txBody>
          <a:bodyPr/>
          <a:lstStyle/>
          <a:p>
            <a:r>
              <a:rPr lang="en-US" b="1" dirty="0">
                <a:solidFill>
                  <a:srgbClr val="FF0000"/>
                </a:solidFill>
              </a:rPr>
              <a:t>When to use the Iterative Model?</a:t>
            </a:r>
          </a:p>
        </p:txBody>
      </p:sp>
      <p:sp>
        <p:nvSpPr>
          <p:cNvPr id="3" name="Content Placeholder 2">
            <a:extLst>
              <a:ext uri="{FF2B5EF4-FFF2-40B4-BE49-F238E27FC236}">
                <a16:creationId xmlns:a16="http://schemas.microsoft.com/office/drawing/2014/main" id="{BDCA875D-D4A9-4A37-B12A-4DDA87C43804}"/>
              </a:ext>
            </a:extLst>
          </p:cNvPr>
          <p:cNvSpPr>
            <a:spLocks noGrp="1"/>
          </p:cNvSpPr>
          <p:nvPr>
            <p:ph idx="1"/>
          </p:nvPr>
        </p:nvSpPr>
        <p:spPr/>
        <p:txBody>
          <a:bodyPr/>
          <a:lstStyle/>
          <a:p>
            <a:pPr algn="just"/>
            <a:r>
              <a:rPr lang="en-US" sz="3200" dirty="0"/>
              <a:t>When requirements are defined clearly and easy to understand.</a:t>
            </a:r>
          </a:p>
          <a:p>
            <a:pPr algn="just"/>
            <a:r>
              <a:rPr lang="en-US" sz="3200" dirty="0"/>
              <a:t>When the software application is large.</a:t>
            </a:r>
          </a:p>
          <a:p>
            <a:pPr algn="just"/>
            <a:r>
              <a:rPr lang="en-US" sz="3200" dirty="0"/>
              <a:t>When there is a requirement of changes in future.</a:t>
            </a:r>
          </a:p>
          <a:p>
            <a:endParaRPr lang="en-US" dirty="0"/>
          </a:p>
        </p:txBody>
      </p:sp>
      <p:sp>
        <p:nvSpPr>
          <p:cNvPr id="4" name="Footer Placeholder 3">
            <a:extLst>
              <a:ext uri="{FF2B5EF4-FFF2-40B4-BE49-F238E27FC236}">
                <a16:creationId xmlns:a16="http://schemas.microsoft.com/office/drawing/2014/main" id="{23D1AFED-A71F-4366-8F1F-1201D0B2A7A7}"/>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21131793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761BB-FC66-4673-9E66-D27141B3D3E5}"/>
              </a:ext>
            </a:extLst>
          </p:cNvPr>
          <p:cNvSpPr>
            <a:spLocks noGrp="1"/>
          </p:cNvSpPr>
          <p:nvPr>
            <p:ph type="title"/>
          </p:nvPr>
        </p:nvSpPr>
        <p:spPr/>
        <p:txBody>
          <a:bodyPr/>
          <a:lstStyle/>
          <a:p>
            <a:r>
              <a:rPr lang="en-US" b="1" dirty="0">
                <a:solidFill>
                  <a:srgbClr val="FF0000"/>
                </a:solidFill>
              </a:rPr>
              <a:t>Advantage(Pros) of Iterative Model</a:t>
            </a:r>
          </a:p>
        </p:txBody>
      </p:sp>
      <p:sp>
        <p:nvSpPr>
          <p:cNvPr id="3" name="Content Placeholder 2">
            <a:extLst>
              <a:ext uri="{FF2B5EF4-FFF2-40B4-BE49-F238E27FC236}">
                <a16:creationId xmlns:a16="http://schemas.microsoft.com/office/drawing/2014/main" id="{1B5C936D-9AF8-4A34-AB10-EF8E2F65E08F}"/>
              </a:ext>
            </a:extLst>
          </p:cNvPr>
          <p:cNvSpPr>
            <a:spLocks noGrp="1"/>
          </p:cNvSpPr>
          <p:nvPr>
            <p:ph idx="1"/>
          </p:nvPr>
        </p:nvSpPr>
        <p:spPr/>
        <p:txBody>
          <a:bodyPr/>
          <a:lstStyle/>
          <a:p>
            <a:r>
              <a:rPr lang="en-US" sz="3200" dirty="0"/>
              <a:t>Testing and debugging during smaller iteration is easy.</a:t>
            </a:r>
          </a:p>
          <a:p>
            <a:r>
              <a:rPr lang="en-US" sz="3200" dirty="0"/>
              <a:t>A Parallel development can plan.</a:t>
            </a:r>
          </a:p>
          <a:p>
            <a:r>
              <a:rPr lang="en-US" sz="3200" dirty="0"/>
              <a:t>It is easily acceptable to ever-changing needs of the project.</a:t>
            </a:r>
          </a:p>
          <a:p>
            <a:r>
              <a:rPr lang="en-US" sz="3200" dirty="0"/>
              <a:t>Risks are identified and resolved during iteration.</a:t>
            </a:r>
          </a:p>
          <a:p>
            <a:r>
              <a:rPr lang="en-US" sz="3200" dirty="0"/>
              <a:t>Limited time spent on documentation and extra time on designing.</a:t>
            </a:r>
          </a:p>
          <a:p>
            <a:endParaRPr lang="en-US" dirty="0"/>
          </a:p>
        </p:txBody>
      </p:sp>
      <p:sp>
        <p:nvSpPr>
          <p:cNvPr id="4" name="Footer Placeholder 3">
            <a:extLst>
              <a:ext uri="{FF2B5EF4-FFF2-40B4-BE49-F238E27FC236}">
                <a16:creationId xmlns:a16="http://schemas.microsoft.com/office/drawing/2014/main" id="{68F3C7BF-663B-4DD3-8856-220E206DD1B7}"/>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23515562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A9A96-5D99-4416-B9F6-0A9CE98B94C7}"/>
              </a:ext>
            </a:extLst>
          </p:cNvPr>
          <p:cNvSpPr>
            <a:spLocks noGrp="1"/>
          </p:cNvSpPr>
          <p:nvPr>
            <p:ph type="title"/>
          </p:nvPr>
        </p:nvSpPr>
        <p:spPr/>
        <p:txBody>
          <a:bodyPr/>
          <a:lstStyle/>
          <a:p>
            <a:r>
              <a:rPr lang="en-US" b="1" dirty="0">
                <a:solidFill>
                  <a:srgbClr val="FF0000"/>
                </a:solidFill>
              </a:rPr>
              <a:t>Disadvantage(Cons) of Iterative Model:</a:t>
            </a:r>
          </a:p>
        </p:txBody>
      </p:sp>
      <p:sp>
        <p:nvSpPr>
          <p:cNvPr id="3" name="Content Placeholder 2">
            <a:extLst>
              <a:ext uri="{FF2B5EF4-FFF2-40B4-BE49-F238E27FC236}">
                <a16:creationId xmlns:a16="http://schemas.microsoft.com/office/drawing/2014/main" id="{8C0569B7-1E4F-47B9-BF46-31531F85D1DE}"/>
              </a:ext>
            </a:extLst>
          </p:cNvPr>
          <p:cNvSpPr>
            <a:spLocks noGrp="1"/>
          </p:cNvSpPr>
          <p:nvPr>
            <p:ph idx="1"/>
          </p:nvPr>
        </p:nvSpPr>
        <p:spPr/>
        <p:txBody>
          <a:bodyPr/>
          <a:lstStyle/>
          <a:p>
            <a:r>
              <a:rPr lang="en-US" sz="3200" dirty="0"/>
              <a:t>It is not suitable for </a:t>
            </a:r>
            <a:r>
              <a:rPr lang="en-US" sz="3200" dirty="0">
                <a:solidFill>
                  <a:srgbClr val="FF0000"/>
                </a:solidFill>
              </a:rPr>
              <a:t>smaller projects</a:t>
            </a:r>
            <a:r>
              <a:rPr lang="en-US" sz="3200" dirty="0"/>
              <a:t>.</a:t>
            </a:r>
          </a:p>
          <a:p>
            <a:r>
              <a:rPr lang="en-US" sz="3200" dirty="0"/>
              <a:t>More Resources may be required.</a:t>
            </a:r>
          </a:p>
          <a:p>
            <a:r>
              <a:rPr lang="en-US" sz="3200" dirty="0">
                <a:solidFill>
                  <a:srgbClr val="FF0000"/>
                </a:solidFill>
              </a:rPr>
              <a:t>Design can be changed again and again </a:t>
            </a:r>
            <a:r>
              <a:rPr lang="en-US" sz="3200" dirty="0"/>
              <a:t>because of imperfect requirements.</a:t>
            </a:r>
          </a:p>
          <a:p>
            <a:r>
              <a:rPr lang="en-US" sz="3200" dirty="0">
                <a:solidFill>
                  <a:srgbClr val="FF0000"/>
                </a:solidFill>
              </a:rPr>
              <a:t>Requirement changes </a:t>
            </a:r>
            <a:r>
              <a:rPr lang="en-US" sz="3200" dirty="0"/>
              <a:t>can cause over budget.</a:t>
            </a:r>
          </a:p>
          <a:p>
            <a:r>
              <a:rPr lang="en-US" sz="3200" dirty="0">
                <a:solidFill>
                  <a:srgbClr val="FF0000"/>
                </a:solidFill>
              </a:rPr>
              <a:t>Project completion date not confirmed </a:t>
            </a:r>
            <a:r>
              <a:rPr lang="en-US" sz="3200" dirty="0"/>
              <a:t>because of changing requirements.</a:t>
            </a:r>
          </a:p>
          <a:p>
            <a:endParaRPr lang="en-US" dirty="0"/>
          </a:p>
        </p:txBody>
      </p:sp>
      <p:sp>
        <p:nvSpPr>
          <p:cNvPr id="4" name="Footer Placeholder 3">
            <a:extLst>
              <a:ext uri="{FF2B5EF4-FFF2-40B4-BE49-F238E27FC236}">
                <a16:creationId xmlns:a16="http://schemas.microsoft.com/office/drawing/2014/main" id="{DA3F151E-26A2-4338-8B03-64218E8E47EC}"/>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2740730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981200" y="274638"/>
            <a:ext cx="8229600" cy="1143000"/>
          </a:xfrm>
        </p:spPr>
        <p:txBody>
          <a:bodyPr>
            <a:normAutofit fontScale="90000"/>
          </a:bodyPr>
          <a:lstStyle/>
          <a:p>
            <a:r>
              <a:rPr lang="en-US" b="1" dirty="0">
                <a:solidFill>
                  <a:srgbClr val="FF0000"/>
                </a:solidFill>
              </a:rPr>
              <a:t>Iterative Enhancement Model</a:t>
            </a:r>
            <a:br>
              <a:rPr lang="en-US" b="1" dirty="0"/>
            </a:br>
            <a:r>
              <a:rPr lang="en-US" b="1" dirty="0"/>
              <a:t>								</a:t>
            </a:r>
            <a:endParaRPr lang="en-US" sz="1600" b="1" dirty="0"/>
          </a:p>
        </p:txBody>
      </p:sp>
      <p:sp>
        <p:nvSpPr>
          <p:cNvPr id="6" name="Content Placeholder 5"/>
          <p:cNvSpPr>
            <a:spLocks noGrp="1"/>
          </p:cNvSpPr>
          <p:nvPr>
            <p:ph idx="1"/>
          </p:nvPr>
        </p:nvSpPr>
        <p:spPr/>
        <p:txBody>
          <a:bodyPr/>
          <a:lstStyle/>
          <a:p>
            <a:pPr>
              <a:buNone/>
            </a:pPr>
            <a:r>
              <a:rPr lang="en-US" dirty="0"/>
              <a:t>    </a:t>
            </a:r>
          </a:p>
        </p:txBody>
      </p:sp>
      <p:pic>
        <p:nvPicPr>
          <p:cNvPr id="8" name="Picture 7" descr="http://zestinfotech.com/wp-content/uploads/2011/08/waterfall_model.png"/>
          <p:cNvPicPr/>
          <p:nvPr/>
        </p:nvPicPr>
        <p:blipFill rotWithShape="1">
          <a:blip r:embed="rId2" cstate="print"/>
          <a:srcRect t="12720"/>
          <a:stretch/>
        </p:blipFill>
        <p:spPr bwMode="auto">
          <a:xfrm>
            <a:off x="649357" y="1281113"/>
            <a:ext cx="10704443" cy="489585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FC7E13EC-052C-421D-9D8A-073A5B30454F}"/>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7416237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11406-4434-4E9D-85DF-38D91DFEEC07}"/>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B7AA0A02-5B4B-43B4-A8F2-D09D299519D0}"/>
              </a:ext>
            </a:extLst>
          </p:cNvPr>
          <p:cNvSpPr>
            <a:spLocks noGrp="1"/>
          </p:cNvSpPr>
          <p:nvPr>
            <p:ph idx="1"/>
          </p:nvPr>
        </p:nvSpPr>
        <p:spPr>
          <a:xfrm>
            <a:off x="838200" y="365125"/>
            <a:ext cx="10515600" cy="5811838"/>
          </a:xfrm>
        </p:spPr>
        <p:txBody>
          <a:bodyPr>
            <a:normAutofit/>
          </a:bodyPr>
          <a:lstStyle/>
          <a:p>
            <a:pPr algn="just"/>
            <a:r>
              <a:rPr lang="en-US" sz="3200" dirty="0"/>
              <a:t>The incremental model (also known as </a:t>
            </a:r>
            <a:r>
              <a:rPr lang="en-US" sz="3200" b="1" dirty="0"/>
              <a:t>iterative enhancement model) </a:t>
            </a:r>
            <a:r>
              <a:rPr lang="en-US" sz="3200" dirty="0"/>
              <a:t>comprises the </a:t>
            </a:r>
            <a:r>
              <a:rPr lang="en-US" sz="3200" dirty="0">
                <a:solidFill>
                  <a:srgbClr val="FF0000"/>
                </a:solidFill>
              </a:rPr>
              <a:t>features of waterfall model in an iterative manner</a:t>
            </a:r>
            <a:r>
              <a:rPr lang="en-US" sz="3200" dirty="0"/>
              <a:t>. </a:t>
            </a:r>
          </a:p>
          <a:p>
            <a:pPr algn="just"/>
            <a:r>
              <a:rPr lang="en-US" sz="3200" dirty="0"/>
              <a:t>The waterfall model performs each phase for developing complete software whereas the incremental model has phases similar to the linear sequential model arid has an iterative nature of prototyping.</a:t>
            </a:r>
          </a:p>
          <a:p>
            <a:pPr algn="just"/>
            <a:r>
              <a:rPr lang="en-US" sz="3200" dirty="0"/>
              <a:t>During the </a:t>
            </a:r>
            <a:r>
              <a:rPr lang="en-US" sz="3200" dirty="0">
                <a:solidFill>
                  <a:srgbClr val="FF0000"/>
                </a:solidFill>
              </a:rPr>
              <a:t>implementation phase</a:t>
            </a:r>
            <a:r>
              <a:rPr lang="en-US" sz="3200" dirty="0"/>
              <a:t>, the </a:t>
            </a:r>
            <a:r>
              <a:rPr lang="en-US" sz="3200" dirty="0">
                <a:solidFill>
                  <a:srgbClr val="FF0000"/>
                </a:solidFill>
              </a:rPr>
              <a:t>project is divided </a:t>
            </a:r>
            <a:r>
              <a:rPr lang="en-US" sz="3200" dirty="0"/>
              <a:t>into small </a:t>
            </a:r>
            <a:r>
              <a:rPr lang="en-US" sz="3200" dirty="0">
                <a:solidFill>
                  <a:srgbClr val="FF0000"/>
                </a:solidFill>
              </a:rPr>
              <a:t>subsets known as </a:t>
            </a:r>
            <a:r>
              <a:rPr lang="en-US" sz="3200" b="1" dirty="0">
                <a:solidFill>
                  <a:srgbClr val="FF0000"/>
                </a:solidFill>
              </a:rPr>
              <a:t>increments</a:t>
            </a:r>
            <a:r>
              <a:rPr lang="en-US" sz="3200" b="1" dirty="0"/>
              <a:t> </a:t>
            </a:r>
            <a:r>
              <a:rPr lang="en-US" sz="3200" dirty="0"/>
              <a:t>that are implemented individually. This model comprises several phases where each phase produces an increment. </a:t>
            </a:r>
          </a:p>
        </p:txBody>
      </p:sp>
      <p:sp>
        <p:nvSpPr>
          <p:cNvPr id="4" name="Footer Placeholder 3">
            <a:extLst>
              <a:ext uri="{FF2B5EF4-FFF2-40B4-BE49-F238E27FC236}">
                <a16:creationId xmlns:a16="http://schemas.microsoft.com/office/drawing/2014/main" id="{F837F23F-B373-48FE-AB94-37F831F6301C}"/>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829258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2AA08-5355-4C2F-AF39-7ECB7A0C3782}"/>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DC1BC7D6-B6B0-4C9F-907F-26BAEBDD198E}"/>
              </a:ext>
            </a:extLst>
          </p:cNvPr>
          <p:cNvSpPr>
            <a:spLocks noGrp="1"/>
          </p:cNvSpPr>
          <p:nvPr>
            <p:ph idx="1"/>
          </p:nvPr>
        </p:nvSpPr>
        <p:spPr>
          <a:xfrm>
            <a:off x="838200" y="132522"/>
            <a:ext cx="10515600" cy="6044441"/>
          </a:xfrm>
        </p:spPr>
        <p:txBody>
          <a:bodyPr>
            <a:normAutofit/>
          </a:bodyPr>
          <a:lstStyle/>
          <a:p>
            <a:pPr algn="just"/>
            <a:r>
              <a:rPr lang="en-US" sz="3600" dirty="0"/>
              <a:t>These </a:t>
            </a:r>
            <a:r>
              <a:rPr lang="en-US" sz="3600" dirty="0">
                <a:solidFill>
                  <a:srgbClr val="FF0000"/>
                </a:solidFill>
              </a:rPr>
              <a:t>increments are identified in the beginning of the development process </a:t>
            </a:r>
            <a:r>
              <a:rPr lang="en-US" sz="3600" dirty="0"/>
              <a:t>and the entire process from requirements gathering to delivery of the product is carried out for each increment.</a:t>
            </a:r>
          </a:p>
          <a:p>
            <a:pPr algn="just"/>
            <a:r>
              <a:rPr lang="en-US" sz="3600" dirty="0"/>
              <a:t>The basic idea of this model is to </a:t>
            </a:r>
            <a:r>
              <a:rPr lang="en-US" sz="3600" dirty="0">
                <a:solidFill>
                  <a:srgbClr val="FF0000"/>
                </a:solidFill>
              </a:rPr>
              <a:t>start the process with requirements and iteratively enhance the requirements until the final software is implemented</a:t>
            </a:r>
            <a:r>
              <a:rPr lang="en-US" sz="3600" dirty="0"/>
              <a:t>. </a:t>
            </a:r>
          </a:p>
          <a:p>
            <a:pPr algn="just"/>
            <a:r>
              <a:rPr lang="en-US" sz="3600" dirty="0"/>
              <a:t>In addition, as in prototyping, the increment provides </a:t>
            </a:r>
            <a:r>
              <a:rPr lang="en-US" sz="3600" dirty="0">
                <a:solidFill>
                  <a:srgbClr val="FF0000"/>
                </a:solidFill>
              </a:rPr>
              <a:t>feedback from the user</a:t>
            </a:r>
            <a:r>
              <a:rPr lang="en-US" sz="3600" dirty="0"/>
              <a:t> specifying the requirements of the software. </a:t>
            </a:r>
          </a:p>
        </p:txBody>
      </p:sp>
      <p:sp>
        <p:nvSpPr>
          <p:cNvPr id="4" name="Footer Placeholder 3">
            <a:extLst>
              <a:ext uri="{FF2B5EF4-FFF2-40B4-BE49-F238E27FC236}">
                <a16:creationId xmlns:a16="http://schemas.microsoft.com/office/drawing/2014/main" id="{6001C68A-88CB-43DC-9436-53E716ED32CD}"/>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664874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C717-BA31-4B3A-8F1A-F9937882A5B5}"/>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5B33E6F8-E0D0-414C-ABF1-4EED8DC79338}"/>
              </a:ext>
            </a:extLst>
          </p:cNvPr>
          <p:cNvSpPr>
            <a:spLocks noGrp="1"/>
          </p:cNvSpPr>
          <p:nvPr>
            <p:ph idx="1"/>
          </p:nvPr>
        </p:nvSpPr>
        <p:spPr>
          <a:xfrm>
            <a:off x="838200" y="136525"/>
            <a:ext cx="10515600" cy="6356350"/>
          </a:xfrm>
        </p:spPr>
        <p:txBody>
          <a:bodyPr>
            <a:normAutofit fontScale="92500"/>
          </a:bodyPr>
          <a:lstStyle/>
          <a:p>
            <a:pPr algn="just"/>
            <a:r>
              <a:rPr lang="en-US" sz="3200" dirty="0"/>
              <a:t>This approach is useful as it simplifies the software development process as implementation of smaller increments is easier than implementing the entire system.</a:t>
            </a:r>
          </a:p>
          <a:p>
            <a:pPr algn="just"/>
            <a:r>
              <a:rPr lang="en-US" sz="3200" dirty="0"/>
              <a:t>Each </a:t>
            </a:r>
            <a:r>
              <a:rPr lang="en-US" sz="3200" dirty="0">
                <a:solidFill>
                  <a:srgbClr val="FF0000"/>
                </a:solidFill>
              </a:rPr>
              <a:t>stage of incremental model adds some functionality </a:t>
            </a:r>
            <a:r>
              <a:rPr lang="en-US" sz="3200" dirty="0"/>
              <a:t>to the product and passes it on to the next stage. The </a:t>
            </a:r>
            <a:r>
              <a:rPr lang="en-US" sz="3200" dirty="0">
                <a:solidFill>
                  <a:srgbClr val="FF0000"/>
                </a:solidFill>
              </a:rPr>
              <a:t>first increment </a:t>
            </a:r>
            <a:r>
              <a:rPr lang="en-US" sz="3200" dirty="0"/>
              <a:t>is generally known as a </a:t>
            </a:r>
            <a:r>
              <a:rPr lang="en-US" sz="3200" b="1" dirty="0">
                <a:solidFill>
                  <a:srgbClr val="FF0000"/>
                </a:solidFill>
              </a:rPr>
              <a:t>core product</a:t>
            </a:r>
            <a:r>
              <a:rPr lang="en-US" sz="3200" b="1" dirty="0"/>
              <a:t> </a:t>
            </a:r>
            <a:r>
              <a:rPr lang="en-US" sz="3200" dirty="0"/>
              <a:t>and is used by the user for a detailed evaluation. </a:t>
            </a:r>
          </a:p>
          <a:p>
            <a:pPr algn="just"/>
            <a:r>
              <a:rPr lang="en-US" sz="3200" dirty="0"/>
              <a:t>This process results in creation of a plan for the next increment.</a:t>
            </a:r>
          </a:p>
          <a:p>
            <a:pPr algn="just"/>
            <a:r>
              <a:rPr lang="en-US" sz="3200" dirty="0"/>
              <a:t>This plan determines the modifications (features or functions) of the product in order to accomplish user requirements. </a:t>
            </a:r>
          </a:p>
          <a:p>
            <a:pPr algn="just"/>
            <a:r>
              <a:rPr lang="en-US" sz="3200" dirty="0"/>
              <a:t>The iteration process, which includes the delivery of the increments to the user, continues until the software is completely developed.</a:t>
            </a:r>
          </a:p>
          <a:p>
            <a:endParaRPr lang="en-US" dirty="0"/>
          </a:p>
        </p:txBody>
      </p:sp>
      <p:sp>
        <p:nvSpPr>
          <p:cNvPr id="4" name="Footer Placeholder 3">
            <a:extLst>
              <a:ext uri="{FF2B5EF4-FFF2-40B4-BE49-F238E27FC236}">
                <a16:creationId xmlns:a16="http://schemas.microsoft.com/office/drawing/2014/main" id="{F43DE63A-A3BA-4F4F-8E92-109C53D0C230}"/>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2664039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r>
              <a:rPr lang="en-US" dirty="0"/>
              <a:t>  </a:t>
            </a:r>
            <a:r>
              <a:rPr lang="en-US" b="1" dirty="0">
                <a:solidFill>
                  <a:srgbClr val="FF0000"/>
                </a:solidFill>
              </a:rPr>
              <a:t>Need of SDLC</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404731"/>
            <a:ext cx="10515600" cy="5234608"/>
          </a:xfrm>
        </p:spPr>
        <p:txBody>
          <a:bodyPr>
            <a:normAutofit/>
          </a:bodyPr>
          <a:lstStyle/>
          <a:p>
            <a:pPr algn="just"/>
            <a:r>
              <a:rPr lang="en-US" dirty="0"/>
              <a:t>The development team must determine a suitable life cycle model for a particular plan and then observe to it.</a:t>
            </a:r>
          </a:p>
          <a:p>
            <a:pPr algn="just"/>
            <a:r>
              <a:rPr lang="en-US" dirty="0"/>
              <a:t>Without using an exact life cycle model, the development of a software product would not be in a systematic and disciplined manner. </a:t>
            </a:r>
          </a:p>
          <a:p>
            <a:pPr algn="just"/>
            <a:r>
              <a:rPr lang="en-US" dirty="0"/>
              <a:t>When a team is developing a software product, there must be a clear understanding among team representative about when and what to do. Otherwise, it would point to chaos and project failure.</a:t>
            </a:r>
          </a:p>
          <a:p>
            <a:endParaRPr lang="en-US" dirty="0"/>
          </a:p>
          <a:p>
            <a:endParaRPr lang="en-US" dirty="0"/>
          </a:p>
        </p:txBody>
      </p:sp>
      <p:sp>
        <p:nvSpPr>
          <p:cNvPr id="4" name="Footer Placeholder 3">
            <a:extLst>
              <a:ext uri="{FF2B5EF4-FFF2-40B4-BE49-F238E27FC236}">
                <a16:creationId xmlns:a16="http://schemas.microsoft.com/office/drawing/2014/main" id="{7D926C12-4E15-4DDE-B0D7-55C5B5A107D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1080364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a:xfrm>
            <a:off x="838200" y="365125"/>
            <a:ext cx="10515600" cy="999849"/>
          </a:xfrm>
        </p:spPr>
        <p:txBody>
          <a:bodyPr/>
          <a:lstStyle/>
          <a:p>
            <a:r>
              <a:rPr lang="en-US" b="1" dirty="0">
                <a:solidFill>
                  <a:srgbClr val="FF0000"/>
                </a:solidFill>
              </a:rPr>
              <a:t>Incremental Model Strengths </a:t>
            </a:r>
          </a:p>
        </p:txBody>
      </p:sp>
      <p:sp>
        <p:nvSpPr>
          <p:cNvPr id="465923" name="Rectangle 3"/>
          <p:cNvSpPr>
            <a:spLocks noGrp="1" noChangeArrowheads="1"/>
          </p:cNvSpPr>
          <p:nvPr>
            <p:ph type="body" idx="1"/>
          </p:nvPr>
        </p:nvSpPr>
        <p:spPr>
          <a:xfrm>
            <a:off x="728869" y="1364974"/>
            <a:ext cx="10336695" cy="5493026"/>
          </a:xfrm>
        </p:spPr>
        <p:txBody>
          <a:bodyPr>
            <a:normAutofit/>
          </a:bodyPr>
          <a:lstStyle/>
          <a:p>
            <a:pPr lvl="0" algn="just"/>
            <a:r>
              <a:rPr lang="en-US" sz="3200" b="1" dirty="0"/>
              <a:t>Early feedback is generated </a:t>
            </a:r>
            <a:r>
              <a:rPr lang="en-US" sz="3200" dirty="0"/>
              <a:t>because implementation occurs rapidly for a small subset of the software.</a:t>
            </a:r>
          </a:p>
          <a:p>
            <a:pPr lvl="0" algn="just"/>
            <a:r>
              <a:rPr lang="en-US" sz="3200" dirty="0"/>
              <a:t>There is an </a:t>
            </a:r>
            <a:r>
              <a:rPr lang="en-US" sz="3200" b="1" dirty="0"/>
              <a:t>emphasis on reuse</a:t>
            </a:r>
            <a:r>
              <a:rPr lang="en-US" sz="3200" dirty="0"/>
              <a:t>. </a:t>
            </a:r>
          </a:p>
          <a:p>
            <a:pPr lvl="0" algn="just"/>
            <a:r>
              <a:rPr lang="en-US" sz="3200" dirty="0">
                <a:solidFill>
                  <a:schemeClr val="tx1">
                    <a:lumMod val="95000"/>
                    <a:lumOff val="5000"/>
                  </a:schemeClr>
                </a:solidFill>
              </a:rPr>
              <a:t>Risk of changing requirements is reduced</a:t>
            </a:r>
            <a:endParaRPr lang="en-US" sz="3200" dirty="0"/>
          </a:p>
          <a:p>
            <a:pPr lvl="0" algn="just"/>
            <a:r>
              <a:rPr lang="en-US" sz="3200" dirty="0"/>
              <a:t>In iterative model </a:t>
            </a:r>
            <a:r>
              <a:rPr lang="en-US" sz="3200" b="1" dirty="0"/>
              <a:t>we are building and improving the product step by step. Hence we can track the defects at early stages. </a:t>
            </a:r>
          </a:p>
          <a:p>
            <a:pPr lvl="0" algn="just"/>
            <a:r>
              <a:rPr lang="en-US" sz="3200" dirty="0"/>
              <a:t>In iterative model </a:t>
            </a:r>
            <a:r>
              <a:rPr lang="en-US" sz="3200" b="1" dirty="0"/>
              <a:t>less time is spent on documenting and more time is given for designing</a:t>
            </a:r>
            <a:r>
              <a:rPr lang="en-US" sz="3200" dirty="0"/>
              <a:t>.</a:t>
            </a:r>
          </a:p>
          <a:p>
            <a:pPr algn="just"/>
            <a:endParaRPr lang="en-US" dirty="0">
              <a:solidFill>
                <a:schemeClr val="tx1">
                  <a:lumMod val="95000"/>
                  <a:lumOff val="5000"/>
                </a:schemeClr>
              </a:solidFill>
            </a:endParaRPr>
          </a:p>
          <a:p>
            <a:pPr algn="just"/>
            <a:endParaRPr lang="en-US" dirty="0">
              <a:solidFill>
                <a:srgbClr val="FFFF00"/>
              </a:solidFill>
            </a:endParaRPr>
          </a:p>
        </p:txBody>
      </p:sp>
      <p:sp>
        <p:nvSpPr>
          <p:cNvPr id="2" name="Footer Placeholder 1">
            <a:extLst>
              <a:ext uri="{FF2B5EF4-FFF2-40B4-BE49-F238E27FC236}">
                <a16:creationId xmlns:a16="http://schemas.microsoft.com/office/drawing/2014/main" id="{428B23D1-7FF9-4558-B436-CA5EB5AD7830}"/>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b="1" dirty="0">
                <a:solidFill>
                  <a:srgbClr val="FF0000"/>
                </a:solidFill>
              </a:rPr>
              <a:t>Incremental Model Weaknesses </a:t>
            </a:r>
          </a:p>
        </p:txBody>
      </p:sp>
      <p:sp>
        <p:nvSpPr>
          <p:cNvPr id="466947" name="Rectangle 3"/>
          <p:cNvSpPr>
            <a:spLocks noGrp="1" noChangeArrowheads="1"/>
          </p:cNvSpPr>
          <p:nvPr>
            <p:ph type="body" idx="1"/>
          </p:nvPr>
        </p:nvSpPr>
        <p:spPr/>
        <p:txBody>
          <a:bodyPr>
            <a:normAutofit/>
          </a:bodyPr>
          <a:lstStyle/>
          <a:p>
            <a:pPr algn="just">
              <a:lnSpc>
                <a:spcPct val="90000"/>
              </a:lnSpc>
            </a:pPr>
            <a:r>
              <a:rPr lang="en-US" b="1" dirty="0">
                <a:solidFill>
                  <a:schemeClr val="tx1">
                    <a:lumMod val="95000"/>
                    <a:lumOff val="5000"/>
                  </a:schemeClr>
                </a:solidFill>
              </a:rPr>
              <a:t>Rework may increase</a:t>
            </a:r>
          </a:p>
          <a:p>
            <a:pPr algn="just">
              <a:lnSpc>
                <a:spcPct val="90000"/>
              </a:lnSpc>
            </a:pPr>
            <a:r>
              <a:rPr lang="en-US" b="1" dirty="0">
                <a:solidFill>
                  <a:schemeClr val="tx1">
                    <a:lumMod val="95000"/>
                    <a:lumOff val="5000"/>
                  </a:schemeClr>
                </a:solidFill>
              </a:rPr>
              <a:t>Requires good planning and design</a:t>
            </a:r>
          </a:p>
          <a:p>
            <a:pPr algn="just">
              <a:lnSpc>
                <a:spcPct val="90000"/>
              </a:lnSpc>
            </a:pPr>
            <a:r>
              <a:rPr lang="en-US" b="1" dirty="0">
                <a:solidFill>
                  <a:schemeClr val="tx1">
                    <a:lumMod val="95000"/>
                    <a:lumOff val="5000"/>
                  </a:schemeClr>
                </a:solidFill>
              </a:rPr>
              <a:t>Requires early definition of a complete and fully functional system </a:t>
            </a:r>
            <a:r>
              <a:rPr lang="en-US" dirty="0">
                <a:solidFill>
                  <a:schemeClr val="tx1">
                    <a:lumMod val="95000"/>
                    <a:lumOff val="5000"/>
                  </a:schemeClr>
                </a:solidFill>
              </a:rPr>
              <a:t>to allow for the definition of increments</a:t>
            </a:r>
          </a:p>
          <a:p>
            <a:pPr lvl="0"/>
            <a:r>
              <a:rPr lang="en-US" b="1" dirty="0"/>
              <a:t>Becomes invalid when there is time constraint</a:t>
            </a:r>
            <a:r>
              <a:rPr lang="en-US" dirty="0"/>
              <a:t> on the project schedule or when the users cannot accept the phased deliverables.</a:t>
            </a:r>
          </a:p>
          <a:p>
            <a:pPr lvl="0" algn="just"/>
            <a:r>
              <a:rPr lang="en-US" b="1" dirty="0"/>
              <a:t>Costly system architecture</a:t>
            </a:r>
            <a:r>
              <a:rPr lang="en-US" dirty="0"/>
              <a:t> or design issues may arise because not all requirements are gathered up front for the entire lifecycle</a:t>
            </a:r>
          </a:p>
          <a:p>
            <a:pPr algn="just">
              <a:lnSpc>
                <a:spcPct val="90000"/>
              </a:lnSpc>
            </a:pPr>
            <a:endParaRPr lang="en-US" dirty="0">
              <a:solidFill>
                <a:schemeClr val="tx1">
                  <a:lumMod val="95000"/>
                  <a:lumOff val="5000"/>
                </a:schemeClr>
              </a:solidFill>
            </a:endParaRPr>
          </a:p>
          <a:p>
            <a:pPr algn="just">
              <a:lnSpc>
                <a:spcPct val="90000"/>
              </a:lnSpc>
            </a:pPr>
            <a:endParaRPr lang="en-US" dirty="0"/>
          </a:p>
        </p:txBody>
      </p:sp>
      <p:sp>
        <p:nvSpPr>
          <p:cNvPr id="2" name="Footer Placeholder 1">
            <a:extLst>
              <a:ext uri="{FF2B5EF4-FFF2-40B4-BE49-F238E27FC236}">
                <a16:creationId xmlns:a16="http://schemas.microsoft.com/office/drawing/2014/main" id="{3D512087-9FEB-48CB-A017-4103A3D1A458}"/>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E721E-91D7-42FB-86AF-914EC9B54991}"/>
              </a:ext>
            </a:extLst>
          </p:cNvPr>
          <p:cNvSpPr>
            <a:spLocks noGrp="1"/>
          </p:cNvSpPr>
          <p:nvPr>
            <p:ph type="title"/>
          </p:nvPr>
        </p:nvSpPr>
        <p:spPr/>
        <p:txBody>
          <a:bodyPr/>
          <a:lstStyle/>
          <a:p>
            <a:r>
              <a:rPr lang="en-US" dirty="0">
                <a:solidFill>
                  <a:schemeClr val="accent6">
                    <a:lumMod val="75000"/>
                  </a:schemeClr>
                </a:solidFill>
              </a:rPr>
              <a:t>Questions asked in Software Companies</a:t>
            </a:r>
          </a:p>
        </p:txBody>
      </p:sp>
      <p:sp>
        <p:nvSpPr>
          <p:cNvPr id="3" name="Content Placeholder 2">
            <a:extLst>
              <a:ext uri="{FF2B5EF4-FFF2-40B4-BE49-F238E27FC236}">
                <a16:creationId xmlns:a16="http://schemas.microsoft.com/office/drawing/2014/main" id="{DA6BC51B-A390-4EA2-B171-E2C16B3873B3}"/>
              </a:ext>
            </a:extLst>
          </p:cNvPr>
          <p:cNvSpPr>
            <a:spLocks noGrp="1"/>
          </p:cNvSpPr>
          <p:nvPr>
            <p:ph idx="1"/>
          </p:nvPr>
        </p:nvSpPr>
        <p:spPr/>
        <p:txBody>
          <a:bodyPr/>
          <a:lstStyle/>
          <a:p>
            <a:r>
              <a:rPr lang="en-US" sz="3200" dirty="0">
                <a:solidFill>
                  <a:srgbClr val="0070C0"/>
                </a:solidFill>
              </a:rPr>
              <a:t>What are the benefits of prototyping?[Wipro]</a:t>
            </a:r>
          </a:p>
          <a:p>
            <a:r>
              <a:rPr lang="en-US" sz="3200" dirty="0">
                <a:solidFill>
                  <a:srgbClr val="0070C0"/>
                </a:solidFill>
              </a:rPr>
              <a:t>What are the disadvantages of classic life cycle model?[HCL]</a:t>
            </a:r>
          </a:p>
          <a:p>
            <a:r>
              <a:rPr lang="en-US" sz="3200" dirty="0">
                <a:solidFill>
                  <a:srgbClr val="0070C0"/>
                </a:solidFill>
              </a:rPr>
              <a:t>What are the merits of the incremental model? [HCL]</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BDD2ADC4-3568-478F-A4F0-4E6D98E97174}"/>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2491279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0336"/>
          </a:xfrm>
        </p:spPr>
        <p:txBody>
          <a:bodyPr/>
          <a:lstStyle/>
          <a:p>
            <a:r>
              <a:rPr lang="en-US" b="1" dirty="0">
                <a:solidFill>
                  <a:srgbClr val="FF0000"/>
                </a:solidFill>
              </a:rPr>
              <a:t>EVOLUTIONARY PROCESS MODEL</a:t>
            </a:r>
          </a:p>
        </p:txBody>
      </p:sp>
      <p:sp>
        <p:nvSpPr>
          <p:cNvPr id="3" name="Content Placeholder 2"/>
          <p:cNvSpPr>
            <a:spLocks noGrp="1"/>
          </p:cNvSpPr>
          <p:nvPr>
            <p:ph idx="1"/>
          </p:nvPr>
        </p:nvSpPr>
        <p:spPr>
          <a:xfrm>
            <a:off x="543339" y="1285462"/>
            <a:ext cx="10810461" cy="5207412"/>
          </a:xfrm>
        </p:spPr>
        <p:txBody>
          <a:bodyPr>
            <a:normAutofit/>
          </a:bodyPr>
          <a:lstStyle/>
          <a:p>
            <a:pPr algn="just"/>
            <a:r>
              <a:rPr lang="en-US" sz="3200" dirty="0">
                <a:latin typeface="Arial" pitchFamily="34" charset="0"/>
                <a:cs typeface="Arial" pitchFamily="34" charset="0"/>
              </a:rPr>
              <a:t>Evolutionary process model </a:t>
            </a:r>
            <a:r>
              <a:rPr lang="en-US" sz="3200" b="1" dirty="0">
                <a:latin typeface="Arial" pitchFamily="34" charset="0"/>
                <a:cs typeface="Arial" pitchFamily="34" charset="0"/>
              </a:rPr>
              <a:t>resembles iterative enhancement model. </a:t>
            </a:r>
          </a:p>
          <a:p>
            <a:pPr algn="just"/>
            <a:r>
              <a:rPr lang="en-US" sz="3200" b="1" dirty="0">
                <a:latin typeface="Arial" pitchFamily="34" charset="0"/>
                <a:cs typeface="Arial" pitchFamily="34" charset="0"/>
              </a:rPr>
              <a:t>The objective is to work with client and to evolve a final system from an initial outline specification.</a:t>
            </a:r>
          </a:p>
          <a:p>
            <a:pPr algn="just"/>
            <a:r>
              <a:rPr lang="en-US" sz="3200" b="1" dirty="0">
                <a:latin typeface="Arial" pitchFamily="34" charset="0"/>
                <a:cs typeface="Arial" pitchFamily="34" charset="0"/>
              </a:rPr>
              <a:t>Should start with well-understood requirements.</a:t>
            </a:r>
          </a:p>
          <a:p>
            <a:pPr algn="just"/>
            <a:r>
              <a:rPr lang="en-US" sz="3200" dirty="0">
                <a:latin typeface="Arial" pitchFamily="34" charset="0"/>
                <a:cs typeface="Arial" pitchFamily="34" charset="0"/>
              </a:rPr>
              <a:t>These models are applied because as the </a:t>
            </a:r>
            <a:r>
              <a:rPr lang="en-US" sz="3200" b="1" dirty="0">
                <a:latin typeface="Arial" pitchFamily="34" charset="0"/>
                <a:cs typeface="Arial" pitchFamily="34" charset="0"/>
              </a:rPr>
              <a:t>requirements often change so the end product will be unrealistic</a:t>
            </a:r>
            <a:r>
              <a:rPr lang="en-US" sz="3200" dirty="0">
                <a:latin typeface="Arial" pitchFamily="34" charset="0"/>
                <a:cs typeface="Arial" pitchFamily="34" charset="0"/>
              </a:rPr>
              <a:t>, where a complete version is impossible, so due to tight market deadlines it is better to introduce a limited version to meet the pressure. </a:t>
            </a:r>
          </a:p>
          <a:p>
            <a:pPr algn="just"/>
            <a:endParaRPr lang="en-US" b="1" dirty="0">
              <a:latin typeface="Arial" pitchFamily="34" charset="0"/>
              <a:cs typeface="Arial" pitchFamily="34" charset="0"/>
            </a:endParaRPr>
          </a:p>
        </p:txBody>
      </p:sp>
      <p:sp>
        <p:nvSpPr>
          <p:cNvPr id="5" name="Footer Placeholder 4">
            <a:extLst>
              <a:ext uri="{FF2B5EF4-FFF2-40B4-BE49-F238E27FC236}">
                <a16:creationId xmlns:a16="http://schemas.microsoft.com/office/drawing/2014/main" id="{7DEC5D32-6979-49FF-966F-2CD5AEE1C435}"/>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EVOLUTIONARY PROCESS MODEL</a:t>
            </a:r>
            <a:br>
              <a:rPr lang="en-US" b="1" dirty="0"/>
            </a:br>
            <a:r>
              <a:rPr lang="en-US" b="1" dirty="0"/>
              <a:t>								</a:t>
            </a:r>
            <a:endParaRPr lang="en-US" sz="2000" b="1" dirty="0"/>
          </a:p>
        </p:txBody>
      </p:sp>
      <p:sp>
        <p:nvSpPr>
          <p:cNvPr id="3" name="Content Placeholder 2"/>
          <p:cNvSpPr>
            <a:spLocks noGrp="1"/>
          </p:cNvSpPr>
          <p:nvPr>
            <p:ph idx="1"/>
          </p:nvPr>
        </p:nvSpPr>
        <p:spPr>
          <a:xfrm>
            <a:off x="838200" y="1232452"/>
            <a:ext cx="10515600" cy="4944511"/>
          </a:xfrm>
        </p:spPr>
        <p:txBody>
          <a:bodyPr>
            <a:normAutofit/>
          </a:bodyPr>
          <a:lstStyle/>
          <a:p>
            <a:pPr algn="just"/>
            <a:r>
              <a:rPr lang="en-US" sz="3600" b="1" dirty="0">
                <a:solidFill>
                  <a:srgbClr val="FF0000"/>
                </a:solidFill>
              </a:rPr>
              <a:t>The process is iterative </a:t>
            </a:r>
            <a:r>
              <a:rPr lang="en-US" sz="3600" dirty="0"/>
              <a:t>as the software engineer goes  through a repetitive process of requirement until all users and stakeholders are satisfied. </a:t>
            </a:r>
          </a:p>
          <a:p>
            <a:pPr algn="just"/>
            <a:r>
              <a:rPr lang="en-US" sz="3600" b="1" dirty="0">
                <a:solidFill>
                  <a:srgbClr val="FF0000"/>
                </a:solidFill>
              </a:rPr>
              <a:t>This model differs from the iterative enhancement model </a:t>
            </a:r>
            <a:r>
              <a:rPr lang="en-US" sz="3600" dirty="0"/>
              <a:t>in the sense that this </a:t>
            </a:r>
            <a:r>
              <a:rPr lang="en-US" sz="3600" dirty="0">
                <a:solidFill>
                  <a:srgbClr val="FF0000"/>
                </a:solidFill>
                <a:highlight>
                  <a:srgbClr val="FFFF00"/>
                </a:highlight>
              </a:rPr>
              <a:t>does not require a useable product at the end</a:t>
            </a:r>
            <a:r>
              <a:rPr lang="en-US" sz="3600" dirty="0"/>
              <a:t> of each cycle. </a:t>
            </a:r>
          </a:p>
          <a:p>
            <a:pPr algn="just"/>
            <a:r>
              <a:rPr lang="en-US" sz="3600" dirty="0"/>
              <a:t>In evolutionary development, requirements are implemented by category rather than by priority.</a:t>
            </a:r>
          </a:p>
          <a:p>
            <a:pPr algn="just" hangingPunct="0">
              <a:buNone/>
            </a:pPr>
            <a:endParaRPr lang="en-US" dirty="0"/>
          </a:p>
          <a:p>
            <a:pPr algn="just"/>
            <a:endParaRPr lang="en-US" dirty="0"/>
          </a:p>
        </p:txBody>
      </p:sp>
      <p:sp>
        <p:nvSpPr>
          <p:cNvPr id="5" name="Footer Placeholder 4">
            <a:extLst>
              <a:ext uri="{FF2B5EF4-FFF2-40B4-BE49-F238E27FC236}">
                <a16:creationId xmlns:a16="http://schemas.microsoft.com/office/drawing/2014/main" id="{48E36C8F-7256-41FF-B21B-37EC47150549}"/>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pro-technix.com/services/software/images/evolvem.gif"/>
          <p:cNvPicPr/>
          <p:nvPr/>
        </p:nvPicPr>
        <p:blipFill>
          <a:blip r:embed="rId2" cstate="print"/>
          <a:srcRect/>
          <a:stretch>
            <a:fillRect/>
          </a:stretch>
        </p:blipFill>
        <p:spPr bwMode="auto">
          <a:xfrm>
            <a:off x="390938" y="1212572"/>
            <a:ext cx="10962862" cy="4294686"/>
          </a:xfrm>
          <a:prstGeom prst="rect">
            <a:avLst/>
          </a:prstGeom>
          <a:noFill/>
          <a:ln w="9525">
            <a:noFill/>
            <a:miter lim="800000"/>
            <a:headEnd/>
            <a:tailEnd/>
          </a:ln>
        </p:spPr>
      </p:pic>
      <p:sp>
        <p:nvSpPr>
          <p:cNvPr id="6" name="Rectangle 5"/>
          <p:cNvSpPr/>
          <p:nvPr/>
        </p:nvSpPr>
        <p:spPr>
          <a:xfrm>
            <a:off x="838201" y="5791201"/>
            <a:ext cx="10373138" cy="707886"/>
          </a:xfrm>
          <a:prstGeom prst="rect">
            <a:avLst/>
          </a:prstGeom>
        </p:spPr>
        <p:txBody>
          <a:bodyPr wrap="square">
            <a:spAutoFit/>
          </a:bodyPr>
          <a:lstStyle/>
          <a:p>
            <a:pPr algn="just"/>
            <a:r>
              <a:rPr lang="en-US" sz="2000" b="1" dirty="0">
                <a:solidFill>
                  <a:srgbClr val="FF0000"/>
                </a:solidFill>
              </a:rPr>
              <a:t>Specification, development and validation activities are concurrent with strong feedback between each.</a:t>
            </a:r>
          </a:p>
        </p:txBody>
      </p:sp>
      <p:sp>
        <p:nvSpPr>
          <p:cNvPr id="8" name="Title 1"/>
          <p:cNvSpPr>
            <a:spLocks noGrp="1"/>
          </p:cNvSpPr>
          <p:nvPr>
            <p:ph type="title"/>
          </p:nvPr>
        </p:nvSpPr>
        <p:spPr>
          <a:xfrm>
            <a:off x="1981200" y="274638"/>
            <a:ext cx="8229600" cy="1143000"/>
          </a:xfrm>
        </p:spPr>
        <p:txBody>
          <a:bodyPr>
            <a:normAutofit fontScale="90000"/>
          </a:bodyPr>
          <a:lstStyle/>
          <a:p>
            <a:r>
              <a:rPr lang="en-US" b="1" dirty="0">
                <a:solidFill>
                  <a:srgbClr val="FF0000"/>
                </a:solidFill>
              </a:rPr>
              <a:t>EVOLUTIONARY PROCESS MODEL</a:t>
            </a:r>
            <a:br>
              <a:rPr lang="en-US" b="1" dirty="0"/>
            </a:br>
            <a:r>
              <a:rPr lang="en-US" b="1" dirty="0"/>
              <a:t>								</a:t>
            </a:r>
            <a:endParaRPr lang="en-US" sz="2000" b="1" dirty="0"/>
          </a:p>
        </p:txBody>
      </p:sp>
      <p:sp>
        <p:nvSpPr>
          <p:cNvPr id="2" name="Footer Placeholder 1">
            <a:extLst>
              <a:ext uri="{FF2B5EF4-FFF2-40B4-BE49-F238E27FC236}">
                <a16:creationId xmlns:a16="http://schemas.microsoft.com/office/drawing/2014/main" id="{3637EBC5-9618-439A-89FB-E6C5DC476B20}"/>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0817" y="940904"/>
            <a:ext cx="10972800" cy="5688496"/>
          </a:xfrm>
        </p:spPr>
        <p:txBody>
          <a:bodyPr>
            <a:noAutofit/>
          </a:bodyPr>
          <a:lstStyle/>
          <a:p>
            <a:pPr marL="0" indent="0" algn="just">
              <a:buNone/>
            </a:pPr>
            <a:r>
              <a:rPr lang="en-US" sz="3200" dirty="0">
                <a:solidFill>
                  <a:srgbClr val="002060"/>
                </a:solidFill>
              </a:rPr>
              <a:t>A software process model is a structured set of activities required to develop a software system.</a:t>
            </a:r>
            <a:r>
              <a:rPr lang="en-US" dirty="0">
                <a:solidFill>
                  <a:srgbClr val="002060"/>
                </a:solidFill>
              </a:rPr>
              <a:t>  </a:t>
            </a:r>
          </a:p>
          <a:p>
            <a:pPr marL="0" indent="0" algn="just">
              <a:buNone/>
            </a:pPr>
            <a:r>
              <a:rPr lang="en-US" dirty="0">
                <a:solidFill>
                  <a:srgbClr val="002060"/>
                </a:solidFill>
              </a:rPr>
              <a:t>The following are the generic parts:</a:t>
            </a:r>
          </a:p>
          <a:p>
            <a:pPr algn="just">
              <a:buNone/>
            </a:pPr>
            <a:r>
              <a:rPr lang="en-US" sz="2000" b="1" dirty="0"/>
              <a:t>	</a:t>
            </a:r>
            <a:r>
              <a:rPr lang="en-US" b="1" dirty="0">
                <a:solidFill>
                  <a:srgbClr val="FF0000"/>
                </a:solidFill>
              </a:rPr>
              <a:t>Specification</a:t>
            </a:r>
            <a:r>
              <a:rPr lang="en-US" b="1" dirty="0"/>
              <a:t> – </a:t>
            </a:r>
            <a:r>
              <a:rPr lang="en-US" dirty="0"/>
              <a:t>this is the stage at which requirements are drawn up.</a:t>
            </a:r>
          </a:p>
          <a:p>
            <a:pPr algn="just">
              <a:buNone/>
            </a:pPr>
            <a:r>
              <a:rPr lang="en-US" b="1" dirty="0">
                <a:solidFill>
                  <a:srgbClr val="FF0000"/>
                </a:solidFill>
              </a:rPr>
              <a:t>	Development</a:t>
            </a:r>
            <a:r>
              <a:rPr lang="en-US" b="1" dirty="0"/>
              <a:t> – </a:t>
            </a:r>
            <a:r>
              <a:rPr lang="en-US" dirty="0"/>
              <a:t>at this stage the specification is coded into either a prototype or the finished product</a:t>
            </a:r>
            <a:r>
              <a:rPr lang="en-US" b="1" dirty="0"/>
              <a:t>.</a:t>
            </a:r>
          </a:p>
          <a:p>
            <a:pPr algn="just">
              <a:buNone/>
            </a:pPr>
            <a:r>
              <a:rPr lang="en-US" b="1" dirty="0"/>
              <a:t>	</a:t>
            </a:r>
            <a:r>
              <a:rPr lang="en-US" b="1" dirty="0">
                <a:solidFill>
                  <a:srgbClr val="FF0000"/>
                </a:solidFill>
              </a:rPr>
              <a:t>Validation </a:t>
            </a:r>
            <a:r>
              <a:rPr lang="en-US" b="1" dirty="0"/>
              <a:t>– </a:t>
            </a:r>
            <a:r>
              <a:rPr lang="en-US" dirty="0"/>
              <a:t>at this stage the client is given his or her acceptance to the software development.</a:t>
            </a:r>
          </a:p>
          <a:p>
            <a:pPr algn="just">
              <a:buNone/>
            </a:pPr>
            <a:r>
              <a:rPr lang="en-US" b="1" dirty="0"/>
              <a:t>	</a:t>
            </a:r>
            <a:r>
              <a:rPr lang="en-US" b="1" dirty="0">
                <a:solidFill>
                  <a:srgbClr val="FF0000"/>
                </a:solidFill>
              </a:rPr>
              <a:t>Evolution</a:t>
            </a:r>
            <a:r>
              <a:rPr lang="en-US" b="1" dirty="0"/>
              <a:t> – </a:t>
            </a:r>
            <a:r>
              <a:rPr lang="en-US" dirty="0"/>
              <a:t>the client may decide to make minor or major changes or further the existing specification to improve the software being developed. </a:t>
            </a:r>
          </a:p>
          <a:p>
            <a:pPr algn="just">
              <a:buNone/>
            </a:pPr>
            <a:br>
              <a:rPr lang="en-US" sz="1800" b="1" dirty="0"/>
            </a:br>
            <a:endParaRPr lang="en-US" sz="1800" b="1" dirty="0"/>
          </a:p>
          <a:p>
            <a:pPr algn="just"/>
            <a:endParaRPr lang="en-US" sz="2000" dirty="0"/>
          </a:p>
        </p:txBody>
      </p:sp>
      <p:sp>
        <p:nvSpPr>
          <p:cNvPr id="5" name="Title 1"/>
          <p:cNvSpPr>
            <a:spLocks noGrp="1"/>
          </p:cNvSpPr>
          <p:nvPr>
            <p:ph type="title"/>
          </p:nvPr>
        </p:nvSpPr>
        <p:spPr>
          <a:xfrm>
            <a:off x="1981200" y="274638"/>
            <a:ext cx="8229600" cy="1143000"/>
          </a:xfrm>
        </p:spPr>
        <p:txBody>
          <a:bodyPr>
            <a:normAutofit fontScale="90000"/>
          </a:bodyPr>
          <a:lstStyle/>
          <a:p>
            <a:r>
              <a:rPr lang="en-US" b="1" dirty="0">
                <a:solidFill>
                  <a:srgbClr val="FF0000"/>
                </a:solidFill>
              </a:rPr>
              <a:t>EVOLUTIONARY PROCESS MODEL</a:t>
            </a:r>
            <a:br>
              <a:rPr lang="en-US" b="1" dirty="0"/>
            </a:br>
            <a:r>
              <a:rPr lang="en-US" b="1" dirty="0"/>
              <a:t>								</a:t>
            </a:r>
            <a:endParaRPr lang="en-US" sz="2000" b="1" dirty="0"/>
          </a:p>
        </p:txBody>
      </p:sp>
      <p:sp>
        <p:nvSpPr>
          <p:cNvPr id="2" name="Footer Placeholder 1">
            <a:extLst>
              <a:ext uri="{FF2B5EF4-FFF2-40B4-BE49-F238E27FC236}">
                <a16:creationId xmlns:a16="http://schemas.microsoft.com/office/drawing/2014/main" id="{C67E0E4B-B6B8-4F12-A600-D113C0227F52}"/>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APPLICATIONS</a:t>
            </a:r>
          </a:p>
        </p:txBody>
      </p:sp>
      <p:sp>
        <p:nvSpPr>
          <p:cNvPr id="3" name="Content Placeholder 2"/>
          <p:cNvSpPr>
            <a:spLocks noGrp="1"/>
          </p:cNvSpPr>
          <p:nvPr>
            <p:ph idx="1"/>
          </p:nvPr>
        </p:nvSpPr>
        <p:spPr/>
        <p:txBody>
          <a:bodyPr>
            <a:normAutofit/>
          </a:bodyPr>
          <a:lstStyle/>
          <a:p>
            <a:pPr algn="just"/>
            <a:r>
              <a:rPr lang="en-US" sz="3200" dirty="0"/>
              <a:t>For </a:t>
            </a:r>
            <a:r>
              <a:rPr lang="en-US" sz="3200" b="1" dirty="0"/>
              <a:t>small or medium-size </a:t>
            </a:r>
            <a:r>
              <a:rPr lang="en-US" sz="3200" dirty="0"/>
              <a:t>interactive systems</a:t>
            </a:r>
          </a:p>
          <a:p>
            <a:pPr algn="just"/>
            <a:r>
              <a:rPr lang="en-US" sz="3200" dirty="0"/>
              <a:t>This model is </a:t>
            </a:r>
            <a:r>
              <a:rPr lang="en-US" sz="3200" b="1" dirty="0"/>
              <a:t>useful for projects using new technology</a:t>
            </a:r>
            <a:r>
              <a:rPr lang="en-US" sz="3200" dirty="0"/>
              <a:t> that is not well understood. </a:t>
            </a:r>
          </a:p>
          <a:p>
            <a:pPr algn="just"/>
            <a:r>
              <a:rPr lang="en-US" sz="3200" dirty="0"/>
              <a:t>This is also </a:t>
            </a:r>
            <a:r>
              <a:rPr lang="en-US" sz="3200" b="1" dirty="0"/>
              <a:t>used for complex projects where all functionality must be delivered at one time, but the requirements are unstable or not well understood at the beginning</a:t>
            </a:r>
            <a:r>
              <a:rPr lang="en-US" sz="3200" dirty="0"/>
              <a:t>.</a:t>
            </a:r>
          </a:p>
          <a:p>
            <a:pPr algn="just">
              <a:buNone/>
            </a:pPr>
            <a:endParaRPr lang="en-US" b="1" u="sng" dirty="0"/>
          </a:p>
          <a:p>
            <a:pPr algn="just">
              <a:buNone/>
            </a:pPr>
            <a:endParaRPr lang="en-US" dirty="0"/>
          </a:p>
          <a:p>
            <a:pPr algn="just"/>
            <a:endParaRPr lang="en-US" dirty="0"/>
          </a:p>
        </p:txBody>
      </p:sp>
      <p:sp>
        <p:nvSpPr>
          <p:cNvPr id="5" name="Footer Placeholder 4">
            <a:extLst>
              <a:ext uri="{FF2B5EF4-FFF2-40B4-BE49-F238E27FC236}">
                <a16:creationId xmlns:a16="http://schemas.microsoft.com/office/drawing/2014/main" id="{4862D395-55AF-4598-8E45-B78683B5B5A9}"/>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4562"/>
          </a:xfrm>
        </p:spPr>
        <p:txBody>
          <a:bodyPr/>
          <a:lstStyle/>
          <a:p>
            <a:r>
              <a:rPr lang="en-US" b="1" dirty="0">
                <a:solidFill>
                  <a:srgbClr val="FF0000"/>
                </a:solidFill>
              </a:rPr>
              <a:t>ADVANTAGES</a:t>
            </a:r>
          </a:p>
        </p:txBody>
      </p:sp>
      <p:sp>
        <p:nvSpPr>
          <p:cNvPr id="3" name="Content Placeholder 2"/>
          <p:cNvSpPr>
            <a:spLocks noGrp="1"/>
          </p:cNvSpPr>
          <p:nvPr>
            <p:ph idx="1"/>
          </p:nvPr>
        </p:nvSpPr>
        <p:spPr>
          <a:xfrm>
            <a:off x="477078" y="1033670"/>
            <a:ext cx="10876722" cy="5671930"/>
          </a:xfrm>
        </p:spPr>
        <p:txBody>
          <a:bodyPr>
            <a:noAutofit/>
          </a:bodyPr>
          <a:lstStyle/>
          <a:p>
            <a:r>
              <a:rPr lang="en-US" sz="3600" b="1" dirty="0"/>
              <a:t>Customer involvement</a:t>
            </a:r>
            <a:r>
              <a:rPr lang="en-US" sz="3600" dirty="0"/>
              <a:t> in the process:</a:t>
            </a:r>
            <a:endParaRPr lang="en-US" sz="3600" dirty="0">
              <a:cs typeface="Arial" charset="0"/>
            </a:endParaRPr>
          </a:p>
          <a:p>
            <a:pPr lvl="1"/>
            <a:r>
              <a:rPr lang="en-US" sz="3600" dirty="0">
                <a:cs typeface="Arial" charset="0"/>
              </a:rPr>
              <a:t>More likely to meet the user requirement.</a:t>
            </a:r>
          </a:p>
          <a:p>
            <a:pPr algn="just"/>
            <a:r>
              <a:rPr lang="en-US" sz="3600" b="1" dirty="0"/>
              <a:t>Provides quickly an initial version of the system</a:t>
            </a:r>
          </a:p>
          <a:p>
            <a:pPr algn="just"/>
            <a:r>
              <a:rPr lang="en-US" sz="3600" dirty="0"/>
              <a:t>This model is very </a:t>
            </a:r>
            <a:r>
              <a:rPr lang="en-US" sz="3600" b="1" dirty="0"/>
              <a:t>appropriate for research projects</a:t>
            </a:r>
            <a:r>
              <a:rPr lang="en-US" sz="3600" dirty="0"/>
              <a:t>.</a:t>
            </a:r>
          </a:p>
          <a:p>
            <a:pPr algn="just"/>
            <a:endParaRPr lang="en-US" dirty="0"/>
          </a:p>
          <a:p>
            <a:pPr algn="just"/>
            <a:endParaRPr lang="en-US" dirty="0"/>
          </a:p>
        </p:txBody>
      </p:sp>
      <p:sp>
        <p:nvSpPr>
          <p:cNvPr id="5" name="Footer Placeholder 4">
            <a:extLst>
              <a:ext uri="{FF2B5EF4-FFF2-40B4-BE49-F238E27FC236}">
                <a16:creationId xmlns:a16="http://schemas.microsoft.com/office/drawing/2014/main" id="{3A4B6035-AE54-45AE-8041-1751CA118313}"/>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DISADVANTAGES </a:t>
            </a:r>
          </a:p>
        </p:txBody>
      </p:sp>
      <p:sp>
        <p:nvSpPr>
          <p:cNvPr id="3" name="Content Placeholder 2"/>
          <p:cNvSpPr>
            <a:spLocks noGrp="1"/>
          </p:cNvSpPr>
          <p:nvPr>
            <p:ph idx="1"/>
          </p:nvPr>
        </p:nvSpPr>
        <p:spPr>
          <a:xfrm>
            <a:off x="838200" y="1600200"/>
            <a:ext cx="9856304" cy="5121275"/>
          </a:xfrm>
        </p:spPr>
        <p:txBody>
          <a:bodyPr>
            <a:normAutofit/>
          </a:bodyPr>
          <a:lstStyle/>
          <a:p>
            <a:pPr algn="just"/>
            <a:r>
              <a:rPr lang="en-US" sz="3200" b="1" dirty="0"/>
              <a:t>Not suitable for large applications</a:t>
            </a:r>
          </a:p>
          <a:p>
            <a:pPr algn="just"/>
            <a:r>
              <a:rPr lang="en-US" sz="3200" b="1" dirty="0"/>
              <a:t>User can get too involved</a:t>
            </a:r>
          </a:p>
          <a:p>
            <a:pPr algn="just"/>
            <a:r>
              <a:rPr lang="en-US" sz="3200" dirty="0"/>
              <a:t>It is </a:t>
            </a:r>
            <a:r>
              <a:rPr lang="en-US" sz="3200" b="1" dirty="0"/>
              <a:t>difficult to measure progress and produce documentation reflecting every version of the system as it evolves. </a:t>
            </a:r>
            <a:endParaRPr lang="en-US" sz="3200" dirty="0"/>
          </a:p>
          <a:p>
            <a:pPr algn="just"/>
            <a:endParaRPr lang="en-US" dirty="0"/>
          </a:p>
        </p:txBody>
      </p:sp>
      <p:sp>
        <p:nvSpPr>
          <p:cNvPr id="5" name="Footer Placeholder 4">
            <a:extLst>
              <a:ext uri="{FF2B5EF4-FFF2-40B4-BE49-F238E27FC236}">
                <a16:creationId xmlns:a16="http://schemas.microsoft.com/office/drawing/2014/main" id="{DAE71BE2-7A73-4CC8-92E4-6A815FFE20AB}"/>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lstStyle/>
          <a:p>
            <a:r>
              <a:rPr lang="en-US" dirty="0"/>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583096"/>
            <a:ext cx="10515600" cy="6056243"/>
          </a:xfrm>
        </p:spPr>
        <p:txBody>
          <a:bodyPr>
            <a:normAutofit/>
          </a:bodyPr>
          <a:lstStyle/>
          <a:p>
            <a:pPr marL="0" indent="0">
              <a:buNone/>
            </a:pPr>
            <a:r>
              <a:rPr lang="en-US" sz="3200" dirty="0"/>
              <a:t>This problem can be defined by using an example. </a:t>
            </a:r>
          </a:p>
          <a:p>
            <a:pPr algn="just"/>
            <a:r>
              <a:rPr lang="en-US" sz="3200" dirty="0"/>
              <a:t>Suppose a software development issue is divided into various parts and the parts are assigned to the team members. </a:t>
            </a:r>
          </a:p>
          <a:p>
            <a:pPr algn="just"/>
            <a:r>
              <a:rPr lang="en-US" sz="3200" dirty="0"/>
              <a:t>From then on, suppose the team representative is allowed the freedom to develop the roles assigned to them in whatever way they like. It is possible that one representative might start writing the code for his part, another might choose to prepare the test documents first, and some other engineer might begin with the design phase of the roles assigned to him. </a:t>
            </a:r>
          </a:p>
          <a:p>
            <a:pPr algn="just"/>
            <a:r>
              <a:rPr lang="en-US" sz="3200" dirty="0"/>
              <a:t>This would be one of the perfect methods for project failure.</a:t>
            </a:r>
          </a:p>
          <a:p>
            <a:endParaRPr lang="en-US" dirty="0"/>
          </a:p>
        </p:txBody>
      </p:sp>
      <p:sp>
        <p:nvSpPr>
          <p:cNvPr id="4" name="Footer Placeholder 3">
            <a:extLst>
              <a:ext uri="{FF2B5EF4-FFF2-40B4-BE49-F238E27FC236}">
                <a16:creationId xmlns:a16="http://schemas.microsoft.com/office/drawing/2014/main" id="{35A3354D-39B2-4E10-8F60-1E4B985C905A}"/>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28712665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solidFill>
                  <a:srgbClr val="FF0000"/>
                </a:solidFill>
              </a:rPr>
            </a:br>
            <a:r>
              <a:rPr lang="en-US" b="1" dirty="0">
                <a:solidFill>
                  <a:srgbClr val="FF0000"/>
                </a:solidFill>
              </a:rPr>
              <a:t>Types of Evolutionary Models</a:t>
            </a:r>
            <a:br>
              <a:rPr lang="en-US" b="1" dirty="0"/>
            </a:br>
            <a:endParaRPr lang="en-US" b="1" dirty="0"/>
          </a:p>
        </p:txBody>
      </p:sp>
      <p:sp>
        <p:nvSpPr>
          <p:cNvPr id="3" name="Content Placeholder 2"/>
          <p:cNvSpPr>
            <a:spLocks noGrp="1"/>
          </p:cNvSpPr>
          <p:nvPr>
            <p:ph idx="1"/>
          </p:nvPr>
        </p:nvSpPr>
        <p:spPr/>
        <p:txBody>
          <a:bodyPr/>
          <a:lstStyle/>
          <a:p>
            <a:pPr marL="0" indent="0">
              <a:lnSpc>
                <a:spcPct val="90000"/>
              </a:lnSpc>
              <a:buNone/>
            </a:pPr>
            <a:r>
              <a:rPr lang="en-US" sz="4400" dirty="0">
                <a:solidFill>
                  <a:schemeClr val="accent1"/>
                </a:solidFill>
                <a:latin typeface="Arial" pitchFamily="34" charset="0"/>
                <a:cs typeface="Arial" pitchFamily="34" charset="0"/>
              </a:rPr>
              <a:t>Types of evolutionary models</a:t>
            </a:r>
          </a:p>
          <a:p>
            <a:pPr lvl="1">
              <a:lnSpc>
                <a:spcPct val="90000"/>
              </a:lnSpc>
              <a:buSzPct val="90000"/>
            </a:pPr>
            <a:r>
              <a:rPr lang="en-US" sz="3600" b="1" dirty="0">
                <a:solidFill>
                  <a:schemeClr val="accent6"/>
                </a:solidFill>
                <a:latin typeface="Arial" pitchFamily="34" charset="0"/>
                <a:cs typeface="Arial" pitchFamily="34" charset="0"/>
              </a:rPr>
              <a:t>Prototyping  Model</a:t>
            </a:r>
          </a:p>
          <a:p>
            <a:pPr lvl="1">
              <a:lnSpc>
                <a:spcPct val="90000"/>
              </a:lnSpc>
              <a:buSzPct val="90000"/>
            </a:pPr>
            <a:r>
              <a:rPr lang="en-US" sz="3600" b="1" dirty="0">
                <a:solidFill>
                  <a:schemeClr val="accent6"/>
                </a:solidFill>
                <a:latin typeface="Arial" pitchFamily="34" charset="0"/>
                <a:cs typeface="Arial" pitchFamily="34" charset="0"/>
              </a:rPr>
              <a:t>Spiral Model</a:t>
            </a:r>
          </a:p>
          <a:p>
            <a:endParaRPr lang="en-US" dirty="0"/>
          </a:p>
        </p:txBody>
      </p:sp>
      <p:sp>
        <p:nvSpPr>
          <p:cNvPr id="5" name="Footer Placeholder 4">
            <a:extLst>
              <a:ext uri="{FF2B5EF4-FFF2-40B4-BE49-F238E27FC236}">
                <a16:creationId xmlns:a16="http://schemas.microsoft.com/office/drawing/2014/main" id="{0A416330-A4DC-4219-B1F9-ADBD5F2BE198}"/>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b="1" dirty="0">
                <a:solidFill>
                  <a:srgbClr val="FF0000"/>
                </a:solidFill>
              </a:rPr>
              <a:t>PROTOTYPING MODEL</a:t>
            </a:r>
          </a:p>
        </p:txBody>
      </p:sp>
      <p:sp>
        <p:nvSpPr>
          <p:cNvPr id="16387" name="Rectangle 3"/>
          <p:cNvSpPr>
            <a:spLocks noGrp="1" noChangeArrowheads="1"/>
          </p:cNvSpPr>
          <p:nvPr>
            <p:ph type="body" idx="1"/>
          </p:nvPr>
        </p:nvSpPr>
        <p:spPr>
          <a:xfrm>
            <a:off x="596348" y="1600201"/>
            <a:ext cx="9843052" cy="4999382"/>
          </a:xfrm>
        </p:spPr>
        <p:txBody>
          <a:bodyPr>
            <a:normAutofit/>
          </a:bodyPr>
          <a:lstStyle/>
          <a:p>
            <a:pPr algn="just">
              <a:lnSpc>
                <a:spcPct val="90000"/>
              </a:lnSpc>
            </a:pPr>
            <a:r>
              <a:rPr lang="en-US" sz="3200" dirty="0">
                <a:latin typeface="Arial" pitchFamily="34" charset="0"/>
                <a:cs typeface="Arial" pitchFamily="34" charset="0"/>
              </a:rPr>
              <a:t>The </a:t>
            </a:r>
            <a:r>
              <a:rPr lang="en-US" sz="3200" b="1" dirty="0">
                <a:latin typeface="Arial" pitchFamily="34" charset="0"/>
                <a:cs typeface="Arial" pitchFamily="34" charset="0"/>
              </a:rPr>
              <a:t>prototyping model</a:t>
            </a:r>
            <a:r>
              <a:rPr lang="en-US" sz="3200" dirty="0">
                <a:latin typeface="Arial" pitchFamily="34" charset="0"/>
                <a:cs typeface="Arial" pitchFamily="34" charset="0"/>
              </a:rPr>
              <a:t> is applied when </a:t>
            </a:r>
            <a:r>
              <a:rPr lang="en-US" sz="3200" b="1" dirty="0">
                <a:latin typeface="Arial" pitchFamily="34" charset="0"/>
                <a:cs typeface="Arial" pitchFamily="34" charset="0"/>
              </a:rPr>
              <a:t>detailed information related to input and output requirements of the system is not available</a:t>
            </a:r>
          </a:p>
          <a:p>
            <a:pPr algn="just">
              <a:lnSpc>
                <a:spcPct val="90000"/>
              </a:lnSpc>
            </a:pPr>
            <a:r>
              <a:rPr lang="en-US" sz="3200" dirty="0">
                <a:latin typeface="Arial" pitchFamily="34" charset="0"/>
                <a:cs typeface="Arial" pitchFamily="34" charset="0"/>
              </a:rPr>
              <a:t>This model allows the users to interact and experiment with a working model of the system known as </a:t>
            </a:r>
            <a:r>
              <a:rPr lang="en-US" sz="3200" b="1" dirty="0">
                <a:latin typeface="Arial" pitchFamily="34" charset="0"/>
                <a:cs typeface="Arial" pitchFamily="34" charset="0"/>
              </a:rPr>
              <a:t>prototype</a:t>
            </a:r>
          </a:p>
          <a:p>
            <a:pPr algn="just">
              <a:lnSpc>
                <a:spcPct val="90000"/>
              </a:lnSpc>
            </a:pPr>
            <a:r>
              <a:rPr lang="en-US" sz="3200" dirty="0">
                <a:latin typeface="Arial" pitchFamily="34" charset="0"/>
                <a:cs typeface="Arial" pitchFamily="34" charset="0"/>
              </a:rPr>
              <a:t>The prototype gives the user an actual feel of the system.</a:t>
            </a:r>
          </a:p>
          <a:p>
            <a:pPr algn="just">
              <a:lnSpc>
                <a:spcPct val="90000"/>
              </a:lnSpc>
            </a:pPr>
            <a:r>
              <a:rPr lang="en-US" sz="3200" dirty="0">
                <a:latin typeface="Arial" pitchFamily="34" charset="0"/>
                <a:cs typeface="Arial" pitchFamily="34" charset="0"/>
              </a:rPr>
              <a:t>For example, </a:t>
            </a:r>
            <a:r>
              <a:rPr lang="en-US" sz="3200" b="1" dirty="0">
                <a:latin typeface="Arial" pitchFamily="34" charset="0"/>
                <a:cs typeface="Arial" pitchFamily="34" charset="0"/>
              </a:rPr>
              <a:t>ecommerce website</a:t>
            </a:r>
            <a:endParaRPr lang="en-US" sz="3200" dirty="0">
              <a:latin typeface="Arial" pitchFamily="34" charset="0"/>
              <a:cs typeface="Arial" pitchFamily="34" charset="0"/>
            </a:endParaRPr>
          </a:p>
          <a:p>
            <a:pPr lvl="1" algn="just" eaLnBrk="1" hangingPunct="1">
              <a:lnSpc>
                <a:spcPct val="90000"/>
              </a:lnSpc>
              <a:buSzPct val="85000"/>
              <a:buNone/>
            </a:pPr>
            <a:endParaRPr lang="en-US" sz="2000" dirty="0">
              <a:latin typeface="Arial" pitchFamily="34" charset="0"/>
              <a:cs typeface="Arial" pitchFamily="34" charset="0"/>
            </a:endParaRPr>
          </a:p>
        </p:txBody>
      </p:sp>
      <p:sp>
        <p:nvSpPr>
          <p:cNvPr id="2" name="Footer Placeholder 1">
            <a:extLst>
              <a:ext uri="{FF2B5EF4-FFF2-40B4-BE49-F238E27FC236}">
                <a16:creationId xmlns:a16="http://schemas.microsoft.com/office/drawing/2014/main" id="{3C23C5E5-3D95-4A11-91B8-DB4CD46A6F09}"/>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722" y="424070"/>
            <a:ext cx="8859078" cy="642730"/>
          </a:xfrm>
        </p:spPr>
        <p:txBody>
          <a:bodyPr>
            <a:normAutofit fontScale="90000"/>
          </a:bodyPr>
          <a:lstStyle/>
          <a:p>
            <a:r>
              <a:rPr lang="en-US" b="1" dirty="0">
                <a:solidFill>
                  <a:srgbClr val="FF0000"/>
                </a:solidFill>
              </a:rPr>
              <a:t>What is Prototype</a:t>
            </a:r>
            <a:br>
              <a:rPr lang="en-US" b="1" dirty="0"/>
            </a:br>
            <a:endParaRPr lang="en-US" b="1" dirty="0"/>
          </a:p>
        </p:txBody>
      </p:sp>
      <p:sp>
        <p:nvSpPr>
          <p:cNvPr id="3" name="Content Placeholder 2"/>
          <p:cNvSpPr>
            <a:spLocks noGrp="1"/>
          </p:cNvSpPr>
          <p:nvPr>
            <p:ph idx="1"/>
          </p:nvPr>
        </p:nvSpPr>
        <p:spPr>
          <a:xfrm>
            <a:off x="304800" y="901148"/>
            <a:ext cx="11277600" cy="4966252"/>
          </a:xfrm>
        </p:spPr>
        <p:txBody>
          <a:bodyPr>
            <a:noAutofit/>
          </a:bodyPr>
          <a:lstStyle/>
          <a:p>
            <a:pPr algn="just">
              <a:buFont typeface="Wingdings" panose="05000000000000000000" pitchFamily="2" charset="2"/>
              <a:buChar char="Ø"/>
            </a:pPr>
            <a:r>
              <a:rPr lang="en-US" sz="3600" dirty="0"/>
              <a:t>A prototype is the sample implementation of the real system.</a:t>
            </a:r>
          </a:p>
          <a:p>
            <a:pPr algn="just">
              <a:buFont typeface="Wingdings" panose="05000000000000000000" pitchFamily="2" charset="2"/>
              <a:buChar char="Ø"/>
            </a:pPr>
            <a:r>
              <a:rPr lang="en-US" sz="3600" dirty="0"/>
              <a:t>It shows limited and main functional capabilities of the proposed system.</a:t>
            </a:r>
          </a:p>
          <a:p>
            <a:pPr algn="just">
              <a:buFont typeface="Wingdings" panose="05000000000000000000" pitchFamily="2" charset="2"/>
              <a:buChar char="Ø"/>
            </a:pPr>
            <a:r>
              <a:rPr lang="en-US" sz="3600" dirty="0"/>
              <a:t>It is prepared by creating </a:t>
            </a:r>
            <a:r>
              <a:rPr lang="en-US" sz="3600" b="1" dirty="0"/>
              <a:t>main user interfaces without any coding.</a:t>
            </a:r>
            <a:endParaRPr lang="en-US" sz="3600" dirty="0"/>
          </a:p>
          <a:p>
            <a:pPr algn="just">
              <a:buFont typeface="Wingdings" panose="05000000000000000000" pitchFamily="2" charset="2"/>
              <a:buChar char="Ø"/>
            </a:pPr>
            <a:r>
              <a:rPr lang="en-US" sz="3600" b="1" dirty="0"/>
              <a:t>It helps the customer determine how the feature will function in the final software.</a:t>
            </a:r>
          </a:p>
          <a:p>
            <a:pPr lvl="0" algn="just"/>
            <a:endParaRPr lang="en-US" dirty="0"/>
          </a:p>
          <a:p>
            <a:pPr lvl="0" algn="just"/>
            <a:endParaRPr lang="en-US" dirty="0"/>
          </a:p>
        </p:txBody>
      </p:sp>
      <p:sp>
        <p:nvSpPr>
          <p:cNvPr id="4" name="Footer Placeholder 3">
            <a:extLst>
              <a:ext uri="{FF2B5EF4-FFF2-40B4-BE49-F238E27FC236}">
                <a16:creationId xmlns:a16="http://schemas.microsoft.com/office/drawing/2014/main" id="{FB3C74F3-7CBE-4CD8-A4AC-28D7732FB4DA}"/>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PROTOTYPING</a:t>
            </a:r>
            <a:endParaRPr lang="en-US" dirty="0">
              <a:solidFill>
                <a:srgbClr val="FF0000"/>
              </a:solidFill>
            </a:endParaRPr>
          </a:p>
        </p:txBody>
      </p:sp>
      <p:sp>
        <p:nvSpPr>
          <p:cNvPr id="4097" name="Rectangle 1"/>
          <p:cNvSpPr>
            <a:spLocks noChangeArrowheads="1"/>
          </p:cNvSpPr>
          <p:nvPr/>
        </p:nvSpPr>
        <p:spPr bwMode="auto">
          <a:xfrm>
            <a:off x="1828800" y="1752600"/>
            <a:ext cx="604043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just" fontAlgn="base">
              <a:spcBef>
                <a:spcPct val="0"/>
              </a:spcBef>
              <a:spcAft>
                <a:spcPct val="0"/>
              </a:spcAft>
            </a:pPr>
            <a:r>
              <a:rPr lang="en-US" sz="1600" dirty="0">
                <a:latin typeface="Arial" pitchFamily="34" charset="0"/>
                <a:ea typeface="Calibri" pitchFamily="34" charset="0"/>
                <a:cs typeface="Arial" pitchFamily="34" charset="0"/>
              </a:rPr>
              <a:t>Figure Illustrates the steps carried out in the prototyping model. </a:t>
            </a:r>
            <a:endParaRPr lang="en-US" sz="1600" dirty="0">
              <a:latin typeface="Arial" pitchFamily="34" charset="0"/>
              <a:cs typeface="Arial" pitchFamily="34" charset="0"/>
            </a:endParaRPr>
          </a:p>
        </p:txBody>
      </p:sp>
      <p:pic>
        <p:nvPicPr>
          <p:cNvPr id="5" name="Picture 4" descr="Prototype model"/>
          <p:cNvPicPr/>
          <p:nvPr/>
        </p:nvPicPr>
        <p:blipFill>
          <a:blip r:embed="rId2" cstate="print"/>
          <a:srcRect/>
          <a:stretch>
            <a:fillRect/>
          </a:stretch>
        </p:blipFill>
        <p:spPr bwMode="auto">
          <a:xfrm>
            <a:off x="838199" y="2175635"/>
            <a:ext cx="10094843" cy="4437200"/>
          </a:xfrm>
          <a:prstGeom prst="rect">
            <a:avLst/>
          </a:prstGeom>
          <a:noFill/>
          <a:ln w="9525">
            <a:noFill/>
            <a:miter lim="800000"/>
            <a:headEnd/>
            <a:tailEnd/>
          </a:ln>
        </p:spPr>
      </p:pic>
      <p:sp>
        <p:nvSpPr>
          <p:cNvPr id="3" name="Footer Placeholder 2">
            <a:extLst>
              <a:ext uri="{FF2B5EF4-FFF2-40B4-BE49-F238E27FC236}">
                <a16:creationId xmlns:a16="http://schemas.microsoft.com/office/drawing/2014/main" id="{CEBF7C2E-5304-45D0-A39B-C08EFB32CF13}"/>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8991600" cy="1020762"/>
          </a:xfrm>
        </p:spPr>
        <p:txBody>
          <a:bodyPr/>
          <a:lstStyle/>
          <a:p>
            <a:r>
              <a:rPr lang="en-US" b="1" dirty="0">
                <a:solidFill>
                  <a:srgbClr val="FF0000"/>
                </a:solidFill>
              </a:rPr>
              <a:t>PROTOTYPING</a:t>
            </a:r>
            <a:endParaRPr lang="en-US" dirty="0">
              <a:solidFill>
                <a:srgbClr val="FF0000"/>
              </a:solidFill>
            </a:endParaRPr>
          </a:p>
        </p:txBody>
      </p:sp>
      <p:sp>
        <p:nvSpPr>
          <p:cNvPr id="3" name="Content Placeholder 2"/>
          <p:cNvSpPr>
            <a:spLocks noGrp="1"/>
          </p:cNvSpPr>
          <p:nvPr>
            <p:ph idx="1"/>
          </p:nvPr>
        </p:nvSpPr>
        <p:spPr>
          <a:xfrm>
            <a:off x="530087" y="1371600"/>
            <a:ext cx="10389704" cy="5486400"/>
          </a:xfrm>
        </p:spPr>
        <p:txBody>
          <a:bodyPr>
            <a:noAutofit/>
          </a:bodyPr>
          <a:lstStyle/>
          <a:p>
            <a:pPr algn="just">
              <a:buNone/>
            </a:pPr>
            <a:r>
              <a:rPr lang="en-US" sz="3200" b="1" dirty="0">
                <a:latin typeface="Arial" pitchFamily="34" charset="0"/>
                <a:cs typeface="Arial" pitchFamily="34" charset="0"/>
              </a:rPr>
              <a:t>1. Requirements gathering and analysis: </a:t>
            </a:r>
            <a:r>
              <a:rPr lang="en-US" sz="3200" dirty="0">
                <a:latin typeface="Arial" pitchFamily="34" charset="0"/>
                <a:cs typeface="Arial" pitchFamily="34" charset="0"/>
              </a:rPr>
              <a:t>A prototyping model begins with requirements analysis and the requirements of the system are defined in detail.</a:t>
            </a:r>
          </a:p>
          <a:p>
            <a:pPr algn="just">
              <a:buNone/>
            </a:pPr>
            <a:r>
              <a:rPr lang="en-US" sz="3200" b="1" dirty="0">
                <a:latin typeface="Arial" pitchFamily="34" charset="0"/>
                <a:cs typeface="Arial" pitchFamily="34" charset="0"/>
              </a:rPr>
              <a:t>2. Quick design: </a:t>
            </a:r>
            <a:r>
              <a:rPr lang="en-US" sz="3200" dirty="0">
                <a:latin typeface="Arial" pitchFamily="34" charset="0"/>
                <a:cs typeface="Arial" pitchFamily="34" charset="0"/>
              </a:rPr>
              <a:t>When requirements are known, a preliminary design or quick design for the system is created. It is not a detailed design and includes only the important aspects of the system.</a:t>
            </a:r>
          </a:p>
          <a:p>
            <a:pPr algn="just">
              <a:buNone/>
            </a:pPr>
            <a:r>
              <a:rPr lang="en-US" sz="3200" b="1" dirty="0">
                <a:latin typeface="Arial" pitchFamily="34" charset="0"/>
                <a:cs typeface="Arial" pitchFamily="34" charset="0"/>
              </a:rPr>
              <a:t>3. Build prototype: </a:t>
            </a:r>
            <a:r>
              <a:rPr lang="en-US" sz="3200" dirty="0">
                <a:latin typeface="Arial" pitchFamily="34" charset="0"/>
                <a:cs typeface="Arial" pitchFamily="34" charset="0"/>
              </a:rPr>
              <a:t>Information gathered from quick design is modified to form the first prototype, which represents the working model of the required system.</a:t>
            </a:r>
          </a:p>
          <a:p>
            <a:pPr algn="just"/>
            <a:endParaRPr lang="en-US" sz="1500" dirty="0">
              <a:latin typeface="Arial" pitchFamily="34" charset="0"/>
              <a:cs typeface="Arial" pitchFamily="34" charset="0"/>
            </a:endParaRPr>
          </a:p>
        </p:txBody>
      </p:sp>
      <p:sp>
        <p:nvSpPr>
          <p:cNvPr id="4" name="Footer Placeholder 3">
            <a:extLst>
              <a:ext uri="{FF2B5EF4-FFF2-40B4-BE49-F238E27FC236}">
                <a16:creationId xmlns:a16="http://schemas.microsoft.com/office/drawing/2014/main" id="{D01632DF-5329-4DC6-98EA-FA506D72867C}"/>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B968B-BE57-46E6-8F27-842C76932945}"/>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61B4327F-0A47-4D62-8581-8013F4A9DA17}"/>
              </a:ext>
            </a:extLst>
          </p:cNvPr>
          <p:cNvSpPr>
            <a:spLocks noGrp="1"/>
          </p:cNvSpPr>
          <p:nvPr>
            <p:ph idx="1"/>
          </p:nvPr>
        </p:nvSpPr>
        <p:spPr>
          <a:xfrm>
            <a:off x="838200" y="365124"/>
            <a:ext cx="10515600" cy="6313971"/>
          </a:xfrm>
        </p:spPr>
        <p:txBody>
          <a:bodyPr>
            <a:normAutofit/>
          </a:bodyPr>
          <a:lstStyle/>
          <a:p>
            <a:pPr algn="just">
              <a:buNone/>
            </a:pPr>
            <a:r>
              <a:rPr lang="en-US" sz="3200" b="1" dirty="0">
                <a:latin typeface="Arial" pitchFamily="34" charset="0"/>
                <a:cs typeface="Arial" pitchFamily="34" charset="0"/>
              </a:rPr>
              <a:t>4. User evaluation: </a:t>
            </a:r>
            <a:r>
              <a:rPr lang="en-US" sz="3200" dirty="0">
                <a:latin typeface="Arial" pitchFamily="34" charset="0"/>
                <a:cs typeface="Arial" pitchFamily="34" charset="0"/>
              </a:rPr>
              <a:t>Next, the proposed system is presented to the user for thorough evaluation of the prototype. Comments and suggestions are collected from the users and provided to the developer.</a:t>
            </a:r>
          </a:p>
          <a:p>
            <a:pPr algn="just">
              <a:buNone/>
            </a:pPr>
            <a:r>
              <a:rPr lang="en-US" sz="3200" b="1" dirty="0">
                <a:latin typeface="Arial" pitchFamily="34" charset="0"/>
                <a:cs typeface="Arial" pitchFamily="34" charset="0"/>
              </a:rPr>
              <a:t>5. Refining prototype: </a:t>
            </a:r>
            <a:r>
              <a:rPr lang="en-US" sz="3200" dirty="0">
                <a:latin typeface="Arial" pitchFamily="34" charset="0"/>
                <a:cs typeface="Arial" pitchFamily="34" charset="0"/>
              </a:rPr>
              <a:t>Once the user evaluates the prototype and if he is not satisfied, the current prototype is refined according to the requirements. Once the user is satisfied with the developed prototype, a final system is developed on the basis of the final prototype.</a:t>
            </a:r>
          </a:p>
          <a:p>
            <a:pPr algn="just">
              <a:buNone/>
            </a:pPr>
            <a:r>
              <a:rPr lang="en-US" sz="3200" b="1" dirty="0">
                <a:latin typeface="Arial" pitchFamily="34" charset="0"/>
                <a:cs typeface="Arial" pitchFamily="34" charset="0"/>
              </a:rPr>
              <a:t>6. Engineer product: </a:t>
            </a:r>
            <a:r>
              <a:rPr lang="en-US" sz="3200" dirty="0">
                <a:latin typeface="Arial" pitchFamily="34" charset="0"/>
                <a:cs typeface="Arial" pitchFamily="34" charset="0"/>
              </a:rPr>
              <a:t>Once the requirements are completely met, the user accepts the final prototype. The final system is evaluated thoroughly followed by the routine maintenance.</a:t>
            </a:r>
          </a:p>
          <a:p>
            <a:endParaRPr lang="en-US" dirty="0"/>
          </a:p>
        </p:txBody>
      </p:sp>
      <p:sp>
        <p:nvSpPr>
          <p:cNvPr id="4" name="Footer Placeholder 3">
            <a:extLst>
              <a:ext uri="{FF2B5EF4-FFF2-40B4-BE49-F238E27FC236}">
                <a16:creationId xmlns:a16="http://schemas.microsoft.com/office/drawing/2014/main" id="{9E60BD0B-1BEC-410A-A28C-293B971D4F4E}"/>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263547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8301"/>
          </a:xfrm>
        </p:spPr>
        <p:txBody>
          <a:bodyPr/>
          <a:lstStyle/>
          <a:p>
            <a:r>
              <a:rPr lang="en-US" b="1" dirty="0">
                <a:solidFill>
                  <a:srgbClr val="FF0000"/>
                </a:solidFill>
              </a:rPr>
              <a:t>ADVANTAGES OF PROTOTYPING</a:t>
            </a:r>
          </a:p>
        </p:txBody>
      </p:sp>
      <p:sp>
        <p:nvSpPr>
          <p:cNvPr id="3" name="Content Placeholder 2"/>
          <p:cNvSpPr>
            <a:spLocks noGrp="1"/>
          </p:cNvSpPr>
          <p:nvPr>
            <p:ph idx="1"/>
          </p:nvPr>
        </p:nvSpPr>
        <p:spPr>
          <a:xfrm>
            <a:off x="384313" y="1690342"/>
            <a:ext cx="11184835" cy="5015258"/>
          </a:xfrm>
        </p:spPr>
        <p:txBody>
          <a:bodyPr>
            <a:noAutofit/>
          </a:bodyPr>
          <a:lstStyle/>
          <a:p>
            <a:pPr lvl="0" algn="just"/>
            <a:r>
              <a:rPr lang="en-US" sz="3200" dirty="0">
                <a:latin typeface="Arial" pitchFamily="34" charset="0"/>
                <a:cs typeface="Arial" pitchFamily="34" charset="0"/>
              </a:rPr>
              <a:t>When prototype is shown to the user, he gets a proper clarity and 'feel' of the functionality of the software and he can suggest changes and modifications. </a:t>
            </a:r>
          </a:p>
          <a:p>
            <a:pPr lvl="0" algn="just"/>
            <a:r>
              <a:rPr lang="en-US" sz="3200" dirty="0">
                <a:latin typeface="Arial" pitchFamily="34" charset="0"/>
                <a:cs typeface="Arial" pitchFamily="34" charset="0"/>
              </a:rPr>
              <a:t>This type of approach of developing the software is used for non-IT-literate people. </a:t>
            </a:r>
          </a:p>
          <a:p>
            <a:pPr lvl="0" algn="just"/>
            <a:r>
              <a:rPr lang="en-US" sz="3200" b="1" dirty="0">
                <a:latin typeface="Arial" pitchFamily="34" charset="0"/>
                <a:cs typeface="Arial" pitchFamily="34" charset="0"/>
              </a:rPr>
              <a:t>When client is not confident about the developer's capabilities</a:t>
            </a:r>
            <a:r>
              <a:rPr lang="en-US" sz="3200" dirty="0">
                <a:latin typeface="Arial" pitchFamily="34" charset="0"/>
                <a:cs typeface="Arial" pitchFamily="34" charset="0"/>
              </a:rPr>
              <a:t>, he asks for a small prototype to be built. Based on this model, he judges capabilities of developer. </a:t>
            </a:r>
          </a:p>
          <a:p>
            <a:pPr lvl="0" algn="just"/>
            <a:endParaRPr lang="en-US" sz="1800" dirty="0">
              <a:latin typeface="Arial" pitchFamily="34" charset="0"/>
              <a:cs typeface="Arial" pitchFamily="34" charset="0"/>
            </a:endParaRPr>
          </a:p>
          <a:p>
            <a:pPr algn="just"/>
            <a:endParaRPr lang="en-US" sz="1800" dirty="0">
              <a:latin typeface="Arial" pitchFamily="34" charset="0"/>
              <a:cs typeface="Arial" pitchFamily="34" charset="0"/>
            </a:endParaRPr>
          </a:p>
        </p:txBody>
      </p:sp>
      <p:sp>
        <p:nvSpPr>
          <p:cNvPr id="4" name="Footer Placeholder 3">
            <a:extLst>
              <a:ext uri="{FF2B5EF4-FFF2-40B4-BE49-F238E27FC236}">
                <a16:creationId xmlns:a16="http://schemas.microsoft.com/office/drawing/2014/main" id="{4268361E-3D17-4DE4-98EE-30822DA19212}"/>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38200" y="365125"/>
            <a:ext cx="10515600" cy="522771"/>
          </a:xfrm>
        </p:spPr>
        <p:txBody>
          <a:bodyPr>
            <a:normAutofit fontScale="90000"/>
          </a:bodyPr>
          <a:lstStyle/>
          <a:p>
            <a:pPr eaLnBrk="1" hangingPunct="1"/>
            <a:r>
              <a:rPr lang="en-US" sz="4000" b="1" dirty="0">
                <a:solidFill>
                  <a:srgbClr val="FF0000"/>
                </a:solidFill>
              </a:rPr>
              <a:t>LIMITATION OF PROTOTYPING</a:t>
            </a:r>
          </a:p>
        </p:txBody>
      </p:sp>
      <p:sp>
        <p:nvSpPr>
          <p:cNvPr id="19459" name="Rectangle 3"/>
          <p:cNvSpPr>
            <a:spLocks noGrp="1" noChangeArrowheads="1"/>
          </p:cNvSpPr>
          <p:nvPr>
            <p:ph type="body" idx="1"/>
          </p:nvPr>
        </p:nvSpPr>
        <p:spPr>
          <a:xfrm>
            <a:off x="596348" y="1166190"/>
            <a:ext cx="10757452" cy="5691809"/>
          </a:xfrm>
        </p:spPr>
        <p:txBody>
          <a:bodyPr>
            <a:noAutofit/>
          </a:bodyPr>
          <a:lstStyle/>
          <a:p>
            <a:pPr lvl="0" algn="just"/>
            <a:r>
              <a:rPr lang="en-US" sz="3600" dirty="0">
                <a:latin typeface="Arial" pitchFamily="34" charset="0"/>
                <a:cs typeface="Arial" pitchFamily="34" charset="0"/>
              </a:rPr>
              <a:t>If the user is not satisfied by the developed prototype, then a new prototype is developed. This process goes on until a perfect prototype is developed. </a:t>
            </a:r>
          </a:p>
          <a:p>
            <a:pPr lvl="0" algn="just"/>
            <a:r>
              <a:rPr lang="en-US" sz="3600" dirty="0">
                <a:latin typeface="Arial" pitchFamily="34" charset="0"/>
                <a:cs typeface="Arial" pitchFamily="34" charset="0"/>
              </a:rPr>
              <a:t>Thus, </a:t>
            </a:r>
            <a:r>
              <a:rPr lang="en-US" sz="3600" b="1" dirty="0">
                <a:latin typeface="Arial" pitchFamily="34" charset="0"/>
                <a:cs typeface="Arial" pitchFamily="34" charset="0"/>
              </a:rPr>
              <a:t>this model is time consuming and expensive.</a:t>
            </a:r>
          </a:p>
          <a:p>
            <a:pPr algn="just" eaLnBrk="1" hangingPunct="1"/>
            <a:endParaRPr lang="en-US" sz="2000" dirty="0">
              <a:latin typeface="Arial" pitchFamily="34" charset="0"/>
              <a:cs typeface="Arial" pitchFamily="34" charset="0"/>
            </a:endParaRPr>
          </a:p>
          <a:p>
            <a:pPr algn="just" eaLnBrk="1" hangingPunct="1"/>
            <a:endParaRPr lang="en-US" sz="2000" dirty="0">
              <a:latin typeface="Arial" pitchFamily="34" charset="0"/>
              <a:cs typeface="Arial" pitchFamily="34" charset="0"/>
            </a:endParaRPr>
          </a:p>
        </p:txBody>
      </p:sp>
      <p:sp>
        <p:nvSpPr>
          <p:cNvPr id="2" name="Footer Placeholder 1">
            <a:extLst>
              <a:ext uri="{FF2B5EF4-FFF2-40B4-BE49-F238E27FC236}">
                <a16:creationId xmlns:a16="http://schemas.microsoft.com/office/drawing/2014/main" id="{11FA4936-B078-4A2C-8BC5-A02F1B6970EA}"/>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solidFill>
                  <a:srgbClr val="FF0000"/>
                </a:solidFill>
              </a:rPr>
              <a:t>When to use Prototype model</a:t>
            </a:r>
            <a:br>
              <a:rPr lang="en-US" b="1" dirty="0"/>
            </a:br>
            <a:endParaRPr lang="en-US" b="1" dirty="0"/>
          </a:p>
        </p:txBody>
      </p:sp>
      <p:sp>
        <p:nvSpPr>
          <p:cNvPr id="3" name="Content Placeholder 2"/>
          <p:cNvSpPr>
            <a:spLocks noGrp="1"/>
          </p:cNvSpPr>
          <p:nvPr>
            <p:ph idx="1"/>
          </p:nvPr>
        </p:nvSpPr>
        <p:spPr/>
        <p:txBody>
          <a:bodyPr>
            <a:normAutofit/>
          </a:bodyPr>
          <a:lstStyle/>
          <a:p>
            <a:pPr lvl="0" algn="just"/>
            <a:r>
              <a:rPr lang="en-US" sz="3200" dirty="0">
                <a:latin typeface="Arial" pitchFamily="34" charset="0"/>
                <a:cs typeface="Arial" pitchFamily="34" charset="0"/>
              </a:rPr>
              <a:t>Prototype model should be used </a:t>
            </a:r>
            <a:r>
              <a:rPr lang="en-US" sz="3200" b="1" dirty="0">
                <a:latin typeface="Arial" pitchFamily="34" charset="0"/>
                <a:cs typeface="Arial" pitchFamily="34" charset="0"/>
              </a:rPr>
              <a:t>when the desired system needs to have a lot of interaction with the end users</a:t>
            </a:r>
            <a:r>
              <a:rPr lang="en-US" sz="3200" dirty="0">
                <a:latin typeface="Arial" pitchFamily="34" charset="0"/>
                <a:cs typeface="Arial" pitchFamily="34" charset="0"/>
              </a:rPr>
              <a:t>. Example online systems, web interfaces etc. </a:t>
            </a:r>
          </a:p>
          <a:p>
            <a:pPr lvl="0" algn="just"/>
            <a:r>
              <a:rPr lang="en-US" sz="3200" dirty="0">
                <a:latin typeface="Arial" pitchFamily="34" charset="0"/>
                <a:cs typeface="Arial" pitchFamily="34" charset="0"/>
              </a:rPr>
              <a:t>Prototyping ensures that the end users constantly work with the system and provide a feedback which is incorporated in the prototype to result in a useable system. </a:t>
            </a:r>
          </a:p>
          <a:p>
            <a:pPr lvl="0" algn="just"/>
            <a:endParaRPr lang="en-US" sz="2000" dirty="0">
              <a:latin typeface="Arial" pitchFamily="34" charset="0"/>
              <a:cs typeface="Arial" pitchFamily="34" charset="0"/>
            </a:endParaRPr>
          </a:p>
          <a:p>
            <a:pPr algn="just"/>
            <a:endParaRPr lang="en-US" sz="2000" dirty="0">
              <a:latin typeface="Arial" pitchFamily="34" charset="0"/>
              <a:cs typeface="Arial" pitchFamily="34" charset="0"/>
            </a:endParaRPr>
          </a:p>
        </p:txBody>
      </p:sp>
      <p:sp>
        <p:nvSpPr>
          <p:cNvPr id="4" name="Footer Placeholder 3">
            <a:extLst>
              <a:ext uri="{FF2B5EF4-FFF2-40B4-BE49-F238E27FC236}">
                <a16:creationId xmlns:a16="http://schemas.microsoft.com/office/drawing/2014/main" id="{BF2E6366-AD67-4B2F-82E4-AF3CBC4A693D}"/>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38200" y="365126"/>
            <a:ext cx="10515600" cy="589032"/>
          </a:xfrm>
        </p:spPr>
        <p:txBody>
          <a:bodyPr>
            <a:normAutofit fontScale="90000"/>
          </a:bodyPr>
          <a:lstStyle/>
          <a:p>
            <a:pPr eaLnBrk="1" hangingPunct="1"/>
            <a:r>
              <a:rPr lang="en-US" b="1" dirty="0">
                <a:solidFill>
                  <a:srgbClr val="FF0000"/>
                </a:solidFill>
              </a:rPr>
              <a:t>THE SPIRAL MODEL</a:t>
            </a:r>
          </a:p>
        </p:txBody>
      </p:sp>
      <p:sp>
        <p:nvSpPr>
          <p:cNvPr id="23555" name="Rectangle 3"/>
          <p:cNvSpPr>
            <a:spLocks noGrp="1" noChangeArrowheads="1"/>
          </p:cNvSpPr>
          <p:nvPr>
            <p:ph type="body" idx="1"/>
          </p:nvPr>
        </p:nvSpPr>
        <p:spPr>
          <a:xfrm>
            <a:off x="609601" y="1298713"/>
            <a:ext cx="11237842" cy="4878250"/>
          </a:xfrm>
        </p:spPr>
        <p:txBody>
          <a:bodyPr>
            <a:normAutofit/>
          </a:bodyPr>
          <a:lstStyle/>
          <a:p>
            <a:pPr marL="0" indent="0" algn="just">
              <a:buNone/>
            </a:pPr>
            <a:r>
              <a:rPr lang="en-US" sz="3200" dirty="0"/>
              <a:t>This model of development combines the features of the prototyping model and the systems development life cycle (SDLC) </a:t>
            </a:r>
            <a:r>
              <a:rPr lang="en-US" sz="3200" b="1" dirty="0"/>
              <a:t>with very high emphasis on risk analysis.</a:t>
            </a:r>
            <a:r>
              <a:rPr lang="en-US" sz="3200" dirty="0"/>
              <a:t> </a:t>
            </a:r>
          </a:p>
          <a:p>
            <a:pPr algn="just"/>
            <a:r>
              <a:rPr lang="en-US" sz="3200" dirty="0"/>
              <a:t>It allows for incremental releases of the product, or incremental refinement through each iteration around the spiral.</a:t>
            </a:r>
            <a:endParaRPr lang="en-US" sz="3200" b="1" dirty="0"/>
          </a:p>
          <a:p>
            <a:pPr marL="0" indent="0" algn="just">
              <a:buNone/>
            </a:pPr>
            <a:r>
              <a:rPr lang="en-US" sz="3200" dirty="0">
                <a:solidFill>
                  <a:srgbClr val="FF0000"/>
                </a:solidFill>
                <a:highlight>
                  <a:srgbClr val="FFFF00"/>
                </a:highlight>
              </a:rPr>
              <a:t>Process is represented as a </a:t>
            </a:r>
            <a:r>
              <a:rPr lang="en-US" sz="3200" i="1" dirty="0">
                <a:solidFill>
                  <a:srgbClr val="FF0000"/>
                </a:solidFill>
                <a:highlight>
                  <a:srgbClr val="FFFF00"/>
                </a:highlight>
              </a:rPr>
              <a:t>spiral</a:t>
            </a:r>
            <a:r>
              <a:rPr lang="en-US" sz="3200" dirty="0">
                <a:solidFill>
                  <a:srgbClr val="FF0000"/>
                </a:solidFill>
                <a:highlight>
                  <a:srgbClr val="FFFF00"/>
                </a:highlight>
              </a:rPr>
              <a:t> rather than as a sequence of activities with backtracking.</a:t>
            </a:r>
          </a:p>
          <a:p>
            <a:r>
              <a:rPr lang="en-US" sz="3200" dirty="0">
                <a:solidFill>
                  <a:schemeClr val="accent6">
                    <a:lumMod val="75000"/>
                  </a:schemeClr>
                </a:solidFill>
              </a:rPr>
              <a:t>Each loop = One Iteration = A process phase.</a:t>
            </a:r>
          </a:p>
          <a:p>
            <a:r>
              <a:rPr lang="en-US" sz="3200" dirty="0">
                <a:solidFill>
                  <a:schemeClr val="accent6">
                    <a:lumMod val="75000"/>
                  </a:schemeClr>
                </a:solidFill>
              </a:rPr>
              <a:t>As loops move away from center </a:t>
            </a:r>
            <a:r>
              <a:rPr lang="en-US" sz="3200" dirty="0">
                <a:solidFill>
                  <a:schemeClr val="accent6">
                    <a:lumMod val="75000"/>
                  </a:schemeClr>
                </a:solidFill>
                <a:cs typeface="Arial" charset="0"/>
              </a:rPr>
              <a:t>→</a:t>
            </a:r>
            <a:r>
              <a:rPr lang="en-US" sz="3200" dirty="0">
                <a:solidFill>
                  <a:schemeClr val="accent6">
                    <a:lumMod val="75000"/>
                  </a:schemeClr>
                </a:solidFill>
              </a:rPr>
              <a:t> Time and Cost increase</a:t>
            </a:r>
          </a:p>
          <a:p>
            <a:pPr algn="just"/>
            <a:endParaRPr lang="en-US" dirty="0"/>
          </a:p>
          <a:p>
            <a:pPr algn="just" eaLnBrk="1" hangingPunct="1">
              <a:lnSpc>
                <a:spcPct val="90000"/>
              </a:lnSpc>
            </a:pPr>
            <a:endParaRPr lang="en-US" dirty="0"/>
          </a:p>
        </p:txBody>
      </p:sp>
      <p:sp>
        <p:nvSpPr>
          <p:cNvPr id="2" name="Footer Placeholder 1">
            <a:extLst>
              <a:ext uri="{FF2B5EF4-FFF2-40B4-BE49-F238E27FC236}">
                <a16:creationId xmlns:a16="http://schemas.microsoft.com/office/drawing/2014/main" id="{B3AC11E2-D1F8-4FC0-813F-D18FBAB0E8F2}"/>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lstStyle/>
          <a:p>
            <a:r>
              <a:rPr lang="en-US" dirty="0"/>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821635"/>
            <a:ext cx="10515600" cy="5817704"/>
          </a:xfrm>
        </p:spPr>
        <p:txBody>
          <a:bodyPr/>
          <a:lstStyle/>
          <a:p>
            <a:pPr algn="just"/>
            <a:r>
              <a:rPr lang="en-US" dirty="0"/>
              <a:t>A software life cycle model describes entry and exit criteria for each phase. </a:t>
            </a:r>
          </a:p>
          <a:p>
            <a:pPr algn="just"/>
            <a:r>
              <a:rPr lang="en-US" dirty="0"/>
              <a:t>A phase can begin only if its stage-entry criteria have been fulfilled. So without a software life cycle model, the entry and exit criteria for a stage cannot be recognized.</a:t>
            </a:r>
          </a:p>
          <a:p>
            <a:pPr algn="just"/>
            <a:r>
              <a:rPr lang="en-US" dirty="0"/>
              <a:t>Without software life cycle models, it becomes tough for software project managers to monitor the progress of the project.</a:t>
            </a:r>
          </a:p>
        </p:txBody>
      </p:sp>
      <p:sp>
        <p:nvSpPr>
          <p:cNvPr id="4" name="Footer Placeholder 3">
            <a:extLst>
              <a:ext uri="{FF2B5EF4-FFF2-40B4-BE49-F238E27FC236}">
                <a16:creationId xmlns:a16="http://schemas.microsoft.com/office/drawing/2014/main" id="{E19DF83A-1E5D-4135-9260-70383F2B9D64}"/>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8917522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379226" cy="822187"/>
          </a:xfrm>
        </p:spPr>
        <p:txBody>
          <a:bodyPr>
            <a:normAutofit/>
          </a:bodyPr>
          <a:lstStyle/>
          <a:p>
            <a:pPr algn="ctr"/>
            <a:r>
              <a:rPr lang="en-US" sz="3200" b="1" dirty="0">
                <a:solidFill>
                  <a:srgbClr val="FF0000"/>
                </a:solidFill>
              </a:rPr>
              <a:t>Pictorial Representation of SDLC Spiral Model</a:t>
            </a:r>
          </a:p>
        </p:txBody>
      </p:sp>
      <p:pic>
        <p:nvPicPr>
          <p:cNvPr id="3" name="Picture 2">
            <a:extLst>
              <a:ext uri="{FF2B5EF4-FFF2-40B4-BE49-F238E27FC236}">
                <a16:creationId xmlns:a16="http://schemas.microsoft.com/office/drawing/2014/main" id="{31A960E8-1DE2-4A4E-8056-9587749A2ED5}"/>
              </a:ext>
            </a:extLst>
          </p:cNvPr>
          <p:cNvPicPr>
            <a:picLocks noChangeAspect="1"/>
          </p:cNvPicPr>
          <p:nvPr/>
        </p:nvPicPr>
        <p:blipFill>
          <a:blip r:embed="rId2"/>
          <a:stretch>
            <a:fillRect/>
          </a:stretch>
        </p:blipFill>
        <p:spPr>
          <a:xfrm>
            <a:off x="1412932" y="1369874"/>
            <a:ext cx="8804493" cy="5488126"/>
          </a:xfrm>
          <a:prstGeom prst="rect">
            <a:avLst/>
          </a:prstGeom>
        </p:spPr>
      </p:pic>
      <p:sp>
        <p:nvSpPr>
          <p:cNvPr id="5" name="Footer Placeholder 4">
            <a:extLst>
              <a:ext uri="{FF2B5EF4-FFF2-40B4-BE49-F238E27FC236}">
                <a16:creationId xmlns:a16="http://schemas.microsoft.com/office/drawing/2014/main" id="{27C3524A-6177-4DBE-9527-D6BCF1708851}"/>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Phases of Spiral Model</a:t>
            </a:r>
          </a:p>
        </p:txBody>
      </p:sp>
      <p:sp>
        <p:nvSpPr>
          <p:cNvPr id="3" name="Content Placeholder 2"/>
          <p:cNvSpPr>
            <a:spLocks noGrp="1"/>
          </p:cNvSpPr>
          <p:nvPr>
            <p:ph idx="1"/>
          </p:nvPr>
        </p:nvSpPr>
        <p:spPr>
          <a:xfrm>
            <a:off x="838200" y="1351722"/>
            <a:ext cx="10515600" cy="5369753"/>
          </a:xfrm>
        </p:spPr>
        <p:txBody>
          <a:bodyPr>
            <a:normAutofit/>
          </a:bodyPr>
          <a:lstStyle/>
          <a:p>
            <a:pPr algn="just"/>
            <a:r>
              <a:rPr lang="en-US" b="1" dirty="0"/>
              <a:t>Planning Phase:</a:t>
            </a:r>
            <a:r>
              <a:rPr lang="en-US" dirty="0"/>
              <a:t> Requirements are gathered during the planning phase.</a:t>
            </a:r>
          </a:p>
          <a:p>
            <a:pPr algn="just"/>
            <a:r>
              <a:rPr lang="en-US" b="1" dirty="0"/>
              <a:t>Risk Analysis:</a:t>
            </a:r>
            <a:r>
              <a:rPr lang="en-US" dirty="0"/>
              <a:t> In the risk analysis phase, a process is undertaken to identify risk and alternate solutions.  A prototype is produced at the end of the risk analysis phase. If any risk is found during the risk analysis then alternate solutions are suggested and implemented.</a:t>
            </a:r>
          </a:p>
          <a:p>
            <a:pPr algn="just"/>
            <a:r>
              <a:rPr lang="en-US" b="1" dirty="0"/>
              <a:t>Engineering Phase:</a:t>
            </a:r>
            <a:r>
              <a:rPr lang="en-US" dirty="0"/>
              <a:t> In this phase software is developed, along with testing at the end of the phase. Hence in this phase the development and testing is done.</a:t>
            </a:r>
          </a:p>
          <a:p>
            <a:pPr algn="just"/>
            <a:r>
              <a:rPr lang="en-US" b="1" dirty="0"/>
              <a:t>Evaluation phase:</a:t>
            </a:r>
            <a:r>
              <a:rPr lang="en-US" dirty="0"/>
              <a:t> This phase allows the customer to evaluate the output of the project to date before the project continues to the next spiral.</a:t>
            </a:r>
          </a:p>
          <a:p>
            <a:pPr algn="just"/>
            <a:endParaRPr lang="en-US" dirty="0"/>
          </a:p>
        </p:txBody>
      </p:sp>
      <p:sp>
        <p:nvSpPr>
          <p:cNvPr id="5" name="Footer Placeholder 4">
            <a:extLst>
              <a:ext uri="{FF2B5EF4-FFF2-40B4-BE49-F238E27FC236}">
                <a16:creationId xmlns:a16="http://schemas.microsoft.com/office/drawing/2014/main" id="{39DC22F7-0EE6-41D5-AB1E-58D870C0DAAF}"/>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Advantages</a:t>
            </a:r>
          </a:p>
        </p:txBody>
      </p:sp>
      <p:sp>
        <p:nvSpPr>
          <p:cNvPr id="3" name="Content Placeholder 2"/>
          <p:cNvSpPr>
            <a:spLocks noGrp="1"/>
          </p:cNvSpPr>
          <p:nvPr>
            <p:ph idx="1"/>
          </p:nvPr>
        </p:nvSpPr>
        <p:spPr/>
        <p:txBody>
          <a:bodyPr>
            <a:normAutofit/>
          </a:bodyPr>
          <a:lstStyle/>
          <a:p>
            <a:pPr lvl="0" algn="just"/>
            <a:r>
              <a:rPr lang="en-US" sz="3200" dirty="0"/>
              <a:t>High amount of risk analysis hence, avoidance of Risk is enhanced.</a:t>
            </a:r>
          </a:p>
          <a:p>
            <a:pPr algn="just"/>
            <a:r>
              <a:rPr lang="en-US" sz="3200" b="1" dirty="0"/>
              <a:t>The spiral model is favored for large, expensive, and complicated projects.</a:t>
            </a:r>
          </a:p>
          <a:p>
            <a:pPr lvl="0" algn="just"/>
            <a:r>
              <a:rPr lang="en-US" sz="3200" dirty="0"/>
              <a:t>Development can be divided into smaller parts and more risky parts can be developed earlier which helps better risk management.</a:t>
            </a:r>
          </a:p>
          <a:p>
            <a:pPr lvl="0"/>
            <a:endParaRPr lang="en-US" dirty="0"/>
          </a:p>
        </p:txBody>
      </p:sp>
      <p:sp>
        <p:nvSpPr>
          <p:cNvPr id="5" name="Footer Placeholder 4">
            <a:extLst>
              <a:ext uri="{FF2B5EF4-FFF2-40B4-BE49-F238E27FC236}">
                <a16:creationId xmlns:a16="http://schemas.microsoft.com/office/drawing/2014/main" id="{4BC08D14-6FF3-497A-AABE-AFFC77AD10D4}"/>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Disadvantages</a:t>
            </a:r>
          </a:p>
        </p:txBody>
      </p:sp>
      <p:sp>
        <p:nvSpPr>
          <p:cNvPr id="3" name="Content Placeholder 2"/>
          <p:cNvSpPr>
            <a:spLocks noGrp="1"/>
          </p:cNvSpPr>
          <p:nvPr>
            <p:ph idx="1"/>
          </p:nvPr>
        </p:nvSpPr>
        <p:spPr/>
        <p:txBody>
          <a:bodyPr>
            <a:normAutofit/>
          </a:bodyPr>
          <a:lstStyle/>
          <a:p>
            <a:pPr lvl="0" algn="just"/>
            <a:r>
              <a:rPr lang="en-US" sz="3200" dirty="0"/>
              <a:t>Can be a costly model to use.</a:t>
            </a:r>
          </a:p>
          <a:p>
            <a:pPr lvl="0" algn="just"/>
            <a:r>
              <a:rPr lang="en-US" sz="3200" dirty="0"/>
              <a:t>Risk analysis is important phase, hence requires expert people. </a:t>
            </a:r>
          </a:p>
          <a:p>
            <a:pPr lvl="0" algn="just"/>
            <a:r>
              <a:rPr lang="en-US" sz="3200" dirty="0"/>
              <a:t>Project’s success is highly dependent on the risk analysis phase.</a:t>
            </a:r>
          </a:p>
          <a:p>
            <a:pPr lvl="0" algn="just"/>
            <a:r>
              <a:rPr lang="en-US" sz="3200" dirty="0"/>
              <a:t>Not suitable for small or low risk projects and could be expensive for small projects.</a:t>
            </a:r>
          </a:p>
          <a:p>
            <a:pPr lvl="0" algn="just"/>
            <a:r>
              <a:rPr lang="en-US" sz="3200" dirty="0"/>
              <a:t>Spiral may go indefinitely(infinitely).</a:t>
            </a:r>
          </a:p>
        </p:txBody>
      </p:sp>
      <p:sp>
        <p:nvSpPr>
          <p:cNvPr id="5" name="Footer Placeholder 4">
            <a:extLst>
              <a:ext uri="{FF2B5EF4-FFF2-40B4-BE49-F238E27FC236}">
                <a16:creationId xmlns:a16="http://schemas.microsoft.com/office/drawing/2014/main" id="{5DEFEED9-B00B-4CF6-B1A1-3CFA103EE608}"/>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718931" y="338621"/>
            <a:ext cx="10515600" cy="761310"/>
          </a:xfrm>
        </p:spPr>
        <p:txBody>
          <a:bodyPr>
            <a:noAutofit/>
          </a:bodyPr>
          <a:lstStyle/>
          <a:p>
            <a:r>
              <a:rPr lang="en-US" sz="2800" b="1" dirty="0">
                <a:solidFill>
                  <a:srgbClr val="FF0000"/>
                </a:solidFill>
              </a:rPr>
              <a:t>SDLC Cycle represents the process of developing software. </a:t>
            </a:r>
            <a:br>
              <a:rPr lang="en-US" sz="2800" b="1" dirty="0">
                <a:solidFill>
                  <a:srgbClr val="FF0000"/>
                </a:solidFill>
              </a:rPr>
            </a:br>
            <a:r>
              <a:rPr lang="en-US" sz="2800" b="1" dirty="0">
                <a:solidFill>
                  <a:srgbClr val="FF0000"/>
                </a:solidFill>
              </a:rPr>
              <a:t>SDLC framework includes the following steps:</a:t>
            </a:r>
          </a:p>
        </p:txBody>
      </p:sp>
      <p:pic>
        <p:nvPicPr>
          <p:cNvPr id="4" name="Content Placeholder 3">
            <a:extLst>
              <a:ext uri="{FF2B5EF4-FFF2-40B4-BE49-F238E27FC236}">
                <a16:creationId xmlns:a16="http://schemas.microsoft.com/office/drawing/2014/main" id="{3C998607-8F39-414A-BECB-3D2FB6D2B32B}"/>
              </a:ext>
            </a:extLst>
          </p:cNvPr>
          <p:cNvPicPr>
            <a:picLocks noGrp="1" noChangeAspect="1"/>
          </p:cNvPicPr>
          <p:nvPr>
            <p:ph idx="1"/>
          </p:nvPr>
        </p:nvPicPr>
        <p:blipFill>
          <a:blip r:embed="rId2"/>
          <a:stretch>
            <a:fillRect/>
          </a:stretch>
        </p:blipFill>
        <p:spPr>
          <a:xfrm>
            <a:off x="1948069" y="1099931"/>
            <a:ext cx="8216347" cy="5632173"/>
          </a:xfrm>
          <a:prstGeom prst="rect">
            <a:avLst/>
          </a:prstGeom>
        </p:spPr>
      </p:pic>
      <p:sp>
        <p:nvSpPr>
          <p:cNvPr id="3" name="Footer Placeholder 2">
            <a:extLst>
              <a:ext uri="{FF2B5EF4-FFF2-40B4-BE49-F238E27FC236}">
                <a16:creationId xmlns:a16="http://schemas.microsoft.com/office/drawing/2014/main" id="{1CDD485C-D4E0-4694-B861-E40BE5B7992E}"/>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103568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r>
              <a:rPr lang="en-US" b="1" dirty="0">
                <a:solidFill>
                  <a:srgbClr val="FF0000"/>
                </a:solidFill>
              </a:rPr>
              <a:t>The stages of SDLC are as follows:</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fontScale="92500" lnSpcReduction="10000"/>
          </a:bodyPr>
          <a:lstStyle/>
          <a:p>
            <a:pPr marL="0" indent="0">
              <a:buNone/>
            </a:pPr>
            <a:r>
              <a:rPr lang="en-US" b="1" dirty="0">
                <a:solidFill>
                  <a:schemeClr val="accent1">
                    <a:lumMod val="75000"/>
                  </a:schemeClr>
                </a:solidFill>
              </a:rPr>
              <a:t>Stage1: Planning and requirement analysis</a:t>
            </a:r>
            <a:endParaRPr lang="en-US" dirty="0">
              <a:solidFill>
                <a:schemeClr val="accent1">
                  <a:lumMod val="75000"/>
                </a:schemeClr>
              </a:solidFill>
            </a:endParaRPr>
          </a:p>
          <a:p>
            <a:r>
              <a:rPr lang="en-US" dirty="0"/>
              <a:t>Requirement Analysis is the most important and necessary stage in SDLC.</a:t>
            </a:r>
          </a:p>
          <a:p>
            <a:r>
              <a:rPr lang="en-US" dirty="0"/>
              <a:t>The senior members of the team perform it with inputs from all the stakeholders and domain experts or SMEs in the industry.</a:t>
            </a:r>
          </a:p>
          <a:p>
            <a:r>
              <a:rPr lang="en-US" dirty="0"/>
              <a:t>Planning for the quality assurance requirements and identifications of the risks associated with the projects is also done at this stage.</a:t>
            </a:r>
          </a:p>
          <a:p>
            <a:r>
              <a:rPr lang="en-US" dirty="0"/>
              <a:t>Business analyst and Project organizer set up a meeting with the client to gather all the data like what the customer wants to build, who will be the end user, what is the objective of the product. Before creating a product, a core understanding or knowledge of the product is very necessary.</a:t>
            </a:r>
          </a:p>
          <a:p>
            <a:pPr marL="0" indent="0">
              <a:buNone/>
            </a:pPr>
            <a:r>
              <a:rPr lang="en-US" b="1" dirty="0"/>
              <a:t>For Example</a:t>
            </a:r>
            <a:r>
              <a:rPr lang="en-US" dirty="0"/>
              <a:t>, A client wants to have an application which concerns money transactions. In this method, the requirement has to be precise like what kind of operations will be done, how it will be done, in which currency it will be done, etc.</a:t>
            </a:r>
          </a:p>
          <a:p>
            <a:endParaRPr lang="en-US" dirty="0"/>
          </a:p>
        </p:txBody>
      </p:sp>
      <p:sp>
        <p:nvSpPr>
          <p:cNvPr id="4" name="Footer Placeholder 3">
            <a:extLst>
              <a:ext uri="{FF2B5EF4-FFF2-40B4-BE49-F238E27FC236}">
                <a16:creationId xmlns:a16="http://schemas.microsoft.com/office/drawing/2014/main" id="{0C751AC9-0E27-47F9-A720-5FC383E78D91}"/>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172501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lstStyle/>
          <a:p>
            <a:r>
              <a:rPr lang="en-US" dirty="0"/>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490330"/>
            <a:ext cx="10515600" cy="6149009"/>
          </a:xfrm>
        </p:spPr>
        <p:txBody>
          <a:bodyPr/>
          <a:lstStyle/>
          <a:p>
            <a:pPr algn="just"/>
            <a:r>
              <a:rPr lang="en-US" dirty="0"/>
              <a:t>Once the required function is done, an analysis is complete with auditing the feasibility of the growth of a product. In case of any ambiguity, a signal is set up for further discussion.</a:t>
            </a:r>
          </a:p>
          <a:p>
            <a:pPr algn="just"/>
            <a:r>
              <a:rPr lang="en-US" dirty="0"/>
              <a:t>Once the requirement is understood, the SRS (Software Requirement Specification) document is created. The developers should thoroughly follow this document and also should be reviewed by the customer for future reference.</a:t>
            </a:r>
          </a:p>
          <a:p>
            <a:pPr marL="0" indent="0">
              <a:buNone/>
            </a:pPr>
            <a:r>
              <a:rPr lang="en-US" b="1" dirty="0">
                <a:solidFill>
                  <a:schemeClr val="accent1">
                    <a:lumMod val="75000"/>
                  </a:schemeClr>
                </a:solidFill>
              </a:rPr>
              <a:t>Stage2: Defining Requirements</a:t>
            </a:r>
            <a:endParaRPr lang="en-US" dirty="0">
              <a:solidFill>
                <a:schemeClr val="accent1">
                  <a:lumMod val="75000"/>
                </a:schemeClr>
              </a:solidFill>
            </a:endParaRPr>
          </a:p>
          <a:p>
            <a:pPr algn="just"/>
            <a:r>
              <a:rPr lang="en-US" dirty="0"/>
              <a:t>Once the requirement analysis is done, the next stage is to certainly represent and document the software requirements and get them accepted from the project stakeholders.</a:t>
            </a:r>
          </a:p>
          <a:p>
            <a:pPr algn="just"/>
            <a:r>
              <a:rPr lang="en-US" dirty="0"/>
              <a:t>This is accomplished through "SRS"- Software Requirement Specification document which contains all the product requirements to be constructed and developed during the project life cycle.</a:t>
            </a:r>
          </a:p>
          <a:p>
            <a:pPr algn="just"/>
            <a:endParaRPr lang="en-US" dirty="0"/>
          </a:p>
          <a:p>
            <a:endParaRPr lang="en-US" dirty="0"/>
          </a:p>
        </p:txBody>
      </p:sp>
      <p:sp>
        <p:nvSpPr>
          <p:cNvPr id="4" name="Footer Placeholder 3">
            <a:extLst>
              <a:ext uri="{FF2B5EF4-FFF2-40B4-BE49-F238E27FC236}">
                <a16:creationId xmlns:a16="http://schemas.microsoft.com/office/drawing/2014/main" id="{931839C5-8949-40A0-9868-027543D70507}"/>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2240981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771</TotalTime>
  <Words>3810</Words>
  <Application>Microsoft Office PowerPoint</Application>
  <PresentationFormat>Widescreen</PresentationFormat>
  <Paragraphs>362</Paragraphs>
  <Slides>63</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69" baseType="lpstr">
      <vt:lpstr>Arial</vt:lpstr>
      <vt:lpstr>Calibri</vt:lpstr>
      <vt:lpstr>Calibri Light</vt:lpstr>
      <vt:lpstr>Wingdings</vt:lpstr>
      <vt:lpstr>Office Theme</vt:lpstr>
      <vt:lpstr>Photo Editor Photo</vt:lpstr>
      <vt:lpstr>  Unit 1 Software Engineering</vt:lpstr>
      <vt:lpstr>Index</vt:lpstr>
      <vt:lpstr>Software Development Life Cycle (SDLC)</vt:lpstr>
      <vt:lpstr>  Need of SDLC</vt:lpstr>
      <vt:lpstr>  </vt:lpstr>
      <vt:lpstr>  </vt:lpstr>
      <vt:lpstr>SDLC Cycle represents the process of developing software.  SDLC framework includes the following steps:</vt:lpstr>
      <vt:lpstr>The stages of SDLC are as follows:</vt:lpstr>
      <vt:lpstr>  </vt:lpstr>
      <vt:lpstr>  </vt:lpstr>
      <vt:lpstr>   </vt:lpstr>
      <vt:lpstr>  </vt:lpstr>
      <vt:lpstr>Why SDLC?</vt:lpstr>
      <vt:lpstr>SDLC Models</vt:lpstr>
      <vt:lpstr>  </vt:lpstr>
      <vt:lpstr>Build and Fix Model</vt:lpstr>
      <vt:lpstr>Build and Fix Model</vt:lpstr>
      <vt:lpstr>  </vt:lpstr>
      <vt:lpstr> Advantages of Build and Fix Model </vt:lpstr>
      <vt:lpstr> Disadvantages of Build and Fix Model </vt:lpstr>
      <vt:lpstr>Waterfall model</vt:lpstr>
      <vt:lpstr>  </vt:lpstr>
      <vt:lpstr>The sequential phases in Waterfall model are −</vt:lpstr>
      <vt:lpstr>  </vt:lpstr>
      <vt:lpstr>  </vt:lpstr>
      <vt:lpstr>Waterfall Model - Application</vt:lpstr>
      <vt:lpstr>Waterfall Model - Advantages</vt:lpstr>
      <vt:lpstr>Waterfall Model - Disadvantages</vt:lpstr>
      <vt:lpstr>Iterative Model</vt:lpstr>
      <vt:lpstr>Iterative Model         </vt:lpstr>
      <vt:lpstr>The various phases of Iterative model are as follows:</vt:lpstr>
      <vt:lpstr>   </vt:lpstr>
      <vt:lpstr>When to use the Iterative Model?</vt:lpstr>
      <vt:lpstr>Advantage(Pros) of Iterative Model</vt:lpstr>
      <vt:lpstr>Disadvantage(Cons) of Iterative Model:</vt:lpstr>
      <vt:lpstr>Iterative Enhancement Model         </vt:lpstr>
      <vt:lpstr>  </vt:lpstr>
      <vt:lpstr>   </vt:lpstr>
      <vt:lpstr>   </vt:lpstr>
      <vt:lpstr>Incremental Model Strengths </vt:lpstr>
      <vt:lpstr>Incremental Model Weaknesses </vt:lpstr>
      <vt:lpstr>Questions asked in Software Companies</vt:lpstr>
      <vt:lpstr>EVOLUTIONARY PROCESS MODEL</vt:lpstr>
      <vt:lpstr>EVOLUTIONARY PROCESS MODEL         </vt:lpstr>
      <vt:lpstr>EVOLUTIONARY PROCESS MODEL         </vt:lpstr>
      <vt:lpstr>EVOLUTIONARY PROCESS MODEL         </vt:lpstr>
      <vt:lpstr>APPLICATIONS</vt:lpstr>
      <vt:lpstr>ADVANTAGES</vt:lpstr>
      <vt:lpstr>DISADVANTAGES </vt:lpstr>
      <vt:lpstr> Types of Evolutionary Models </vt:lpstr>
      <vt:lpstr>PROTOTYPING MODEL</vt:lpstr>
      <vt:lpstr>What is Prototype </vt:lpstr>
      <vt:lpstr>PROTOTYPING</vt:lpstr>
      <vt:lpstr>PROTOTYPING</vt:lpstr>
      <vt:lpstr>  </vt:lpstr>
      <vt:lpstr>ADVANTAGES OF PROTOTYPING</vt:lpstr>
      <vt:lpstr>LIMITATION OF PROTOTYPING</vt:lpstr>
      <vt:lpstr> When to use Prototype model </vt:lpstr>
      <vt:lpstr>THE SPIRAL MODEL</vt:lpstr>
      <vt:lpstr>Pictorial Representation of SDLC Spiral Model</vt:lpstr>
      <vt:lpstr>Phases of Spiral Model</vt:lpstr>
      <vt:lpstr>Advantages</vt:lpstr>
      <vt:lpstr>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Kesharwani</dc:creator>
  <cp:lastModifiedBy>Abhishek Kesharwani</cp:lastModifiedBy>
  <cp:revision>360</cp:revision>
  <dcterms:created xsi:type="dcterms:W3CDTF">2022-01-19T10:20:23Z</dcterms:created>
  <dcterms:modified xsi:type="dcterms:W3CDTF">2022-02-24T04:36:48Z</dcterms:modified>
</cp:coreProperties>
</file>