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70" r:id="rId4"/>
    <p:sldId id="271" r:id="rId5"/>
    <p:sldId id="272" r:id="rId6"/>
    <p:sldId id="273" r:id="rId7"/>
    <p:sldId id="298" r:id="rId8"/>
    <p:sldId id="317" r:id="rId9"/>
    <p:sldId id="316" r:id="rId10"/>
    <p:sldId id="315" r:id="rId11"/>
    <p:sldId id="318" r:id="rId12"/>
    <p:sldId id="303" r:id="rId13"/>
    <p:sldId id="265" r:id="rId14"/>
    <p:sldId id="266" r:id="rId15"/>
    <p:sldId id="267" r:id="rId16"/>
    <p:sldId id="268" r:id="rId17"/>
    <p:sldId id="269" r:id="rId18"/>
    <p:sldId id="320" r:id="rId19"/>
    <p:sldId id="321" r:id="rId20"/>
    <p:sldId id="322" r:id="rId21"/>
    <p:sldId id="323" r:id="rId22"/>
    <p:sldId id="324" r:id="rId23"/>
    <p:sldId id="325" r:id="rId24"/>
    <p:sldId id="326" r:id="rId25"/>
    <p:sldId id="327" r:id="rId26"/>
    <p:sldId id="328" r:id="rId27"/>
    <p:sldId id="304" r:id="rId28"/>
    <p:sldId id="306" r:id="rId29"/>
    <p:sldId id="307" r:id="rId30"/>
    <p:sldId id="276" r:id="rId31"/>
    <p:sldId id="319" r:id="rId32"/>
    <p:sldId id="310" r:id="rId33"/>
    <p:sldId id="275" r:id="rId34"/>
    <p:sldId id="277" r:id="rId35"/>
    <p:sldId id="274"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329" r:id="rId49"/>
    <p:sldId id="330" r:id="rId50"/>
    <p:sldId id="331" r:id="rId51"/>
    <p:sldId id="332" r:id="rId52"/>
    <p:sldId id="333" r:id="rId53"/>
    <p:sldId id="334" r:id="rId54"/>
    <p:sldId id="335" r:id="rId55"/>
    <p:sldId id="342" r:id="rId56"/>
    <p:sldId id="336" r:id="rId57"/>
    <p:sldId id="343" r:id="rId58"/>
    <p:sldId id="337" r:id="rId59"/>
    <p:sldId id="338" r:id="rId60"/>
    <p:sldId id="339" r:id="rId61"/>
    <p:sldId id="340" r:id="rId62"/>
    <p:sldId id="341" r:id="rId63"/>
    <p:sldId id="344" r:id="rId64"/>
    <p:sldId id="345" r:id="rId65"/>
    <p:sldId id="346" r:id="rId66"/>
    <p:sldId id="347" r:id="rId67"/>
    <p:sldId id="348" r:id="rId68"/>
    <p:sldId id="349" r:id="rId69"/>
    <p:sldId id="350" r:id="rId70"/>
    <p:sldId id="351" r:id="rId71"/>
    <p:sldId id="352" r:id="rId72"/>
    <p:sldId id="353"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54E38-B0A2-4544-BF3B-A5617386C342}"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5F490-7B25-489D-9707-5DC2E10DB23D}" type="slidenum">
              <a:rPr lang="en-US" smtClean="0"/>
              <a:t>‹#›</a:t>
            </a:fld>
            <a:endParaRPr lang="en-US"/>
          </a:p>
        </p:txBody>
      </p:sp>
    </p:spTree>
    <p:extLst>
      <p:ext uri="{BB962C8B-B14F-4D97-AF65-F5344CB8AC3E}">
        <p14:creationId xmlns:p14="http://schemas.microsoft.com/office/powerpoint/2010/main" val="397992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4458-62BB-4B15-B428-46C204A02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099ED4-C5FE-4666-92A7-C797E772D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49E110-E258-4345-91CC-BD818F062BC5}"/>
              </a:ext>
            </a:extLst>
          </p:cNvPr>
          <p:cNvSpPr>
            <a:spLocks noGrp="1"/>
          </p:cNvSpPr>
          <p:nvPr>
            <p:ph type="dt" sz="half" idx="10"/>
          </p:nvPr>
        </p:nvSpPr>
        <p:spPr/>
        <p:txBody>
          <a:bodyPr/>
          <a:lstStyle/>
          <a:p>
            <a:fld id="{8F8D1DF6-9230-4FB9-ABE6-C026D7FF4A48}" type="datetime1">
              <a:rPr lang="en-US" smtClean="0"/>
              <a:t>3/31/2022</a:t>
            </a:fld>
            <a:endParaRPr lang="en-US"/>
          </a:p>
        </p:txBody>
      </p:sp>
      <p:sp>
        <p:nvSpPr>
          <p:cNvPr id="5" name="Footer Placeholder 4">
            <a:extLst>
              <a:ext uri="{FF2B5EF4-FFF2-40B4-BE49-F238E27FC236}">
                <a16:creationId xmlns:a16="http://schemas.microsoft.com/office/drawing/2014/main" id="{485D1518-ECFF-4633-B971-41CF44EE047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80BE2B8D-3FDD-490F-9947-4C2DADDC9DD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89348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D958-26F0-4896-8FAC-8D531C4D1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05540-2E94-4248-AAE4-AACC8973C5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4A065-2405-4680-8EDA-B82175FE2FF5}"/>
              </a:ext>
            </a:extLst>
          </p:cNvPr>
          <p:cNvSpPr>
            <a:spLocks noGrp="1"/>
          </p:cNvSpPr>
          <p:nvPr>
            <p:ph type="dt" sz="half" idx="10"/>
          </p:nvPr>
        </p:nvSpPr>
        <p:spPr/>
        <p:txBody>
          <a:bodyPr/>
          <a:lstStyle/>
          <a:p>
            <a:fld id="{90C5B49F-F8C4-462F-BEC9-A8970B22DBB9}" type="datetime1">
              <a:rPr lang="en-US" smtClean="0"/>
              <a:t>3/31/2022</a:t>
            </a:fld>
            <a:endParaRPr lang="en-US"/>
          </a:p>
        </p:txBody>
      </p:sp>
      <p:sp>
        <p:nvSpPr>
          <p:cNvPr id="5" name="Footer Placeholder 4">
            <a:extLst>
              <a:ext uri="{FF2B5EF4-FFF2-40B4-BE49-F238E27FC236}">
                <a16:creationId xmlns:a16="http://schemas.microsoft.com/office/drawing/2014/main" id="{AF81F9D7-5D6F-4BFD-BDF1-2DF07DDF6337}"/>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F74B7790-F847-48D7-AC96-CB8EF0011BAD}"/>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92689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BF2BD-582F-41B0-814D-2FF6B7D058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299E1-ECD8-4881-A3F2-CA67901FFC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0410D-813B-4F30-991B-95CC3673AEF5}"/>
              </a:ext>
            </a:extLst>
          </p:cNvPr>
          <p:cNvSpPr>
            <a:spLocks noGrp="1"/>
          </p:cNvSpPr>
          <p:nvPr>
            <p:ph type="dt" sz="half" idx="10"/>
          </p:nvPr>
        </p:nvSpPr>
        <p:spPr/>
        <p:txBody>
          <a:bodyPr/>
          <a:lstStyle/>
          <a:p>
            <a:fld id="{786F9FE0-6CC5-4F8F-82DF-9E0A2DE4B7EB}" type="datetime1">
              <a:rPr lang="en-US" smtClean="0"/>
              <a:t>3/31/2022</a:t>
            </a:fld>
            <a:endParaRPr lang="en-US"/>
          </a:p>
        </p:txBody>
      </p:sp>
      <p:sp>
        <p:nvSpPr>
          <p:cNvPr id="5" name="Footer Placeholder 4">
            <a:extLst>
              <a:ext uri="{FF2B5EF4-FFF2-40B4-BE49-F238E27FC236}">
                <a16:creationId xmlns:a16="http://schemas.microsoft.com/office/drawing/2014/main" id="{33DB8494-45A5-4A29-81D4-C69D6F36E0F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8D1E45D1-7EFB-4D22-9BA1-7F37C37E7AE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29164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CB66-6FC9-47CB-AFF3-C0937F631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99B52-D5FC-475E-B6FD-4D0E70EC21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65BF6-0BFF-42F4-AF3D-5BE1C98ACE99}"/>
              </a:ext>
            </a:extLst>
          </p:cNvPr>
          <p:cNvSpPr>
            <a:spLocks noGrp="1"/>
          </p:cNvSpPr>
          <p:nvPr>
            <p:ph type="dt" sz="half" idx="10"/>
          </p:nvPr>
        </p:nvSpPr>
        <p:spPr/>
        <p:txBody>
          <a:bodyPr/>
          <a:lstStyle/>
          <a:p>
            <a:fld id="{EBC39718-2834-461C-8B57-D839047014A2}" type="datetime1">
              <a:rPr lang="en-US" smtClean="0"/>
              <a:t>3/31/2022</a:t>
            </a:fld>
            <a:endParaRPr lang="en-US"/>
          </a:p>
        </p:txBody>
      </p:sp>
      <p:sp>
        <p:nvSpPr>
          <p:cNvPr id="5" name="Footer Placeholder 4">
            <a:extLst>
              <a:ext uri="{FF2B5EF4-FFF2-40B4-BE49-F238E27FC236}">
                <a16:creationId xmlns:a16="http://schemas.microsoft.com/office/drawing/2014/main" id="{5140FFFF-5A15-4F8B-8003-447C840F27E9}"/>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79BEEAC6-5469-4361-9BC9-9B47827D1A05}"/>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02497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D0DA-A376-462C-9E52-CB0440BAD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920B91-8A61-4C7F-BEE3-69BFA50AE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9B185D-48F5-4B18-AADA-B041AAE25859}"/>
              </a:ext>
            </a:extLst>
          </p:cNvPr>
          <p:cNvSpPr>
            <a:spLocks noGrp="1"/>
          </p:cNvSpPr>
          <p:nvPr>
            <p:ph type="dt" sz="half" idx="10"/>
          </p:nvPr>
        </p:nvSpPr>
        <p:spPr/>
        <p:txBody>
          <a:bodyPr/>
          <a:lstStyle/>
          <a:p>
            <a:fld id="{8EE56ACA-E4B7-4C48-808B-6EA35EE1F1EC}" type="datetime1">
              <a:rPr lang="en-US" smtClean="0"/>
              <a:t>3/31/2022</a:t>
            </a:fld>
            <a:endParaRPr lang="en-US"/>
          </a:p>
        </p:txBody>
      </p:sp>
      <p:sp>
        <p:nvSpPr>
          <p:cNvPr id="5" name="Footer Placeholder 4">
            <a:extLst>
              <a:ext uri="{FF2B5EF4-FFF2-40B4-BE49-F238E27FC236}">
                <a16:creationId xmlns:a16="http://schemas.microsoft.com/office/drawing/2014/main" id="{D270FCCD-A807-4F12-AE05-8B50DC7E62A1}"/>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B1232D1D-A042-4AE9-A299-2910E1FABA6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34001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C37E-9639-4FC1-83BE-2A678150F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5AA88-FA65-4FFB-A317-6CEEAEB36B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0276BE-1C2F-4198-AD99-42BB98B328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2CE2D-98C1-489D-93F1-EFB0FAC7924A}"/>
              </a:ext>
            </a:extLst>
          </p:cNvPr>
          <p:cNvSpPr>
            <a:spLocks noGrp="1"/>
          </p:cNvSpPr>
          <p:nvPr>
            <p:ph type="dt" sz="half" idx="10"/>
          </p:nvPr>
        </p:nvSpPr>
        <p:spPr/>
        <p:txBody>
          <a:bodyPr/>
          <a:lstStyle/>
          <a:p>
            <a:fld id="{28DC6C7B-0476-4CA9-814F-E19859546FC9}" type="datetime1">
              <a:rPr lang="en-US" smtClean="0"/>
              <a:t>3/31/2022</a:t>
            </a:fld>
            <a:endParaRPr lang="en-US"/>
          </a:p>
        </p:txBody>
      </p:sp>
      <p:sp>
        <p:nvSpPr>
          <p:cNvPr id="6" name="Footer Placeholder 5">
            <a:extLst>
              <a:ext uri="{FF2B5EF4-FFF2-40B4-BE49-F238E27FC236}">
                <a16:creationId xmlns:a16="http://schemas.microsoft.com/office/drawing/2014/main" id="{50D7F531-4AD1-46DE-ACBC-9AF9ED20FB25}"/>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A3FE0730-F8A5-4B82-976F-E545077EA18D}"/>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94071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00C-6A6F-400A-A8DD-F8DC5CC96F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C2980-18D0-4F65-844B-DDF20BF696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BAC7CA-CF89-4274-A64B-D5ACE58504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AD34C-9342-4F1C-8353-7D48C93FC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86DFC-A880-409C-9CB4-A09F44318C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BC485-3C9B-40E8-9816-4DC14B6D0F35}"/>
              </a:ext>
            </a:extLst>
          </p:cNvPr>
          <p:cNvSpPr>
            <a:spLocks noGrp="1"/>
          </p:cNvSpPr>
          <p:nvPr>
            <p:ph type="dt" sz="half" idx="10"/>
          </p:nvPr>
        </p:nvSpPr>
        <p:spPr/>
        <p:txBody>
          <a:bodyPr/>
          <a:lstStyle/>
          <a:p>
            <a:fld id="{C64A5B6D-7068-47CC-B335-23F87B74E7C8}" type="datetime1">
              <a:rPr lang="en-US" smtClean="0"/>
              <a:t>3/31/2022</a:t>
            </a:fld>
            <a:endParaRPr lang="en-US"/>
          </a:p>
        </p:txBody>
      </p:sp>
      <p:sp>
        <p:nvSpPr>
          <p:cNvPr id="8" name="Footer Placeholder 7">
            <a:extLst>
              <a:ext uri="{FF2B5EF4-FFF2-40B4-BE49-F238E27FC236}">
                <a16:creationId xmlns:a16="http://schemas.microsoft.com/office/drawing/2014/main" id="{785C152A-09F5-46D4-9448-7043F2C414E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9" name="Slide Number Placeholder 8">
            <a:extLst>
              <a:ext uri="{FF2B5EF4-FFF2-40B4-BE49-F238E27FC236}">
                <a16:creationId xmlns:a16="http://schemas.microsoft.com/office/drawing/2014/main" id="{C6F7C149-C743-4BCC-B504-F05BA88178B2}"/>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14487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558C-22C7-4A8B-9B4D-5FFDC3349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8526C-5ED9-4381-B61C-A51CC3C49BC3}"/>
              </a:ext>
            </a:extLst>
          </p:cNvPr>
          <p:cNvSpPr>
            <a:spLocks noGrp="1"/>
          </p:cNvSpPr>
          <p:nvPr>
            <p:ph type="dt" sz="half" idx="10"/>
          </p:nvPr>
        </p:nvSpPr>
        <p:spPr/>
        <p:txBody>
          <a:bodyPr/>
          <a:lstStyle/>
          <a:p>
            <a:fld id="{7231912A-1030-421E-8103-E721F312D3E0}" type="datetime1">
              <a:rPr lang="en-US" smtClean="0"/>
              <a:t>3/31/2022</a:t>
            </a:fld>
            <a:endParaRPr lang="en-US"/>
          </a:p>
        </p:txBody>
      </p:sp>
      <p:sp>
        <p:nvSpPr>
          <p:cNvPr id="4" name="Footer Placeholder 3">
            <a:extLst>
              <a:ext uri="{FF2B5EF4-FFF2-40B4-BE49-F238E27FC236}">
                <a16:creationId xmlns:a16="http://schemas.microsoft.com/office/drawing/2014/main" id="{F2EFB98C-1D8B-4217-8A1A-C96FD0A4C3BD}"/>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5" name="Slide Number Placeholder 4">
            <a:extLst>
              <a:ext uri="{FF2B5EF4-FFF2-40B4-BE49-F238E27FC236}">
                <a16:creationId xmlns:a16="http://schemas.microsoft.com/office/drawing/2014/main" id="{61781C1F-9B6A-4DA0-B7AF-99D43A6F77D4}"/>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81476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92EA1-1386-4102-9BC9-7FE05F840E65}"/>
              </a:ext>
            </a:extLst>
          </p:cNvPr>
          <p:cNvSpPr>
            <a:spLocks noGrp="1"/>
          </p:cNvSpPr>
          <p:nvPr>
            <p:ph type="dt" sz="half" idx="10"/>
          </p:nvPr>
        </p:nvSpPr>
        <p:spPr/>
        <p:txBody>
          <a:bodyPr/>
          <a:lstStyle/>
          <a:p>
            <a:fld id="{58C996FE-4D0F-434E-8664-7678659F30B2}" type="datetime1">
              <a:rPr lang="en-US" smtClean="0"/>
              <a:t>3/31/2022</a:t>
            </a:fld>
            <a:endParaRPr lang="en-US"/>
          </a:p>
        </p:txBody>
      </p:sp>
      <p:sp>
        <p:nvSpPr>
          <p:cNvPr id="3" name="Footer Placeholder 2">
            <a:extLst>
              <a:ext uri="{FF2B5EF4-FFF2-40B4-BE49-F238E27FC236}">
                <a16:creationId xmlns:a16="http://schemas.microsoft.com/office/drawing/2014/main" id="{20CC07F3-2A6D-4AE3-821C-200ADF5E45AA}"/>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4" name="Slide Number Placeholder 3">
            <a:extLst>
              <a:ext uri="{FF2B5EF4-FFF2-40B4-BE49-F238E27FC236}">
                <a16:creationId xmlns:a16="http://schemas.microsoft.com/office/drawing/2014/main" id="{FF9A9624-E9B2-47FA-B895-28052DB5B92F}"/>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43780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E209-E535-4A56-8B33-57B1F6968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48BBF-B0AD-4F5E-BE39-6D95067B8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4E5C4-6B4D-484C-9FA8-53AFC12FD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CD4724-FD86-4104-9F69-72F685A5240E}"/>
              </a:ext>
            </a:extLst>
          </p:cNvPr>
          <p:cNvSpPr>
            <a:spLocks noGrp="1"/>
          </p:cNvSpPr>
          <p:nvPr>
            <p:ph type="dt" sz="half" idx="10"/>
          </p:nvPr>
        </p:nvSpPr>
        <p:spPr/>
        <p:txBody>
          <a:bodyPr/>
          <a:lstStyle/>
          <a:p>
            <a:fld id="{142A4453-7981-462C-96AD-25841F5CC3D5}" type="datetime1">
              <a:rPr lang="en-US" smtClean="0"/>
              <a:t>3/31/2022</a:t>
            </a:fld>
            <a:endParaRPr lang="en-US"/>
          </a:p>
        </p:txBody>
      </p:sp>
      <p:sp>
        <p:nvSpPr>
          <p:cNvPr id="6" name="Footer Placeholder 5">
            <a:extLst>
              <a:ext uri="{FF2B5EF4-FFF2-40B4-BE49-F238E27FC236}">
                <a16:creationId xmlns:a16="http://schemas.microsoft.com/office/drawing/2014/main" id="{1E2FA46F-0D6C-45EB-97FD-7A704897BDEF}"/>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A4263BAE-1BF3-4AAB-A3E5-93254678D251}"/>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22048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F527-4FEA-4E33-97C7-AB9002B15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99F98-28D8-460B-A982-092BF6CE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1AC4D-8C77-4EC6-9ACE-8575EEA76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AF8733-BA03-495A-83F8-F99BA08E6398}"/>
              </a:ext>
            </a:extLst>
          </p:cNvPr>
          <p:cNvSpPr>
            <a:spLocks noGrp="1"/>
          </p:cNvSpPr>
          <p:nvPr>
            <p:ph type="dt" sz="half" idx="10"/>
          </p:nvPr>
        </p:nvSpPr>
        <p:spPr/>
        <p:txBody>
          <a:bodyPr/>
          <a:lstStyle/>
          <a:p>
            <a:fld id="{0D7D4684-7A74-466F-B12E-917D8EFD7474}" type="datetime1">
              <a:rPr lang="en-US" smtClean="0"/>
              <a:t>3/31/2022</a:t>
            </a:fld>
            <a:endParaRPr lang="en-US"/>
          </a:p>
        </p:txBody>
      </p:sp>
      <p:sp>
        <p:nvSpPr>
          <p:cNvPr id="6" name="Footer Placeholder 5">
            <a:extLst>
              <a:ext uri="{FF2B5EF4-FFF2-40B4-BE49-F238E27FC236}">
                <a16:creationId xmlns:a16="http://schemas.microsoft.com/office/drawing/2014/main" id="{6E0BDFA7-09EE-41EF-9A5E-59BA9CD2DAB5}"/>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39766151-9E1C-4FBE-A2FB-642539561C3B}"/>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51119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F5C94-2F08-4EF5-9A35-14AB27B98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CF0758-4B4C-41A8-98F7-886594575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745C2-993B-4FA4-86A8-4DB3678C9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0CB4C-374C-4906-A50B-703285DCA782}" type="datetime1">
              <a:rPr lang="en-US" smtClean="0"/>
              <a:t>3/31/2022</a:t>
            </a:fld>
            <a:endParaRPr lang="en-US"/>
          </a:p>
        </p:txBody>
      </p:sp>
      <p:sp>
        <p:nvSpPr>
          <p:cNvPr id="5" name="Footer Placeholder 4">
            <a:extLst>
              <a:ext uri="{FF2B5EF4-FFF2-40B4-BE49-F238E27FC236}">
                <a16:creationId xmlns:a16="http://schemas.microsoft.com/office/drawing/2014/main" id="{157F6546-96C4-4101-B4FB-661AA07C4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1F7A53DD-E9D1-4C67-BFCE-C67334CD7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E4826-7F19-46E8-B5FA-4485304BE364}" type="slidenum">
              <a:rPr lang="en-US" smtClean="0"/>
              <a:t>‹#›</a:t>
            </a:fld>
            <a:endParaRPr lang="en-US"/>
          </a:p>
        </p:txBody>
      </p:sp>
    </p:spTree>
    <p:extLst>
      <p:ext uri="{BB962C8B-B14F-4D97-AF65-F5344CB8AC3E}">
        <p14:creationId xmlns:p14="http://schemas.microsoft.com/office/powerpoint/2010/main" val="31127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E46-F887-4D95-A082-CEDBF4D59D20}"/>
              </a:ext>
            </a:extLst>
          </p:cNvPr>
          <p:cNvSpPr>
            <a:spLocks noGrp="1"/>
          </p:cNvSpPr>
          <p:nvPr>
            <p:ph type="ctrTitle"/>
          </p:nvPr>
        </p:nvSpPr>
        <p:spPr/>
        <p:txBody>
          <a:bodyPr>
            <a:normAutofit fontScale="90000"/>
          </a:bodyPr>
          <a:lstStyle/>
          <a:p>
            <a:br>
              <a:rPr lang="en-US" dirty="0"/>
            </a:br>
            <a:br>
              <a:rPr lang="en-US" dirty="0"/>
            </a:br>
            <a:r>
              <a:rPr lang="en-US" b="1" dirty="0">
                <a:solidFill>
                  <a:schemeClr val="accent1">
                    <a:lumMod val="75000"/>
                  </a:schemeClr>
                </a:solidFill>
              </a:rPr>
              <a:t>Unit 3</a:t>
            </a:r>
            <a:br>
              <a:rPr lang="en-US" dirty="0"/>
            </a:br>
            <a:r>
              <a:rPr lang="en-US" b="1" dirty="0">
                <a:solidFill>
                  <a:srgbClr val="FF0000"/>
                </a:solidFill>
              </a:rPr>
              <a:t>Software Engineering</a:t>
            </a:r>
          </a:p>
        </p:txBody>
      </p:sp>
      <p:sp>
        <p:nvSpPr>
          <p:cNvPr id="3" name="Subtitle 2">
            <a:extLst>
              <a:ext uri="{FF2B5EF4-FFF2-40B4-BE49-F238E27FC236}">
                <a16:creationId xmlns:a16="http://schemas.microsoft.com/office/drawing/2014/main" id="{F0D5450C-A553-4617-B327-066B57863089}"/>
              </a:ext>
            </a:extLst>
          </p:cNvPr>
          <p:cNvSpPr>
            <a:spLocks noGrp="1"/>
          </p:cNvSpPr>
          <p:nvPr>
            <p:ph type="subTitle" idx="1"/>
          </p:nvPr>
        </p:nvSpPr>
        <p:spPr/>
        <p:txBody>
          <a:bodyPr/>
          <a:lstStyle/>
          <a:p>
            <a:r>
              <a:rPr lang="en-US" b="1" dirty="0">
                <a:solidFill>
                  <a:schemeClr val="accent1">
                    <a:lumMod val="75000"/>
                  </a:schemeClr>
                </a:solidFill>
              </a:rPr>
              <a:t>Prepared By </a:t>
            </a:r>
          </a:p>
          <a:p>
            <a:r>
              <a:rPr lang="en-US" b="1" dirty="0">
                <a:solidFill>
                  <a:schemeClr val="accent1">
                    <a:lumMod val="75000"/>
                  </a:schemeClr>
                </a:solidFill>
              </a:rPr>
              <a:t>Abhishek Kesharwani</a:t>
            </a:r>
          </a:p>
          <a:p>
            <a:r>
              <a:rPr lang="en-US" b="1" dirty="0">
                <a:solidFill>
                  <a:schemeClr val="accent1">
                    <a:lumMod val="75000"/>
                  </a:schemeClr>
                </a:solidFill>
              </a:rPr>
              <a:t>Assistant Professor ,United College of Engineering and Research</a:t>
            </a:r>
          </a:p>
        </p:txBody>
      </p:sp>
      <p:sp>
        <p:nvSpPr>
          <p:cNvPr id="4" name="Footer Placeholder 3">
            <a:extLst>
              <a:ext uri="{FF2B5EF4-FFF2-40B4-BE49-F238E27FC236}">
                <a16:creationId xmlns:a16="http://schemas.microsoft.com/office/drawing/2014/main" id="{3ED031F4-84BA-4559-991F-C02BBF601CEF}"/>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97965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F8E9-B63B-4437-B6A7-01341A43B1ED}"/>
              </a:ext>
            </a:extLst>
          </p:cNvPr>
          <p:cNvSpPr>
            <a:spLocks noGrp="1"/>
          </p:cNvSpPr>
          <p:nvPr>
            <p:ph type="title"/>
          </p:nvPr>
        </p:nvSpPr>
        <p:spPr>
          <a:xfrm>
            <a:off x="838200" y="365125"/>
            <a:ext cx="10515600" cy="986597"/>
          </a:xfrm>
        </p:spPr>
        <p:txBody>
          <a:bodyPr/>
          <a:lstStyle/>
          <a:p>
            <a:r>
              <a:rPr lang="en-US" b="1" dirty="0">
                <a:solidFill>
                  <a:srgbClr val="FF0000"/>
                </a:solidFill>
              </a:rPr>
              <a:t>The interface design</a:t>
            </a:r>
          </a:p>
        </p:txBody>
      </p:sp>
      <p:sp>
        <p:nvSpPr>
          <p:cNvPr id="3" name="Content Placeholder 2">
            <a:extLst>
              <a:ext uri="{FF2B5EF4-FFF2-40B4-BE49-F238E27FC236}">
                <a16:creationId xmlns:a16="http://schemas.microsoft.com/office/drawing/2014/main" id="{CD6AF90D-EA2F-4282-B18B-AF8359FFC672}"/>
              </a:ext>
            </a:extLst>
          </p:cNvPr>
          <p:cNvSpPr>
            <a:spLocks noGrp="1"/>
          </p:cNvSpPr>
          <p:nvPr>
            <p:ph idx="1"/>
          </p:nvPr>
        </p:nvSpPr>
        <p:spPr>
          <a:xfrm>
            <a:off x="838200" y="1484243"/>
            <a:ext cx="10515600" cy="4692720"/>
          </a:xfrm>
        </p:spPr>
        <p:txBody>
          <a:bodyPr/>
          <a:lstStyle/>
          <a:p>
            <a:pPr marL="0" indent="0" algn="just">
              <a:buNone/>
            </a:pPr>
            <a:r>
              <a:rPr lang="en-US" sz="3600" dirty="0"/>
              <a:t>The </a:t>
            </a:r>
            <a:r>
              <a:rPr lang="en-US" sz="3600" i="1" dirty="0">
                <a:solidFill>
                  <a:srgbClr val="FF0000"/>
                </a:solidFill>
              </a:rPr>
              <a:t>interface design </a:t>
            </a:r>
            <a:r>
              <a:rPr lang="en-US" sz="3600" dirty="0"/>
              <a:t>describes how the software communicates with systems that interoperate with it, and with humans who use it.</a:t>
            </a:r>
          </a:p>
          <a:p>
            <a:pPr marL="0" indent="0" algn="just">
              <a:buNone/>
            </a:pPr>
            <a:r>
              <a:rPr lang="en-US" sz="3600" dirty="0"/>
              <a:t>An interface implies a flow of information and a specific type of behavior. Therefore, usage scenarios and behavioral models provide much of the information required for interface design.</a:t>
            </a:r>
          </a:p>
          <a:p>
            <a:endParaRPr lang="en-US" dirty="0"/>
          </a:p>
        </p:txBody>
      </p:sp>
      <p:sp>
        <p:nvSpPr>
          <p:cNvPr id="4" name="Footer Placeholder 3">
            <a:extLst>
              <a:ext uri="{FF2B5EF4-FFF2-40B4-BE49-F238E27FC236}">
                <a16:creationId xmlns:a16="http://schemas.microsoft.com/office/drawing/2014/main" id="{0615CDB0-BDD4-4B14-92B3-7B2C0BB94B55}"/>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91094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0688-58F8-47B3-886D-30B09CCC4EF0}"/>
              </a:ext>
            </a:extLst>
          </p:cNvPr>
          <p:cNvSpPr>
            <a:spLocks noGrp="1"/>
          </p:cNvSpPr>
          <p:nvPr>
            <p:ph type="title"/>
          </p:nvPr>
        </p:nvSpPr>
        <p:spPr/>
        <p:txBody>
          <a:bodyPr/>
          <a:lstStyle/>
          <a:p>
            <a:r>
              <a:rPr lang="en-US" altLang="en-US" b="1" dirty="0">
                <a:solidFill>
                  <a:srgbClr val="FF0000"/>
                </a:solidFill>
              </a:rPr>
              <a:t>Component-level design</a:t>
            </a:r>
            <a:endParaRPr lang="en-US" b="1" dirty="0"/>
          </a:p>
        </p:txBody>
      </p:sp>
      <p:sp>
        <p:nvSpPr>
          <p:cNvPr id="3" name="Content Placeholder 2">
            <a:extLst>
              <a:ext uri="{FF2B5EF4-FFF2-40B4-BE49-F238E27FC236}">
                <a16:creationId xmlns:a16="http://schemas.microsoft.com/office/drawing/2014/main" id="{1DBF61ED-BD1A-4E7E-A3E5-A4C80F282388}"/>
              </a:ext>
            </a:extLst>
          </p:cNvPr>
          <p:cNvSpPr>
            <a:spLocks noGrp="1"/>
          </p:cNvSpPr>
          <p:nvPr>
            <p:ph idx="1"/>
          </p:nvPr>
        </p:nvSpPr>
        <p:spPr/>
        <p:txBody>
          <a:bodyPr/>
          <a:lstStyle/>
          <a:p>
            <a:pPr marL="0" indent="0" algn="just">
              <a:buNone/>
            </a:pPr>
            <a:r>
              <a:rPr lang="en-US" altLang="en-US" sz="3600" dirty="0"/>
              <a:t>The </a:t>
            </a:r>
            <a:r>
              <a:rPr lang="en-US" altLang="en-US" sz="3600" i="1" dirty="0">
                <a:solidFill>
                  <a:srgbClr val="FF0000"/>
                </a:solidFill>
              </a:rPr>
              <a:t>component-level </a:t>
            </a:r>
            <a:r>
              <a:rPr lang="en-US" altLang="en-US" sz="3600" dirty="0">
                <a:solidFill>
                  <a:srgbClr val="FF0000"/>
                </a:solidFill>
              </a:rPr>
              <a:t>design </a:t>
            </a:r>
            <a:r>
              <a:rPr lang="en-US" altLang="en-US" sz="3600" dirty="0"/>
              <a:t>transforms structural elements of the software architecture into a procedural description of software components. </a:t>
            </a:r>
          </a:p>
          <a:p>
            <a:pPr marL="0" indent="0" algn="just">
              <a:buNone/>
            </a:pPr>
            <a:r>
              <a:rPr lang="en-US" altLang="en-US" sz="3600" dirty="0"/>
              <a:t>Information obtained from the class-based models, flow models, and behavioral models serve as the basis for component design.</a:t>
            </a:r>
          </a:p>
          <a:p>
            <a:endParaRPr lang="en-US" dirty="0"/>
          </a:p>
        </p:txBody>
      </p:sp>
      <p:sp>
        <p:nvSpPr>
          <p:cNvPr id="4" name="Footer Placeholder 3">
            <a:extLst>
              <a:ext uri="{FF2B5EF4-FFF2-40B4-BE49-F238E27FC236}">
                <a16:creationId xmlns:a16="http://schemas.microsoft.com/office/drawing/2014/main" id="{80151E5C-48D8-490A-9E9F-B2A3F784E0DB}"/>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76541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59D550D-B93C-4B70-9A05-5BDB44ADED5B}"/>
              </a:ext>
            </a:extLst>
          </p:cNvPr>
          <p:cNvSpPr>
            <a:spLocks noGrp="1" noChangeArrowheads="1"/>
          </p:cNvSpPr>
          <p:nvPr>
            <p:ph type="title"/>
          </p:nvPr>
        </p:nvSpPr>
        <p:spPr/>
        <p:txBody>
          <a:bodyPr>
            <a:normAutofit/>
          </a:bodyPr>
          <a:lstStyle/>
          <a:p>
            <a:pPr eaLnBrk="1" hangingPunct="1"/>
            <a:r>
              <a:rPr lang="en-US" altLang="en-US" sz="5400" b="1" dirty="0">
                <a:solidFill>
                  <a:srgbClr val="00B050"/>
                </a:solidFill>
              </a:rPr>
              <a:t>The Design Process</a:t>
            </a:r>
            <a:endParaRPr lang="en-GB" altLang="en-US" sz="5400" b="1" dirty="0">
              <a:solidFill>
                <a:srgbClr val="00B050"/>
              </a:solidFill>
            </a:endParaRPr>
          </a:p>
        </p:txBody>
      </p:sp>
      <p:sp>
        <p:nvSpPr>
          <p:cNvPr id="9219" name="Rectangle 5">
            <a:extLst>
              <a:ext uri="{FF2B5EF4-FFF2-40B4-BE49-F238E27FC236}">
                <a16:creationId xmlns:a16="http://schemas.microsoft.com/office/drawing/2014/main" id="{CB638B8F-19DC-4D78-9F1E-D4C9FD1D3CF3}"/>
              </a:ext>
            </a:extLst>
          </p:cNvPr>
          <p:cNvSpPr>
            <a:spLocks noGrp="1" noChangeArrowheads="1"/>
          </p:cNvSpPr>
          <p:nvPr>
            <p:ph idx="1"/>
          </p:nvPr>
        </p:nvSpPr>
        <p:spPr>
          <a:xfrm>
            <a:off x="490329" y="1690688"/>
            <a:ext cx="11330609" cy="4329112"/>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lgn="just" eaLnBrk="1" hangingPunct="1">
              <a:lnSpc>
                <a:spcPct val="90000"/>
              </a:lnSpc>
            </a:pPr>
            <a:r>
              <a:rPr lang="en-US" altLang="en-US" sz="3200" b="1" dirty="0">
                <a:solidFill>
                  <a:schemeClr val="accent2"/>
                </a:solidFill>
              </a:rPr>
              <a:t>Any design may be modelled as a directed graph</a:t>
            </a:r>
            <a:r>
              <a:rPr lang="en-US" altLang="en-US" sz="3200" dirty="0"/>
              <a:t> made up of entities with attributes which participate in relationships.</a:t>
            </a:r>
          </a:p>
          <a:p>
            <a:pPr algn="just" eaLnBrk="1" hangingPunct="1">
              <a:lnSpc>
                <a:spcPct val="90000"/>
              </a:lnSpc>
            </a:pPr>
            <a:r>
              <a:rPr lang="en-US" altLang="en-US" sz="3200" dirty="0">
                <a:solidFill>
                  <a:srgbClr val="FF0000"/>
                </a:solidFill>
              </a:rPr>
              <a:t>The </a:t>
            </a:r>
            <a:r>
              <a:rPr lang="en-US" altLang="en-US" sz="3200" b="1" dirty="0">
                <a:solidFill>
                  <a:srgbClr val="FF0000"/>
                </a:solidFill>
              </a:rPr>
              <a:t>system</a:t>
            </a:r>
            <a:r>
              <a:rPr lang="en-US" altLang="en-US" sz="3200" dirty="0">
                <a:solidFill>
                  <a:srgbClr val="FF0000"/>
                </a:solidFill>
              </a:rPr>
              <a:t> should be described at several different levels of abstraction</a:t>
            </a:r>
            <a:r>
              <a:rPr lang="en-US" altLang="en-US" sz="3200" dirty="0"/>
              <a:t>.</a:t>
            </a:r>
          </a:p>
          <a:p>
            <a:pPr algn="just" eaLnBrk="1" hangingPunct="1">
              <a:lnSpc>
                <a:spcPct val="90000"/>
              </a:lnSpc>
            </a:pPr>
            <a:r>
              <a:rPr lang="en-US" altLang="en-US" sz="3200" b="1" dirty="0">
                <a:solidFill>
                  <a:schemeClr val="accent2"/>
                </a:solidFill>
              </a:rPr>
              <a:t>Design takes place in overlapping stages.</a:t>
            </a:r>
            <a:r>
              <a:rPr lang="en-US" altLang="en-US" sz="3200" dirty="0"/>
              <a:t> It is artificial to separate it into distinct phases but   some separation is usually necessary.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CustomShape 1"/>
          <p:cNvSpPr/>
          <p:nvPr/>
        </p:nvSpPr>
        <p:spPr>
          <a:xfrm>
            <a:off x="1980414" y="273026"/>
            <a:ext cx="8220156" cy="1136191"/>
          </a:xfrm>
          <a:prstGeom prst="rect">
            <a:avLst/>
          </a:prstGeom>
          <a:noFill/>
          <a:ln>
            <a:noFill/>
          </a:ln>
        </p:spPr>
        <p:txBody>
          <a:bodyPr lIns="0" tIns="0" rIns="0" bIns="0" anchor="ctr"/>
          <a:lstStyle/>
          <a:p>
            <a:pPr algn="ctr">
              <a:lnSpc>
                <a:spcPct val="100000"/>
              </a:lnSpc>
            </a:pPr>
            <a:r>
              <a:rPr lang="en-IN" sz="4800" b="1" dirty="0">
                <a:solidFill>
                  <a:srgbClr val="00B050"/>
                </a:solidFill>
                <a:latin typeface="Arial"/>
              </a:rPr>
              <a:t>Software Design Concepts</a:t>
            </a:r>
            <a:endParaRPr sz="3200" b="1" dirty="0">
              <a:solidFill>
                <a:srgbClr val="00B050"/>
              </a:solidFill>
            </a:endParaRPr>
          </a:p>
        </p:txBody>
      </p:sp>
      <p:sp>
        <p:nvSpPr>
          <p:cNvPr id="1149" name="CustomShape 2"/>
          <p:cNvSpPr/>
          <p:nvPr/>
        </p:nvSpPr>
        <p:spPr>
          <a:xfrm>
            <a:off x="1980740" y="1604842"/>
            <a:ext cx="8220156" cy="3968013"/>
          </a:xfrm>
          <a:prstGeom prst="rect">
            <a:avLst/>
          </a:prstGeom>
          <a:noFill/>
          <a:ln>
            <a:noFill/>
          </a:ln>
        </p:spPr>
        <p:txBody>
          <a:bodyPr lIns="0" tIns="0" rIns="0" bIns="0"/>
          <a:lstStyle/>
          <a:p>
            <a:pPr>
              <a:lnSpc>
                <a:spcPct val="100000"/>
              </a:lnSpc>
            </a:pPr>
            <a:endParaRPr sz="2000"/>
          </a:p>
          <a:p>
            <a:pPr algn="just">
              <a:lnSpc>
                <a:spcPct val="100000"/>
              </a:lnSpc>
            </a:pPr>
            <a:endParaRPr sz="2000"/>
          </a:p>
        </p:txBody>
      </p:sp>
      <p:sp>
        <p:nvSpPr>
          <p:cNvPr id="1150" name="CustomShape 3"/>
          <p:cNvSpPr/>
          <p:nvPr/>
        </p:nvSpPr>
        <p:spPr>
          <a:xfrm>
            <a:off x="5050317" y="3592114"/>
            <a:ext cx="2146646" cy="1166890"/>
          </a:xfrm>
          <a:prstGeom prst="roundRect">
            <a:avLst>
              <a:gd name="adj" fmla="val 3600"/>
            </a:avLst>
          </a:prstGeom>
          <a:solidFill>
            <a:srgbClr val="729FCF"/>
          </a:solidFill>
          <a:ln>
            <a:solidFill>
              <a:srgbClr val="3465A4"/>
            </a:solidFill>
          </a:ln>
        </p:spPr>
      </p:sp>
      <p:sp>
        <p:nvSpPr>
          <p:cNvPr id="1151" name="CustomShape 4"/>
          <p:cNvSpPr/>
          <p:nvPr/>
        </p:nvSpPr>
        <p:spPr>
          <a:xfrm>
            <a:off x="1849779" y="3788065"/>
            <a:ext cx="2146646" cy="513719"/>
          </a:xfrm>
          <a:prstGeom prst="roundRect">
            <a:avLst>
              <a:gd name="adj" fmla="val 3600"/>
            </a:avLst>
          </a:prstGeom>
          <a:solidFill>
            <a:srgbClr val="729FCF"/>
          </a:solidFill>
          <a:ln>
            <a:solidFill>
              <a:srgbClr val="3465A4"/>
            </a:solidFill>
          </a:ln>
        </p:spPr>
        <p:txBody>
          <a:bodyPr wrap="none" lIns="81646" tIns="40823" rIns="81646" bIns="40823" anchor="ctr"/>
          <a:lstStyle/>
          <a:p>
            <a:pPr algn="ctr">
              <a:lnSpc>
                <a:spcPct val="100000"/>
              </a:lnSpc>
            </a:pPr>
            <a:r>
              <a:rPr lang="en-IN" sz="2000">
                <a:latin typeface="Arial"/>
              </a:rPr>
              <a:t>Modularity</a:t>
            </a:r>
            <a:endParaRPr sz="2000"/>
          </a:p>
        </p:txBody>
      </p:sp>
      <p:sp>
        <p:nvSpPr>
          <p:cNvPr id="1152" name="CustomShape 5"/>
          <p:cNvSpPr/>
          <p:nvPr/>
        </p:nvSpPr>
        <p:spPr>
          <a:xfrm>
            <a:off x="5050644" y="3592441"/>
            <a:ext cx="2146646" cy="1166890"/>
          </a:xfrm>
          <a:prstGeom prst="roundRect">
            <a:avLst>
              <a:gd name="adj" fmla="val 3600"/>
            </a:avLst>
          </a:prstGeom>
          <a:solidFill>
            <a:srgbClr val="729FCF"/>
          </a:solidFill>
          <a:ln>
            <a:solidFill>
              <a:srgbClr val="3465A4"/>
            </a:solidFill>
          </a:ln>
        </p:spPr>
        <p:txBody>
          <a:bodyPr wrap="none" lIns="81646" tIns="40823" rIns="81646" bIns="40823" anchor="ctr"/>
          <a:lstStyle/>
          <a:p>
            <a:pPr algn="ctr">
              <a:lnSpc>
                <a:spcPct val="100000"/>
              </a:lnSpc>
            </a:pPr>
            <a:r>
              <a:rPr lang="en-IN" sz="2000" dirty="0">
                <a:latin typeface="Arial"/>
              </a:rPr>
              <a:t>Software Design</a:t>
            </a:r>
            <a:endParaRPr sz="2000" dirty="0"/>
          </a:p>
          <a:p>
            <a:pPr algn="ctr">
              <a:lnSpc>
                <a:spcPct val="100000"/>
              </a:lnSpc>
            </a:pPr>
            <a:r>
              <a:rPr lang="en-IN" sz="2000" dirty="0">
                <a:latin typeface="Arial"/>
              </a:rPr>
              <a:t> Concepts</a:t>
            </a:r>
            <a:endParaRPr sz="2000" dirty="0"/>
          </a:p>
        </p:txBody>
      </p:sp>
      <p:sp>
        <p:nvSpPr>
          <p:cNvPr id="1153" name="CustomShape 6"/>
          <p:cNvSpPr/>
          <p:nvPr/>
        </p:nvSpPr>
        <p:spPr>
          <a:xfrm>
            <a:off x="4462463" y="2024504"/>
            <a:ext cx="2146646" cy="513719"/>
          </a:xfrm>
          <a:prstGeom prst="roundRect">
            <a:avLst>
              <a:gd name="adj" fmla="val 3600"/>
            </a:avLst>
          </a:prstGeom>
          <a:solidFill>
            <a:srgbClr val="729FCF"/>
          </a:solidFill>
          <a:ln>
            <a:solidFill>
              <a:srgbClr val="3465A4"/>
            </a:solidFill>
          </a:ln>
        </p:spPr>
        <p:txBody>
          <a:bodyPr wrap="none" lIns="81646" tIns="40823" rIns="81646" bIns="40823" anchor="ctr"/>
          <a:lstStyle/>
          <a:p>
            <a:pPr algn="ctr">
              <a:lnSpc>
                <a:spcPct val="100000"/>
              </a:lnSpc>
            </a:pPr>
            <a:r>
              <a:rPr lang="en-IN" sz="2000" dirty="0">
                <a:latin typeface="Arial"/>
              </a:rPr>
              <a:t>Abstraction</a:t>
            </a:r>
            <a:endParaRPr sz="2000" dirty="0"/>
          </a:p>
        </p:txBody>
      </p:sp>
      <p:sp>
        <p:nvSpPr>
          <p:cNvPr id="1154" name="CustomShape 7"/>
          <p:cNvSpPr/>
          <p:nvPr/>
        </p:nvSpPr>
        <p:spPr>
          <a:xfrm>
            <a:off x="7989586" y="4179968"/>
            <a:ext cx="2146646" cy="383085"/>
          </a:xfrm>
          <a:prstGeom prst="roundRect">
            <a:avLst>
              <a:gd name="adj" fmla="val 3600"/>
            </a:avLst>
          </a:prstGeom>
          <a:solidFill>
            <a:srgbClr val="729FCF"/>
          </a:solidFill>
          <a:ln>
            <a:solidFill>
              <a:srgbClr val="3465A4"/>
            </a:solidFill>
          </a:ln>
        </p:spPr>
        <p:txBody>
          <a:bodyPr wrap="none" lIns="81646" tIns="40823" rIns="81646" bIns="40823" anchor="ctr"/>
          <a:lstStyle/>
          <a:p>
            <a:pPr algn="ctr">
              <a:lnSpc>
                <a:spcPct val="100000"/>
              </a:lnSpc>
            </a:pPr>
            <a:r>
              <a:rPr lang="en-IN" sz="2000" dirty="0">
                <a:latin typeface="Arial"/>
              </a:rPr>
              <a:t>Information hiding</a:t>
            </a:r>
            <a:endParaRPr sz="2000" dirty="0"/>
          </a:p>
        </p:txBody>
      </p:sp>
      <p:sp>
        <p:nvSpPr>
          <p:cNvPr id="1155" name="CustomShape 8"/>
          <p:cNvSpPr/>
          <p:nvPr/>
        </p:nvSpPr>
        <p:spPr>
          <a:xfrm>
            <a:off x="7858952" y="5290358"/>
            <a:ext cx="1558792" cy="513719"/>
          </a:xfrm>
          <a:prstGeom prst="roundRect">
            <a:avLst>
              <a:gd name="adj" fmla="val 3600"/>
            </a:avLst>
          </a:prstGeom>
          <a:solidFill>
            <a:srgbClr val="729FCF"/>
          </a:solidFill>
          <a:ln>
            <a:solidFill>
              <a:srgbClr val="3465A4"/>
            </a:solidFill>
          </a:ln>
        </p:spPr>
        <p:txBody>
          <a:bodyPr wrap="none" lIns="81646" tIns="40823" rIns="81646" bIns="40823" anchor="ctr"/>
          <a:lstStyle/>
          <a:p>
            <a:pPr algn="ctr">
              <a:lnSpc>
                <a:spcPct val="100000"/>
              </a:lnSpc>
            </a:pPr>
            <a:r>
              <a:rPr lang="en-IN" sz="2000">
                <a:latin typeface="Arial"/>
              </a:rPr>
              <a:t>Pattern</a:t>
            </a:r>
            <a:endParaRPr sz="2000" dirty="0"/>
          </a:p>
        </p:txBody>
      </p:sp>
      <p:sp>
        <p:nvSpPr>
          <p:cNvPr id="1156" name="CustomShape 9"/>
          <p:cNvSpPr/>
          <p:nvPr/>
        </p:nvSpPr>
        <p:spPr>
          <a:xfrm>
            <a:off x="4658414" y="6008846"/>
            <a:ext cx="2146646" cy="383085"/>
          </a:xfrm>
          <a:prstGeom prst="roundRect">
            <a:avLst>
              <a:gd name="adj" fmla="val 3600"/>
            </a:avLst>
          </a:prstGeom>
          <a:solidFill>
            <a:srgbClr val="729FCF"/>
          </a:solidFill>
          <a:ln>
            <a:solidFill>
              <a:srgbClr val="3465A4"/>
            </a:solidFill>
          </a:ln>
        </p:spPr>
        <p:txBody>
          <a:bodyPr wrap="none" lIns="81646" tIns="40823" rIns="81646" bIns="40823" anchor="ctr"/>
          <a:lstStyle/>
          <a:p>
            <a:pPr algn="ctr">
              <a:lnSpc>
                <a:spcPct val="100000"/>
              </a:lnSpc>
            </a:pPr>
            <a:r>
              <a:rPr lang="en-IN" sz="2000">
                <a:latin typeface="Arial"/>
              </a:rPr>
              <a:t>Refinement</a:t>
            </a:r>
            <a:endParaRPr sz="2000"/>
          </a:p>
        </p:txBody>
      </p:sp>
      <p:sp>
        <p:nvSpPr>
          <p:cNvPr id="1157" name="CustomShape 10"/>
          <p:cNvSpPr/>
          <p:nvPr/>
        </p:nvSpPr>
        <p:spPr>
          <a:xfrm>
            <a:off x="2111048" y="5159724"/>
            <a:ext cx="2146646" cy="383085"/>
          </a:xfrm>
          <a:prstGeom prst="roundRect">
            <a:avLst>
              <a:gd name="adj" fmla="val 3600"/>
            </a:avLst>
          </a:prstGeom>
          <a:solidFill>
            <a:srgbClr val="729FCF"/>
          </a:solidFill>
          <a:ln>
            <a:solidFill>
              <a:srgbClr val="3465A4"/>
            </a:solidFill>
          </a:ln>
        </p:spPr>
        <p:txBody>
          <a:bodyPr wrap="none" lIns="81646" tIns="40823" rIns="81646" bIns="40823" anchor="ctr"/>
          <a:lstStyle/>
          <a:p>
            <a:pPr algn="ctr">
              <a:lnSpc>
                <a:spcPct val="100000"/>
              </a:lnSpc>
            </a:pPr>
            <a:r>
              <a:rPr lang="en-IN" sz="2000">
                <a:latin typeface="Arial"/>
              </a:rPr>
              <a:t>Architecture</a:t>
            </a:r>
            <a:endParaRPr sz="2000"/>
          </a:p>
        </p:txBody>
      </p:sp>
      <p:sp>
        <p:nvSpPr>
          <p:cNvPr id="1158" name="CustomShape 11"/>
          <p:cNvSpPr/>
          <p:nvPr/>
        </p:nvSpPr>
        <p:spPr>
          <a:xfrm>
            <a:off x="7532367" y="3004260"/>
            <a:ext cx="2146646" cy="448402"/>
          </a:xfrm>
          <a:prstGeom prst="roundRect">
            <a:avLst>
              <a:gd name="adj" fmla="val 3600"/>
            </a:avLst>
          </a:prstGeom>
          <a:solidFill>
            <a:srgbClr val="729FCF"/>
          </a:solidFill>
          <a:ln>
            <a:solidFill>
              <a:srgbClr val="3465A4"/>
            </a:solidFill>
          </a:ln>
        </p:spPr>
        <p:txBody>
          <a:bodyPr wrap="none" lIns="81646" tIns="40823" rIns="81646" bIns="40823" anchor="ctr"/>
          <a:lstStyle/>
          <a:p>
            <a:pPr algn="ctr">
              <a:lnSpc>
                <a:spcPct val="100000"/>
              </a:lnSpc>
            </a:pPr>
            <a:r>
              <a:rPr lang="en-IN" sz="2000">
                <a:latin typeface="Arial"/>
              </a:rPr>
              <a:t>Refactoring</a:t>
            </a:r>
            <a:endParaRPr sz="2000"/>
          </a:p>
        </p:txBody>
      </p:sp>
      <p:sp>
        <p:nvSpPr>
          <p:cNvPr id="1159" name="Line 12"/>
          <p:cNvSpPr/>
          <p:nvPr/>
        </p:nvSpPr>
        <p:spPr>
          <a:xfrm>
            <a:off x="5572854" y="2547041"/>
            <a:ext cx="326585" cy="1045400"/>
          </a:xfrm>
          <a:prstGeom prst="line">
            <a:avLst/>
          </a:prstGeom>
          <a:ln>
            <a:solidFill>
              <a:srgbClr val="000000"/>
            </a:solidFill>
          </a:ln>
        </p:spPr>
      </p:sp>
      <p:sp>
        <p:nvSpPr>
          <p:cNvPr id="1160" name="Line 13"/>
          <p:cNvSpPr/>
          <p:nvPr/>
        </p:nvSpPr>
        <p:spPr>
          <a:xfrm>
            <a:off x="4005243" y="4049334"/>
            <a:ext cx="1045400" cy="0"/>
          </a:xfrm>
          <a:prstGeom prst="line">
            <a:avLst/>
          </a:prstGeom>
          <a:ln>
            <a:solidFill>
              <a:srgbClr val="000000"/>
            </a:solidFill>
          </a:ln>
        </p:spPr>
      </p:sp>
      <p:sp>
        <p:nvSpPr>
          <p:cNvPr id="1161" name="Line 14"/>
          <p:cNvSpPr/>
          <p:nvPr/>
        </p:nvSpPr>
        <p:spPr>
          <a:xfrm flipV="1">
            <a:off x="4266512" y="4637187"/>
            <a:ext cx="784132" cy="522537"/>
          </a:xfrm>
          <a:prstGeom prst="line">
            <a:avLst/>
          </a:prstGeom>
          <a:ln>
            <a:solidFill>
              <a:srgbClr val="000000"/>
            </a:solidFill>
          </a:ln>
        </p:spPr>
      </p:sp>
      <p:sp>
        <p:nvSpPr>
          <p:cNvPr id="1162" name="Line 15"/>
          <p:cNvSpPr/>
          <p:nvPr/>
        </p:nvSpPr>
        <p:spPr>
          <a:xfrm flipV="1">
            <a:off x="5703488" y="4767822"/>
            <a:ext cx="130634" cy="1241025"/>
          </a:xfrm>
          <a:prstGeom prst="line">
            <a:avLst/>
          </a:prstGeom>
          <a:ln>
            <a:solidFill>
              <a:srgbClr val="000000"/>
            </a:solidFill>
          </a:ln>
        </p:spPr>
      </p:sp>
      <p:sp>
        <p:nvSpPr>
          <p:cNvPr id="1163" name="Line 16"/>
          <p:cNvSpPr/>
          <p:nvPr/>
        </p:nvSpPr>
        <p:spPr>
          <a:xfrm>
            <a:off x="7140464" y="4637188"/>
            <a:ext cx="718488" cy="783805"/>
          </a:xfrm>
          <a:prstGeom prst="line">
            <a:avLst/>
          </a:prstGeom>
          <a:ln>
            <a:solidFill>
              <a:srgbClr val="000000"/>
            </a:solidFill>
          </a:ln>
        </p:spPr>
      </p:sp>
      <p:sp>
        <p:nvSpPr>
          <p:cNvPr id="1164" name="Line 17"/>
          <p:cNvSpPr/>
          <p:nvPr/>
        </p:nvSpPr>
        <p:spPr>
          <a:xfrm>
            <a:off x="7206107" y="4179968"/>
            <a:ext cx="783479" cy="130634"/>
          </a:xfrm>
          <a:prstGeom prst="line">
            <a:avLst/>
          </a:prstGeom>
          <a:ln>
            <a:solidFill>
              <a:srgbClr val="000000"/>
            </a:solidFill>
          </a:ln>
        </p:spPr>
      </p:sp>
      <p:sp>
        <p:nvSpPr>
          <p:cNvPr id="1165" name="Line 18"/>
          <p:cNvSpPr/>
          <p:nvPr/>
        </p:nvSpPr>
        <p:spPr>
          <a:xfrm flipV="1">
            <a:off x="7140464" y="3200212"/>
            <a:ext cx="391903" cy="392229"/>
          </a:xfrm>
          <a:prstGeom prst="line">
            <a:avLst/>
          </a:prstGeom>
          <a:ln>
            <a:solidFill>
              <a:srgbClr val="000000"/>
            </a:solid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CustomShape 1"/>
          <p:cNvSpPr/>
          <p:nvPr/>
        </p:nvSpPr>
        <p:spPr>
          <a:xfrm>
            <a:off x="1980414" y="273026"/>
            <a:ext cx="8220156" cy="1136191"/>
          </a:xfrm>
          <a:prstGeom prst="rect">
            <a:avLst/>
          </a:prstGeom>
          <a:noFill/>
          <a:ln>
            <a:noFill/>
          </a:ln>
        </p:spPr>
        <p:txBody>
          <a:bodyPr lIns="0" tIns="0" rIns="0" bIns="0" anchor="ctr"/>
          <a:lstStyle/>
          <a:p>
            <a:r>
              <a:rPr lang="en-IN" sz="3992" dirty="0">
                <a:solidFill>
                  <a:srgbClr val="FF0000"/>
                </a:solidFill>
                <a:latin typeface="Arial"/>
              </a:rPr>
              <a:t>Abstraction- hide Irrelevant data </a:t>
            </a:r>
            <a:endParaRPr sz="1633" dirty="0">
              <a:solidFill>
                <a:srgbClr val="FF0000"/>
              </a:solidFill>
            </a:endParaRPr>
          </a:p>
          <a:p>
            <a:pPr algn="ctr">
              <a:lnSpc>
                <a:spcPct val="100000"/>
              </a:lnSpc>
            </a:pPr>
            <a:endParaRPr sz="1633" dirty="0">
              <a:solidFill>
                <a:srgbClr val="FF0000"/>
              </a:solidFill>
            </a:endParaRPr>
          </a:p>
        </p:txBody>
      </p:sp>
      <p:sp>
        <p:nvSpPr>
          <p:cNvPr id="1167" name="CustomShape 2"/>
          <p:cNvSpPr/>
          <p:nvPr/>
        </p:nvSpPr>
        <p:spPr>
          <a:xfrm>
            <a:off x="556591" y="1604515"/>
            <a:ext cx="10694505" cy="3968013"/>
          </a:xfrm>
          <a:prstGeom prst="rect">
            <a:avLst/>
          </a:prstGeom>
          <a:noFill/>
          <a:ln>
            <a:noFill/>
          </a:ln>
        </p:spPr>
        <p:txBody>
          <a:bodyPr lIns="0" tIns="0" rIns="0" bIns="0"/>
          <a:lstStyle/>
          <a:p>
            <a:pPr marL="342900" indent="-342900" algn="just">
              <a:lnSpc>
                <a:spcPct val="100000"/>
              </a:lnSpc>
              <a:buSzPct val="45000"/>
              <a:buFont typeface="Arial" panose="020B0604020202020204" pitchFamily="34" charset="0"/>
              <a:buChar char="•"/>
            </a:pPr>
            <a:r>
              <a:rPr lang="en-IN" sz="2400" dirty="0">
                <a:latin typeface="Arial"/>
              </a:rPr>
              <a:t>Abstraction simply means to hide the details to reduce complexity and increases efficiency or quality. </a:t>
            </a:r>
            <a:endParaRPr dirty="0"/>
          </a:p>
          <a:p>
            <a:pPr marL="342900" indent="-342900" algn="just">
              <a:lnSpc>
                <a:spcPct val="100000"/>
              </a:lnSpc>
              <a:buSzPct val="45000"/>
              <a:buFont typeface="Arial" panose="020B0604020202020204" pitchFamily="34" charset="0"/>
              <a:buChar char="•"/>
            </a:pPr>
            <a:r>
              <a:rPr lang="en-IN" sz="2400" dirty="0">
                <a:latin typeface="Arial"/>
              </a:rPr>
              <a:t>Different levels of Abstraction are necessary and must be applied at each stage of the design process so that any error that is present can be removed to increase the efficiency of the software solution and to refine the software solution. </a:t>
            </a:r>
            <a:endParaRPr dirty="0"/>
          </a:p>
          <a:p>
            <a:pPr marL="342900" indent="-342900" algn="just">
              <a:lnSpc>
                <a:spcPct val="100000"/>
              </a:lnSpc>
              <a:buSzPct val="45000"/>
              <a:buFont typeface="Arial" panose="020B0604020202020204" pitchFamily="34" charset="0"/>
              <a:buChar char="•"/>
            </a:pPr>
            <a:r>
              <a:rPr lang="en-IN" sz="2400" dirty="0">
                <a:latin typeface="Arial"/>
              </a:rPr>
              <a:t>The solution should be described in broad ways that cover a wide range of different things at a higher level of abstraction and a more detailed description of a solution of software should be given at the lower level of abstraction.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 name="CustomShape 1"/>
          <p:cNvSpPr/>
          <p:nvPr/>
        </p:nvSpPr>
        <p:spPr>
          <a:xfrm>
            <a:off x="1980414" y="273026"/>
            <a:ext cx="8220156" cy="1136191"/>
          </a:xfrm>
          <a:prstGeom prst="rect">
            <a:avLst/>
          </a:prstGeom>
          <a:noFill/>
          <a:ln>
            <a:noFill/>
          </a:ln>
        </p:spPr>
        <p:txBody>
          <a:bodyPr lIns="0" tIns="0" rIns="0" bIns="0" anchor="ctr"/>
          <a:lstStyle/>
          <a:p>
            <a:pPr algn="ctr">
              <a:lnSpc>
                <a:spcPct val="100000"/>
              </a:lnSpc>
            </a:pPr>
            <a:r>
              <a:rPr lang="en-IN" sz="3992" dirty="0">
                <a:solidFill>
                  <a:srgbClr val="FF0000"/>
                </a:solidFill>
                <a:latin typeface="Arial"/>
              </a:rPr>
              <a:t>Modularity- subdivide the system</a:t>
            </a:r>
            <a:endParaRPr sz="1633" dirty="0">
              <a:solidFill>
                <a:srgbClr val="FF0000"/>
              </a:solidFill>
            </a:endParaRPr>
          </a:p>
        </p:txBody>
      </p:sp>
      <p:sp>
        <p:nvSpPr>
          <p:cNvPr id="1169" name="CustomShape 2"/>
          <p:cNvSpPr/>
          <p:nvPr/>
        </p:nvSpPr>
        <p:spPr>
          <a:xfrm>
            <a:off x="410817" y="1604515"/>
            <a:ext cx="11330609" cy="5140842"/>
          </a:xfrm>
          <a:prstGeom prst="rect">
            <a:avLst/>
          </a:prstGeom>
          <a:noFill/>
          <a:ln>
            <a:noFill/>
          </a:ln>
        </p:spPr>
        <p:txBody>
          <a:bodyPr lIns="0" tIns="0" rIns="0" bIns="0"/>
          <a:lstStyle/>
          <a:p>
            <a:pPr marL="342900" indent="-342900" algn="just">
              <a:lnSpc>
                <a:spcPct val="100000"/>
              </a:lnSpc>
              <a:buSzPct val="45000"/>
              <a:buFont typeface="Arial" panose="020B0604020202020204" pitchFamily="34" charset="0"/>
              <a:buChar char="•"/>
            </a:pPr>
            <a:r>
              <a:rPr lang="en-IN" sz="2800" dirty="0">
                <a:latin typeface="Arial"/>
              </a:rPr>
              <a:t>Modularity in design means subdividing a system into smaller parts so that these parts can be created independently and then use these parts in different systems to perform different functions. </a:t>
            </a:r>
            <a:endParaRPr sz="2400" dirty="0"/>
          </a:p>
          <a:p>
            <a:pPr marL="342900" indent="-342900" algn="just">
              <a:lnSpc>
                <a:spcPct val="100000"/>
              </a:lnSpc>
              <a:buSzPct val="45000"/>
              <a:buFont typeface="Arial" panose="020B0604020202020204" pitchFamily="34" charset="0"/>
              <a:buChar char="•"/>
            </a:pPr>
            <a:r>
              <a:rPr lang="en-IN" sz="2800" dirty="0">
                <a:latin typeface="Arial"/>
              </a:rPr>
              <a:t>It is necessary to divide the software into components known as modules because nowadays there are different software available like Monolithic software that is hard to grasp for software engineers.</a:t>
            </a:r>
            <a:endParaRPr sz="2400" dirty="0"/>
          </a:p>
          <a:p>
            <a:pPr marL="342900" indent="-342900" algn="just">
              <a:lnSpc>
                <a:spcPct val="100000"/>
              </a:lnSpc>
              <a:buSzPct val="45000"/>
              <a:buFont typeface="Arial" panose="020B0604020202020204" pitchFamily="34" charset="0"/>
              <a:buChar char="•"/>
            </a:pPr>
            <a:r>
              <a:rPr lang="en-IN" sz="2800" dirty="0">
                <a:latin typeface="Arial"/>
              </a:rPr>
              <a:t> If the system contains fewer components then it would mean the system is complex which requires a lot of effort (cost) but if we are able to divide the system into components then the cost would be small.</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CustomShape 1"/>
          <p:cNvSpPr/>
          <p:nvPr/>
        </p:nvSpPr>
        <p:spPr>
          <a:xfrm>
            <a:off x="1980414" y="273026"/>
            <a:ext cx="8220156" cy="1136191"/>
          </a:xfrm>
          <a:prstGeom prst="rect">
            <a:avLst/>
          </a:prstGeom>
          <a:noFill/>
          <a:ln>
            <a:noFill/>
          </a:ln>
        </p:spPr>
        <p:txBody>
          <a:bodyPr lIns="0" tIns="0" rIns="0" bIns="0" anchor="ctr"/>
          <a:lstStyle/>
          <a:p>
            <a:pPr algn="ctr">
              <a:lnSpc>
                <a:spcPct val="100000"/>
              </a:lnSpc>
            </a:pPr>
            <a:r>
              <a:rPr lang="en-IN" sz="3992" dirty="0">
                <a:solidFill>
                  <a:srgbClr val="FF0000"/>
                </a:solidFill>
                <a:latin typeface="Arial"/>
              </a:rPr>
              <a:t>Architecture</a:t>
            </a:r>
            <a:endParaRPr sz="1633" dirty="0">
              <a:solidFill>
                <a:srgbClr val="FF0000"/>
              </a:solidFill>
            </a:endParaRPr>
          </a:p>
        </p:txBody>
      </p:sp>
      <p:sp>
        <p:nvSpPr>
          <p:cNvPr id="1171" name="CustomShape 2"/>
          <p:cNvSpPr/>
          <p:nvPr/>
        </p:nvSpPr>
        <p:spPr>
          <a:xfrm>
            <a:off x="768625" y="1604515"/>
            <a:ext cx="10005391" cy="3968013"/>
          </a:xfrm>
          <a:prstGeom prst="rect">
            <a:avLst/>
          </a:prstGeom>
          <a:noFill/>
          <a:ln>
            <a:noFill/>
          </a:ln>
        </p:spPr>
        <p:txBody>
          <a:bodyPr lIns="0" tIns="0" rIns="0" bIns="0"/>
          <a:lstStyle/>
          <a:p>
            <a:pPr marL="342900" indent="-342900" algn="just">
              <a:lnSpc>
                <a:spcPct val="100000"/>
              </a:lnSpc>
              <a:buSzPct val="45000"/>
              <a:buFont typeface="Wingdings" panose="05000000000000000000" pitchFamily="2" charset="2"/>
              <a:buChar char="§"/>
            </a:pPr>
            <a:r>
              <a:rPr lang="en-IN" sz="3200" dirty="0">
                <a:latin typeface="Arial"/>
              </a:rPr>
              <a:t>Architecture simply means a technique to design a structure of something. </a:t>
            </a:r>
            <a:endParaRPr sz="2800" dirty="0"/>
          </a:p>
          <a:p>
            <a:pPr marL="342900" indent="-342900" algn="just">
              <a:lnSpc>
                <a:spcPct val="100000"/>
              </a:lnSpc>
              <a:buSzPct val="45000"/>
              <a:buFont typeface="Wingdings" panose="05000000000000000000" pitchFamily="2" charset="2"/>
              <a:buChar char="§"/>
            </a:pPr>
            <a:r>
              <a:rPr lang="en-IN" sz="3200" dirty="0">
                <a:latin typeface="Arial"/>
              </a:rPr>
              <a:t>Architecture in designing software is a concept that focuses on various elements and the data of the structure. </a:t>
            </a:r>
            <a:endParaRPr sz="2800" dirty="0"/>
          </a:p>
          <a:p>
            <a:pPr marL="342900" indent="-342900" algn="just">
              <a:lnSpc>
                <a:spcPct val="100000"/>
              </a:lnSpc>
              <a:buSzPct val="45000"/>
              <a:buFont typeface="Wingdings" panose="05000000000000000000" pitchFamily="2" charset="2"/>
              <a:buChar char="§"/>
            </a:pPr>
            <a:r>
              <a:rPr lang="en-IN" sz="3200" dirty="0">
                <a:latin typeface="Arial"/>
              </a:rPr>
              <a:t>These components interact with each other and use the data of the structure in architecture</a:t>
            </a:r>
            <a:r>
              <a:rPr lang="en-IN" sz="2000" dirty="0">
                <a:latin typeface="Arial"/>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 name="CustomShape 1"/>
          <p:cNvSpPr/>
          <p:nvPr/>
        </p:nvSpPr>
        <p:spPr>
          <a:xfrm>
            <a:off x="1980414" y="273026"/>
            <a:ext cx="8220156" cy="1136191"/>
          </a:xfrm>
          <a:prstGeom prst="rect">
            <a:avLst/>
          </a:prstGeom>
          <a:noFill/>
          <a:ln>
            <a:noFill/>
          </a:ln>
        </p:spPr>
        <p:txBody>
          <a:bodyPr lIns="0" tIns="0" rIns="0" bIns="0" anchor="ctr"/>
          <a:lstStyle/>
          <a:p>
            <a:pPr algn="ctr">
              <a:lnSpc>
                <a:spcPct val="100000"/>
              </a:lnSpc>
            </a:pPr>
            <a:r>
              <a:rPr lang="en-IN" sz="3992" dirty="0">
                <a:solidFill>
                  <a:srgbClr val="FF0000"/>
                </a:solidFill>
                <a:latin typeface="Arial"/>
              </a:rPr>
              <a:t>Refinement- removes impurities </a:t>
            </a:r>
            <a:endParaRPr sz="1633" dirty="0">
              <a:solidFill>
                <a:srgbClr val="FF0000"/>
              </a:solidFill>
            </a:endParaRPr>
          </a:p>
        </p:txBody>
      </p:sp>
      <p:sp>
        <p:nvSpPr>
          <p:cNvPr id="1173" name="CustomShape 2"/>
          <p:cNvSpPr/>
          <p:nvPr/>
        </p:nvSpPr>
        <p:spPr>
          <a:xfrm>
            <a:off x="424070" y="1604515"/>
            <a:ext cx="10548730" cy="3968013"/>
          </a:xfrm>
          <a:prstGeom prst="rect">
            <a:avLst/>
          </a:prstGeom>
          <a:noFill/>
          <a:ln>
            <a:noFill/>
          </a:ln>
        </p:spPr>
        <p:txBody>
          <a:bodyPr lIns="0" tIns="0" rIns="0" bIns="0"/>
          <a:lstStyle/>
          <a:p>
            <a:pPr marL="342900" indent="-342900" algn="just">
              <a:lnSpc>
                <a:spcPct val="100000"/>
              </a:lnSpc>
              <a:buSzPct val="45000"/>
              <a:buFont typeface="Arial" panose="020B0604020202020204" pitchFamily="34" charset="0"/>
              <a:buChar char="•"/>
            </a:pPr>
            <a:r>
              <a:rPr lang="en-IN" sz="3200" dirty="0">
                <a:latin typeface="Arial"/>
              </a:rPr>
              <a:t>Refinement simply means to refine something to remove any impurities if present and increase the quality. </a:t>
            </a:r>
            <a:endParaRPr sz="2400" dirty="0"/>
          </a:p>
          <a:p>
            <a:pPr marL="342900" indent="-342900" algn="just">
              <a:lnSpc>
                <a:spcPct val="100000"/>
              </a:lnSpc>
              <a:buSzPct val="45000"/>
              <a:buFont typeface="Arial" panose="020B0604020202020204" pitchFamily="34" charset="0"/>
              <a:buChar char="•"/>
            </a:pPr>
            <a:r>
              <a:rPr lang="en-IN" sz="3200" dirty="0">
                <a:latin typeface="Arial"/>
              </a:rPr>
              <a:t>The refinement concept of software design is actually a process of developing or presenting the software or system in a detailed manner that means to elaborate a system or software.</a:t>
            </a:r>
            <a:endParaRPr sz="2400" dirty="0"/>
          </a:p>
          <a:p>
            <a:pPr marL="342900" indent="-342900" algn="just">
              <a:lnSpc>
                <a:spcPct val="100000"/>
              </a:lnSpc>
              <a:buSzPct val="45000"/>
              <a:buFont typeface="Arial" panose="020B0604020202020204" pitchFamily="34" charset="0"/>
              <a:buChar char="•"/>
            </a:pPr>
            <a:r>
              <a:rPr lang="en-IN" sz="3200" dirty="0">
                <a:latin typeface="Arial"/>
              </a:rPr>
              <a:t> Refinement is very necessary to find out any error if present and then to reduce it.</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1"/>
          <p:cNvSpPr/>
          <p:nvPr/>
        </p:nvSpPr>
        <p:spPr>
          <a:xfrm>
            <a:off x="1980414" y="273026"/>
            <a:ext cx="8220156" cy="1136191"/>
          </a:xfrm>
          <a:prstGeom prst="rect">
            <a:avLst/>
          </a:prstGeom>
          <a:noFill/>
          <a:ln>
            <a:noFill/>
          </a:ln>
        </p:spPr>
        <p:txBody>
          <a:bodyPr lIns="0" tIns="0" rIns="0" bIns="0" anchor="ctr"/>
          <a:lstStyle/>
          <a:p>
            <a:pPr algn="ctr">
              <a:lnSpc>
                <a:spcPct val="100000"/>
              </a:lnSpc>
            </a:pPr>
            <a:r>
              <a:rPr lang="en-IN" sz="3992" dirty="0">
                <a:solidFill>
                  <a:srgbClr val="FF0000"/>
                </a:solidFill>
                <a:latin typeface="Arial"/>
              </a:rPr>
              <a:t>Pattern- a repeated form </a:t>
            </a:r>
            <a:endParaRPr sz="1633" dirty="0">
              <a:solidFill>
                <a:srgbClr val="FF0000"/>
              </a:solidFill>
            </a:endParaRPr>
          </a:p>
        </p:txBody>
      </p:sp>
      <p:sp>
        <p:nvSpPr>
          <p:cNvPr id="1175" name="CustomShape 2"/>
          <p:cNvSpPr/>
          <p:nvPr/>
        </p:nvSpPr>
        <p:spPr>
          <a:xfrm>
            <a:off x="768626" y="1604515"/>
            <a:ext cx="9431944" cy="3968013"/>
          </a:xfrm>
          <a:prstGeom prst="rect">
            <a:avLst/>
          </a:prstGeom>
          <a:noFill/>
          <a:ln>
            <a:noFill/>
          </a:ln>
        </p:spPr>
        <p:txBody>
          <a:bodyPr lIns="0" tIns="0" rIns="0" bIns="0"/>
          <a:lstStyle/>
          <a:p>
            <a:pPr marL="457200" indent="-457200" algn="just">
              <a:lnSpc>
                <a:spcPct val="100000"/>
              </a:lnSpc>
              <a:buSzPct val="45000"/>
              <a:buFont typeface="Arial" panose="020B0604020202020204" pitchFamily="34" charset="0"/>
              <a:buChar char="•"/>
            </a:pPr>
            <a:r>
              <a:rPr lang="en-IN" sz="3200" dirty="0">
                <a:latin typeface="Arial"/>
              </a:rPr>
              <a:t>The pattern simply means a repeated form or design in which the same shape is repeated several times to form a pattern.</a:t>
            </a:r>
            <a:endParaRPr sz="2400" dirty="0"/>
          </a:p>
          <a:p>
            <a:pPr marL="457200" indent="-457200" algn="just">
              <a:lnSpc>
                <a:spcPct val="100000"/>
              </a:lnSpc>
              <a:buSzPct val="45000"/>
              <a:buFont typeface="Arial" panose="020B0604020202020204" pitchFamily="34" charset="0"/>
              <a:buChar char="•"/>
            </a:pPr>
            <a:r>
              <a:rPr lang="en-IN" sz="3200" dirty="0">
                <a:latin typeface="Arial"/>
              </a:rPr>
              <a:t>The pattern in the design process means the repetition of a solution to a common recurring problem within a certain context.</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CustomShape 1"/>
          <p:cNvSpPr/>
          <p:nvPr/>
        </p:nvSpPr>
        <p:spPr>
          <a:xfrm>
            <a:off x="1980414" y="273026"/>
            <a:ext cx="8220156" cy="1136191"/>
          </a:xfrm>
          <a:prstGeom prst="rect">
            <a:avLst/>
          </a:prstGeom>
          <a:noFill/>
          <a:ln>
            <a:noFill/>
          </a:ln>
        </p:spPr>
        <p:txBody>
          <a:bodyPr lIns="0" tIns="0" rIns="0" bIns="0" anchor="ctr"/>
          <a:lstStyle/>
          <a:p>
            <a:pPr algn="ctr">
              <a:lnSpc>
                <a:spcPct val="100000"/>
              </a:lnSpc>
            </a:pPr>
            <a:r>
              <a:rPr lang="en-IN" sz="3600" dirty="0">
                <a:solidFill>
                  <a:srgbClr val="FF0000"/>
                </a:solidFill>
                <a:latin typeface="Arial"/>
              </a:rPr>
              <a:t>Information Hiding- hide the information </a:t>
            </a:r>
            <a:endParaRPr sz="2000" dirty="0">
              <a:solidFill>
                <a:srgbClr val="FF0000"/>
              </a:solidFill>
            </a:endParaRPr>
          </a:p>
        </p:txBody>
      </p:sp>
      <p:sp>
        <p:nvSpPr>
          <p:cNvPr id="1177" name="CustomShape 2"/>
          <p:cNvSpPr/>
          <p:nvPr/>
        </p:nvSpPr>
        <p:spPr>
          <a:xfrm>
            <a:off x="1139687" y="1604515"/>
            <a:ext cx="9060883" cy="3968013"/>
          </a:xfrm>
          <a:prstGeom prst="rect">
            <a:avLst/>
          </a:prstGeom>
          <a:noFill/>
          <a:ln>
            <a:noFill/>
          </a:ln>
        </p:spPr>
        <p:txBody>
          <a:bodyPr lIns="0" tIns="0" rIns="0" bIns="0"/>
          <a:lstStyle/>
          <a:p>
            <a:pPr algn="just">
              <a:lnSpc>
                <a:spcPct val="100000"/>
              </a:lnSpc>
              <a:buSzPct val="45000"/>
              <a:buFont typeface="StarSymbol"/>
              <a:buChar char="l"/>
            </a:pPr>
            <a:r>
              <a:rPr lang="en-IN" sz="3200" dirty="0">
                <a:latin typeface="Arial"/>
              </a:rPr>
              <a:t>I</a:t>
            </a:r>
            <a:r>
              <a:rPr lang="en-IN" sz="3200" i="1" dirty="0">
                <a:latin typeface="Arial"/>
              </a:rPr>
              <a:t>nformation hiding simply means to hide the information so that it cannot be accessed by an unwanted party. </a:t>
            </a:r>
            <a:endParaRPr sz="2400" dirty="0"/>
          </a:p>
          <a:p>
            <a:pPr algn="just">
              <a:lnSpc>
                <a:spcPct val="100000"/>
              </a:lnSpc>
              <a:buSzPct val="45000"/>
              <a:buFont typeface="StarSymbol"/>
              <a:buChar char="l"/>
            </a:pPr>
            <a:r>
              <a:rPr lang="en-IN" sz="3200" i="1" dirty="0">
                <a:latin typeface="Arial"/>
              </a:rPr>
              <a:t>In software design, information hiding is achieved by designing the modules in a manner that the information gathered or contained in one module is hidden and can’t be accessed by any other modules.</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575778"/>
          </a:xfrm>
        </p:spPr>
        <p:txBody>
          <a:bodyPr>
            <a:normAutofit fontScale="90000"/>
          </a:bodyPr>
          <a:lstStyle/>
          <a:p>
            <a:pPr algn="ctr"/>
            <a:r>
              <a:rPr lang="en-US" sz="5400" b="1" dirty="0">
                <a:solidFill>
                  <a:srgbClr val="FF0000"/>
                </a:solidFill>
              </a:rPr>
              <a:t>Index</a:t>
            </a:r>
            <a:endParaRPr lang="en-US" b="1"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940904"/>
            <a:ext cx="10515600" cy="5698435"/>
          </a:xfrm>
        </p:spPr>
        <p:txBody>
          <a:bodyPr>
            <a:normAutofit/>
          </a:bodyPr>
          <a:lstStyle/>
          <a:p>
            <a:r>
              <a:rPr lang="en-US" sz="3200" dirty="0">
                <a:solidFill>
                  <a:srgbClr val="0070C0"/>
                </a:solidFill>
              </a:rPr>
              <a:t>Software Design</a:t>
            </a:r>
          </a:p>
          <a:p>
            <a:r>
              <a:rPr lang="en-US" sz="3200" dirty="0">
                <a:solidFill>
                  <a:srgbClr val="0070C0"/>
                </a:solidFill>
              </a:rPr>
              <a:t>Basic Concept of Software Design</a:t>
            </a:r>
          </a:p>
          <a:p>
            <a:r>
              <a:rPr lang="en-US" sz="3200" dirty="0">
                <a:solidFill>
                  <a:srgbClr val="0070C0"/>
                </a:solidFill>
              </a:rPr>
              <a:t>Architectural Design</a:t>
            </a:r>
          </a:p>
          <a:p>
            <a:r>
              <a:rPr lang="en-US" sz="3200" dirty="0">
                <a:solidFill>
                  <a:srgbClr val="0070C0"/>
                </a:solidFill>
              </a:rPr>
              <a:t>Low Level Design</a:t>
            </a:r>
          </a:p>
          <a:p>
            <a:r>
              <a:rPr lang="en-US" sz="3200" dirty="0">
                <a:solidFill>
                  <a:srgbClr val="0070C0"/>
                </a:solidFill>
              </a:rPr>
              <a:t>Modularization</a:t>
            </a:r>
          </a:p>
          <a:p>
            <a:r>
              <a:rPr lang="en-US" sz="3200" dirty="0">
                <a:solidFill>
                  <a:srgbClr val="0070C0"/>
                </a:solidFill>
              </a:rPr>
              <a:t>Design Structure Charts</a:t>
            </a:r>
          </a:p>
          <a:p>
            <a:r>
              <a:rPr lang="en-US" sz="3200" dirty="0">
                <a:solidFill>
                  <a:srgbClr val="0070C0"/>
                </a:solidFill>
              </a:rPr>
              <a:t>Pseudo Codes</a:t>
            </a:r>
          </a:p>
          <a:p>
            <a:r>
              <a:rPr lang="en-US" sz="3200" dirty="0">
                <a:solidFill>
                  <a:srgbClr val="0070C0"/>
                </a:solidFill>
              </a:rPr>
              <a:t>Flow Charts</a:t>
            </a:r>
          </a:p>
          <a:p>
            <a:r>
              <a:rPr lang="en-US" sz="3200" dirty="0">
                <a:solidFill>
                  <a:srgbClr val="0070C0"/>
                </a:solidFill>
              </a:rPr>
              <a:t>Coupling and Cohesion Measures</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3789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CustomShape 1"/>
          <p:cNvSpPr/>
          <p:nvPr/>
        </p:nvSpPr>
        <p:spPr>
          <a:xfrm>
            <a:off x="1980414" y="273026"/>
            <a:ext cx="8220156" cy="1136191"/>
          </a:xfrm>
          <a:prstGeom prst="rect">
            <a:avLst/>
          </a:prstGeom>
          <a:noFill/>
          <a:ln>
            <a:noFill/>
          </a:ln>
        </p:spPr>
        <p:txBody>
          <a:bodyPr lIns="0" tIns="0" rIns="0" bIns="0" anchor="ctr"/>
          <a:lstStyle/>
          <a:p>
            <a:pPr algn="ctr">
              <a:lnSpc>
                <a:spcPct val="100000"/>
              </a:lnSpc>
            </a:pPr>
            <a:r>
              <a:rPr lang="en-IN" sz="3600" i="1" dirty="0">
                <a:solidFill>
                  <a:srgbClr val="FF0000"/>
                </a:solidFill>
                <a:latin typeface="Arial"/>
              </a:rPr>
              <a:t>Refactoring- reconstruct something </a:t>
            </a:r>
            <a:endParaRPr sz="2000" dirty="0">
              <a:solidFill>
                <a:srgbClr val="FF0000"/>
              </a:solidFill>
            </a:endParaRPr>
          </a:p>
        </p:txBody>
      </p:sp>
      <p:sp>
        <p:nvSpPr>
          <p:cNvPr id="1179" name="CustomShape 2"/>
          <p:cNvSpPr/>
          <p:nvPr/>
        </p:nvSpPr>
        <p:spPr>
          <a:xfrm>
            <a:off x="887896" y="1604515"/>
            <a:ext cx="9312674" cy="3968013"/>
          </a:xfrm>
          <a:prstGeom prst="rect">
            <a:avLst/>
          </a:prstGeom>
          <a:noFill/>
          <a:ln>
            <a:noFill/>
          </a:ln>
        </p:spPr>
        <p:txBody>
          <a:bodyPr lIns="0" tIns="0" rIns="0" bIns="0"/>
          <a:lstStyle/>
          <a:p>
            <a:pPr algn="just">
              <a:lnSpc>
                <a:spcPct val="100000"/>
              </a:lnSpc>
              <a:buSzPct val="45000"/>
              <a:buFont typeface="StarSymbol"/>
              <a:buChar char="l"/>
            </a:pPr>
            <a:r>
              <a:rPr lang="en-IN" sz="2800" i="1" dirty="0">
                <a:latin typeface="Arial"/>
              </a:rPr>
              <a:t>Refactoring simply means reconstructing something in such a way that it does not affect the behaviour of any other features.</a:t>
            </a:r>
            <a:endParaRPr sz="2000" dirty="0"/>
          </a:p>
          <a:p>
            <a:pPr algn="just">
              <a:lnSpc>
                <a:spcPct val="100000"/>
              </a:lnSpc>
              <a:buSzPct val="45000"/>
              <a:buFont typeface="StarSymbol"/>
              <a:buChar char="l"/>
            </a:pPr>
            <a:r>
              <a:rPr lang="en-IN" sz="2800" i="1" dirty="0">
                <a:latin typeface="Arial"/>
              </a:rPr>
              <a:t>Refactoring in software design means reconstructing the design to reduce complexity and simplify it without affecting the behaviour or its functions. </a:t>
            </a:r>
            <a:endParaRPr sz="2000" dirty="0"/>
          </a:p>
          <a:p>
            <a:pPr algn="just">
              <a:lnSpc>
                <a:spcPct val="100000"/>
              </a:lnSpc>
              <a:buSzPct val="45000"/>
              <a:buFont typeface="StarSymbol"/>
              <a:buChar char="l"/>
            </a:pPr>
            <a:r>
              <a:rPr lang="en-IN" sz="2800" i="1" dirty="0">
                <a:latin typeface="Arial"/>
              </a:rPr>
              <a:t>Fowler has defined refactoring as “the process of changing a software system in a way that it won’t affect the behaviour of the design and improves the internal structure”</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CustomShape 1"/>
          <p:cNvSpPr/>
          <p:nvPr/>
        </p:nvSpPr>
        <p:spPr>
          <a:xfrm>
            <a:off x="1980414" y="273026"/>
            <a:ext cx="8220156" cy="632269"/>
          </a:xfrm>
          <a:prstGeom prst="rect">
            <a:avLst/>
          </a:prstGeom>
          <a:noFill/>
          <a:ln>
            <a:noFill/>
          </a:ln>
        </p:spPr>
        <p:txBody>
          <a:bodyPr lIns="0" tIns="0" rIns="0" bIns="0" anchor="ctr"/>
          <a:lstStyle/>
          <a:p>
            <a:pPr algn="ctr">
              <a:lnSpc>
                <a:spcPct val="100000"/>
              </a:lnSpc>
            </a:pPr>
            <a:r>
              <a:rPr lang="en-IN" sz="4400" b="1" dirty="0">
                <a:solidFill>
                  <a:schemeClr val="accent6">
                    <a:lumMod val="75000"/>
                  </a:schemeClr>
                </a:solidFill>
                <a:latin typeface="Arial"/>
              </a:rPr>
              <a:t>Levels of Software Design</a:t>
            </a:r>
            <a:endParaRPr sz="2800" b="1" dirty="0">
              <a:solidFill>
                <a:schemeClr val="accent6">
                  <a:lumMod val="75000"/>
                </a:schemeClr>
              </a:solidFill>
            </a:endParaRPr>
          </a:p>
        </p:txBody>
      </p:sp>
      <p:sp>
        <p:nvSpPr>
          <p:cNvPr id="1181" name="CustomShape 2"/>
          <p:cNvSpPr/>
          <p:nvPr/>
        </p:nvSpPr>
        <p:spPr>
          <a:xfrm>
            <a:off x="212036" y="905296"/>
            <a:ext cx="11622156" cy="5486636"/>
          </a:xfrm>
          <a:prstGeom prst="rect">
            <a:avLst/>
          </a:prstGeom>
          <a:noFill/>
          <a:ln>
            <a:noFill/>
          </a:ln>
        </p:spPr>
        <p:txBody>
          <a:bodyPr lIns="0" tIns="0" rIns="0" bIns="0"/>
          <a:lstStyle/>
          <a:p>
            <a:pPr algn="just">
              <a:lnSpc>
                <a:spcPct val="100000"/>
              </a:lnSpc>
              <a:buSzPct val="45000"/>
              <a:buFont typeface="StarSymbol"/>
              <a:buChar char="l"/>
            </a:pPr>
            <a:r>
              <a:rPr lang="en-IN" sz="2400" i="1" dirty="0">
                <a:solidFill>
                  <a:srgbClr val="FF0000"/>
                </a:solidFill>
                <a:latin typeface="Arial"/>
              </a:rPr>
              <a:t>Architectural Design: </a:t>
            </a:r>
            <a:endParaRPr dirty="0">
              <a:solidFill>
                <a:srgbClr val="FF0000"/>
              </a:solidFill>
            </a:endParaRPr>
          </a:p>
          <a:p>
            <a:pPr algn="just">
              <a:lnSpc>
                <a:spcPct val="100000"/>
              </a:lnSpc>
              <a:buSzPct val="45000"/>
              <a:buFont typeface="StarSymbol"/>
              <a:buChar char="l"/>
            </a:pPr>
            <a:r>
              <a:rPr lang="en-IN" sz="2400" i="1" dirty="0">
                <a:latin typeface="Arial"/>
              </a:rPr>
              <a:t>The architecture of a system can be viewed as the overall structure of the system &amp; the way in which structure provides conceptual integrity of the system. The architectural design identifies the software as a system with many components interacting with each other. At this level, the designers get the idea of the proposed solution domain. </a:t>
            </a:r>
            <a:endParaRPr dirty="0"/>
          </a:p>
          <a:p>
            <a:pPr algn="just">
              <a:lnSpc>
                <a:spcPct val="100000"/>
              </a:lnSpc>
              <a:buSzPct val="45000"/>
              <a:buFont typeface="StarSymbol"/>
              <a:buChar char="l"/>
            </a:pPr>
            <a:r>
              <a:rPr lang="en-IN" sz="2400" dirty="0">
                <a:solidFill>
                  <a:srgbClr val="FF0000"/>
                </a:solidFill>
                <a:latin typeface="Arial"/>
              </a:rPr>
              <a:t>Preliminary</a:t>
            </a:r>
            <a:r>
              <a:rPr lang="en-IN" sz="2400" i="1" dirty="0">
                <a:solidFill>
                  <a:srgbClr val="FF0000"/>
                </a:solidFill>
                <a:latin typeface="Arial"/>
              </a:rPr>
              <a:t> or high-level design: </a:t>
            </a:r>
            <a:endParaRPr dirty="0">
              <a:solidFill>
                <a:srgbClr val="FF0000"/>
              </a:solidFill>
            </a:endParaRPr>
          </a:p>
          <a:p>
            <a:pPr algn="just">
              <a:lnSpc>
                <a:spcPct val="100000"/>
              </a:lnSpc>
              <a:buSzPct val="45000"/>
              <a:buFont typeface="StarSymbol"/>
              <a:buChar char="l"/>
            </a:pPr>
            <a:r>
              <a:rPr lang="en-IN" sz="2400" i="1" dirty="0">
                <a:latin typeface="Arial"/>
              </a:rPr>
              <a:t>Here the problem is decomposed into a set of modules, the control relationship among various modules identified, and also the interfaces among various modules are identified. The outcome of this stage is called the program architecture. Design representation techniques used in this stage are structure chart and UML. </a:t>
            </a:r>
            <a:endParaRPr dirty="0"/>
          </a:p>
          <a:p>
            <a:pPr algn="just">
              <a:lnSpc>
                <a:spcPct val="100000"/>
              </a:lnSpc>
              <a:buSzPct val="45000"/>
              <a:buFont typeface="StarSymbol"/>
              <a:buChar char="l"/>
            </a:pPr>
            <a:r>
              <a:rPr lang="en-IN" sz="2400" i="1" dirty="0">
                <a:solidFill>
                  <a:srgbClr val="FF0000"/>
                </a:solidFill>
                <a:latin typeface="Arial"/>
              </a:rPr>
              <a:t>Detailed design: </a:t>
            </a:r>
            <a:endParaRPr dirty="0">
              <a:solidFill>
                <a:srgbClr val="FF0000"/>
              </a:solidFill>
            </a:endParaRPr>
          </a:p>
          <a:p>
            <a:pPr algn="just">
              <a:lnSpc>
                <a:spcPct val="100000"/>
              </a:lnSpc>
              <a:buSzPct val="45000"/>
              <a:buFont typeface="StarSymbol"/>
              <a:buChar char="l"/>
            </a:pPr>
            <a:r>
              <a:rPr lang="en-IN" sz="2400" i="1" dirty="0">
                <a:latin typeface="Arial"/>
              </a:rPr>
              <a:t>Once the high-level design is complete, a detailed design is undertaken. In detailed design, each module is examined carefully to design the data structure and algorithms. The stage outcome is documented in the form of a module specification document. </a:t>
            </a:r>
            <a:endParaRPr dirty="0"/>
          </a:p>
          <a:p>
            <a:pPr algn="just">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CustomShape 1"/>
          <p:cNvSpPr/>
          <p:nvPr/>
        </p:nvSpPr>
        <p:spPr>
          <a:xfrm>
            <a:off x="1980414" y="273026"/>
            <a:ext cx="8220156" cy="1136191"/>
          </a:xfrm>
          <a:prstGeom prst="rect">
            <a:avLst/>
          </a:prstGeom>
          <a:noFill/>
          <a:ln>
            <a:noFill/>
          </a:ln>
        </p:spPr>
        <p:txBody>
          <a:bodyPr lIns="0" tIns="0" rIns="0" bIns="0" anchor="ctr"/>
          <a:lstStyle/>
          <a:p>
            <a:pPr algn="ctr">
              <a:lnSpc>
                <a:spcPct val="100000"/>
              </a:lnSpc>
            </a:pPr>
            <a:r>
              <a:rPr lang="en-IN" sz="4400" b="1" dirty="0">
                <a:solidFill>
                  <a:schemeClr val="accent6">
                    <a:lumMod val="75000"/>
                  </a:schemeClr>
                </a:solidFill>
                <a:latin typeface="Arial"/>
              </a:rPr>
              <a:t>Software Design process</a:t>
            </a:r>
            <a:endParaRPr sz="2000" b="1" dirty="0">
              <a:solidFill>
                <a:schemeClr val="accent6">
                  <a:lumMod val="75000"/>
                </a:schemeClr>
              </a:solidFill>
            </a:endParaRPr>
          </a:p>
        </p:txBody>
      </p:sp>
      <p:sp>
        <p:nvSpPr>
          <p:cNvPr id="1183" name="CustomShape 2"/>
          <p:cNvSpPr/>
          <p:nvPr/>
        </p:nvSpPr>
        <p:spPr>
          <a:xfrm>
            <a:off x="848139" y="1604515"/>
            <a:ext cx="9352431" cy="3968013"/>
          </a:xfrm>
          <a:prstGeom prst="rect">
            <a:avLst/>
          </a:prstGeom>
          <a:noFill/>
          <a:ln>
            <a:noFill/>
          </a:ln>
        </p:spPr>
        <p:txBody>
          <a:bodyPr lIns="0" tIns="0" rIns="0" bIns="0"/>
          <a:lstStyle/>
          <a:p>
            <a:pPr>
              <a:lnSpc>
                <a:spcPct val="100000"/>
              </a:lnSpc>
              <a:buSzPct val="45000"/>
              <a:buFont typeface="StarSymbol"/>
              <a:buChar char="l"/>
            </a:pPr>
            <a:r>
              <a:rPr lang="en-IN" sz="2800" dirty="0">
                <a:latin typeface="Arial"/>
              </a:rPr>
              <a:t>The software design process can be divided into the following three levels of phases of design:</a:t>
            </a:r>
            <a:endParaRPr sz="2000" dirty="0"/>
          </a:p>
          <a:p>
            <a:pPr marL="457200" indent="-457200">
              <a:lnSpc>
                <a:spcPct val="100000"/>
              </a:lnSpc>
              <a:buSzPct val="45000"/>
              <a:buFont typeface="Wingdings" panose="05000000000000000000" pitchFamily="2" charset="2"/>
              <a:buChar char="Ø"/>
            </a:pPr>
            <a:r>
              <a:rPr lang="en-IN" sz="3200" dirty="0">
                <a:solidFill>
                  <a:srgbClr val="FF0000"/>
                </a:solidFill>
                <a:latin typeface="Arial"/>
              </a:rPr>
              <a:t>    Interface Design</a:t>
            </a:r>
            <a:endParaRPr sz="3200" dirty="0">
              <a:solidFill>
                <a:srgbClr val="FF0000"/>
              </a:solidFill>
            </a:endParaRPr>
          </a:p>
          <a:p>
            <a:pPr marL="457200" indent="-457200">
              <a:lnSpc>
                <a:spcPct val="100000"/>
              </a:lnSpc>
              <a:buSzPct val="45000"/>
              <a:buFont typeface="Wingdings" panose="05000000000000000000" pitchFamily="2" charset="2"/>
              <a:buChar char="Ø"/>
            </a:pPr>
            <a:r>
              <a:rPr lang="en-IN" sz="3200" dirty="0">
                <a:solidFill>
                  <a:srgbClr val="FF0000"/>
                </a:solidFill>
                <a:latin typeface="Arial"/>
              </a:rPr>
              <a:t>    Architectural Design</a:t>
            </a:r>
            <a:endParaRPr sz="3200" dirty="0">
              <a:solidFill>
                <a:srgbClr val="FF0000"/>
              </a:solidFill>
            </a:endParaRPr>
          </a:p>
          <a:p>
            <a:pPr marL="457200" indent="-457200">
              <a:lnSpc>
                <a:spcPct val="100000"/>
              </a:lnSpc>
              <a:buSzPct val="45000"/>
              <a:buFont typeface="Wingdings" panose="05000000000000000000" pitchFamily="2" charset="2"/>
              <a:buChar char="Ø"/>
            </a:pPr>
            <a:r>
              <a:rPr lang="en-IN" sz="3200" dirty="0">
                <a:solidFill>
                  <a:srgbClr val="FF0000"/>
                </a:solidFill>
                <a:latin typeface="Arial"/>
              </a:rPr>
              <a:t>    Detailed Design</a:t>
            </a:r>
            <a:endParaRPr sz="3200"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4" name="Picture 1183"/>
          <p:cNvPicPr/>
          <p:nvPr/>
        </p:nvPicPr>
        <p:blipFill>
          <a:blip r:embed="rId2"/>
          <a:stretch>
            <a:fillRect/>
          </a:stretch>
        </p:blipFill>
        <p:spPr>
          <a:xfrm rot="21585600">
            <a:off x="914447" y="473451"/>
            <a:ext cx="10680366" cy="5910544"/>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CustomShape 1"/>
          <p:cNvSpPr/>
          <p:nvPr/>
        </p:nvSpPr>
        <p:spPr>
          <a:xfrm>
            <a:off x="1980414" y="273026"/>
            <a:ext cx="8220156" cy="566952"/>
          </a:xfrm>
          <a:prstGeom prst="rect">
            <a:avLst/>
          </a:prstGeom>
          <a:noFill/>
          <a:ln>
            <a:noFill/>
          </a:ln>
        </p:spPr>
        <p:txBody>
          <a:bodyPr lIns="0" tIns="0" rIns="0" bIns="0" anchor="ctr"/>
          <a:lstStyle/>
          <a:p>
            <a:pPr algn="ctr">
              <a:lnSpc>
                <a:spcPct val="100000"/>
              </a:lnSpc>
            </a:pPr>
            <a:r>
              <a:rPr lang="en-IN" sz="3600" dirty="0">
                <a:solidFill>
                  <a:srgbClr val="FF0000"/>
                </a:solidFill>
                <a:latin typeface="Arial"/>
              </a:rPr>
              <a:t>Interface Design</a:t>
            </a:r>
            <a:endParaRPr sz="2000" dirty="0">
              <a:solidFill>
                <a:srgbClr val="FF0000"/>
              </a:solidFill>
            </a:endParaRPr>
          </a:p>
        </p:txBody>
      </p:sp>
      <p:sp>
        <p:nvSpPr>
          <p:cNvPr id="1186" name="CustomShape 2"/>
          <p:cNvSpPr/>
          <p:nvPr/>
        </p:nvSpPr>
        <p:spPr>
          <a:xfrm>
            <a:off x="357809" y="1007165"/>
            <a:ext cx="9842761" cy="4565363"/>
          </a:xfrm>
          <a:prstGeom prst="rect">
            <a:avLst/>
          </a:prstGeom>
          <a:noFill/>
          <a:ln>
            <a:noFill/>
          </a:ln>
        </p:spPr>
        <p:txBody>
          <a:bodyPr lIns="0" tIns="0" rIns="0" bIns="0"/>
          <a:lstStyle/>
          <a:p>
            <a:pPr>
              <a:lnSpc>
                <a:spcPct val="100000"/>
              </a:lnSpc>
              <a:buSzPct val="45000"/>
              <a:buFont typeface="StarSymbol"/>
              <a:buChar char="l"/>
            </a:pPr>
            <a:r>
              <a:rPr lang="en-IN" sz="2903" dirty="0">
                <a:latin typeface="Arial"/>
              </a:rPr>
              <a:t>Interface design should include the following details:</a:t>
            </a:r>
            <a:endParaRPr sz="1633" dirty="0"/>
          </a:p>
          <a:p>
            <a:pPr>
              <a:lnSpc>
                <a:spcPct val="100000"/>
              </a:lnSpc>
            </a:pPr>
            <a:endParaRPr sz="1633" dirty="0"/>
          </a:p>
          <a:p>
            <a:pPr marL="457200" indent="-457200" algn="just">
              <a:lnSpc>
                <a:spcPct val="100000"/>
              </a:lnSpc>
              <a:buSzPct val="45000"/>
              <a:buFont typeface="Wingdings" panose="05000000000000000000" pitchFamily="2" charset="2"/>
              <a:buChar char="Ø"/>
            </a:pPr>
            <a:r>
              <a:rPr lang="en-IN" sz="2903" dirty="0">
                <a:latin typeface="Arial"/>
              </a:rPr>
              <a:t>   Precise description of events in the environment, or messages from agents to which the system must respond.</a:t>
            </a:r>
            <a:endParaRPr sz="1633" dirty="0"/>
          </a:p>
          <a:p>
            <a:pPr marL="457200" indent="-457200" algn="just">
              <a:lnSpc>
                <a:spcPct val="100000"/>
              </a:lnSpc>
              <a:buSzPct val="45000"/>
              <a:buFont typeface="Wingdings" panose="05000000000000000000" pitchFamily="2" charset="2"/>
              <a:buChar char="Ø"/>
            </a:pPr>
            <a:r>
              <a:rPr lang="en-IN" sz="2903" dirty="0">
                <a:latin typeface="Arial"/>
              </a:rPr>
              <a:t>    Precise description of the events or messages that the system must produce.</a:t>
            </a:r>
            <a:endParaRPr sz="1633" dirty="0"/>
          </a:p>
          <a:p>
            <a:pPr marL="457200" indent="-457200" algn="just">
              <a:lnSpc>
                <a:spcPct val="100000"/>
              </a:lnSpc>
              <a:buSzPct val="45000"/>
              <a:buFont typeface="Wingdings" panose="05000000000000000000" pitchFamily="2" charset="2"/>
              <a:buChar char="Ø"/>
            </a:pPr>
            <a:r>
              <a:rPr lang="en-IN" sz="2903" dirty="0">
                <a:latin typeface="Arial"/>
              </a:rPr>
              <a:t>    Specification on the data, and the formats of the data coming into and going out of the system.</a:t>
            </a:r>
            <a:endParaRPr sz="1633" dirty="0"/>
          </a:p>
          <a:p>
            <a:pPr marL="457200" indent="-457200" algn="just">
              <a:lnSpc>
                <a:spcPct val="100000"/>
              </a:lnSpc>
              <a:buSzPct val="45000"/>
              <a:buFont typeface="Wingdings" panose="05000000000000000000" pitchFamily="2" charset="2"/>
              <a:buChar char="Ø"/>
            </a:pPr>
            <a:r>
              <a:rPr lang="en-IN" sz="2903" dirty="0">
                <a:latin typeface="Arial"/>
              </a:rPr>
              <a:t>    Specification of the ordering and timing relationships between incoming events or messages, and outgoing events or outputs.</a:t>
            </a:r>
            <a:endParaRPr sz="1633"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 name="CustomShape 1"/>
          <p:cNvSpPr/>
          <p:nvPr/>
        </p:nvSpPr>
        <p:spPr>
          <a:xfrm>
            <a:off x="1980414" y="273026"/>
            <a:ext cx="8220156" cy="1136191"/>
          </a:xfrm>
          <a:prstGeom prst="rect">
            <a:avLst/>
          </a:prstGeom>
          <a:noFill/>
          <a:ln>
            <a:noFill/>
          </a:ln>
        </p:spPr>
        <p:txBody>
          <a:bodyPr lIns="0" tIns="0" rIns="0" bIns="0" anchor="ctr"/>
          <a:lstStyle/>
          <a:p>
            <a:pPr algn="ctr">
              <a:lnSpc>
                <a:spcPct val="100000"/>
              </a:lnSpc>
            </a:pPr>
            <a:r>
              <a:rPr lang="en-IN" sz="4000" dirty="0">
                <a:solidFill>
                  <a:srgbClr val="FF0000"/>
                </a:solidFill>
                <a:latin typeface="Arial"/>
              </a:rPr>
              <a:t>Architectural Design</a:t>
            </a:r>
            <a:endParaRPr sz="2400" dirty="0">
              <a:solidFill>
                <a:srgbClr val="FF0000"/>
              </a:solidFill>
            </a:endParaRPr>
          </a:p>
        </p:txBody>
      </p:sp>
      <p:sp>
        <p:nvSpPr>
          <p:cNvPr id="1188" name="CustomShape 2"/>
          <p:cNvSpPr/>
          <p:nvPr/>
        </p:nvSpPr>
        <p:spPr>
          <a:xfrm>
            <a:off x="742121" y="1418034"/>
            <a:ext cx="10800522" cy="4908580"/>
          </a:xfrm>
          <a:prstGeom prst="rect">
            <a:avLst/>
          </a:prstGeom>
          <a:noFill/>
          <a:ln>
            <a:noFill/>
          </a:ln>
        </p:spPr>
        <p:txBody>
          <a:bodyPr lIns="0" tIns="0" rIns="0" bIns="0"/>
          <a:lstStyle/>
          <a:p>
            <a:pPr algn="just">
              <a:lnSpc>
                <a:spcPct val="100000"/>
              </a:lnSpc>
              <a:buSzPct val="45000"/>
              <a:buFont typeface="StarSymbol"/>
              <a:buChar char="l"/>
            </a:pPr>
            <a:r>
              <a:rPr lang="en-IN" sz="2800" dirty="0">
                <a:latin typeface="Arial"/>
              </a:rPr>
              <a:t>Architectural design is the specification of the major components of a system, their responsibilities, properties, interfaces, and the relationships and interactions between them. In architectural design, the overall structure of the system is chosen, but the internal details of major components are ignored.</a:t>
            </a:r>
            <a:endParaRPr sz="2400" dirty="0"/>
          </a:p>
          <a:p>
            <a:pPr>
              <a:lnSpc>
                <a:spcPct val="100000"/>
              </a:lnSpc>
              <a:buSzPct val="45000"/>
              <a:buFont typeface="StarSymbol"/>
              <a:buChar char="l"/>
            </a:pPr>
            <a:r>
              <a:rPr lang="en-IN" sz="2800" dirty="0">
                <a:solidFill>
                  <a:srgbClr val="FF0000"/>
                </a:solidFill>
                <a:latin typeface="Arial"/>
              </a:rPr>
              <a:t>Issues in architectural design includes:</a:t>
            </a:r>
            <a:endParaRPr sz="2400" dirty="0">
              <a:solidFill>
                <a:srgbClr val="FF0000"/>
              </a:solidFill>
            </a:endParaRPr>
          </a:p>
          <a:p>
            <a:pPr algn="just">
              <a:lnSpc>
                <a:spcPct val="100000"/>
              </a:lnSpc>
              <a:buSzPct val="45000"/>
              <a:buFont typeface="StarSymbol"/>
              <a:buChar char="l"/>
            </a:pPr>
            <a:r>
              <a:rPr lang="en-IN" sz="2800" dirty="0">
                <a:latin typeface="Arial"/>
              </a:rPr>
              <a:t>Gross decomposition of the systems into major components.</a:t>
            </a:r>
            <a:endParaRPr sz="2400" dirty="0"/>
          </a:p>
          <a:p>
            <a:pPr algn="just">
              <a:lnSpc>
                <a:spcPct val="100000"/>
              </a:lnSpc>
              <a:buSzPct val="45000"/>
              <a:buFont typeface="StarSymbol"/>
              <a:buChar char="l"/>
            </a:pPr>
            <a:r>
              <a:rPr lang="en-IN" sz="2800" dirty="0">
                <a:latin typeface="Arial"/>
              </a:rPr>
              <a:t> Allocation of functional responsibilities to components.</a:t>
            </a:r>
            <a:endParaRPr sz="2400" dirty="0"/>
          </a:p>
          <a:p>
            <a:pPr algn="just">
              <a:lnSpc>
                <a:spcPct val="100000"/>
              </a:lnSpc>
              <a:buSzPct val="45000"/>
              <a:buFont typeface="StarSymbol"/>
              <a:buChar char="l"/>
            </a:pPr>
            <a:r>
              <a:rPr lang="en-IN" sz="2800" dirty="0">
                <a:latin typeface="Arial"/>
              </a:rPr>
              <a:t>Component Interfaces</a:t>
            </a:r>
            <a:endParaRPr sz="2400" dirty="0"/>
          </a:p>
          <a:p>
            <a:pPr algn="just">
              <a:lnSpc>
                <a:spcPct val="100000"/>
              </a:lnSpc>
              <a:buSzPct val="45000"/>
              <a:buFont typeface="StarSymbol"/>
              <a:buChar char="l"/>
            </a:pPr>
            <a:r>
              <a:rPr lang="en-IN" sz="2800" dirty="0">
                <a:latin typeface="Arial"/>
              </a:rPr>
              <a:t>Component scaling and performance properties, resource consumption properties, reliability properties, and so forth.</a:t>
            </a:r>
            <a:endParaRPr sz="2400" dirty="0"/>
          </a:p>
          <a:p>
            <a:pPr algn="just">
              <a:lnSpc>
                <a:spcPct val="100000"/>
              </a:lnSpc>
              <a:buSzPct val="45000"/>
              <a:buFont typeface="StarSymbol"/>
              <a:buChar char="l"/>
            </a:pPr>
            <a:r>
              <a:rPr lang="en-IN" sz="2800" dirty="0">
                <a:latin typeface="Arial"/>
              </a:rPr>
              <a:t> Communication and interaction between components.</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 name="CustomShape 1"/>
          <p:cNvSpPr/>
          <p:nvPr/>
        </p:nvSpPr>
        <p:spPr>
          <a:xfrm>
            <a:off x="1980414" y="273026"/>
            <a:ext cx="8220156" cy="1136191"/>
          </a:xfrm>
          <a:prstGeom prst="rect">
            <a:avLst/>
          </a:prstGeom>
          <a:noFill/>
          <a:ln>
            <a:noFill/>
          </a:ln>
        </p:spPr>
        <p:txBody>
          <a:bodyPr lIns="0" tIns="0" rIns="0" bIns="0" anchor="ctr"/>
          <a:lstStyle/>
          <a:p>
            <a:pPr algn="ctr">
              <a:lnSpc>
                <a:spcPct val="100000"/>
              </a:lnSpc>
            </a:pPr>
            <a:r>
              <a:rPr lang="en-IN" sz="4400" dirty="0">
                <a:solidFill>
                  <a:srgbClr val="FF0000"/>
                </a:solidFill>
                <a:latin typeface="Arial"/>
              </a:rPr>
              <a:t>Detailed Design</a:t>
            </a:r>
            <a:endParaRPr sz="2800" dirty="0">
              <a:solidFill>
                <a:srgbClr val="FF0000"/>
              </a:solidFill>
            </a:endParaRPr>
          </a:p>
        </p:txBody>
      </p:sp>
      <p:sp>
        <p:nvSpPr>
          <p:cNvPr id="1190" name="CustomShape 2"/>
          <p:cNvSpPr/>
          <p:nvPr/>
        </p:nvSpPr>
        <p:spPr>
          <a:xfrm>
            <a:off x="490330" y="1232453"/>
            <a:ext cx="11118574" cy="4340076"/>
          </a:xfrm>
          <a:prstGeom prst="rect">
            <a:avLst/>
          </a:prstGeom>
          <a:noFill/>
          <a:ln>
            <a:noFill/>
          </a:ln>
        </p:spPr>
        <p:txBody>
          <a:bodyPr lIns="0" tIns="0" rIns="0" bIns="0"/>
          <a:lstStyle/>
          <a:p>
            <a:pPr algn="just">
              <a:lnSpc>
                <a:spcPct val="100000"/>
              </a:lnSpc>
              <a:buSzPct val="45000"/>
              <a:buFont typeface="StarSymbol"/>
              <a:buChar char="l"/>
            </a:pPr>
            <a:r>
              <a:rPr lang="en-IN" sz="2800" dirty="0">
                <a:latin typeface="Arial"/>
              </a:rPr>
              <a:t>Design is the specification of the internal elements of all major system components, their properties, relationships, processing, and often their algorithms and the data structures.</a:t>
            </a:r>
            <a:endParaRPr sz="2400" dirty="0"/>
          </a:p>
          <a:p>
            <a:pPr>
              <a:lnSpc>
                <a:spcPct val="100000"/>
              </a:lnSpc>
              <a:buSzPct val="45000"/>
              <a:buFont typeface="StarSymbol"/>
              <a:buChar char="l"/>
            </a:pPr>
            <a:r>
              <a:rPr lang="en-IN" sz="2800" dirty="0">
                <a:solidFill>
                  <a:srgbClr val="FF0000"/>
                </a:solidFill>
                <a:latin typeface="Arial"/>
              </a:rPr>
              <a:t>The detailed design may include:</a:t>
            </a:r>
            <a:endParaRPr sz="2400" dirty="0">
              <a:solidFill>
                <a:srgbClr val="FF0000"/>
              </a:solidFill>
            </a:endParaRPr>
          </a:p>
          <a:p>
            <a:pPr marL="457200" indent="-457200" algn="just">
              <a:lnSpc>
                <a:spcPct val="100000"/>
              </a:lnSpc>
              <a:buSzPct val="45000"/>
              <a:buFont typeface="Wingdings" panose="05000000000000000000" pitchFamily="2" charset="2"/>
              <a:buChar char="Ø"/>
            </a:pPr>
            <a:r>
              <a:rPr lang="en-IN" sz="2800" dirty="0">
                <a:latin typeface="Arial"/>
              </a:rPr>
              <a:t>Decomposition of major system components into program units.</a:t>
            </a:r>
            <a:endParaRPr sz="2400" dirty="0"/>
          </a:p>
          <a:p>
            <a:pPr marL="457200" indent="-457200" algn="just">
              <a:lnSpc>
                <a:spcPct val="100000"/>
              </a:lnSpc>
              <a:buSzPct val="45000"/>
              <a:buFont typeface="Wingdings" panose="05000000000000000000" pitchFamily="2" charset="2"/>
              <a:buChar char="Ø"/>
            </a:pPr>
            <a:r>
              <a:rPr lang="en-IN" sz="2800" dirty="0">
                <a:latin typeface="Arial"/>
              </a:rPr>
              <a:t> Allocation of functional responsibilities to units.</a:t>
            </a:r>
            <a:endParaRPr sz="2400" dirty="0"/>
          </a:p>
          <a:p>
            <a:pPr marL="457200" indent="-457200" algn="just">
              <a:lnSpc>
                <a:spcPct val="100000"/>
              </a:lnSpc>
              <a:buSzPct val="45000"/>
              <a:buFont typeface="Wingdings" panose="05000000000000000000" pitchFamily="2" charset="2"/>
              <a:buChar char="Ø"/>
            </a:pPr>
            <a:r>
              <a:rPr lang="en-IN" sz="2800" dirty="0">
                <a:latin typeface="Arial"/>
              </a:rPr>
              <a:t> User interfaces</a:t>
            </a:r>
            <a:endParaRPr sz="2400" dirty="0"/>
          </a:p>
          <a:p>
            <a:pPr marL="457200" indent="-457200" algn="just">
              <a:lnSpc>
                <a:spcPct val="100000"/>
              </a:lnSpc>
              <a:buSzPct val="45000"/>
              <a:buFont typeface="Wingdings" panose="05000000000000000000" pitchFamily="2" charset="2"/>
              <a:buChar char="Ø"/>
            </a:pPr>
            <a:r>
              <a:rPr lang="en-IN" sz="2800" dirty="0">
                <a:latin typeface="Arial"/>
              </a:rPr>
              <a:t> Unit states and state changes</a:t>
            </a:r>
            <a:endParaRPr sz="2400" dirty="0"/>
          </a:p>
          <a:p>
            <a:pPr marL="457200" indent="-457200" algn="just">
              <a:lnSpc>
                <a:spcPct val="100000"/>
              </a:lnSpc>
              <a:buSzPct val="45000"/>
              <a:buFont typeface="Wingdings" panose="05000000000000000000" pitchFamily="2" charset="2"/>
              <a:buChar char="Ø"/>
            </a:pPr>
            <a:r>
              <a:rPr lang="en-IN" sz="2800" dirty="0">
                <a:latin typeface="Arial"/>
              </a:rPr>
              <a:t> Data and control interaction between units</a:t>
            </a:r>
            <a:endParaRPr sz="2400" dirty="0"/>
          </a:p>
          <a:p>
            <a:pPr marL="457200" indent="-457200" algn="just">
              <a:lnSpc>
                <a:spcPct val="100000"/>
              </a:lnSpc>
              <a:buSzPct val="45000"/>
              <a:buFont typeface="Wingdings" panose="05000000000000000000" pitchFamily="2" charset="2"/>
              <a:buChar char="Ø"/>
            </a:pPr>
            <a:r>
              <a:rPr lang="en-IN" sz="2800" dirty="0">
                <a:latin typeface="Arial"/>
              </a:rPr>
              <a:t> Data packaging and implementation, including issues of scope and visibility of             program elements</a:t>
            </a:r>
            <a:endParaRPr sz="2400" dirty="0"/>
          </a:p>
          <a:p>
            <a:pPr marL="457200" indent="-457200" algn="just">
              <a:lnSpc>
                <a:spcPct val="100000"/>
              </a:lnSpc>
              <a:buSzPct val="45000"/>
              <a:buFont typeface="Wingdings" panose="05000000000000000000" pitchFamily="2" charset="2"/>
              <a:buChar char="Ø"/>
            </a:pPr>
            <a:r>
              <a:rPr lang="en-IN" sz="2800" dirty="0">
                <a:latin typeface="Arial"/>
              </a:rPr>
              <a:t> Algorithms and data structures</a:t>
            </a:r>
            <a:endParaRPr sz="1633"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D9A2F78-B59D-4969-9DAE-B2C0D9CE926E}"/>
              </a:ext>
            </a:extLst>
          </p:cNvPr>
          <p:cNvSpPr>
            <a:spLocks noGrp="1" noChangeArrowheads="1"/>
          </p:cNvSpPr>
          <p:nvPr>
            <p:ph type="title"/>
          </p:nvPr>
        </p:nvSpPr>
        <p:spPr/>
        <p:txBody>
          <a:bodyPr/>
          <a:lstStyle/>
          <a:p>
            <a:pPr eaLnBrk="1" hangingPunct="1"/>
            <a:r>
              <a:rPr lang="en-US" altLang="en-US" b="1" dirty="0">
                <a:solidFill>
                  <a:srgbClr val="FF0000"/>
                </a:solidFill>
              </a:rPr>
              <a:t>Phases in the Design Process</a:t>
            </a:r>
            <a:endParaRPr lang="en-GB" altLang="en-US" b="1" dirty="0">
              <a:solidFill>
                <a:srgbClr val="FF0000"/>
              </a:solidFill>
            </a:endParaRPr>
          </a:p>
        </p:txBody>
      </p:sp>
      <p:pic>
        <p:nvPicPr>
          <p:cNvPr id="10243" name="Picture 3">
            <a:extLst>
              <a:ext uri="{FF2B5EF4-FFF2-40B4-BE49-F238E27FC236}">
                <a16:creationId xmlns:a16="http://schemas.microsoft.com/office/drawing/2014/main" id="{F7D6E686-8CA0-4462-9BB7-654349BC611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49" y="1690687"/>
            <a:ext cx="11236463" cy="480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FECAFD4-63D4-4C84-B3CE-1744534CB3BF}"/>
              </a:ext>
            </a:extLst>
          </p:cNvPr>
          <p:cNvSpPr>
            <a:spLocks noGrp="1" noChangeArrowheads="1"/>
          </p:cNvSpPr>
          <p:nvPr>
            <p:ph type="title"/>
          </p:nvPr>
        </p:nvSpPr>
        <p:spPr>
          <a:xfrm>
            <a:off x="838200" y="365126"/>
            <a:ext cx="10515600" cy="801066"/>
          </a:xfrm>
        </p:spPr>
        <p:txBody>
          <a:bodyPr/>
          <a:lstStyle/>
          <a:p>
            <a:pPr eaLnBrk="1" hangingPunct="1"/>
            <a:r>
              <a:rPr lang="en-GB" altLang="en-US" b="1" dirty="0">
                <a:solidFill>
                  <a:srgbClr val="FF0000"/>
                </a:solidFill>
              </a:rPr>
              <a:t>Modular programming</a:t>
            </a:r>
          </a:p>
        </p:txBody>
      </p:sp>
      <p:sp>
        <p:nvSpPr>
          <p:cNvPr id="13315" name="Rectangle 3">
            <a:extLst>
              <a:ext uri="{FF2B5EF4-FFF2-40B4-BE49-F238E27FC236}">
                <a16:creationId xmlns:a16="http://schemas.microsoft.com/office/drawing/2014/main" id="{EA8DAE1A-68A4-401D-8D2C-F8BA29BDAAEE}"/>
              </a:ext>
            </a:extLst>
          </p:cNvPr>
          <p:cNvSpPr>
            <a:spLocks noGrp="1" noChangeArrowheads="1"/>
          </p:cNvSpPr>
          <p:nvPr>
            <p:ph idx="1"/>
          </p:nvPr>
        </p:nvSpPr>
        <p:spPr>
          <a:xfrm>
            <a:off x="675861" y="1258957"/>
            <a:ext cx="11184835" cy="4837043"/>
          </a:xfrm>
        </p:spPr>
        <p:txBody>
          <a:bodyPr>
            <a:normAutofit/>
          </a:bodyPr>
          <a:lstStyle/>
          <a:p>
            <a:pPr algn="just" eaLnBrk="1" hangingPunct="1"/>
            <a:r>
              <a:rPr lang="en-GB" altLang="en-US" sz="3200" dirty="0"/>
              <a:t>Computer systems are not monolithic: they are usually composed of multiple, interacting modules.</a:t>
            </a:r>
          </a:p>
          <a:p>
            <a:pPr algn="just" eaLnBrk="1" hangingPunct="1"/>
            <a:r>
              <a:rPr lang="en-GB" altLang="en-US" sz="3200" dirty="0"/>
              <a:t>Modularity has long been seen as a key to cheap, high quality software.</a:t>
            </a:r>
          </a:p>
          <a:p>
            <a:pPr marL="0" indent="0" algn="just" eaLnBrk="1" hangingPunct="1">
              <a:buNone/>
            </a:pPr>
            <a:r>
              <a:rPr lang="en-GB" altLang="en-US" sz="3600" dirty="0"/>
              <a:t>The goal of system design is to decode:</a:t>
            </a:r>
          </a:p>
          <a:p>
            <a:pPr lvl="1" algn="just" eaLnBrk="1" hangingPunct="1"/>
            <a:r>
              <a:rPr lang="en-GB" altLang="en-US" sz="3200" dirty="0"/>
              <a:t>What the modules are;</a:t>
            </a:r>
          </a:p>
          <a:p>
            <a:pPr lvl="1" algn="just" eaLnBrk="1" hangingPunct="1"/>
            <a:r>
              <a:rPr lang="en-GB" altLang="en-US" sz="3200" dirty="0"/>
              <a:t>What the modules should be;</a:t>
            </a:r>
          </a:p>
          <a:p>
            <a:pPr lvl="1" algn="just" eaLnBrk="1" hangingPunct="1"/>
            <a:r>
              <a:rPr lang="en-GB" altLang="en-US" sz="3200" dirty="0"/>
              <a:t>How the modules interact with one-another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42D46B6-4182-4611-9AB5-8373D406D67C}"/>
              </a:ext>
            </a:extLst>
          </p:cNvPr>
          <p:cNvSpPr>
            <a:spLocks noGrp="1" noChangeArrowheads="1"/>
          </p:cNvSpPr>
          <p:nvPr>
            <p:ph type="title"/>
          </p:nvPr>
        </p:nvSpPr>
        <p:spPr/>
        <p:txBody>
          <a:bodyPr/>
          <a:lstStyle/>
          <a:p>
            <a:pPr eaLnBrk="1" hangingPunct="1"/>
            <a:r>
              <a:rPr lang="en-GB" altLang="en-US" b="1" dirty="0">
                <a:solidFill>
                  <a:srgbClr val="FF0000"/>
                </a:solidFill>
              </a:rPr>
              <a:t>Modular programming</a:t>
            </a:r>
          </a:p>
        </p:txBody>
      </p:sp>
      <p:sp>
        <p:nvSpPr>
          <p:cNvPr id="14339" name="Rectangle 3">
            <a:extLst>
              <a:ext uri="{FF2B5EF4-FFF2-40B4-BE49-F238E27FC236}">
                <a16:creationId xmlns:a16="http://schemas.microsoft.com/office/drawing/2014/main" id="{47A671C2-CB55-452F-895B-D66CB57C2657}"/>
              </a:ext>
            </a:extLst>
          </p:cNvPr>
          <p:cNvSpPr>
            <a:spLocks noGrp="1" noChangeArrowheads="1"/>
          </p:cNvSpPr>
          <p:nvPr>
            <p:ph idx="1"/>
          </p:nvPr>
        </p:nvSpPr>
        <p:spPr>
          <a:xfrm>
            <a:off x="838200" y="1524000"/>
            <a:ext cx="10515600" cy="4652963"/>
          </a:xfrm>
        </p:spPr>
        <p:txBody>
          <a:bodyPr>
            <a:normAutofit/>
          </a:bodyPr>
          <a:lstStyle/>
          <a:p>
            <a:pPr marL="0" indent="0" algn="just" eaLnBrk="1" hangingPunct="1">
              <a:lnSpc>
                <a:spcPct val="90000"/>
              </a:lnSpc>
              <a:buNone/>
            </a:pPr>
            <a:r>
              <a:rPr lang="en-GB" altLang="en-US" sz="3600" dirty="0"/>
              <a:t>In the early days, </a:t>
            </a:r>
            <a:r>
              <a:rPr lang="en-GB" altLang="en-US" sz="3600" b="1" dirty="0">
                <a:solidFill>
                  <a:schemeClr val="accent2"/>
                </a:solidFill>
              </a:rPr>
              <a:t>modular programming</a:t>
            </a:r>
            <a:r>
              <a:rPr lang="en-GB" altLang="en-US" sz="3600" dirty="0"/>
              <a:t> was taken to mean constructing programs out of small pieces: “subroutines”</a:t>
            </a:r>
          </a:p>
          <a:p>
            <a:pPr marL="0" indent="0" algn="just" eaLnBrk="1" hangingPunct="1">
              <a:lnSpc>
                <a:spcPct val="90000"/>
              </a:lnSpc>
              <a:buNone/>
            </a:pPr>
            <a:r>
              <a:rPr lang="en-GB" altLang="en-US" sz="3600" dirty="0"/>
              <a:t>But </a:t>
            </a:r>
            <a:r>
              <a:rPr lang="en-GB" altLang="en-US" sz="3600" b="1" dirty="0">
                <a:solidFill>
                  <a:schemeClr val="accent2"/>
                </a:solidFill>
              </a:rPr>
              <a:t>modularity</a:t>
            </a:r>
            <a:r>
              <a:rPr lang="en-GB" altLang="en-US" sz="3600" dirty="0"/>
              <a:t> cannot bring benefits unless the modules are </a:t>
            </a:r>
          </a:p>
          <a:p>
            <a:pPr lvl="1" algn="just" eaLnBrk="1" hangingPunct="1">
              <a:lnSpc>
                <a:spcPct val="90000"/>
              </a:lnSpc>
            </a:pPr>
            <a:r>
              <a:rPr lang="en-GB" altLang="en-US" sz="3200" dirty="0">
                <a:solidFill>
                  <a:srgbClr val="00B050"/>
                </a:solidFill>
              </a:rPr>
              <a:t>autonomous, </a:t>
            </a:r>
          </a:p>
          <a:p>
            <a:pPr lvl="1" algn="just" eaLnBrk="1" hangingPunct="1">
              <a:lnSpc>
                <a:spcPct val="90000"/>
              </a:lnSpc>
            </a:pPr>
            <a:r>
              <a:rPr lang="en-GB" altLang="en-US" sz="3200" dirty="0">
                <a:solidFill>
                  <a:srgbClr val="00B050"/>
                </a:solidFill>
              </a:rPr>
              <a:t>coherent and </a:t>
            </a:r>
          </a:p>
          <a:p>
            <a:pPr lvl="1" algn="just" eaLnBrk="1" hangingPunct="1">
              <a:lnSpc>
                <a:spcPct val="90000"/>
              </a:lnSpc>
            </a:pPr>
            <a:r>
              <a:rPr lang="en-GB" altLang="en-US" sz="3200" dirty="0">
                <a:solidFill>
                  <a:srgbClr val="00B050"/>
                </a:solidFill>
              </a:rPr>
              <a:t>robust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136526"/>
            <a:ext cx="10515600" cy="685110"/>
          </a:xfrm>
        </p:spPr>
        <p:txBody>
          <a:bodyPr>
            <a:normAutofit fontScale="90000"/>
          </a:bodyPr>
          <a:lstStyle/>
          <a:p>
            <a:pPr algn="ctr"/>
            <a:r>
              <a:rPr lang="en-US" b="1" dirty="0">
                <a:solidFill>
                  <a:srgbClr val="FF0000"/>
                </a:solidFill>
              </a:rPr>
              <a:t>Software Design</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821636"/>
            <a:ext cx="10515600" cy="5817703"/>
          </a:xfrm>
        </p:spPr>
        <p:txBody>
          <a:bodyPr>
            <a:normAutofit lnSpcReduction="10000"/>
          </a:bodyPr>
          <a:lstStyle/>
          <a:p>
            <a:pPr algn="just"/>
            <a:r>
              <a:rPr lang="en-US" sz="3200" dirty="0"/>
              <a:t>Software design is a mechanism to transform user requirements into some suitable form, which helps the programmer in software coding and implementation.</a:t>
            </a:r>
          </a:p>
          <a:p>
            <a:pPr algn="just"/>
            <a:r>
              <a:rPr lang="en-US" sz="3200" dirty="0"/>
              <a:t>It deals with representing the client's requirement, as described in SRS (Software Requirement Specification) document, into a form, i.e., easily implementable using programming language.</a:t>
            </a:r>
          </a:p>
          <a:p>
            <a:pPr algn="just"/>
            <a:r>
              <a:rPr lang="en-US" sz="3200" dirty="0"/>
              <a:t>The software design phase is the first step in </a:t>
            </a:r>
            <a:r>
              <a:rPr lang="en-US" sz="3200" b="1" dirty="0"/>
              <a:t>SDLC (Software Design Life Cycle)</a:t>
            </a:r>
            <a:r>
              <a:rPr lang="en-US" sz="3200" dirty="0"/>
              <a:t>, which moves the concentration from the problem domain to the solution domain. </a:t>
            </a:r>
          </a:p>
          <a:p>
            <a:pPr algn="just"/>
            <a:r>
              <a:rPr lang="en-US" sz="3200" dirty="0"/>
              <a:t>In software design, we consider the system to be a set of components or modules with clearly defined behaviors &amp; boundaries.</a:t>
            </a:r>
          </a:p>
          <a:p>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690620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00B050"/>
                </a:solidFill>
              </a:rPr>
              <a:t>Modularization</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lgn="just">
              <a:buNone/>
            </a:pPr>
            <a:r>
              <a:rPr lang="en-US" sz="3200" dirty="0">
                <a:solidFill>
                  <a:srgbClr val="0070C0"/>
                </a:solidFill>
              </a:rPr>
              <a:t>Modularization is the process of separating the functionality of a program into independent, interchangeable modules, such that each contains everything necessary to execute only one aspect of the desired functionality.</a:t>
            </a:r>
          </a:p>
          <a:p>
            <a:pPr marL="0" indent="0" algn="just">
              <a:buNone/>
            </a:pPr>
            <a:r>
              <a:rPr lang="en-US" dirty="0"/>
              <a:t>With modularization, we can easily work on adding separate and smaller modules to a program without being hindered by the complexity of its other functions. In short, it’s about being flexible and fast in adding more software functions to a program. In a software engineering team, we could easily work independently on each module without affecting others’ work.</a:t>
            </a:r>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0126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BA09-E0B2-4865-881A-5A40F0BBD301}"/>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FCC65949-1521-468F-BB05-403AD542F7EC}"/>
              </a:ext>
            </a:extLst>
          </p:cNvPr>
          <p:cNvPicPr>
            <a:picLocks noGrp="1" noChangeAspect="1"/>
          </p:cNvPicPr>
          <p:nvPr>
            <p:ph idx="1"/>
          </p:nvPr>
        </p:nvPicPr>
        <p:blipFill>
          <a:blip r:embed="rId2"/>
          <a:stretch>
            <a:fillRect/>
          </a:stretch>
        </p:blipFill>
        <p:spPr>
          <a:xfrm>
            <a:off x="558370" y="500406"/>
            <a:ext cx="10515600" cy="5915025"/>
          </a:xfrm>
          <a:prstGeom prst="rect">
            <a:avLst/>
          </a:prstGeom>
        </p:spPr>
      </p:pic>
      <p:sp>
        <p:nvSpPr>
          <p:cNvPr id="4" name="Footer Placeholder 3">
            <a:extLst>
              <a:ext uri="{FF2B5EF4-FFF2-40B4-BE49-F238E27FC236}">
                <a16:creationId xmlns:a16="http://schemas.microsoft.com/office/drawing/2014/main" id="{592F2C2F-6812-4992-ADA1-482AFA4CC542}"/>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4200563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B52323A-1217-4BE6-AC28-9262D03F5D53}"/>
              </a:ext>
            </a:extLst>
          </p:cNvPr>
          <p:cNvSpPr>
            <a:spLocks noGrp="1" noChangeArrowheads="1"/>
          </p:cNvSpPr>
          <p:nvPr>
            <p:ph type="title"/>
          </p:nvPr>
        </p:nvSpPr>
        <p:spPr>
          <a:xfrm>
            <a:off x="838200" y="365125"/>
            <a:ext cx="10515600" cy="734805"/>
          </a:xfrm>
        </p:spPr>
        <p:txBody>
          <a:bodyPr/>
          <a:lstStyle/>
          <a:p>
            <a:r>
              <a:rPr lang="en-US" b="1" dirty="0">
                <a:solidFill>
                  <a:srgbClr val="FF0000"/>
                </a:solidFill>
              </a:rPr>
              <a:t>Modularization</a:t>
            </a:r>
          </a:p>
        </p:txBody>
      </p:sp>
      <p:sp>
        <p:nvSpPr>
          <p:cNvPr id="15363" name="Rectangle 3">
            <a:extLst>
              <a:ext uri="{FF2B5EF4-FFF2-40B4-BE49-F238E27FC236}">
                <a16:creationId xmlns:a16="http://schemas.microsoft.com/office/drawing/2014/main" id="{0D6172A7-998E-49DF-9607-88E48154F59D}"/>
              </a:ext>
            </a:extLst>
          </p:cNvPr>
          <p:cNvSpPr>
            <a:spLocks noGrp="1" noChangeArrowheads="1"/>
          </p:cNvSpPr>
          <p:nvPr>
            <p:ph idx="1"/>
          </p:nvPr>
        </p:nvSpPr>
        <p:spPr>
          <a:xfrm>
            <a:off x="838200" y="1099930"/>
            <a:ext cx="10515600" cy="5077033"/>
          </a:xfrm>
        </p:spPr>
        <p:txBody>
          <a:bodyPr>
            <a:normAutofit/>
          </a:bodyPr>
          <a:lstStyle/>
          <a:p>
            <a:pPr algn="just" eaLnBrk="1" hangingPunct="1">
              <a:lnSpc>
                <a:spcPct val="90000"/>
              </a:lnSpc>
            </a:pPr>
            <a:r>
              <a:rPr lang="en-US" altLang="en-US" sz="3200" dirty="0"/>
              <a:t>Modularization is a technique to divide a software system into multiple discrete and independent modules, which are expected to be capable of carrying out task(s) independently. These modules may work as basic constructs for the entire software. Designers tend to design modules such that they can be executed and/or compiled separately and independently.</a:t>
            </a:r>
          </a:p>
          <a:p>
            <a:pPr algn="just" eaLnBrk="1" hangingPunct="1">
              <a:lnSpc>
                <a:spcPct val="90000"/>
              </a:lnSpc>
            </a:pPr>
            <a:r>
              <a:rPr lang="en-US" altLang="en-US" sz="3200" dirty="0"/>
              <a:t>Modular design unintentionally follows the rules of ‘divide and conquer’ problem-solving strategy this is because there are many other benefits attached with the modular design of a software.</a:t>
            </a:r>
          </a:p>
          <a:p>
            <a:pPr eaLnBrk="1" hangingPunct="1">
              <a:lnSpc>
                <a:spcPct val="90000"/>
              </a:lnSpc>
            </a:pPr>
            <a:endParaRPr lang="en-GB" altLang="en-US" sz="2400"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pic>
        <p:nvPicPr>
          <p:cNvPr id="5" name="Content Placeholder 4">
            <a:extLst>
              <a:ext uri="{FF2B5EF4-FFF2-40B4-BE49-F238E27FC236}">
                <a16:creationId xmlns:a16="http://schemas.microsoft.com/office/drawing/2014/main" id="{85623550-84E6-430F-B37F-AE2359FDA832}"/>
              </a:ext>
            </a:extLst>
          </p:cNvPr>
          <p:cNvPicPr>
            <a:picLocks noGrp="1" noChangeAspect="1"/>
          </p:cNvPicPr>
          <p:nvPr>
            <p:ph idx="1"/>
          </p:nvPr>
        </p:nvPicPr>
        <p:blipFill>
          <a:blip r:embed="rId2"/>
          <a:stretch>
            <a:fillRect/>
          </a:stretch>
        </p:blipFill>
        <p:spPr>
          <a:xfrm>
            <a:off x="602559" y="240334"/>
            <a:ext cx="11002485" cy="6014692"/>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305185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36525"/>
            <a:ext cx="10515600" cy="6502814"/>
          </a:xfrm>
        </p:spPr>
        <p:txBody>
          <a:bodyPr>
            <a:normAutofit/>
          </a:bodyPr>
          <a:lstStyle/>
          <a:p>
            <a:pPr marL="0" indent="0" algn="just">
              <a:buNone/>
            </a:pPr>
            <a:r>
              <a:rPr lang="en-US" sz="3200" dirty="0">
                <a:solidFill>
                  <a:srgbClr val="0070C0"/>
                </a:solidFill>
              </a:rPr>
              <a:t>Without modularization, this will lead to an increase in development time, the number of bugs and the duration it takes to test and release a program.</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EFA68C56-577B-40B6-94C2-20D3161FE9A0}"/>
              </a:ext>
            </a:extLst>
          </p:cNvPr>
          <p:cNvPicPr>
            <a:picLocks noChangeAspect="1"/>
          </p:cNvPicPr>
          <p:nvPr/>
        </p:nvPicPr>
        <p:blipFill rotWithShape="1">
          <a:blip r:embed="rId2"/>
          <a:srcRect l="3938" t="12702" r="4073" b="11409"/>
          <a:stretch/>
        </p:blipFill>
        <p:spPr>
          <a:xfrm>
            <a:off x="424069" y="1934816"/>
            <a:ext cx="10628244" cy="4421533"/>
          </a:xfrm>
          <a:prstGeom prst="rect">
            <a:avLst/>
          </a:prstGeom>
        </p:spPr>
      </p:pic>
    </p:spTree>
    <p:extLst>
      <p:ext uri="{BB962C8B-B14F-4D97-AF65-F5344CB8AC3E}">
        <p14:creationId xmlns:p14="http://schemas.microsoft.com/office/powerpoint/2010/main" val="2253573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dirty="0">
                <a:solidFill>
                  <a:srgbClr val="FF0000"/>
                </a:solidFill>
                <a:latin typeface="Arial" panose="020B0604020202020204" pitchFamily="34" charset="0"/>
              </a:rPr>
              <a:t>Advantage of modularization</a:t>
            </a:r>
            <a:endParaRPr lang="en-US" b="1"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algn="just"/>
            <a:r>
              <a:rPr lang="en-US" sz="3200" dirty="0">
                <a:latin typeface="Arial" panose="020B0604020202020204" pitchFamily="34" charset="0"/>
              </a:rPr>
              <a:t>Smaller components are easier to maintain</a:t>
            </a:r>
          </a:p>
          <a:p>
            <a:pPr algn="just"/>
            <a:r>
              <a:rPr lang="en-US" sz="3200" dirty="0">
                <a:latin typeface="Arial" panose="020B0604020202020204" pitchFamily="34" charset="0"/>
              </a:rPr>
              <a:t>Program can be divided based on functional aspects</a:t>
            </a:r>
          </a:p>
          <a:p>
            <a:pPr algn="just"/>
            <a:r>
              <a:rPr lang="en-US" sz="3200" dirty="0">
                <a:latin typeface="Arial" panose="020B0604020202020204" pitchFamily="34" charset="0"/>
              </a:rPr>
              <a:t>Desired level of abstraction can be brought in the program</a:t>
            </a:r>
          </a:p>
          <a:p>
            <a:pPr algn="just"/>
            <a:r>
              <a:rPr lang="en-US" sz="3200" dirty="0">
                <a:latin typeface="Arial" panose="020B0604020202020204" pitchFamily="34" charset="0"/>
              </a:rPr>
              <a:t>Components with high cohesion can be re-used again</a:t>
            </a:r>
          </a:p>
          <a:p>
            <a:pPr algn="just"/>
            <a:r>
              <a:rPr lang="en-US" sz="3200" dirty="0">
                <a:latin typeface="Arial" panose="020B0604020202020204" pitchFamily="34" charset="0"/>
              </a:rPr>
              <a:t>Concurrent execution can be made possible</a:t>
            </a:r>
          </a:p>
          <a:p>
            <a:pPr algn="just"/>
            <a:r>
              <a:rPr lang="en-US" sz="3200" dirty="0">
                <a:latin typeface="Arial" panose="020B0604020202020204" pitchFamily="34" charset="0"/>
              </a:rPr>
              <a:t>Desired from security aspect</a:t>
            </a:r>
          </a:p>
          <a:p>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709351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sz="4800" b="1" dirty="0">
                <a:solidFill>
                  <a:srgbClr val="FF0000"/>
                </a:solidFill>
              </a:rPr>
              <a:t>Structure Chart</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463825" y="1298713"/>
            <a:ext cx="11198087" cy="5340626"/>
          </a:xfrm>
        </p:spPr>
        <p:txBody>
          <a:bodyPr>
            <a:normAutofit fontScale="92500" lnSpcReduction="10000"/>
          </a:bodyPr>
          <a:lstStyle/>
          <a:p>
            <a:pPr algn="just" fontAlgn="base"/>
            <a:r>
              <a:rPr lang="en-US" sz="3200" b="1" dirty="0">
                <a:solidFill>
                  <a:srgbClr val="273239"/>
                </a:solidFill>
                <a:latin typeface="urw-din"/>
              </a:rPr>
              <a:t>Structure Chart</a:t>
            </a:r>
            <a:r>
              <a:rPr lang="en-US" sz="3200" dirty="0">
                <a:solidFill>
                  <a:srgbClr val="273239"/>
                </a:solidFill>
                <a:latin typeface="urw-din"/>
              </a:rPr>
              <a:t> represent hierarchical structure of modules. </a:t>
            </a:r>
          </a:p>
          <a:p>
            <a:pPr algn="just" fontAlgn="base"/>
            <a:r>
              <a:rPr lang="en-US" sz="3200" dirty="0">
                <a:solidFill>
                  <a:srgbClr val="273239"/>
                </a:solidFill>
                <a:latin typeface="urw-din"/>
              </a:rPr>
              <a:t>It breaks down the entire system into lowest functional modules, describe functions and sub-functions of each module of a system to a greater detail. </a:t>
            </a:r>
          </a:p>
          <a:p>
            <a:pPr algn="just" fontAlgn="base"/>
            <a:r>
              <a:rPr lang="en-US" sz="3200" dirty="0">
                <a:solidFill>
                  <a:srgbClr val="273239"/>
                </a:solidFill>
                <a:latin typeface="urw-din"/>
              </a:rPr>
              <a:t>Structure Chart partitions the system into black boxes (functionality of the system is known to the users but inner details are unknown).</a:t>
            </a:r>
          </a:p>
          <a:p>
            <a:pPr algn="just" fontAlgn="base"/>
            <a:r>
              <a:rPr lang="en-US" sz="3200" dirty="0">
                <a:solidFill>
                  <a:srgbClr val="273239"/>
                </a:solidFill>
                <a:latin typeface="urw-din"/>
              </a:rPr>
              <a:t>Inputs are given to the black boxes and appropriate outputs are generated.</a:t>
            </a:r>
          </a:p>
          <a:p>
            <a:pPr algn="just" fontAlgn="base"/>
            <a:r>
              <a:rPr lang="en-US" sz="3200" dirty="0">
                <a:solidFill>
                  <a:srgbClr val="273239"/>
                </a:solidFill>
                <a:latin typeface="urw-din"/>
              </a:rPr>
              <a:t>Modules at top level called modules at low level. </a:t>
            </a:r>
          </a:p>
          <a:p>
            <a:pPr algn="just" fontAlgn="base"/>
            <a:r>
              <a:rPr lang="en-US" sz="3200" dirty="0">
                <a:solidFill>
                  <a:srgbClr val="273239"/>
                </a:solidFill>
                <a:latin typeface="urw-din"/>
              </a:rPr>
              <a:t>Components are read from top to bottom and left to right. </a:t>
            </a:r>
          </a:p>
          <a:p>
            <a:pPr algn="just" fontAlgn="base"/>
            <a:r>
              <a:rPr lang="en-US" sz="3200" dirty="0">
                <a:solidFill>
                  <a:srgbClr val="273239"/>
                </a:solidFill>
                <a:latin typeface="urw-din"/>
              </a:rPr>
              <a:t>When a module calls another, it views the called module as black box, passing required parameters and receiving results.</a:t>
            </a:r>
          </a:p>
          <a:p>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836038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pPr algn="ctr"/>
            <a:r>
              <a:rPr lang="en-US" b="1" dirty="0">
                <a:solidFill>
                  <a:srgbClr val="FF0000"/>
                </a:solidFill>
              </a:rPr>
              <a:t>Symbols used in construction of structured chart</a:t>
            </a:r>
            <a:br>
              <a:rPr lang="en-US" b="1" dirty="0">
                <a:solidFill>
                  <a:srgbClr val="FF0000"/>
                </a:solidFill>
              </a:rPr>
            </a:br>
            <a:endParaRPr lang="en-US" b="1"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821635"/>
            <a:ext cx="10515600" cy="5817704"/>
          </a:xfrm>
        </p:spPr>
        <p:txBody>
          <a:bodyPr>
            <a:normAutofit/>
          </a:bodyPr>
          <a:lstStyle/>
          <a:p>
            <a:pPr fontAlgn="base">
              <a:buFont typeface="+mj-lt"/>
              <a:buAutoNum type="arabicPeriod"/>
            </a:pPr>
            <a:r>
              <a:rPr lang="en-US" b="1" dirty="0">
                <a:solidFill>
                  <a:srgbClr val="273239"/>
                </a:solidFill>
                <a:latin typeface="urw-din"/>
              </a:rPr>
              <a:t>Module</a:t>
            </a:r>
            <a:br>
              <a:rPr lang="en-US" dirty="0">
                <a:solidFill>
                  <a:srgbClr val="273239"/>
                </a:solidFill>
                <a:latin typeface="urw-din"/>
              </a:rPr>
            </a:br>
            <a:r>
              <a:rPr lang="en-US" dirty="0">
                <a:solidFill>
                  <a:srgbClr val="273239"/>
                </a:solidFill>
                <a:latin typeface="urw-din"/>
              </a:rPr>
              <a:t>It represents the process or task of the system. It is of three types.</a:t>
            </a:r>
          </a:p>
          <a:p>
            <a:pPr marL="742950" lvl="1" indent="-285750" fontAlgn="base">
              <a:buFont typeface="+mj-lt"/>
              <a:buAutoNum type="arabicPeriod"/>
            </a:pPr>
            <a:r>
              <a:rPr lang="en-US" b="1" dirty="0">
                <a:solidFill>
                  <a:srgbClr val="273239"/>
                </a:solidFill>
                <a:latin typeface="urw-din"/>
              </a:rPr>
              <a:t>Control Module</a:t>
            </a:r>
            <a:br>
              <a:rPr lang="en-US" dirty="0">
                <a:solidFill>
                  <a:srgbClr val="273239"/>
                </a:solidFill>
                <a:latin typeface="urw-din"/>
              </a:rPr>
            </a:br>
            <a:r>
              <a:rPr lang="en-US" dirty="0">
                <a:solidFill>
                  <a:srgbClr val="273239"/>
                </a:solidFill>
                <a:latin typeface="urw-din"/>
              </a:rPr>
              <a:t>A control module branches to more than one sub module.</a:t>
            </a:r>
          </a:p>
          <a:p>
            <a:pPr marL="742950" lvl="1" indent="-285750" fontAlgn="base">
              <a:buFont typeface="+mj-lt"/>
              <a:buAutoNum type="arabicPeriod"/>
            </a:pPr>
            <a:r>
              <a:rPr lang="en-US" b="1" dirty="0">
                <a:solidFill>
                  <a:srgbClr val="273239"/>
                </a:solidFill>
                <a:latin typeface="urw-din"/>
              </a:rPr>
              <a:t>Sub Module</a:t>
            </a:r>
            <a:br>
              <a:rPr lang="en-US" dirty="0">
                <a:solidFill>
                  <a:srgbClr val="273239"/>
                </a:solidFill>
                <a:latin typeface="urw-din"/>
              </a:rPr>
            </a:br>
            <a:r>
              <a:rPr lang="en-US" dirty="0">
                <a:solidFill>
                  <a:srgbClr val="273239"/>
                </a:solidFill>
                <a:latin typeface="urw-din"/>
              </a:rPr>
              <a:t>Sub Module is a module which is the part (Child) of another module.</a:t>
            </a:r>
          </a:p>
          <a:p>
            <a:pPr marL="742950" lvl="1" indent="-285750" fontAlgn="base">
              <a:buFont typeface="+mj-lt"/>
              <a:buAutoNum type="arabicPeriod"/>
            </a:pPr>
            <a:r>
              <a:rPr lang="en-US" b="1" dirty="0">
                <a:solidFill>
                  <a:srgbClr val="273239"/>
                </a:solidFill>
                <a:latin typeface="urw-din"/>
              </a:rPr>
              <a:t>Library Module</a:t>
            </a:r>
            <a:br>
              <a:rPr lang="en-US" dirty="0">
                <a:solidFill>
                  <a:srgbClr val="273239"/>
                </a:solidFill>
                <a:latin typeface="urw-din"/>
              </a:rPr>
            </a:br>
            <a:r>
              <a:rPr lang="en-US" dirty="0">
                <a:solidFill>
                  <a:srgbClr val="273239"/>
                </a:solidFill>
                <a:latin typeface="urw-din"/>
              </a:rPr>
              <a:t>Library Module are reusable and invokable from any module.</a:t>
            </a:r>
          </a:p>
          <a:p>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DFE18569-51C4-44F6-8DC1-7A5C3CF4B6E6}"/>
              </a:ext>
            </a:extLst>
          </p:cNvPr>
          <p:cNvPicPr>
            <a:picLocks noChangeAspect="1"/>
          </p:cNvPicPr>
          <p:nvPr/>
        </p:nvPicPr>
        <p:blipFill>
          <a:blip r:embed="rId2"/>
          <a:stretch>
            <a:fillRect/>
          </a:stretch>
        </p:blipFill>
        <p:spPr>
          <a:xfrm>
            <a:off x="1791320" y="3830293"/>
            <a:ext cx="7882767" cy="2809046"/>
          </a:xfrm>
          <a:prstGeom prst="rect">
            <a:avLst/>
          </a:prstGeom>
        </p:spPr>
      </p:pic>
    </p:spTree>
    <p:extLst>
      <p:ext uri="{BB962C8B-B14F-4D97-AF65-F5344CB8AC3E}">
        <p14:creationId xmlns:p14="http://schemas.microsoft.com/office/powerpoint/2010/main" val="3269670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a:bodyPr>
          <a:lstStyle/>
          <a:p>
            <a:pPr marL="0" indent="0">
              <a:buNone/>
            </a:pPr>
            <a:r>
              <a:rPr lang="en-US" sz="3200" b="1" dirty="0">
                <a:solidFill>
                  <a:srgbClr val="273239"/>
                </a:solidFill>
                <a:latin typeface="urw-din"/>
              </a:rPr>
              <a:t>2. Conditional Call</a:t>
            </a:r>
            <a:br>
              <a:rPr lang="en-US" sz="3200" dirty="0"/>
            </a:br>
            <a:r>
              <a:rPr lang="en-US" sz="3200" dirty="0">
                <a:solidFill>
                  <a:srgbClr val="273239"/>
                </a:solidFill>
                <a:latin typeface="urw-din"/>
              </a:rPr>
              <a:t>It represents that control module can select any of the sub module on the basis of some condition.</a:t>
            </a:r>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7663E321-4DCB-47E4-AD2A-161E60AC9287}"/>
              </a:ext>
            </a:extLst>
          </p:cNvPr>
          <p:cNvPicPr>
            <a:picLocks noChangeAspect="1"/>
          </p:cNvPicPr>
          <p:nvPr/>
        </p:nvPicPr>
        <p:blipFill>
          <a:blip r:embed="rId2"/>
          <a:stretch>
            <a:fillRect/>
          </a:stretch>
        </p:blipFill>
        <p:spPr>
          <a:xfrm>
            <a:off x="3122543" y="1998386"/>
            <a:ext cx="5756413" cy="3624911"/>
          </a:xfrm>
          <a:prstGeom prst="rect">
            <a:avLst/>
          </a:prstGeom>
        </p:spPr>
      </p:pic>
    </p:spTree>
    <p:extLst>
      <p:ext uri="{BB962C8B-B14F-4D97-AF65-F5344CB8AC3E}">
        <p14:creationId xmlns:p14="http://schemas.microsoft.com/office/powerpoint/2010/main" val="3999326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a:bodyPr>
          <a:lstStyle/>
          <a:p>
            <a:pPr marL="0" indent="0">
              <a:buNone/>
            </a:pPr>
            <a:r>
              <a:rPr lang="en-US" sz="3200" b="1" dirty="0">
                <a:solidFill>
                  <a:srgbClr val="273239"/>
                </a:solidFill>
                <a:latin typeface="urw-din"/>
              </a:rPr>
              <a:t>3.Loop (Repetitive call of module)</a:t>
            </a:r>
            <a:br>
              <a:rPr lang="en-US" sz="3200" dirty="0"/>
            </a:br>
            <a:r>
              <a:rPr lang="en-US" sz="3200" dirty="0">
                <a:solidFill>
                  <a:srgbClr val="273239"/>
                </a:solidFill>
                <a:latin typeface="urw-din"/>
              </a:rPr>
              <a:t>It represents the repetitive execution of module by the sub module.</a:t>
            </a:r>
            <a:br>
              <a:rPr lang="en-US" sz="3200" dirty="0"/>
            </a:br>
            <a:r>
              <a:rPr lang="en-US" sz="3200" dirty="0">
                <a:solidFill>
                  <a:srgbClr val="273239"/>
                </a:solidFill>
                <a:latin typeface="urw-din"/>
              </a:rPr>
              <a:t>A curved arrow represents loop in the module.</a:t>
            </a:r>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637D3EAD-E221-475A-BA81-FC6CE85AAF50}"/>
              </a:ext>
            </a:extLst>
          </p:cNvPr>
          <p:cNvPicPr>
            <a:picLocks noChangeAspect="1"/>
          </p:cNvPicPr>
          <p:nvPr/>
        </p:nvPicPr>
        <p:blipFill>
          <a:blip r:embed="rId2"/>
          <a:stretch>
            <a:fillRect/>
          </a:stretch>
        </p:blipFill>
        <p:spPr>
          <a:xfrm>
            <a:off x="2400300" y="2750793"/>
            <a:ext cx="7379804" cy="2775364"/>
          </a:xfrm>
          <a:prstGeom prst="rect">
            <a:avLst/>
          </a:prstGeom>
        </p:spPr>
      </p:pic>
    </p:spTree>
    <p:extLst>
      <p:ext uri="{BB962C8B-B14F-4D97-AF65-F5344CB8AC3E}">
        <p14:creationId xmlns:p14="http://schemas.microsoft.com/office/powerpoint/2010/main" val="358942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pic>
        <p:nvPicPr>
          <p:cNvPr id="5" name="Content Placeholder 4">
            <a:extLst>
              <a:ext uri="{FF2B5EF4-FFF2-40B4-BE49-F238E27FC236}">
                <a16:creationId xmlns:a16="http://schemas.microsoft.com/office/drawing/2014/main" id="{359E8542-1961-4C08-9FF4-8EF9E815266B}"/>
              </a:ext>
            </a:extLst>
          </p:cNvPr>
          <p:cNvPicPr>
            <a:picLocks noGrp="1" noChangeAspect="1"/>
          </p:cNvPicPr>
          <p:nvPr>
            <p:ph idx="1"/>
          </p:nvPr>
        </p:nvPicPr>
        <p:blipFill>
          <a:blip r:embed="rId2"/>
          <a:stretch>
            <a:fillRect/>
          </a:stretch>
        </p:blipFill>
        <p:spPr>
          <a:xfrm>
            <a:off x="1861516" y="294105"/>
            <a:ext cx="8468967" cy="6198769"/>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804906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a:bodyPr>
          <a:lstStyle/>
          <a:p>
            <a:pPr marL="0" indent="0">
              <a:buNone/>
            </a:pPr>
            <a:r>
              <a:rPr lang="en-US" sz="3200" b="1" dirty="0">
                <a:solidFill>
                  <a:srgbClr val="273239"/>
                </a:solidFill>
                <a:latin typeface="urw-din"/>
              </a:rPr>
              <a:t>4. Data Flow</a:t>
            </a:r>
            <a:br>
              <a:rPr lang="en-US" sz="3200" dirty="0"/>
            </a:br>
            <a:r>
              <a:rPr lang="en-US" sz="3200" dirty="0">
                <a:solidFill>
                  <a:srgbClr val="273239"/>
                </a:solidFill>
                <a:latin typeface="urw-din"/>
              </a:rPr>
              <a:t>It represents the flow of data between the modules. It is represented by directed arrow with empty circle at the end.</a:t>
            </a:r>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2B81D223-8BEB-477D-8023-12F07EE2CA46}"/>
              </a:ext>
            </a:extLst>
          </p:cNvPr>
          <p:cNvPicPr>
            <a:picLocks noChangeAspect="1"/>
          </p:cNvPicPr>
          <p:nvPr/>
        </p:nvPicPr>
        <p:blipFill>
          <a:blip r:embed="rId2"/>
          <a:stretch>
            <a:fillRect/>
          </a:stretch>
        </p:blipFill>
        <p:spPr>
          <a:xfrm>
            <a:off x="4038600" y="2000457"/>
            <a:ext cx="3402288" cy="3965981"/>
          </a:xfrm>
          <a:prstGeom prst="rect">
            <a:avLst/>
          </a:prstGeom>
        </p:spPr>
      </p:pic>
    </p:spTree>
    <p:extLst>
      <p:ext uri="{BB962C8B-B14F-4D97-AF65-F5344CB8AC3E}">
        <p14:creationId xmlns:p14="http://schemas.microsoft.com/office/powerpoint/2010/main" val="2845736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251791"/>
            <a:ext cx="10515600" cy="6387548"/>
          </a:xfrm>
        </p:spPr>
        <p:txBody>
          <a:bodyPr>
            <a:normAutofit/>
          </a:bodyPr>
          <a:lstStyle/>
          <a:p>
            <a:pPr marL="0" indent="0">
              <a:buNone/>
            </a:pPr>
            <a:r>
              <a:rPr lang="en-US" sz="3200" b="1" dirty="0">
                <a:solidFill>
                  <a:srgbClr val="273239"/>
                </a:solidFill>
                <a:latin typeface="urw-din"/>
              </a:rPr>
              <a:t>5. Control Flow</a:t>
            </a:r>
            <a:br>
              <a:rPr lang="en-US" sz="3200" dirty="0"/>
            </a:br>
            <a:r>
              <a:rPr lang="en-US" sz="3200" dirty="0">
                <a:solidFill>
                  <a:srgbClr val="273239"/>
                </a:solidFill>
                <a:latin typeface="urw-din"/>
              </a:rPr>
              <a:t>It represents the flow of control between the modules. It is represented by directed arrow with filled circle at the end.</a:t>
            </a:r>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A993C019-6506-43D1-8D8F-4611E1C386F0}"/>
              </a:ext>
            </a:extLst>
          </p:cNvPr>
          <p:cNvPicPr>
            <a:picLocks noChangeAspect="1"/>
          </p:cNvPicPr>
          <p:nvPr/>
        </p:nvPicPr>
        <p:blipFill>
          <a:blip r:embed="rId2"/>
          <a:stretch>
            <a:fillRect/>
          </a:stretch>
        </p:blipFill>
        <p:spPr>
          <a:xfrm>
            <a:off x="3976364" y="1968362"/>
            <a:ext cx="2895924" cy="3571047"/>
          </a:xfrm>
          <a:prstGeom prst="rect">
            <a:avLst/>
          </a:prstGeom>
        </p:spPr>
      </p:pic>
    </p:spTree>
    <p:extLst>
      <p:ext uri="{BB962C8B-B14F-4D97-AF65-F5344CB8AC3E}">
        <p14:creationId xmlns:p14="http://schemas.microsoft.com/office/powerpoint/2010/main" val="1753504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a:bodyPr>
          <a:lstStyle/>
          <a:p>
            <a:pPr marL="0" indent="0">
              <a:buNone/>
            </a:pPr>
            <a:r>
              <a:rPr lang="en-US" sz="3200" b="1" dirty="0">
                <a:solidFill>
                  <a:srgbClr val="273239"/>
                </a:solidFill>
                <a:latin typeface="urw-din"/>
              </a:rPr>
              <a:t>6. Physical Storage</a:t>
            </a:r>
            <a:br>
              <a:rPr lang="en-US" sz="3200" dirty="0"/>
            </a:br>
            <a:r>
              <a:rPr lang="en-US" sz="3200" dirty="0">
                <a:solidFill>
                  <a:srgbClr val="273239"/>
                </a:solidFill>
                <a:latin typeface="urw-din"/>
              </a:rPr>
              <a:t>Physical Storage is that where all the information are to be stored.</a:t>
            </a:r>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59EC6964-4870-4E28-A911-842EE34662CB}"/>
              </a:ext>
            </a:extLst>
          </p:cNvPr>
          <p:cNvPicPr>
            <a:picLocks noChangeAspect="1"/>
          </p:cNvPicPr>
          <p:nvPr/>
        </p:nvPicPr>
        <p:blipFill>
          <a:blip r:embed="rId2"/>
          <a:stretch>
            <a:fillRect/>
          </a:stretch>
        </p:blipFill>
        <p:spPr>
          <a:xfrm>
            <a:off x="3843130" y="1702985"/>
            <a:ext cx="3282812" cy="1726015"/>
          </a:xfrm>
          <a:prstGeom prst="rect">
            <a:avLst/>
          </a:prstGeom>
        </p:spPr>
      </p:pic>
    </p:spTree>
    <p:extLst>
      <p:ext uri="{BB962C8B-B14F-4D97-AF65-F5344CB8AC3E}">
        <p14:creationId xmlns:p14="http://schemas.microsoft.com/office/powerpoint/2010/main" val="609715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Example : Structure chart for an Email server</a:t>
            </a:r>
          </a:p>
        </p:txBody>
      </p:sp>
      <p:pic>
        <p:nvPicPr>
          <p:cNvPr id="5" name="Content Placeholder 4">
            <a:extLst>
              <a:ext uri="{FF2B5EF4-FFF2-40B4-BE49-F238E27FC236}">
                <a16:creationId xmlns:a16="http://schemas.microsoft.com/office/drawing/2014/main" id="{C6ACA3B9-F5C8-406A-9F19-8EBE887C61BD}"/>
              </a:ext>
            </a:extLst>
          </p:cNvPr>
          <p:cNvPicPr>
            <a:picLocks noGrp="1" noChangeAspect="1"/>
          </p:cNvPicPr>
          <p:nvPr>
            <p:ph idx="1"/>
          </p:nvPr>
        </p:nvPicPr>
        <p:blipFill>
          <a:blip r:embed="rId2"/>
          <a:stretch>
            <a:fillRect/>
          </a:stretch>
        </p:blipFill>
        <p:spPr>
          <a:xfrm>
            <a:off x="414901" y="1226965"/>
            <a:ext cx="10938899" cy="5028855"/>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935112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rgbClr val="FF0000"/>
                </a:solidFill>
              </a:rPr>
              <a:t>Types of Structure Chart</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fontAlgn="base">
              <a:buFont typeface="+mj-lt"/>
              <a:buAutoNum type="arabicPeriod"/>
            </a:pPr>
            <a:r>
              <a:rPr lang="en-US" sz="3200" b="1" dirty="0">
                <a:solidFill>
                  <a:srgbClr val="273239"/>
                </a:solidFill>
                <a:latin typeface="urw-din"/>
              </a:rPr>
              <a:t>Transform Centered Structured:</a:t>
            </a:r>
            <a:br>
              <a:rPr lang="en-US" sz="3200" dirty="0">
                <a:solidFill>
                  <a:srgbClr val="273239"/>
                </a:solidFill>
                <a:latin typeface="urw-din"/>
              </a:rPr>
            </a:br>
            <a:r>
              <a:rPr lang="en-US" sz="3200" dirty="0">
                <a:solidFill>
                  <a:srgbClr val="273239"/>
                </a:solidFill>
                <a:latin typeface="urw-din"/>
              </a:rPr>
              <a:t>These type of structure chart are designed for the systems that receives an </a:t>
            </a:r>
            <a:r>
              <a:rPr lang="en-US" sz="3200" dirty="0">
                <a:solidFill>
                  <a:srgbClr val="FF0000"/>
                </a:solidFill>
                <a:latin typeface="urw-din"/>
              </a:rPr>
              <a:t>input</a:t>
            </a:r>
            <a:r>
              <a:rPr lang="en-US" sz="3200" dirty="0">
                <a:solidFill>
                  <a:srgbClr val="273239"/>
                </a:solidFill>
                <a:latin typeface="urw-din"/>
              </a:rPr>
              <a:t> which </a:t>
            </a:r>
            <a:r>
              <a:rPr lang="en-US" sz="3200" dirty="0">
                <a:solidFill>
                  <a:srgbClr val="FF0000"/>
                </a:solidFill>
                <a:latin typeface="urw-din"/>
              </a:rPr>
              <a:t>is transformed by a sequence of operations being carried out by one module</a:t>
            </a:r>
            <a:r>
              <a:rPr lang="en-US" sz="3200" dirty="0">
                <a:solidFill>
                  <a:srgbClr val="273239"/>
                </a:solidFill>
                <a:latin typeface="urw-din"/>
              </a:rPr>
              <a:t>.</a:t>
            </a:r>
          </a:p>
          <a:p>
            <a:pPr fontAlgn="base">
              <a:buFont typeface="+mj-lt"/>
              <a:buAutoNum type="arabicPeriod"/>
            </a:pPr>
            <a:r>
              <a:rPr lang="en-US" sz="3200" b="1" dirty="0">
                <a:solidFill>
                  <a:srgbClr val="273239"/>
                </a:solidFill>
                <a:latin typeface="urw-din"/>
              </a:rPr>
              <a:t>Transaction Centered Structure:</a:t>
            </a:r>
            <a:br>
              <a:rPr lang="en-US" sz="3200" dirty="0">
                <a:solidFill>
                  <a:srgbClr val="273239"/>
                </a:solidFill>
                <a:latin typeface="urw-din"/>
              </a:rPr>
            </a:br>
            <a:r>
              <a:rPr lang="en-US" sz="3200" dirty="0">
                <a:solidFill>
                  <a:srgbClr val="273239"/>
                </a:solidFill>
                <a:latin typeface="urw-din"/>
              </a:rPr>
              <a:t>These structure describes a system that </a:t>
            </a:r>
            <a:r>
              <a:rPr lang="en-US" sz="3200" dirty="0">
                <a:solidFill>
                  <a:srgbClr val="FF0000"/>
                </a:solidFill>
                <a:latin typeface="urw-din"/>
              </a:rPr>
              <a:t>processes a number of different types of transaction</a:t>
            </a:r>
            <a:r>
              <a:rPr lang="en-US" sz="3200" dirty="0">
                <a:solidFill>
                  <a:srgbClr val="273239"/>
                </a:solidFill>
                <a:latin typeface="urw-din"/>
              </a:rPr>
              <a:t>.</a:t>
            </a:r>
          </a:p>
          <a:p>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085629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sz="4800" b="1" dirty="0">
                <a:solidFill>
                  <a:srgbClr val="FF0000"/>
                </a:solidFill>
              </a:rPr>
              <a:t>Pseudo code</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251791" y="1298713"/>
            <a:ext cx="11102009" cy="5340626"/>
          </a:xfrm>
        </p:spPr>
        <p:txBody>
          <a:bodyPr>
            <a:normAutofit/>
          </a:bodyPr>
          <a:lstStyle/>
          <a:p>
            <a:pPr algn="just"/>
            <a:r>
              <a:rPr lang="en-US" sz="3200" b="1" dirty="0">
                <a:solidFill>
                  <a:srgbClr val="273239"/>
                </a:solidFill>
                <a:latin typeface="urw-din"/>
              </a:rPr>
              <a:t>Pseudo code</a:t>
            </a:r>
            <a:r>
              <a:rPr lang="en-US" sz="3200" dirty="0">
                <a:solidFill>
                  <a:srgbClr val="273239"/>
                </a:solidFill>
                <a:latin typeface="urw-din"/>
              </a:rPr>
              <a:t> is a term which is often used in programming and algorithm based fields. </a:t>
            </a:r>
          </a:p>
          <a:p>
            <a:pPr algn="just"/>
            <a:r>
              <a:rPr lang="en-US" sz="3200" dirty="0">
                <a:solidFill>
                  <a:srgbClr val="273239"/>
                </a:solidFill>
                <a:latin typeface="urw-din"/>
              </a:rPr>
              <a:t>It is a methodology that allows the programmer to represent the implementation of an algorithm. </a:t>
            </a:r>
          </a:p>
          <a:p>
            <a:pPr algn="just"/>
            <a:r>
              <a:rPr lang="en-US" sz="3200" dirty="0">
                <a:solidFill>
                  <a:srgbClr val="273239"/>
                </a:solidFill>
                <a:latin typeface="urw-din"/>
              </a:rPr>
              <a:t>Simply, we can say that it’s the cooked up representation of an algorithm. </a:t>
            </a:r>
          </a:p>
          <a:p>
            <a:pPr algn="just"/>
            <a:r>
              <a:rPr lang="en-US" sz="3200" dirty="0">
                <a:solidFill>
                  <a:srgbClr val="273239"/>
                </a:solidFill>
                <a:latin typeface="urw-din"/>
              </a:rPr>
              <a:t>Often at times, algorithms are represented with the help of pseudo codes as they can be interpreted by programmers no matter what their programming background or knowledge is.</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932965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pPr algn="ctr"/>
            <a:r>
              <a:rPr lang="en-US" sz="5400" b="1" dirty="0">
                <a:solidFill>
                  <a:srgbClr val="FF0000"/>
                </a:solidFill>
              </a:rPr>
              <a:t>Pseudo code</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lgn="just">
              <a:buNone/>
            </a:pPr>
            <a:r>
              <a:rPr lang="en-US" sz="3600" dirty="0">
                <a:solidFill>
                  <a:srgbClr val="0070C0"/>
                </a:solidFill>
              </a:rPr>
              <a:t>Pseudo code: It’s simply an implementation of an algorithm in the form of annotations and informative text written in plain English. It has no syntax like any of the programming language and thus can’t be compiled or interpreted by the computer.</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360551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Advantages of Pseudocode</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algn="just" fontAlgn="base"/>
            <a:r>
              <a:rPr lang="en-US" sz="3200" dirty="0">
                <a:solidFill>
                  <a:srgbClr val="273239"/>
                </a:solidFill>
                <a:latin typeface="urw-din"/>
              </a:rPr>
              <a:t>Improves the readability of any approach. It’s one of the best approaches to start implementation of an algorithm.</a:t>
            </a:r>
          </a:p>
          <a:p>
            <a:pPr algn="just" fontAlgn="base"/>
            <a:r>
              <a:rPr lang="en-US" sz="3200" dirty="0">
                <a:solidFill>
                  <a:srgbClr val="273239"/>
                </a:solidFill>
                <a:latin typeface="urw-din"/>
              </a:rPr>
              <a:t>Acts as a bridge between the program and the algorithm or flowchart. Also works as a rough documentation, so the program of one developer can be understood easily when a pseudo code is written out. In industries, the approach of documentation is essential. And that’s where a pseudo-code proves vital.</a:t>
            </a:r>
          </a:p>
          <a:p>
            <a:pPr algn="just" fontAlgn="base"/>
            <a:r>
              <a:rPr lang="en-US" sz="3200" dirty="0">
                <a:solidFill>
                  <a:srgbClr val="273239"/>
                </a:solidFill>
                <a:latin typeface="urw-din"/>
              </a:rPr>
              <a:t>The main goal of a pseudo code is to explain what exactly each line of a program should do, hence making the code construction phase easier for the programmer.</a:t>
            </a:r>
          </a:p>
          <a:p>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610315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How to write a Pseudo-code</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5" name="Rectangle 1">
            <a:extLst>
              <a:ext uri="{FF2B5EF4-FFF2-40B4-BE49-F238E27FC236}">
                <a16:creationId xmlns:a16="http://schemas.microsoft.com/office/drawing/2014/main" id="{202DBB38-082A-4420-AC86-E23645294F8A}"/>
              </a:ext>
            </a:extLst>
          </p:cNvPr>
          <p:cNvSpPr>
            <a:spLocks noGrp="1" noChangeArrowheads="1"/>
          </p:cNvSpPr>
          <p:nvPr>
            <p:ph idx="1"/>
          </p:nvPr>
        </p:nvSpPr>
        <p:spPr bwMode="auto">
          <a:xfrm>
            <a:off x="598004" y="1376564"/>
            <a:ext cx="10995991" cy="35676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273239"/>
                </a:solidFill>
                <a:effectLst/>
                <a:latin typeface="urw-din"/>
              </a:rPr>
              <a:t>Arrange the sequence of tasks and write the pseudocode accordingly.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273239"/>
                </a:solidFill>
                <a:effectLst/>
                <a:latin typeface="urw-din"/>
              </a:rPr>
              <a:t>Start with the statement of a pseudo code which establishes the main goal or the aim.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urw-din"/>
              </a:rPr>
              <a:t>Example:</a:t>
            </a:r>
            <a:endParaRPr kumimoji="0" lang="en-US" altLang="en-US"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This program will allow the user to check the number whether it's even or odd.</a:t>
            </a:r>
            <a:endParaRPr kumimoji="0" lang="en-US" altLang="en-US"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71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36525"/>
            <a:ext cx="10515600" cy="6502814"/>
          </a:xfrm>
        </p:spPr>
        <p:txBody>
          <a:bodyPr>
            <a:normAutofit fontScale="92500" lnSpcReduction="10000"/>
          </a:bodyPr>
          <a:lstStyle/>
          <a:p>
            <a:pPr marL="0" indent="0">
              <a:buNone/>
            </a:pPr>
            <a:r>
              <a:rPr lang="en-US" sz="3200" dirty="0"/>
              <a:t>3. The way the if-else, for, while loops are indented in a program, indent the statements likewise, as it helps to comprehend the decision control and execution mechanism. They also improve the readability to a great extent.</a:t>
            </a:r>
          </a:p>
          <a:p>
            <a:pPr marL="0" indent="0">
              <a:buNone/>
            </a:pPr>
            <a:r>
              <a:rPr lang="en-US" sz="3200" dirty="0">
                <a:solidFill>
                  <a:srgbClr val="FF0000"/>
                </a:solidFill>
              </a:rPr>
              <a:t>Example:</a:t>
            </a:r>
          </a:p>
          <a:p>
            <a:pPr marL="0" indent="0">
              <a:buNone/>
            </a:pPr>
            <a:endParaRPr lang="en-US" sz="3200" dirty="0">
              <a:solidFill>
                <a:srgbClr val="0070C0"/>
              </a:solidFill>
            </a:endParaRPr>
          </a:p>
          <a:p>
            <a:pPr marL="0" indent="0">
              <a:buNone/>
            </a:pPr>
            <a:r>
              <a:rPr lang="en-US" sz="3200" dirty="0">
                <a:solidFill>
                  <a:srgbClr val="0070C0"/>
                </a:solidFill>
              </a:rPr>
              <a:t>if "1"</a:t>
            </a:r>
          </a:p>
          <a:p>
            <a:pPr marL="0" indent="0">
              <a:buNone/>
            </a:pPr>
            <a:r>
              <a:rPr lang="en-US" sz="3200" dirty="0">
                <a:solidFill>
                  <a:srgbClr val="0070C0"/>
                </a:solidFill>
              </a:rPr>
              <a:t>    print response</a:t>
            </a:r>
          </a:p>
          <a:p>
            <a:pPr marL="0" indent="0">
              <a:buNone/>
            </a:pPr>
            <a:r>
              <a:rPr lang="en-US" sz="3200" dirty="0">
                <a:solidFill>
                  <a:srgbClr val="0070C0"/>
                </a:solidFill>
              </a:rPr>
              <a:t>        "I am case 1"</a:t>
            </a:r>
          </a:p>
          <a:p>
            <a:pPr marL="0" indent="0">
              <a:buNone/>
            </a:pPr>
            <a:endParaRPr lang="en-US" sz="3200" dirty="0">
              <a:solidFill>
                <a:srgbClr val="0070C0"/>
              </a:solidFill>
            </a:endParaRPr>
          </a:p>
          <a:p>
            <a:pPr marL="0" indent="0">
              <a:buNone/>
            </a:pPr>
            <a:r>
              <a:rPr lang="en-US" sz="3200" dirty="0">
                <a:solidFill>
                  <a:srgbClr val="0070C0"/>
                </a:solidFill>
              </a:rPr>
              <a:t>if "2"</a:t>
            </a:r>
          </a:p>
          <a:p>
            <a:pPr marL="0" indent="0">
              <a:buNone/>
            </a:pPr>
            <a:r>
              <a:rPr lang="en-US" sz="3200" dirty="0">
                <a:solidFill>
                  <a:srgbClr val="0070C0"/>
                </a:solidFill>
              </a:rPr>
              <a:t>    print response</a:t>
            </a:r>
          </a:p>
          <a:p>
            <a:pPr marL="0" indent="0">
              <a:buNone/>
            </a:pPr>
            <a:r>
              <a:rPr lang="en-US" sz="3200" dirty="0">
                <a:solidFill>
                  <a:srgbClr val="0070C0"/>
                </a:solidFill>
              </a:rPr>
              <a:t>        "I am case 2"</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33868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Objectives of Software Design</a:t>
            </a:r>
          </a:p>
        </p:txBody>
      </p:sp>
      <p:pic>
        <p:nvPicPr>
          <p:cNvPr id="5" name="Content Placeholder 4">
            <a:extLst>
              <a:ext uri="{FF2B5EF4-FFF2-40B4-BE49-F238E27FC236}">
                <a16:creationId xmlns:a16="http://schemas.microsoft.com/office/drawing/2014/main" id="{4F894C29-00E0-427F-9292-D2F3655B9509}"/>
              </a:ext>
            </a:extLst>
          </p:cNvPr>
          <p:cNvPicPr>
            <a:picLocks noGrp="1" noChangeAspect="1"/>
          </p:cNvPicPr>
          <p:nvPr>
            <p:ph idx="1"/>
          </p:nvPr>
        </p:nvPicPr>
        <p:blipFill>
          <a:blip r:embed="rId2"/>
          <a:stretch>
            <a:fillRect/>
          </a:stretch>
        </p:blipFill>
        <p:spPr>
          <a:xfrm>
            <a:off x="995983" y="1070657"/>
            <a:ext cx="10200033" cy="5650818"/>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675590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199" y="365126"/>
            <a:ext cx="10810461" cy="6274213"/>
          </a:xfrm>
        </p:spPr>
        <p:txBody>
          <a:bodyPr>
            <a:normAutofit/>
          </a:bodyPr>
          <a:lstStyle/>
          <a:p>
            <a:pPr marL="0" indent="0" algn="just" fontAlgn="base">
              <a:buNone/>
            </a:pPr>
            <a:r>
              <a:rPr lang="en-US" sz="3600" dirty="0">
                <a:solidFill>
                  <a:srgbClr val="273239"/>
                </a:solidFill>
                <a:latin typeface="urw-din"/>
              </a:rPr>
              <a:t>4. Use appropriate naming conventions. The human tendency follows the approach to follow what we see. If a programmer goes through a pseudo code, his approach will be the same as per it, so the naming must be simple and distinct.</a:t>
            </a:r>
          </a:p>
          <a:p>
            <a:pPr marL="0" indent="0" algn="just" fontAlgn="base">
              <a:buNone/>
            </a:pPr>
            <a:r>
              <a:rPr lang="en-US" sz="3600" dirty="0">
                <a:solidFill>
                  <a:srgbClr val="273239"/>
                </a:solidFill>
                <a:latin typeface="urw-din"/>
              </a:rPr>
              <a:t>5. Use appropriate sentence casings, such as CamelCase for methods, upper case for constants and lower case for variables.</a:t>
            </a:r>
          </a:p>
          <a:p>
            <a:pPr marL="0" indent="0" algn="just" fontAlgn="base">
              <a:buNone/>
            </a:pPr>
            <a:r>
              <a:rPr lang="en-US" sz="3600" dirty="0">
                <a:solidFill>
                  <a:srgbClr val="273239"/>
                </a:solidFill>
                <a:latin typeface="urw-din"/>
              </a:rPr>
              <a:t>6. Elaborate everything which is going to happen in the actual code. Don’t make the pseudo code abstract.</a:t>
            </a:r>
          </a:p>
          <a:p>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304328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a:bodyPr>
          <a:lstStyle/>
          <a:p>
            <a:pPr marL="0" lvl="0" indent="0" algn="just" fontAlgn="base">
              <a:buNone/>
            </a:pPr>
            <a:r>
              <a:rPr lang="en-US" sz="3000" dirty="0">
                <a:solidFill>
                  <a:srgbClr val="273239"/>
                </a:solidFill>
                <a:latin typeface="urw-din"/>
              </a:rPr>
              <a:t>7. Use standard programming structures such as ‘if-then’, ‘for’, ‘while’, ‘cases’ the way we use it in programming.</a:t>
            </a:r>
          </a:p>
          <a:p>
            <a:pPr marL="0" lvl="0" indent="0" algn="just" fontAlgn="base">
              <a:buNone/>
            </a:pPr>
            <a:r>
              <a:rPr lang="en-US" sz="3000" dirty="0">
                <a:solidFill>
                  <a:srgbClr val="273239"/>
                </a:solidFill>
                <a:latin typeface="urw-din"/>
              </a:rPr>
              <a:t>8. Check whether all the sections of a pseudo code is complete, finite and clear to understand and comprehend.</a:t>
            </a:r>
          </a:p>
          <a:p>
            <a:pPr marL="0" lvl="0" indent="0" algn="just" fontAlgn="base">
              <a:buNone/>
            </a:pPr>
            <a:r>
              <a:rPr lang="en-US" sz="3000" dirty="0">
                <a:solidFill>
                  <a:srgbClr val="273239"/>
                </a:solidFill>
                <a:latin typeface="urw-din"/>
              </a:rPr>
              <a:t>9. Don’t write the pseudo code in a complete programmatic manner. It is necessary to be simple to understand even for a layman or client, hence don’t incorporate too many technical terms.</a:t>
            </a:r>
          </a:p>
          <a:p>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4096110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pic>
        <p:nvPicPr>
          <p:cNvPr id="5" name="Content Placeholder 4">
            <a:extLst>
              <a:ext uri="{FF2B5EF4-FFF2-40B4-BE49-F238E27FC236}">
                <a16:creationId xmlns:a16="http://schemas.microsoft.com/office/drawing/2014/main" id="{FFB9F46B-16D3-4F1D-8235-92628E759F8E}"/>
              </a:ext>
            </a:extLst>
          </p:cNvPr>
          <p:cNvPicPr>
            <a:picLocks noGrp="1" noChangeAspect="1"/>
          </p:cNvPicPr>
          <p:nvPr>
            <p:ph idx="1"/>
          </p:nvPr>
        </p:nvPicPr>
        <p:blipFill>
          <a:blip r:embed="rId2"/>
          <a:stretch>
            <a:fillRect/>
          </a:stretch>
        </p:blipFill>
        <p:spPr>
          <a:xfrm>
            <a:off x="2349656" y="0"/>
            <a:ext cx="8199074" cy="6492874"/>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690773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Flowchart</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fontScale="85000" lnSpcReduction="10000"/>
          </a:bodyPr>
          <a:lstStyle/>
          <a:p>
            <a:pPr algn="just"/>
            <a:r>
              <a:rPr lang="en-US" sz="3200" dirty="0">
                <a:solidFill>
                  <a:srgbClr val="282C33"/>
                </a:solidFill>
                <a:latin typeface="Graphik"/>
              </a:rPr>
              <a:t>A flowchart is a diagram that depicts a process, system or computer algorithm. </a:t>
            </a:r>
          </a:p>
          <a:p>
            <a:pPr algn="just"/>
            <a:r>
              <a:rPr lang="en-US" sz="3200" dirty="0">
                <a:solidFill>
                  <a:srgbClr val="282C33"/>
                </a:solidFill>
                <a:latin typeface="Graphik"/>
              </a:rPr>
              <a:t>They are widely used in multiple fields to document, study, plan, improve and communicate often complex processes in clear, easy-to-understand diagrams. </a:t>
            </a:r>
          </a:p>
          <a:p>
            <a:pPr algn="just"/>
            <a:r>
              <a:rPr lang="en-US" sz="3200" dirty="0">
                <a:solidFill>
                  <a:srgbClr val="282C33"/>
                </a:solidFill>
                <a:latin typeface="Graphik"/>
              </a:rPr>
              <a:t>They can range from simple, hand-drawn charts to comprehensive computer-drawn diagrams depicting multiple steps and routes. </a:t>
            </a:r>
          </a:p>
          <a:p>
            <a:pPr algn="just"/>
            <a:r>
              <a:rPr lang="en-US" sz="3200" dirty="0">
                <a:solidFill>
                  <a:srgbClr val="282C33"/>
                </a:solidFill>
                <a:latin typeface="Graphik"/>
              </a:rPr>
              <a:t>If we consider all the various forms of flowcharts, they are one of the most common diagrams on the planet, used by both technical and non-technical people in numerous fields.</a:t>
            </a:r>
          </a:p>
          <a:p>
            <a:pPr algn="just"/>
            <a:r>
              <a:rPr lang="en-US" sz="3200" dirty="0">
                <a:solidFill>
                  <a:srgbClr val="282C33"/>
                </a:solidFill>
                <a:latin typeface="Graphik"/>
              </a:rPr>
              <a:t>Flowcharts are sometimes called by more specialized names such as Process Flowchart, Process Map, Functional Flowchart, Business Process Mapping, Business Process Modeling and Notation (BPMN),  or Process Flow Diagram (PFD).</a:t>
            </a:r>
          </a:p>
          <a:p>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210338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sz="3600" b="1" dirty="0"/>
              <a:t>Flowchart symbols</a:t>
            </a:r>
            <a:endParaRPr lang="en-US" sz="3600" b="1" dirty="0">
              <a:solidFill>
                <a:srgbClr val="FF000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Content Placeholder 6">
            <a:extLst>
              <a:ext uri="{FF2B5EF4-FFF2-40B4-BE49-F238E27FC236}">
                <a16:creationId xmlns:a16="http://schemas.microsoft.com/office/drawing/2014/main" id="{D6A4BCC4-A7E5-4E41-B5C3-1157113924CC}"/>
              </a:ext>
            </a:extLst>
          </p:cNvPr>
          <p:cNvSpPr>
            <a:spLocks noGrp="1"/>
          </p:cNvSpPr>
          <p:nvPr>
            <p:ph idx="1"/>
          </p:nvPr>
        </p:nvSpPr>
        <p:spPr/>
        <p:txBody>
          <a:bodyPr/>
          <a:lstStyle/>
          <a:p>
            <a:r>
              <a:rPr lang="en-US" dirty="0"/>
              <a:t>  </a:t>
            </a:r>
          </a:p>
        </p:txBody>
      </p:sp>
      <p:pic>
        <p:nvPicPr>
          <p:cNvPr id="1026" name="Picture 2" descr="https://mundrisoft.com/tech-bytes/wp-content/uploads/2016/07/Flowchart-symbols_2.jpg">
            <a:extLst>
              <a:ext uri="{FF2B5EF4-FFF2-40B4-BE49-F238E27FC236}">
                <a16:creationId xmlns:a16="http://schemas.microsoft.com/office/drawing/2014/main" id="{5F9DD7BB-B0C8-4863-973D-C3E1AE0E7C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081"/>
          <a:stretch/>
        </p:blipFill>
        <p:spPr bwMode="auto">
          <a:xfrm>
            <a:off x="503583" y="874643"/>
            <a:ext cx="11317356" cy="548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006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sz="3600" b="1" dirty="0"/>
              <a:t>Flowchart symbols</a:t>
            </a:r>
            <a:endParaRPr lang="en-US" sz="3600" b="1" dirty="0">
              <a:solidFill>
                <a:srgbClr val="FF000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Content Placeholder 6">
            <a:extLst>
              <a:ext uri="{FF2B5EF4-FFF2-40B4-BE49-F238E27FC236}">
                <a16:creationId xmlns:a16="http://schemas.microsoft.com/office/drawing/2014/main" id="{D6A4BCC4-A7E5-4E41-B5C3-1157113924CC}"/>
              </a:ext>
            </a:extLst>
          </p:cNvPr>
          <p:cNvSpPr>
            <a:spLocks noGrp="1"/>
          </p:cNvSpPr>
          <p:nvPr>
            <p:ph idx="1"/>
          </p:nvPr>
        </p:nvSpPr>
        <p:spPr/>
        <p:txBody>
          <a:bodyPr/>
          <a:lstStyle/>
          <a:p>
            <a:r>
              <a:rPr lang="en-US" dirty="0"/>
              <a:t>  </a:t>
            </a:r>
          </a:p>
        </p:txBody>
      </p:sp>
      <p:pic>
        <p:nvPicPr>
          <p:cNvPr id="1026" name="Picture 2" descr="https://mundrisoft.com/tech-bytes/wp-content/uploads/2016/07/Flowchart-symbols_2.jpg">
            <a:extLst>
              <a:ext uri="{FF2B5EF4-FFF2-40B4-BE49-F238E27FC236}">
                <a16:creationId xmlns:a16="http://schemas.microsoft.com/office/drawing/2014/main" id="{5F9DD7BB-B0C8-4863-973D-C3E1AE0E7C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07" b="48599"/>
          <a:stretch/>
        </p:blipFill>
        <p:spPr bwMode="auto">
          <a:xfrm>
            <a:off x="437322" y="1007165"/>
            <a:ext cx="1131735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119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Content Placeholder 6">
            <a:extLst>
              <a:ext uri="{FF2B5EF4-FFF2-40B4-BE49-F238E27FC236}">
                <a16:creationId xmlns:a16="http://schemas.microsoft.com/office/drawing/2014/main" id="{453E79B2-3461-4B80-8115-B583165B1830}"/>
              </a:ext>
            </a:extLst>
          </p:cNvPr>
          <p:cNvSpPr>
            <a:spLocks noGrp="1"/>
          </p:cNvSpPr>
          <p:nvPr>
            <p:ph idx="1"/>
          </p:nvPr>
        </p:nvSpPr>
        <p:spPr/>
        <p:txBody>
          <a:bodyPr/>
          <a:lstStyle/>
          <a:p>
            <a:r>
              <a:rPr lang="en-US" dirty="0"/>
              <a:t>   </a:t>
            </a:r>
          </a:p>
        </p:txBody>
      </p:sp>
      <p:pic>
        <p:nvPicPr>
          <p:cNvPr id="8" name="Picture 2" descr="https://mundrisoft.com/tech-bytes/wp-content/uploads/2016/07/Flowchart-symbols_2.jpg">
            <a:extLst>
              <a:ext uri="{FF2B5EF4-FFF2-40B4-BE49-F238E27FC236}">
                <a16:creationId xmlns:a16="http://schemas.microsoft.com/office/drawing/2014/main" id="{BDFD52CB-6542-4EDB-8818-A5BDD0CCB4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b="20896"/>
          <a:stretch/>
        </p:blipFill>
        <p:spPr bwMode="auto">
          <a:xfrm>
            <a:off x="0" y="365126"/>
            <a:ext cx="11905743" cy="608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030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Content Placeholder 6">
            <a:extLst>
              <a:ext uri="{FF2B5EF4-FFF2-40B4-BE49-F238E27FC236}">
                <a16:creationId xmlns:a16="http://schemas.microsoft.com/office/drawing/2014/main" id="{453E79B2-3461-4B80-8115-B583165B1830}"/>
              </a:ext>
            </a:extLst>
          </p:cNvPr>
          <p:cNvSpPr>
            <a:spLocks noGrp="1"/>
          </p:cNvSpPr>
          <p:nvPr>
            <p:ph idx="1"/>
          </p:nvPr>
        </p:nvSpPr>
        <p:spPr/>
        <p:txBody>
          <a:bodyPr/>
          <a:lstStyle/>
          <a:p>
            <a:pPr marL="0" indent="0">
              <a:buNone/>
            </a:pPr>
            <a:r>
              <a:rPr lang="en-US" dirty="0"/>
              <a:t>   </a:t>
            </a:r>
          </a:p>
        </p:txBody>
      </p:sp>
      <p:pic>
        <p:nvPicPr>
          <p:cNvPr id="8" name="Picture 2" descr="https://mundrisoft.com/tech-bytes/wp-content/uploads/2016/07/Flowchart-symbols_2.jpg">
            <a:extLst>
              <a:ext uri="{FF2B5EF4-FFF2-40B4-BE49-F238E27FC236}">
                <a16:creationId xmlns:a16="http://schemas.microsoft.com/office/drawing/2014/main" id="{BDFD52CB-6542-4EDB-8818-A5BDD0CCB4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706"/>
          <a:stretch/>
        </p:blipFill>
        <p:spPr bwMode="auto">
          <a:xfrm>
            <a:off x="408539" y="592732"/>
            <a:ext cx="11066699" cy="576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2047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Guidelines for preparing proper flowcharts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r>
              <a:rPr lang="en-US" sz="3200" dirty="0">
                <a:solidFill>
                  <a:srgbClr val="0070C0"/>
                </a:solidFill>
              </a:rPr>
              <a:t>The flowchart should be neat and easy to follow so that it will be clearly understood.</a:t>
            </a:r>
          </a:p>
          <a:p>
            <a:r>
              <a:rPr lang="en-US" sz="3200" dirty="0">
                <a:solidFill>
                  <a:srgbClr val="0070C0"/>
                </a:solidFill>
              </a:rPr>
              <a:t>A logical start and end must be given to the flowchart.</a:t>
            </a:r>
          </a:p>
          <a:p>
            <a:r>
              <a:rPr lang="en-US" sz="3200" dirty="0">
                <a:solidFill>
                  <a:srgbClr val="0070C0"/>
                </a:solidFill>
              </a:rPr>
              <a:t>The flowchart should include necessary steps in logical order.</a:t>
            </a:r>
          </a:p>
          <a:p>
            <a:r>
              <a:rPr lang="en-US" sz="3200" dirty="0">
                <a:solidFill>
                  <a:srgbClr val="0070C0"/>
                </a:solidFill>
              </a:rPr>
              <a:t>           </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515F7F4A-41E6-42CB-8D63-AE793D3011F0}"/>
              </a:ext>
            </a:extLst>
          </p:cNvPr>
          <p:cNvPicPr>
            <a:picLocks noChangeAspect="1"/>
          </p:cNvPicPr>
          <p:nvPr/>
        </p:nvPicPr>
        <p:blipFill>
          <a:blip r:embed="rId2"/>
          <a:stretch>
            <a:fillRect/>
          </a:stretch>
        </p:blipFill>
        <p:spPr>
          <a:xfrm>
            <a:off x="2232162" y="3538123"/>
            <a:ext cx="7031107" cy="2897956"/>
          </a:xfrm>
          <a:prstGeom prst="rect">
            <a:avLst/>
          </a:prstGeom>
        </p:spPr>
      </p:pic>
    </p:spTree>
    <p:extLst>
      <p:ext uri="{BB962C8B-B14F-4D97-AF65-F5344CB8AC3E}">
        <p14:creationId xmlns:p14="http://schemas.microsoft.com/office/powerpoint/2010/main" val="2980154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a:bodyPr>
          <a:lstStyle/>
          <a:p>
            <a:r>
              <a:rPr lang="en-US" sz="3200" dirty="0">
                <a:solidFill>
                  <a:srgbClr val="0070C0"/>
                </a:solidFill>
              </a:rPr>
              <a:t>The only one flow line should come out from a process symbol.</a:t>
            </a:r>
          </a:p>
          <a:p>
            <a:r>
              <a:rPr lang="en-US" sz="3200" dirty="0">
                <a:solidFill>
                  <a:srgbClr val="0070C0"/>
                </a:solidFill>
              </a:rPr>
              <a:t>The decision making symbol should have only one incoming flow line. However, it may have two or three out-going flowlines.</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DF7DB27E-847B-4DC2-A752-6F5CDB6F2794}"/>
              </a:ext>
            </a:extLst>
          </p:cNvPr>
          <p:cNvPicPr>
            <a:picLocks noChangeAspect="1"/>
          </p:cNvPicPr>
          <p:nvPr/>
        </p:nvPicPr>
        <p:blipFill>
          <a:blip r:embed="rId2"/>
          <a:stretch>
            <a:fillRect/>
          </a:stretch>
        </p:blipFill>
        <p:spPr>
          <a:xfrm>
            <a:off x="2808425" y="2778401"/>
            <a:ext cx="7329488" cy="3257274"/>
          </a:xfrm>
          <a:prstGeom prst="rect">
            <a:avLst/>
          </a:prstGeom>
        </p:spPr>
      </p:pic>
    </p:spTree>
    <p:extLst>
      <p:ext uri="{BB962C8B-B14F-4D97-AF65-F5344CB8AC3E}">
        <p14:creationId xmlns:p14="http://schemas.microsoft.com/office/powerpoint/2010/main" val="25266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36525"/>
            <a:ext cx="10515600" cy="6502814"/>
          </a:xfrm>
        </p:spPr>
        <p:txBody>
          <a:bodyPr>
            <a:normAutofit/>
          </a:bodyPr>
          <a:lstStyle/>
          <a:p>
            <a:pPr algn="just">
              <a:buFont typeface="+mj-lt"/>
              <a:buAutoNum type="arabicPeriod"/>
            </a:pPr>
            <a:r>
              <a:rPr lang="en-US" sz="3200" b="1" dirty="0">
                <a:solidFill>
                  <a:srgbClr val="FF0000"/>
                </a:solidFill>
                <a:latin typeface="inter-bold"/>
              </a:rPr>
              <a:t>Correctness: </a:t>
            </a:r>
            <a:r>
              <a:rPr lang="en-US" sz="3200" b="1" dirty="0">
                <a:solidFill>
                  <a:srgbClr val="000000"/>
                </a:solidFill>
                <a:latin typeface="inter-bold"/>
              </a:rPr>
              <a:t>Software</a:t>
            </a:r>
            <a:r>
              <a:rPr lang="en-US" sz="3200" dirty="0">
                <a:solidFill>
                  <a:srgbClr val="000000"/>
                </a:solidFill>
                <a:latin typeface="inter-regular"/>
              </a:rPr>
              <a:t> design should be correct as per requirement.</a:t>
            </a:r>
          </a:p>
          <a:p>
            <a:pPr algn="just">
              <a:buFont typeface="+mj-lt"/>
              <a:buAutoNum type="arabicPeriod"/>
            </a:pPr>
            <a:r>
              <a:rPr lang="en-US" sz="3200" b="1" dirty="0">
                <a:solidFill>
                  <a:srgbClr val="FF0000"/>
                </a:solidFill>
                <a:latin typeface="inter-bold"/>
              </a:rPr>
              <a:t>Completeness</a:t>
            </a:r>
            <a:r>
              <a:rPr lang="en-US" sz="3200" b="1" dirty="0">
                <a:solidFill>
                  <a:srgbClr val="000000"/>
                </a:solidFill>
                <a:latin typeface="inter-bold"/>
              </a:rPr>
              <a:t>: The</a:t>
            </a:r>
            <a:r>
              <a:rPr lang="en-US" sz="3200" dirty="0">
                <a:solidFill>
                  <a:srgbClr val="000000"/>
                </a:solidFill>
                <a:latin typeface="inter-regular"/>
              </a:rPr>
              <a:t> design should have all components like data structures, modules, and external interfaces, etc.</a:t>
            </a:r>
          </a:p>
          <a:p>
            <a:pPr algn="just">
              <a:buFont typeface="+mj-lt"/>
              <a:buAutoNum type="arabicPeriod"/>
            </a:pPr>
            <a:r>
              <a:rPr lang="en-US" sz="3200" b="1" dirty="0">
                <a:solidFill>
                  <a:srgbClr val="FF0000"/>
                </a:solidFill>
                <a:latin typeface="inter-bold"/>
              </a:rPr>
              <a:t>Efficiency</a:t>
            </a:r>
            <a:r>
              <a:rPr lang="en-US" sz="3200" b="1" dirty="0">
                <a:solidFill>
                  <a:srgbClr val="000000"/>
                </a:solidFill>
                <a:latin typeface="inter-bold"/>
              </a:rPr>
              <a:t>: Resources</a:t>
            </a:r>
            <a:r>
              <a:rPr lang="en-US" sz="3200" dirty="0">
                <a:solidFill>
                  <a:srgbClr val="000000"/>
                </a:solidFill>
                <a:latin typeface="inter-regular"/>
              </a:rPr>
              <a:t> should be used efficiently by the program.</a:t>
            </a:r>
          </a:p>
          <a:p>
            <a:pPr algn="just">
              <a:buFont typeface="+mj-lt"/>
              <a:buAutoNum type="arabicPeriod"/>
            </a:pPr>
            <a:r>
              <a:rPr lang="en-US" sz="3200" b="1" dirty="0">
                <a:solidFill>
                  <a:srgbClr val="FF0000"/>
                </a:solidFill>
                <a:latin typeface="inter-bold"/>
              </a:rPr>
              <a:t>Flexibility</a:t>
            </a:r>
            <a:r>
              <a:rPr lang="en-US" sz="3200" b="1" dirty="0">
                <a:solidFill>
                  <a:srgbClr val="000000"/>
                </a:solidFill>
                <a:latin typeface="inter-bold"/>
              </a:rPr>
              <a:t>: Able</a:t>
            </a:r>
            <a:r>
              <a:rPr lang="en-US" sz="3200" dirty="0">
                <a:solidFill>
                  <a:srgbClr val="000000"/>
                </a:solidFill>
                <a:latin typeface="inter-regular"/>
              </a:rPr>
              <a:t> to modify on changing needs.</a:t>
            </a:r>
          </a:p>
          <a:p>
            <a:pPr algn="just">
              <a:buFont typeface="+mj-lt"/>
              <a:buAutoNum type="arabicPeriod"/>
            </a:pPr>
            <a:r>
              <a:rPr lang="en-US" sz="3200" b="1" dirty="0">
                <a:solidFill>
                  <a:srgbClr val="FF0000"/>
                </a:solidFill>
                <a:latin typeface="inter-bold"/>
              </a:rPr>
              <a:t>Consistency</a:t>
            </a:r>
            <a:r>
              <a:rPr lang="en-US" sz="3200" b="1" dirty="0">
                <a:solidFill>
                  <a:srgbClr val="000000"/>
                </a:solidFill>
                <a:latin typeface="inter-bold"/>
              </a:rPr>
              <a:t>: There</a:t>
            </a:r>
            <a:r>
              <a:rPr lang="en-US" sz="3200" dirty="0">
                <a:solidFill>
                  <a:srgbClr val="000000"/>
                </a:solidFill>
                <a:latin typeface="inter-regular"/>
              </a:rPr>
              <a:t> should not be any inconsistency in the design.</a:t>
            </a:r>
          </a:p>
          <a:p>
            <a:pPr algn="just">
              <a:buFont typeface="+mj-lt"/>
              <a:buAutoNum type="arabicPeriod"/>
            </a:pPr>
            <a:r>
              <a:rPr lang="en-US" sz="3200" b="1" dirty="0">
                <a:solidFill>
                  <a:srgbClr val="FF0000"/>
                </a:solidFill>
                <a:latin typeface="inter-bold"/>
              </a:rPr>
              <a:t>Maintainability</a:t>
            </a:r>
            <a:r>
              <a:rPr lang="en-US" sz="3200" b="1" dirty="0">
                <a:solidFill>
                  <a:srgbClr val="000000"/>
                </a:solidFill>
                <a:latin typeface="inter-bold"/>
              </a:rPr>
              <a:t>:</a:t>
            </a:r>
            <a:r>
              <a:rPr lang="en-US" sz="3200" dirty="0">
                <a:solidFill>
                  <a:srgbClr val="000000"/>
                </a:solidFill>
                <a:latin typeface="inter-regular"/>
              </a:rPr>
              <a:t> The design should be so simple so that it can be easily maintainable by other designers.</a:t>
            </a:r>
          </a:p>
          <a:p>
            <a:endParaRPr lang="en-US" sz="3200" dirty="0">
              <a:solidFill>
                <a:srgbClr val="0070C0"/>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939635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265043"/>
            <a:ext cx="10515600" cy="6374296"/>
          </a:xfrm>
        </p:spPr>
        <p:txBody>
          <a:bodyPr>
            <a:normAutofit/>
          </a:bodyPr>
          <a:lstStyle/>
          <a:p>
            <a:r>
              <a:rPr lang="en-US" sz="3200" dirty="0">
                <a:solidFill>
                  <a:srgbClr val="0070C0"/>
                </a:solidFill>
              </a:rPr>
              <a:t>The terminal symbols, that is, Start and Stop / End symbols should have only one flow line. </a:t>
            </a:r>
          </a:p>
          <a:p>
            <a:endParaRPr lang="en-US" sz="3200" dirty="0">
              <a:solidFill>
                <a:srgbClr val="0070C0"/>
              </a:solidFill>
            </a:endParaRPr>
          </a:p>
          <a:p>
            <a:endParaRPr lang="en-US" sz="3200" dirty="0">
              <a:solidFill>
                <a:srgbClr val="0070C0"/>
              </a:solidFill>
            </a:endParaRPr>
          </a:p>
          <a:p>
            <a:endParaRPr lang="en-US" sz="3200" dirty="0">
              <a:solidFill>
                <a:srgbClr val="0070C0"/>
              </a:solidFill>
            </a:endParaRPr>
          </a:p>
          <a:p>
            <a:r>
              <a:rPr lang="en-US" sz="3200" dirty="0">
                <a:solidFill>
                  <a:srgbClr val="0070C0"/>
                </a:solidFill>
              </a:rPr>
              <a:t>The symbol should contain the information (process, data or text) clearly to carry out the required action.</a:t>
            </a:r>
          </a:p>
          <a:p>
            <a:r>
              <a:rPr lang="en-US" sz="3200" dirty="0">
                <a:solidFill>
                  <a:srgbClr val="0070C0"/>
                </a:solidFill>
              </a:rPr>
              <a:t>          For example, to add two numbers A and B and storing results as C, draw the following block.</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18582517-1541-4E39-982A-765B772237BC}"/>
              </a:ext>
            </a:extLst>
          </p:cNvPr>
          <p:cNvPicPr>
            <a:picLocks noChangeAspect="1"/>
          </p:cNvPicPr>
          <p:nvPr/>
        </p:nvPicPr>
        <p:blipFill>
          <a:blip r:embed="rId2"/>
          <a:stretch>
            <a:fillRect/>
          </a:stretch>
        </p:blipFill>
        <p:spPr>
          <a:xfrm>
            <a:off x="2423698" y="1384437"/>
            <a:ext cx="4841819" cy="1716572"/>
          </a:xfrm>
          <a:prstGeom prst="rect">
            <a:avLst/>
          </a:prstGeom>
        </p:spPr>
      </p:pic>
      <p:pic>
        <p:nvPicPr>
          <p:cNvPr id="6" name="Picture 5">
            <a:extLst>
              <a:ext uri="{FF2B5EF4-FFF2-40B4-BE49-F238E27FC236}">
                <a16:creationId xmlns:a16="http://schemas.microsoft.com/office/drawing/2014/main" id="{5F045CD8-45D1-4661-998D-E369A8BA9FB8}"/>
              </a:ext>
            </a:extLst>
          </p:cNvPr>
          <p:cNvPicPr>
            <a:picLocks noChangeAspect="1"/>
          </p:cNvPicPr>
          <p:nvPr/>
        </p:nvPicPr>
        <p:blipFill>
          <a:blip r:embed="rId3"/>
          <a:stretch>
            <a:fillRect/>
          </a:stretch>
        </p:blipFill>
        <p:spPr>
          <a:xfrm>
            <a:off x="7699927" y="4607821"/>
            <a:ext cx="3286125" cy="1748529"/>
          </a:xfrm>
          <a:prstGeom prst="rect">
            <a:avLst/>
          </a:prstGeom>
        </p:spPr>
      </p:pic>
    </p:spTree>
    <p:extLst>
      <p:ext uri="{BB962C8B-B14F-4D97-AF65-F5344CB8AC3E}">
        <p14:creationId xmlns:p14="http://schemas.microsoft.com/office/powerpoint/2010/main" val="1434947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a:bodyPr>
          <a:lstStyle/>
          <a:p>
            <a:r>
              <a:rPr lang="en-US" sz="3200" dirty="0">
                <a:solidFill>
                  <a:srgbClr val="0070C0"/>
                </a:solidFill>
              </a:rPr>
              <a:t>The number of flow-lines can be reduced using connector symbol. The connectors are mainly required in complex flowcharts.</a:t>
            </a:r>
          </a:p>
          <a:p>
            <a:r>
              <a:rPr lang="en-US" sz="3200" dirty="0">
                <a:solidFill>
                  <a:srgbClr val="0070C0"/>
                </a:solidFill>
              </a:rPr>
              <a:t>The intersected flow-lines should be avoided. This makes the flowchart effective and represents communication clearly.</a:t>
            </a:r>
          </a:p>
          <a:p>
            <a:r>
              <a:rPr lang="en-US" sz="3200" dirty="0">
                <a:solidFill>
                  <a:srgbClr val="0070C0"/>
                </a:solidFill>
              </a:rPr>
              <a:t>The correctness of the flowchart can be tested by passing the test data through it. It becomes the validity test of the flowchart.</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01391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pic>
        <p:nvPicPr>
          <p:cNvPr id="5" name="Content Placeholder 4">
            <a:extLst>
              <a:ext uri="{FF2B5EF4-FFF2-40B4-BE49-F238E27FC236}">
                <a16:creationId xmlns:a16="http://schemas.microsoft.com/office/drawing/2014/main" id="{43C77EB0-77C4-4E47-9EC4-36D3D441B72C}"/>
              </a:ext>
            </a:extLst>
          </p:cNvPr>
          <p:cNvPicPr>
            <a:picLocks noGrp="1" noChangeAspect="1"/>
          </p:cNvPicPr>
          <p:nvPr>
            <p:ph idx="1"/>
          </p:nvPr>
        </p:nvPicPr>
        <p:blipFill>
          <a:blip r:embed="rId2"/>
          <a:stretch>
            <a:fillRect/>
          </a:stretch>
        </p:blipFill>
        <p:spPr>
          <a:xfrm>
            <a:off x="370366" y="0"/>
            <a:ext cx="5924416" cy="6811962"/>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Rectangle 5">
            <a:extLst>
              <a:ext uri="{FF2B5EF4-FFF2-40B4-BE49-F238E27FC236}">
                <a16:creationId xmlns:a16="http://schemas.microsoft.com/office/drawing/2014/main" id="{2FD8043B-A42E-46B5-B3C0-111CC231B149}"/>
              </a:ext>
            </a:extLst>
          </p:cNvPr>
          <p:cNvSpPr/>
          <p:nvPr/>
        </p:nvSpPr>
        <p:spPr>
          <a:xfrm>
            <a:off x="5049078" y="848514"/>
            <a:ext cx="6772556" cy="830997"/>
          </a:xfrm>
          <a:prstGeom prst="rect">
            <a:avLst/>
          </a:prstGeom>
        </p:spPr>
        <p:txBody>
          <a:bodyPr wrap="square">
            <a:spAutoFit/>
          </a:bodyPr>
          <a:lstStyle/>
          <a:p>
            <a:r>
              <a:rPr lang="en-US" sz="2400" dirty="0">
                <a:solidFill>
                  <a:srgbClr val="FF0000"/>
                </a:solidFill>
              </a:rPr>
              <a:t>To find and print the largest of the given three numbers A, B &amp; C</a:t>
            </a:r>
          </a:p>
        </p:txBody>
      </p:sp>
    </p:spTree>
    <p:extLst>
      <p:ext uri="{BB962C8B-B14F-4D97-AF65-F5344CB8AC3E}">
        <p14:creationId xmlns:p14="http://schemas.microsoft.com/office/powerpoint/2010/main" val="25665300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Autofit/>
          </a:bodyPr>
          <a:lstStyle/>
          <a:p>
            <a:pPr algn="ctr"/>
            <a:r>
              <a:rPr lang="en-US" b="1" dirty="0">
                <a:solidFill>
                  <a:srgbClr val="FF0000"/>
                </a:solidFill>
              </a:rPr>
              <a:t>Coupling and Cohesion Measures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lgn="just">
              <a:buNone/>
            </a:pPr>
            <a:r>
              <a:rPr lang="en-US" sz="3600" dirty="0">
                <a:solidFill>
                  <a:schemeClr val="accent1">
                    <a:lumMod val="75000"/>
                  </a:schemeClr>
                </a:solidFill>
              </a:rPr>
              <a:t>Coupling: Coupling is the measure of the degree of interdependence between the modules. A good software will have low coupling. </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574738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Types of Coupling: </a:t>
            </a:r>
          </a:p>
        </p:txBody>
      </p:sp>
      <p:pic>
        <p:nvPicPr>
          <p:cNvPr id="5" name="Content Placeholder 4">
            <a:extLst>
              <a:ext uri="{FF2B5EF4-FFF2-40B4-BE49-F238E27FC236}">
                <a16:creationId xmlns:a16="http://schemas.microsoft.com/office/drawing/2014/main" id="{642B7E14-4A41-40DB-A37A-FCD95543AE5B}"/>
              </a:ext>
            </a:extLst>
          </p:cNvPr>
          <p:cNvPicPr>
            <a:picLocks noGrp="1" noChangeAspect="1"/>
          </p:cNvPicPr>
          <p:nvPr>
            <p:ph idx="1"/>
          </p:nvPr>
        </p:nvPicPr>
        <p:blipFill>
          <a:blip r:embed="rId2"/>
          <a:stretch>
            <a:fillRect/>
          </a:stretch>
        </p:blipFill>
        <p:spPr>
          <a:xfrm>
            <a:off x="3557933" y="1351145"/>
            <a:ext cx="5228257" cy="5261690"/>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8108901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Types of Coupling</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lgn="just">
              <a:buNone/>
            </a:pPr>
            <a:r>
              <a:rPr lang="en-US" sz="3200" dirty="0">
                <a:solidFill>
                  <a:srgbClr val="FF0000"/>
                </a:solidFill>
              </a:rPr>
              <a:t>Data Coupling: </a:t>
            </a:r>
          </a:p>
          <a:p>
            <a:pPr marL="0" indent="0" algn="just">
              <a:buNone/>
            </a:pPr>
            <a:r>
              <a:rPr lang="en-US" sz="3200" dirty="0"/>
              <a:t>If the dependency between the modules is based on the fact that they communicate by passing only data, then the modules are said to be data coupled. </a:t>
            </a:r>
          </a:p>
          <a:p>
            <a:pPr marL="0" indent="0" algn="just">
              <a:buNone/>
            </a:pPr>
            <a:r>
              <a:rPr lang="en-US" sz="3200" dirty="0"/>
              <a:t>In data coupling, the components are independent of each other and communicate through data. Module communications don’t contain tramp data. </a:t>
            </a:r>
          </a:p>
          <a:p>
            <a:pPr marL="0" indent="0" algn="just">
              <a:buNone/>
            </a:pPr>
            <a:r>
              <a:rPr lang="en-US" sz="3200" dirty="0"/>
              <a:t>Example-customer billing system.</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568771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lnSpcReduction="10000"/>
          </a:bodyPr>
          <a:lstStyle/>
          <a:p>
            <a:pPr marL="0" lvl="0" indent="0" algn="just">
              <a:buNone/>
            </a:pPr>
            <a:r>
              <a:rPr lang="en-US" sz="3600" dirty="0">
                <a:solidFill>
                  <a:srgbClr val="FF0000"/>
                </a:solidFill>
              </a:rPr>
              <a:t>Stamp Coupling </a:t>
            </a:r>
          </a:p>
          <a:p>
            <a:pPr marL="0" lvl="0" indent="0" algn="just">
              <a:buNone/>
            </a:pPr>
            <a:r>
              <a:rPr lang="en-US" sz="3600" dirty="0">
                <a:solidFill>
                  <a:prstClr val="black"/>
                </a:solidFill>
              </a:rPr>
              <a:t>In stamp coupling, the complete data structure is passed from one module to another module. Therefore, it involves tramp data. It may be necessary due to efficiency factors- this choice was made by the insightful designer, not a lazy programmer.</a:t>
            </a:r>
          </a:p>
          <a:p>
            <a:pPr marL="0" indent="0" fontAlgn="base">
              <a:buNone/>
            </a:pPr>
            <a:r>
              <a:rPr lang="en-US" sz="3200" b="1" dirty="0">
                <a:solidFill>
                  <a:srgbClr val="FF0000"/>
                </a:solidFill>
                <a:latin typeface="urw-din"/>
              </a:rPr>
              <a:t>Control Coupling:</a:t>
            </a:r>
            <a:r>
              <a:rPr lang="en-US" sz="3200" dirty="0">
                <a:solidFill>
                  <a:srgbClr val="273239"/>
                </a:solidFill>
                <a:latin typeface="urw-din"/>
              </a:rPr>
              <a:t> </a:t>
            </a:r>
          </a:p>
          <a:p>
            <a:pPr marL="0" indent="0" algn="just" fontAlgn="base">
              <a:buNone/>
            </a:pPr>
            <a:r>
              <a:rPr lang="en-US" sz="3600" dirty="0">
                <a:solidFill>
                  <a:prstClr val="black"/>
                </a:solidFill>
              </a:rPr>
              <a:t>If the modules communicate by passing control information, then they are said to be control coupled. It can be bad if parameters indicate completely different behavior and good if parameters allow factoring and reuse of functionality. Example- sort function that takes comparison function as an argument.</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2907450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36525"/>
            <a:ext cx="10515600" cy="6502814"/>
          </a:xfrm>
        </p:spPr>
        <p:txBody>
          <a:bodyPr>
            <a:normAutofit/>
          </a:bodyPr>
          <a:lstStyle/>
          <a:p>
            <a:pPr marL="0" indent="0" algn="just" fontAlgn="base">
              <a:buNone/>
            </a:pPr>
            <a:r>
              <a:rPr lang="en-US" sz="3200" b="1" dirty="0">
                <a:solidFill>
                  <a:srgbClr val="FF0000"/>
                </a:solidFill>
                <a:latin typeface="urw-din"/>
              </a:rPr>
              <a:t>External Coupling:</a:t>
            </a:r>
            <a:r>
              <a:rPr lang="en-US" sz="3200" dirty="0">
                <a:solidFill>
                  <a:srgbClr val="273239"/>
                </a:solidFill>
                <a:latin typeface="urw-din"/>
              </a:rPr>
              <a:t> In external coupling, the modules depend on other modules, external to the software being developed or to a particular type of hardware. Ex- protocol, external file, device format, etc.</a:t>
            </a:r>
          </a:p>
          <a:p>
            <a:pPr marL="0" indent="0" algn="just" fontAlgn="base">
              <a:buNone/>
            </a:pPr>
            <a:r>
              <a:rPr lang="en-US" sz="3200" b="1" dirty="0">
                <a:solidFill>
                  <a:srgbClr val="FF0000"/>
                </a:solidFill>
                <a:latin typeface="urw-din"/>
              </a:rPr>
              <a:t>Common Coupling:</a:t>
            </a:r>
            <a:r>
              <a:rPr lang="en-US" sz="3200" dirty="0">
                <a:solidFill>
                  <a:srgbClr val="273239"/>
                </a:solidFill>
                <a:latin typeface="urw-din"/>
              </a:rPr>
              <a:t> The modules have shared data such as global data structures. The changes in global data mean tracing back to all modules which access that data to evaluate the effect of the change. So it has got disadvantages like difficulty in reusing modules, reduced ability to control data accesses, and reduced maintainability.</a:t>
            </a:r>
          </a:p>
          <a:p>
            <a:pPr marL="0" indent="0" algn="just" fontAlgn="base">
              <a:buNone/>
            </a:pPr>
            <a:r>
              <a:rPr lang="en-US" sz="3200" b="1" dirty="0">
                <a:solidFill>
                  <a:srgbClr val="FF0000"/>
                </a:solidFill>
                <a:latin typeface="urw-din"/>
              </a:rPr>
              <a:t>Content Coupling:</a:t>
            </a:r>
            <a:r>
              <a:rPr lang="en-US" sz="3200" dirty="0">
                <a:solidFill>
                  <a:srgbClr val="FF0000"/>
                </a:solidFill>
                <a:latin typeface="urw-din"/>
              </a:rPr>
              <a:t> </a:t>
            </a:r>
            <a:r>
              <a:rPr lang="en-US" sz="3200" dirty="0">
                <a:solidFill>
                  <a:srgbClr val="273239"/>
                </a:solidFill>
                <a:latin typeface="urw-din"/>
              </a:rPr>
              <a:t>In a content coupling, one module can modify the data of another module, or control flow is passed from one module to the other module. This is the worst form of coupling and should be avoided.</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708199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Cohesion</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lgn="just">
              <a:buNone/>
            </a:pPr>
            <a:r>
              <a:rPr lang="en-US" sz="3200" dirty="0">
                <a:solidFill>
                  <a:srgbClr val="273239"/>
                </a:solidFill>
                <a:latin typeface="urw-din"/>
              </a:rPr>
              <a:t> Cohesion is a measure of the degree to which the elements of the module are functionally related. </a:t>
            </a:r>
          </a:p>
          <a:p>
            <a:pPr marL="0" indent="0" algn="just">
              <a:buNone/>
            </a:pPr>
            <a:r>
              <a:rPr lang="en-US" sz="3200" dirty="0">
                <a:solidFill>
                  <a:srgbClr val="273239"/>
                </a:solidFill>
                <a:latin typeface="urw-din"/>
              </a:rPr>
              <a:t>It is the degree to which all elements directed towards performing a single task are contained in the component. Basically, cohesion is the internal glue that keeps the module together. </a:t>
            </a:r>
          </a:p>
          <a:p>
            <a:pPr marL="0" indent="0" algn="just">
              <a:buNone/>
            </a:pPr>
            <a:r>
              <a:rPr lang="en-US" sz="3200" dirty="0">
                <a:solidFill>
                  <a:srgbClr val="273239"/>
                </a:solidFill>
                <a:latin typeface="urw-din"/>
              </a:rPr>
              <a:t>A good software design will have high cohesion. </a:t>
            </a:r>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6427377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Types of Cohesion</a:t>
            </a:r>
          </a:p>
        </p:txBody>
      </p:sp>
      <p:pic>
        <p:nvPicPr>
          <p:cNvPr id="5" name="Content Placeholder 4">
            <a:extLst>
              <a:ext uri="{FF2B5EF4-FFF2-40B4-BE49-F238E27FC236}">
                <a16:creationId xmlns:a16="http://schemas.microsoft.com/office/drawing/2014/main" id="{B30FA107-EE22-4683-B546-FBD9AF7ECA06}"/>
              </a:ext>
            </a:extLst>
          </p:cNvPr>
          <p:cNvPicPr>
            <a:picLocks noGrp="1" noChangeAspect="1"/>
          </p:cNvPicPr>
          <p:nvPr>
            <p:ph idx="1"/>
          </p:nvPr>
        </p:nvPicPr>
        <p:blipFill>
          <a:blip r:embed="rId2"/>
          <a:stretch>
            <a:fillRect/>
          </a:stretch>
        </p:blipFill>
        <p:spPr>
          <a:xfrm>
            <a:off x="4440099" y="1421846"/>
            <a:ext cx="3603970" cy="4589325"/>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05224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E93ED9A-3B36-4450-90E8-C3E89D0F0C62}"/>
              </a:ext>
            </a:extLst>
          </p:cNvPr>
          <p:cNvSpPr>
            <a:spLocks noGrp="1"/>
          </p:cNvSpPr>
          <p:nvPr>
            <p:ph type="title"/>
          </p:nvPr>
        </p:nvSpPr>
        <p:spPr/>
        <p:txBody>
          <a:bodyPr/>
          <a:lstStyle/>
          <a:p>
            <a:pPr eaLnBrk="1" hangingPunct="1"/>
            <a:r>
              <a:rPr lang="en-US" altLang="en-US" dirty="0"/>
              <a:t>   </a:t>
            </a:r>
          </a:p>
        </p:txBody>
      </p:sp>
      <p:pic>
        <p:nvPicPr>
          <p:cNvPr id="6147" name="Picture 5" descr="Architecture: Architecture Design In Software Engineering Ppt">
            <a:extLst>
              <a:ext uri="{FF2B5EF4-FFF2-40B4-BE49-F238E27FC236}">
                <a16:creationId xmlns:a16="http://schemas.microsoft.com/office/drawing/2014/main" id="{9D7E858C-B2C2-4DA1-89CB-081314478A0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316"/>
          <a:stretch/>
        </p:blipFill>
        <p:spPr>
          <a:xfrm>
            <a:off x="284921" y="0"/>
            <a:ext cx="11270974" cy="6646521"/>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Types of Cohesion</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lnSpcReduction="10000"/>
          </a:bodyPr>
          <a:lstStyle/>
          <a:p>
            <a:pPr marL="0" indent="0" algn="just" fontAlgn="base">
              <a:buNone/>
            </a:pPr>
            <a:r>
              <a:rPr lang="en-US" sz="3200" b="1" dirty="0">
                <a:solidFill>
                  <a:srgbClr val="FF0000"/>
                </a:solidFill>
                <a:latin typeface="urw-din"/>
              </a:rPr>
              <a:t>Functional Cohesion:</a:t>
            </a:r>
            <a:r>
              <a:rPr lang="en-US" sz="3200" dirty="0">
                <a:solidFill>
                  <a:srgbClr val="273239"/>
                </a:solidFill>
                <a:latin typeface="urw-din"/>
              </a:rPr>
              <a:t> Every essential element for a single computation is contained in the component. A functional cohesion performs the task and functions. It is an ideal situation.</a:t>
            </a:r>
          </a:p>
          <a:p>
            <a:pPr marL="0" indent="0" algn="just" fontAlgn="base">
              <a:buNone/>
            </a:pPr>
            <a:r>
              <a:rPr lang="en-US" sz="3200" b="1" dirty="0">
                <a:solidFill>
                  <a:srgbClr val="FF0000"/>
                </a:solidFill>
                <a:latin typeface="urw-din"/>
              </a:rPr>
              <a:t>Sequential Cohesion:</a:t>
            </a:r>
            <a:r>
              <a:rPr lang="en-US" sz="3200" dirty="0">
                <a:solidFill>
                  <a:srgbClr val="273239"/>
                </a:solidFill>
                <a:latin typeface="urw-din"/>
              </a:rPr>
              <a:t> An element outputs some data that becomes the input for other element, i.e., data flow between the parts. It occurs naturally in functional programming languages.</a:t>
            </a:r>
          </a:p>
          <a:p>
            <a:pPr marL="0" indent="0" algn="just" fontAlgn="base">
              <a:buNone/>
            </a:pPr>
            <a:r>
              <a:rPr lang="en-US" sz="3200" b="1" dirty="0">
                <a:solidFill>
                  <a:srgbClr val="FF0000"/>
                </a:solidFill>
                <a:latin typeface="urw-din"/>
              </a:rPr>
              <a:t>Communicational Cohesion:</a:t>
            </a:r>
            <a:r>
              <a:rPr lang="en-US" sz="3200" dirty="0">
                <a:solidFill>
                  <a:srgbClr val="273239"/>
                </a:solidFill>
                <a:latin typeface="urw-din"/>
              </a:rPr>
              <a:t> Two elements operate on the same input data or contribute towards the same output data. Example- update record in the database and send it to the printer.</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649388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36525"/>
            <a:ext cx="10515600" cy="6502814"/>
          </a:xfrm>
        </p:spPr>
        <p:txBody>
          <a:bodyPr>
            <a:normAutofit/>
          </a:bodyPr>
          <a:lstStyle/>
          <a:p>
            <a:pPr marL="0" indent="0" algn="just" fontAlgn="base">
              <a:buNone/>
            </a:pPr>
            <a:r>
              <a:rPr lang="en-US" sz="3600" b="1" dirty="0">
                <a:solidFill>
                  <a:srgbClr val="FF0000"/>
                </a:solidFill>
                <a:latin typeface="urw-din"/>
              </a:rPr>
              <a:t>Procedural Cohesion:</a:t>
            </a:r>
            <a:r>
              <a:rPr lang="en-US" sz="3600" dirty="0">
                <a:solidFill>
                  <a:srgbClr val="273239"/>
                </a:solidFill>
                <a:latin typeface="urw-din"/>
              </a:rPr>
              <a:t> Elements of procedural cohesion ensure the order of execution. Actions are still weakly connected and unlikely to be reusable. Ex- calculate student GPA, print student record, calculate cumulative GPA, print cumulative GPA.</a:t>
            </a:r>
          </a:p>
          <a:p>
            <a:pPr marL="0" indent="0" algn="just" fontAlgn="base">
              <a:buNone/>
            </a:pPr>
            <a:r>
              <a:rPr lang="en-US" sz="3600" b="1" dirty="0">
                <a:solidFill>
                  <a:srgbClr val="FF0000"/>
                </a:solidFill>
                <a:latin typeface="urw-din"/>
              </a:rPr>
              <a:t>Temporal Cohesion:</a:t>
            </a:r>
            <a:r>
              <a:rPr lang="en-US" sz="3600" dirty="0">
                <a:solidFill>
                  <a:srgbClr val="273239"/>
                </a:solidFill>
                <a:latin typeface="urw-din"/>
              </a:rPr>
              <a:t> The elements are related by their timing involved. A module connected with temporal cohesion all the tasks must be executed in the same time span. This cohesion contains the code for initializing all the parts of the system. Lots of different activities occur, all at unit time.</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7399787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lnSpcReduction="10000"/>
          </a:bodyPr>
          <a:lstStyle/>
          <a:p>
            <a:pPr marL="0" lvl="0" indent="0" algn="just" fontAlgn="base">
              <a:buNone/>
            </a:pPr>
            <a:r>
              <a:rPr lang="en-US" sz="3600" b="1" dirty="0">
                <a:solidFill>
                  <a:srgbClr val="FF0000"/>
                </a:solidFill>
                <a:latin typeface="urw-din"/>
              </a:rPr>
              <a:t>Logical Cohesion:</a:t>
            </a:r>
            <a:r>
              <a:rPr lang="en-US" sz="3600" dirty="0">
                <a:solidFill>
                  <a:srgbClr val="FF0000"/>
                </a:solidFill>
                <a:latin typeface="urw-din"/>
              </a:rPr>
              <a:t> </a:t>
            </a:r>
            <a:r>
              <a:rPr lang="en-US" sz="3600" dirty="0">
                <a:solidFill>
                  <a:srgbClr val="273239"/>
                </a:solidFill>
                <a:latin typeface="urw-din"/>
              </a:rPr>
              <a:t>The elements are logically related and not functionally. </a:t>
            </a:r>
          </a:p>
          <a:p>
            <a:pPr marL="0" lvl="0" indent="0" algn="just" fontAlgn="base">
              <a:buNone/>
            </a:pPr>
            <a:r>
              <a:rPr lang="en-US" sz="3600" dirty="0">
                <a:solidFill>
                  <a:srgbClr val="273239"/>
                </a:solidFill>
                <a:latin typeface="urw-din"/>
              </a:rPr>
              <a:t>Ex- A component reads inputs from tape, disk, and network. All the code for these functions is in the same component. Operations are related, but the functions are significantly different.</a:t>
            </a:r>
          </a:p>
          <a:p>
            <a:pPr marL="0" lvl="0" indent="0" algn="just" fontAlgn="base">
              <a:buNone/>
            </a:pPr>
            <a:r>
              <a:rPr lang="en-US" sz="3600" b="1" dirty="0">
                <a:solidFill>
                  <a:srgbClr val="FF0000"/>
                </a:solidFill>
                <a:latin typeface="urw-din"/>
              </a:rPr>
              <a:t>Coincidental Cohesion:</a:t>
            </a:r>
            <a:r>
              <a:rPr lang="en-US" sz="3600" dirty="0">
                <a:solidFill>
                  <a:srgbClr val="273239"/>
                </a:solidFill>
                <a:latin typeface="urw-din"/>
              </a:rPr>
              <a:t> The elements are not related(unrelated). The elements have no conceptual relationship other than location in source code. It is accidental and the worst form of cohesion.</a:t>
            </a:r>
          </a:p>
          <a:p>
            <a:pPr marL="0" lvl="0" indent="0" algn="just" fontAlgn="base">
              <a:buNone/>
            </a:pPr>
            <a:r>
              <a:rPr lang="en-US" sz="3600" dirty="0">
                <a:solidFill>
                  <a:srgbClr val="273239"/>
                </a:solidFill>
                <a:latin typeface="urw-din"/>
              </a:rPr>
              <a:t>Ex- print next line and reverse the characters of a string in a single component.</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86896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13D0-1225-43E0-AB6F-C08901FE7A67}"/>
              </a:ext>
            </a:extLst>
          </p:cNvPr>
          <p:cNvSpPr>
            <a:spLocks noGrp="1"/>
          </p:cNvSpPr>
          <p:nvPr>
            <p:ph type="title"/>
          </p:nvPr>
        </p:nvSpPr>
        <p:spPr/>
        <p:txBody>
          <a:bodyPr/>
          <a:lstStyle/>
          <a:p>
            <a:r>
              <a:rPr lang="en-US" b="1" dirty="0">
                <a:solidFill>
                  <a:srgbClr val="FF0000"/>
                </a:solidFill>
              </a:rPr>
              <a:t>Data/class design</a:t>
            </a:r>
            <a:endParaRPr lang="en-US" b="1" dirty="0"/>
          </a:p>
        </p:txBody>
      </p:sp>
      <p:sp>
        <p:nvSpPr>
          <p:cNvPr id="3" name="Content Placeholder 2">
            <a:extLst>
              <a:ext uri="{FF2B5EF4-FFF2-40B4-BE49-F238E27FC236}">
                <a16:creationId xmlns:a16="http://schemas.microsoft.com/office/drawing/2014/main" id="{F88926B9-870A-4251-96FE-981BED06E1AA}"/>
              </a:ext>
            </a:extLst>
          </p:cNvPr>
          <p:cNvSpPr>
            <a:spLocks noGrp="1"/>
          </p:cNvSpPr>
          <p:nvPr>
            <p:ph idx="1"/>
          </p:nvPr>
        </p:nvSpPr>
        <p:spPr/>
        <p:txBody>
          <a:bodyPr/>
          <a:lstStyle/>
          <a:p>
            <a:pPr marL="0" indent="0" algn="just">
              <a:buNone/>
            </a:pPr>
            <a:r>
              <a:rPr lang="en-US" sz="3600" dirty="0"/>
              <a:t>The </a:t>
            </a:r>
            <a:r>
              <a:rPr lang="en-US" sz="3600" i="1" dirty="0">
                <a:solidFill>
                  <a:srgbClr val="FF0000"/>
                </a:solidFill>
              </a:rPr>
              <a:t>data/class design </a:t>
            </a:r>
            <a:r>
              <a:rPr lang="en-US" sz="3600" dirty="0"/>
              <a:t>transforms class models into design class realizations and the requisite data structures required to implement the software. Part of class design may occur in conjunction with the design of software architecture.</a:t>
            </a:r>
          </a:p>
          <a:p>
            <a:endParaRPr lang="en-US" dirty="0"/>
          </a:p>
        </p:txBody>
      </p:sp>
      <p:sp>
        <p:nvSpPr>
          <p:cNvPr id="4" name="Footer Placeholder 3">
            <a:extLst>
              <a:ext uri="{FF2B5EF4-FFF2-40B4-BE49-F238E27FC236}">
                <a16:creationId xmlns:a16="http://schemas.microsoft.com/office/drawing/2014/main" id="{3BF37BFF-E5AC-4BF4-9908-B4D367555866}"/>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15277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91B8-9611-44AD-8810-08F774EE64D5}"/>
              </a:ext>
            </a:extLst>
          </p:cNvPr>
          <p:cNvSpPr>
            <a:spLocks noGrp="1"/>
          </p:cNvSpPr>
          <p:nvPr>
            <p:ph type="title"/>
          </p:nvPr>
        </p:nvSpPr>
        <p:spPr/>
        <p:txBody>
          <a:bodyPr/>
          <a:lstStyle/>
          <a:p>
            <a:r>
              <a:rPr lang="en-US" b="1" dirty="0">
                <a:solidFill>
                  <a:srgbClr val="FF0000"/>
                </a:solidFill>
              </a:rPr>
              <a:t>Architectural design</a:t>
            </a:r>
            <a:endParaRPr lang="en-US" b="1" dirty="0"/>
          </a:p>
        </p:txBody>
      </p:sp>
      <p:sp>
        <p:nvSpPr>
          <p:cNvPr id="3" name="Content Placeholder 2">
            <a:extLst>
              <a:ext uri="{FF2B5EF4-FFF2-40B4-BE49-F238E27FC236}">
                <a16:creationId xmlns:a16="http://schemas.microsoft.com/office/drawing/2014/main" id="{79D59375-742D-4D90-9ED6-5AFD509758E9}"/>
              </a:ext>
            </a:extLst>
          </p:cNvPr>
          <p:cNvSpPr>
            <a:spLocks noGrp="1"/>
          </p:cNvSpPr>
          <p:nvPr>
            <p:ph idx="1"/>
          </p:nvPr>
        </p:nvSpPr>
        <p:spPr/>
        <p:txBody>
          <a:bodyPr/>
          <a:lstStyle/>
          <a:p>
            <a:pPr marL="0" indent="0" algn="just">
              <a:buNone/>
            </a:pPr>
            <a:r>
              <a:rPr lang="en-US" sz="3600" dirty="0"/>
              <a:t>The </a:t>
            </a:r>
            <a:r>
              <a:rPr lang="en-US" sz="3600" i="1" dirty="0">
                <a:solidFill>
                  <a:srgbClr val="FF0000"/>
                </a:solidFill>
              </a:rPr>
              <a:t>architectural design </a:t>
            </a:r>
            <a:r>
              <a:rPr lang="en-US" sz="3600" dirty="0"/>
              <a:t>defines the relationship between major structural elements of the software, the architectural styles and design patterns that can be used to achieve the requirements defined for the system, and the constraints that affect the way in which architecture can be implemented.</a:t>
            </a:r>
          </a:p>
          <a:p>
            <a:endParaRPr lang="en-US" dirty="0"/>
          </a:p>
        </p:txBody>
      </p:sp>
      <p:sp>
        <p:nvSpPr>
          <p:cNvPr id="4" name="Footer Placeholder 3">
            <a:extLst>
              <a:ext uri="{FF2B5EF4-FFF2-40B4-BE49-F238E27FC236}">
                <a16:creationId xmlns:a16="http://schemas.microsoft.com/office/drawing/2014/main" id="{335B8A62-4329-43B9-8D51-162EECD76B53}"/>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614100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3406</Words>
  <Application>Microsoft Office PowerPoint</Application>
  <PresentationFormat>Widescreen</PresentationFormat>
  <Paragraphs>332</Paragraphs>
  <Slides>72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Arial</vt:lpstr>
      <vt:lpstr>Calibri</vt:lpstr>
      <vt:lpstr>Calibri Light</vt:lpstr>
      <vt:lpstr>Consolas</vt:lpstr>
      <vt:lpstr>Graphik</vt:lpstr>
      <vt:lpstr>inter-bold</vt:lpstr>
      <vt:lpstr>inter-regular</vt:lpstr>
      <vt:lpstr>StarSymbol</vt:lpstr>
      <vt:lpstr>urw-din</vt:lpstr>
      <vt:lpstr>Wingdings</vt:lpstr>
      <vt:lpstr>Office Theme</vt:lpstr>
      <vt:lpstr>  Unit 3 Software Engineering</vt:lpstr>
      <vt:lpstr>Index</vt:lpstr>
      <vt:lpstr>Software Design</vt:lpstr>
      <vt:lpstr>  </vt:lpstr>
      <vt:lpstr>Objectives of Software Design</vt:lpstr>
      <vt:lpstr>   </vt:lpstr>
      <vt:lpstr>   </vt:lpstr>
      <vt:lpstr>Data/class design</vt:lpstr>
      <vt:lpstr>Architectural design</vt:lpstr>
      <vt:lpstr>The interface design</vt:lpstr>
      <vt:lpstr>Component-level design</vt:lpstr>
      <vt:lpstr>The Design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Phases in the Design Process</vt:lpstr>
      <vt:lpstr>Modular programming</vt:lpstr>
      <vt:lpstr>Modular programming</vt:lpstr>
      <vt:lpstr>Modularization</vt:lpstr>
      <vt:lpstr>   </vt:lpstr>
      <vt:lpstr>Modularization</vt:lpstr>
      <vt:lpstr>  </vt:lpstr>
      <vt:lpstr>  </vt:lpstr>
      <vt:lpstr>Advantage of modularization</vt:lpstr>
      <vt:lpstr>Structure Chart</vt:lpstr>
      <vt:lpstr>Symbols used in construction of structured chart </vt:lpstr>
      <vt:lpstr>  </vt:lpstr>
      <vt:lpstr>   </vt:lpstr>
      <vt:lpstr>  </vt:lpstr>
      <vt:lpstr>  </vt:lpstr>
      <vt:lpstr>  </vt:lpstr>
      <vt:lpstr>Example : Structure chart for an Email server</vt:lpstr>
      <vt:lpstr>Types of Structure Chart</vt:lpstr>
      <vt:lpstr>Pseudo code</vt:lpstr>
      <vt:lpstr>Pseudo code</vt:lpstr>
      <vt:lpstr>Advantages of Pseudocode</vt:lpstr>
      <vt:lpstr>How to write a Pseudo-code</vt:lpstr>
      <vt:lpstr>   </vt:lpstr>
      <vt:lpstr>   </vt:lpstr>
      <vt:lpstr>  </vt:lpstr>
      <vt:lpstr>   </vt:lpstr>
      <vt:lpstr>Flowchart</vt:lpstr>
      <vt:lpstr>Flowchart symbols</vt:lpstr>
      <vt:lpstr>Flowchart symbols</vt:lpstr>
      <vt:lpstr>  </vt:lpstr>
      <vt:lpstr>  </vt:lpstr>
      <vt:lpstr> Guidelines for preparing proper flowcharts</vt:lpstr>
      <vt:lpstr>  </vt:lpstr>
      <vt:lpstr>   </vt:lpstr>
      <vt:lpstr>  </vt:lpstr>
      <vt:lpstr>   </vt:lpstr>
      <vt:lpstr>Coupling and Cohesion Measures</vt:lpstr>
      <vt:lpstr>Types of Coupling: </vt:lpstr>
      <vt:lpstr>Types of Coupling</vt:lpstr>
      <vt:lpstr>  </vt:lpstr>
      <vt:lpstr>   </vt:lpstr>
      <vt:lpstr>Cohesion</vt:lpstr>
      <vt:lpstr>Types of Cohesion</vt:lpstr>
      <vt:lpstr>Types of Cohesion</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Kesharwani</dc:creator>
  <cp:lastModifiedBy>Abhishek Kesharwani</cp:lastModifiedBy>
  <cp:revision>291</cp:revision>
  <dcterms:created xsi:type="dcterms:W3CDTF">2022-01-19T10:20:23Z</dcterms:created>
  <dcterms:modified xsi:type="dcterms:W3CDTF">2022-03-31T05:03:56Z</dcterms:modified>
</cp:coreProperties>
</file>