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665" r:id="rId2"/>
    <p:sldId id="256" r:id="rId3"/>
    <p:sldId id="257" r:id="rId4"/>
    <p:sldId id="262" r:id="rId5"/>
    <p:sldId id="261" r:id="rId6"/>
    <p:sldId id="260" r:id="rId7"/>
    <p:sldId id="259" r:id="rId8"/>
    <p:sldId id="258" r:id="rId9"/>
    <p:sldId id="263" r:id="rId10"/>
    <p:sldId id="264" r:id="rId11"/>
    <p:sldId id="265" r:id="rId12"/>
    <p:sldId id="266" r:id="rId13"/>
    <p:sldId id="267" r:id="rId14"/>
    <p:sldId id="268" r:id="rId15"/>
    <p:sldId id="269" r:id="rId16"/>
    <p:sldId id="303" r:id="rId17"/>
    <p:sldId id="270" r:id="rId18"/>
    <p:sldId id="272" r:id="rId19"/>
    <p:sldId id="273" r:id="rId20"/>
    <p:sldId id="275" r:id="rId21"/>
    <p:sldId id="276" r:id="rId22"/>
    <p:sldId id="345" r:id="rId23"/>
    <p:sldId id="346" r:id="rId24"/>
    <p:sldId id="336" r:id="rId25"/>
    <p:sldId id="347" r:id="rId26"/>
    <p:sldId id="337" r:id="rId27"/>
    <p:sldId id="343" r:id="rId28"/>
    <p:sldId id="344" r:id="rId29"/>
    <p:sldId id="280" r:id="rId30"/>
    <p:sldId id="356" r:id="rId31"/>
    <p:sldId id="281" r:id="rId32"/>
    <p:sldId id="352" r:id="rId33"/>
    <p:sldId id="379" r:id="rId34"/>
    <p:sldId id="350" r:id="rId35"/>
    <p:sldId id="302" r:id="rId36"/>
    <p:sldId id="310" r:id="rId37"/>
    <p:sldId id="304" r:id="rId38"/>
    <p:sldId id="305" r:id="rId39"/>
    <p:sldId id="311" r:id="rId40"/>
    <p:sldId id="306" r:id="rId41"/>
    <p:sldId id="307" r:id="rId42"/>
    <p:sldId id="308" r:id="rId43"/>
    <p:sldId id="309" r:id="rId44"/>
    <p:sldId id="312" r:id="rId45"/>
    <p:sldId id="313" r:id="rId46"/>
    <p:sldId id="314" r:id="rId47"/>
    <p:sldId id="364" r:id="rId48"/>
    <p:sldId id="363" r:id="rId49"/>
    <p:sldId id="359" r:id="rId50"/>
    <p:sldId id="362" r:id="rId51"/>
    <p:sldId id="360" r:id="rId52"/>
    <p:sldId id="315" r:id="rId53"/>
    <p:sldId id="316" r:id="rId54"/>
    <p:sldId id="365" r:id="rId55"/>
    <p:sldId id="380" r:id="rId56"/>
    <p:sldId id="381" r:id="rId57"/>
    <p:sldId id="413" r:id="rId58"/>
    <p:sldId id="440" r:id="rId59"/>
    <p:sldId id="666" r:id="rId60"/>
    <p:sldId id="386" r:id="rId61"/>
    <p:sldId id="387" r:id="rId62"/>
    <p:sldId id="388" r:id="rId63"/>
    <p:sldId id="389" r:id="rId64"/>
    <p:sldId id="390" r:id="rId65"/>
    <p:sldId id="391" r:id="rId66"/>
    <p:sldId id="392" r:id="rId67"/>
    <p:sldId id="416" r:id="rId68"/>
    <p:sldId id="418" r:id="rId69"/>
    <p:sldId id="419" r:id="rId70"/>
    <p:sldId id="420" r:id="rId71"/>
    <p:sldId id="421" r:id="rId72"/>
    <p:sldId id="422" r:id="rId73"/>
    <p:sldId id="423" r:id="rId74"/>
    <p:sldId id="424" r:id="rId75"/>
    <p:sldId id="425" r:id="rId76"/>
    <p:sldId id="668" r:id="rId77"/>
    <p:sldId id="426" r:id="rId78"/>
    <p:sldId id="667" r:id="rId79"/>
    <p:sldId id="428" r:id="rId80"/>
    <p:sldId id="429" r:id="rId81"/>
    <p:sldId id="430" r:id="rId82"/>
    <p:sldId id="438" r:id="rId83"/>
    <p:sldId id="670" r:id="rId84"/>
    <p:sldId id="439" r:id="rId85"/>
    <p:sldId id="397" r:id="rId86"/>
    <p:sldId id="399" r:id="rId87"/>
    <p:sldId id="400" r:id="rId88"/>
    <p:sldId id="401" r:id="rId89"/>
    <p:sldId id="402" r:id="rId90"/>
    <p:sldId id="669" r:id="rId91"/>
    <p:sldId id="403" r:id="rId92"/>
    <p:sldId id="441" r:id="rId93"/>
    <p:sldId id="442"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1A73F-7F41-46C3-B579-BC2FC09A9CEF}" type="datetimeFigureOut">
              <a:rPr lang="en-US" smtClean="0"/>
              <a:pPr/>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20209-81F1-4AC1-A0E8-D9F36C32B0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a:xfrm>
            <a:off x="685800" y="304801"/>
            <a:ext cx="7772400" cy="3295650"/>
          </a:xfrm>
        </p:spPr>
        <p:txBody>
          <a:bodyPr>
            <a:normAutofit/>
          </a:bodyPr>
          <a:lstStyle/>
          <a:p>
            <a:br>
              <a:rPr lang="en-US" dirty="0"/>
            </a:br>
            <a:br>
              <a:rPr lang="en-US" dirty="0"/>
            </a:br>
            <a:r>
              <a:rPr lang="en-US" sz="5400" b="1" dirty="0">
                <a:solidFill>
                  <a:schemeClr val="accent1">
                    <a:lumMod val="75000"/>
                  </a:schemeClr>
                </a:solidFill>
              </a:rPr>
              <a:t>Unit 5</a:t>
            </a:r>
            <a:br>
              <a:rPr lang="en-US" sz="5400" dirty="0"/>
            </a:br>
            <a:r>
              <a:rPr lang="en-US" sz="5400" b="1" dirty="0">
                <a:solidFill>
                  <a:srgbClr val="FF0000"/>
                </a:solidFill>
              </a:rPr>
              <a:t>Software Engineering</a:t>
            </a:r>
            <a:endParaRPr lang="en-US" b="1" dirty="0">
              <a:solidFill>
                <a:srgbClr val="FF0000"/>
              </a:solidFill>
            </a:endParaRP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a:xfrm>
            <a:off x="76200" y="3886200"/>
            <a:ext cx="8610600" cy="1752600"/>
          </a:xfrm>
        </p:spPr>
        <p:txBody>
          <a:bodyPr>
            <a:normAutofit fontScale="92500"/>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sz="2600"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Problems during Maintenance</a:t>
            </a:r>
          </a:p>
        </p:txBody>
      </p:sp>
      <p:sp>
        <p:nvSpPr>
          <p:cNvPr id="3" name="Content Placeholder 2"/>
          <p:cNvSpPr>
            <a:spLocks noGrp="1"/>
          </p:cNvSpPr>
          <p:nvPr>
            <p:ph idx="1"/>
          </p:nvPr>
        </p:nvSpPr>
        <p:spPr/>
        <p:txBody>
          <a:bodyPr>
            <a:normAutofit/>
          </a:bodyPr>
          <a:lstStyle/>
          <a:p>
            <a:pPr algn="just"/>
            <a:r>
              <a:rPr lang="en-US" dirty="0"/>
              <a:t>Often the program is written by another person or group of persons.</a:t>
            </a:r>
          </a:p>
          <a:p>
            <a:pPr algn="just"/>
            <a:r>
              <a:rPr lang="en-US" dirty="0"/>
              <a:t>Often the program is changed by person who did not understand it clearly.</a:t>
            </a:r>
          </a:p>
          <a:p>
            <a:pPr algn="just"/>
            <a:r>
              <a:rPr lang="en-US" dirty="0"/>
              <a:t> Program listings are not structured.</a:t>
            </a:r>
          </a:p>
          <a:p>
            <a:pPr algn="just"/>
            <a:r>
              <a:rPr lang="en-US" dirty="0"/>
              <a:t> High staff turnover.</a:t>
            </a:r>
          </a:p>
          <a:p>
            <a:pPr algn="just"/>
            <a:r>
              <a:rPr lang="en-US" dirty="0"/>
              <a:t> Information gap.</a:t>
            </a:r>
          </a:p>
          <a:p>
            <a:pPr algn="just"/>
            <a:r>
              <a:rPr lang="en-US" dirty="0"/>
              <a:t> Systems are not designed for 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 Solutions to Maintenance Problems</a:t>
            </a:r>
          </a:p>
        </p:txBody>
      </p:sp>
      <p:sp>
        <p:nvSpPr>
          <p:cNvPr id="3" name="Content Placeholder 2"/>
          <p:cNvSpPr>
            <a:spLocks noGrp="1"/>
          </p:cNvSpPr>
          <p:nvPr>
            <p:ph idx="1"/>
          </p:nvPr>
        </p:nvSpPr>
        <p:spPr>
          <a:xfrm>
            <a:off x="457200" y="2057400"/>
            <a:ext cx="8229600" cy="4068763"/>
          </a:xfrm>
        </p:spPr>
        <p:txBody>
          <a:bodyPr/>
          <a:lstStyle/>
          <a:p>
            <a:r>
              <a:rPr lang="en-US" dirty="0"/>
              <a:t>Budget and effort reallocation</a:t>
            </a:r>
          </a:p>
          <a:p>
            <a:r>
              <a:rPr lang="en-US" dirty="0"/>
              <a:t>Complete replacement of the system</a:t>
            </a:r>
          </a:p>
          <a:p>
            <a:r>
              <a:rPr lang="en-US" dirty="0"/>
              <a:t> Maintenance of existing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076" name="Picture 4"/>
          <p:cNvPicPr>
            <a:picLocks noGrp="1" noChangeAspect="1" noChangeArrowheads="1"/>
          </p:cNvPicPr>
          <p:nvPr>
            <p:ph idx="1"/>
          </p:nvPr>
        </p:nvPicPr>
        <p:blipFill>
          <a:blip r:embed="rId2" cstate="print"/>
          <a:srcRect/>
          <a:stretch>
            <a:fillRect/>
          </a:stretch>
        </p:blipFill>
        <p:spPr bwMode="auto">
          <a:xfrm>
            <a:off x="685800" y="0"/>
            <a:ext cx="7010400" cy="6858000"/>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7D033AC5-2C78-4489-8573-0E04AF941FD4}"/>
              </a:ext>
            </a:extLst>
          </p:cNvPr>
          <p:cNvSpPr/>
          <p:nvPr/>
        </p:nvSpPr>
        <p:spPr>
          <a:xfrm>
            <a:off x="4724400" y="5638800"/>
            <a:ext cx="4374924" cy="523220"/>
          </a:xfrm>
          <a:prstGeom prst="rect">
            <a:avLst/>
          </a:prstGeom>
        </p:spPr>
        <p:txBody>
          <a:bodyPr wrap="square">
            <a:spAutoFit/>
          </a:bodyPr>
          <a:lstStyle/>
          <a:p>
            <a:r>
              <a:rPr lang="en-US" sz="2800" dirty="0">
                <a:solidFill>
                  <a:srgbClr val="FF0000"/>
                </a:solidFill>
              </a:rPr>
              <a:t>The Maintenance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algn="just"/>
            <a:r>
              <a:rPr lang="en-US" b="1" dirty="0"/>
              <a:t>Program Understanding</a:t>
            </a:r>
          </a:p>
          <a:p>
            <a:pPr algn="just">
              <a:buNone/>
            </a:pPr>
            <a:r>
              <a:rPr lang="en-US" dirty="0"/>
              <a:t>	The first phase consists of analyzing the program in order to understand.</a:t>
            </a:r>
          </a:p>
          <a:p>
            <a:pPr algn="just"/>
            <a:r>
              <a:rPr lang="en-US" b="1" dirty="0"/>
              <a:t>Generating Particular Maintenance Proposal</a:t>
            </a:r>
          </a:p>
          <a:p>
            <a:pPr algn="just">
              <a:buNone/>
            </a:pPr>
            <a:r>
              <a:rPr lang="en-US" dirty="0"/>
              <a:t>	The second phase consists of generating a particular maintenance proposal to accomplish the implementation of the maintenance objective.</a:t>
            </a:r>
          </a:p>
          <a:p>
            <a:pPr algn="just"/>
            <a:r>
              <a:rPr lang="en-US" b="1" dirty="0"/>
              <a:t>Ripple Effect</a:t>
            </a:r>
          </a:p>
          <a:p>
            <a:pPr algn="just">
              <a:buNone/>
            </a:pPr>
            <a:r>
              <a:rPr lang="en-US" dirty="0"/>
              <a:t>	The third phase consists of accounting for all of the ripple effect as a consequence of program modifications.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74638"/>
            <a:ext cx="8229600" cy="5851525"/>
          </a:xfrm>
        </p:spPr>
        <p:txBody>
          <a:bodyPr>
            <a:normAutofit lnSpcReduction="10000"/>
          </a:bodyPr>
          <a:lstStyle/>
          <a:p>
            <a:pPr algn="just"/>
            <a:r>
              <a:rPr lang="en-US" b="1" dirty="0"/>
              <a:t>Modified Program Testing</a:t>
            </a:r>
          </a:p>
          <a:p>
            <a:pPr algn="just">
              <a:buNone/>
            </a:pPr>
            <a:r>
              <a:rPr lang="en-US" dirty="0"/>
              <a:t>	The fourth phase consists of testing the modified program to ensure that the modified program has at least the same reliability level as before.</a:t>
            </a:r>
          </a:p>
          <a:p>
            <a:pPr algn="just"/>
            <a:r>
              <a:rPr lang="en-US" b="1" dirty="0"/>
              <a:t>Maintainability</a:t>
            </a:r>
          </a:p>
          <a:p>
            <a:pPr algn="just">
              <a:buNone/>
            </a:pPr>
            <a:r>
              <a:rPr lang="en-US" dirty="0"/>
              <a:t>	Each of these four phases and their associated software quality attributes are critical to the maintenance process. All of these factors must be combined to form maintainability.</a:t>
            </a:r>
          </a:p>
          <a:p>
            <a:pPr algn="just">
              <a:buNone/>
            </a:pPr>
            <a:r>
              <a:rPr lang="en-US" dirty="0"/>
              <a:t>	</a:t>
            </a:r>
            <a:r>
              <a:rPr lang="en-US" b="1" dirty="0"/>
              <a:t>How easy is to maintain a program depends on how easy is to understand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COST OF MAINTENANCE</a:t>
            </a:r>
          </a:p>
        </p:txBody>
      </p:sp>
      <p:sp>
        <p:nvSpPr>
          <p:cNvPr id="3" name="Content Placeholder 2"/>
          <p:cNvSpPr>
            <a:spLocks noGrp="1"/>
          </p:cNvSpPr>
          <p:nvPr>
            <p:ph idx="1"/>
          </p:nvPr>
        </p:nvSpPr>
        <p:spPr/>
        <p:txBody>
          <a:bodyPr>
            <a:normAutofit/>
          </a:bodyPr>
          <a:lstStyle/>
          <a:p>
            <a:pPr marL="0" indent="0" algn="just">
              <a:buNone/>
            </a:pPr>
            <a:r>
              <a:rPr lang="en-US" sz="3600" dirty="0"/>
              <a:t>To estimate maintenance cost, two models have been proposed. They are:</a:t>
            </a:r>
          </a:p>
          <a:p>
            <a:pPr marL="514350" indent="-514350" algn="just">
              <a:buAutoNum type="arabicPeriod"/>
            </a:pPr>
            <a:r>
              <a:rPr lang="en-US" sz="3600" dirty="0" err="1"/>
              <a:t>Belady</a:t>
            </a:r>
            <a:r>
              <a:rPr lang="en-US" sz="3600" dirty="0"/>
              <a:t> and Lehman model</a:t>
            </a:r>
          </a:p>
          <a:p>
            <a:pPr marL="514350" indent="-514350" algn="just">
              <a:buAutoNum type="arabicPeriod"/>
            </a:pPr>
            <a:r>
              <a:rPr lang="en-US" sz="3600" dirty="0"/>
              <a:t>Boehm model</a:t>
            </a:r>
          </a:p>
          <a:p>
            <a:pPr marL="514350" indent="-514350">
              <a:buAutoNum type="arabicPeriod"/>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dirty="0"/>
            </a:br>
            <a:r>
              <a:rPr lang="en-US" sz="4900" dirty="0" err="1">
                <a:solidFill>
                  <a:srgbClr val="FF0000"/>
                </a:solidFill>
              </a:rPr>
              <a:t>Belady</a:t>
            </a:r>
            <a:r>
              <a:rPr lang="en-US" sz="4900" dirty="0">
                <a:solidFill>
                  <a:srgbClr val="FF0000"/>
                </a:solidFill>
              </a:rPr>
              <a:t> and Lehman Model</a:t>
            </a:r>
            <a:br>
              <a:rPr lang="en-US" dirty="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857500" y="3110091"/>
            <a:ext cx="3429000" cy="1143000"/>
          </a:xfrm>
          <a:prstGeom prst="rect">
            <a:avLst/>
          </a:prstGeom>
          <a:noFill/>
          <a:ln w="9525">
            <a:noFill/>
            <a:miter lim="800000"/>
            <a:headEnd/>
            <a:tailEnd/>
          </a:ln>
          <a:effectLst/>
        </p:spPr>
      </p:pic>
      <p:sp>
        <p:nvSpPr>
          <p:cNvPr id="5" name="Rectangle 4"/>
          <p:cNvSpPr/>
          <p:nvPr/>
        </p:nvSpPr>
        <p:spPr>
          <a:xfrm>
            <a:off x="304800" y="1212711"/>
            <a:ext cx="8382000" cy="2246769"/>
          </a:xfrm>
          <a:prstGeom prst="rect">
            <a:avLst/>
          </a:prstGeom>
        </p:spPr>
        <p:txBody>
          <a:bodyPr wrap="square">
            <a:spAutoFit/>
          </a:bodyPr>
          <a:lstStyle/>
          <a:p>
            <a:pPr algn="just"/>
            <a:r>
              <a:rPr lang="en-US" sz="2800" dirty="0"/>
              <a:t>This model indicates that the </a:t>
            </a:r>
            <a:r>
              <a:rPr lang="en-US" sz="2800" b="1" dirty="0"/>
              <a:t>effort and cost can increase exponentially if poor Software development approach is used </a:t>
            </a:r>
            <a:r>
              <a:rPr lang="en-US" sz="2800" dirty="0"/>
              <a:t>&amp; the person or group that used the approach is no longer available to perform maintenance.  The basic equation is given by: </a:t>
            </a:r>
          </a:p>
        </p:txBody>
      </p:sp>
      <p:sp>
        <p:nvSpPr>
          <p:cNvPr id="6" name="Rectangle 5"/>
          <p:cNvSpPr/>
          <p:nvPr/>
        </p:nvSpPr>
        <p:spPr>
          <a:xfrm>
            <a:off x="304800" y="3962906"/>
            <a:ext cx="8839200" cy="2677656"/>
          </a:xfrm>
          <a:prstGeom prst="rect">
            <a:avLst/>
          </a:prstGeom>
        </p:spPr>
        <p:txBody>
          <a:bodyPr wrap="square">
            <a:spAutoFit/>
          </a:bodyPr>
          <a:lstStyle/>
          <a:p>
            <a:r>
              <a:rPr lang="en-US" sz="2400" dirty="0"/>
              <a:t>M : Total effort expended</a:t>
            </a:r>
          </a:p>
          <a:p>
            <a:r>
              <a:rPr lang="en-US" sz="2400" dirty="0"/>
              <a:t>P : Productive effort that involves analysis, design, coding, testing and evaluation.</a:t>
            </a:r>
          </a:p>
          <a:p>
            <a:r>
              <a:rPr lang="en-US" sz="2400" dirty="0"/>
              <a:t>K : An empirically determined constant.</a:t>
            </a:r>
          </a:p>
          <a:p>
            <a:r>
              <a:rPr lang="en-US" sz="2400" dirty="0"/>
              <a:t>c : Complexity measure due to lack of good design and documentation.</a:t>
            </a:r>
          </a:p>
          <a:p>
            <a:r>
              <a:rPr lang="en-US" sz="2400" dirty="0"/>
              <a:t>d : Degree to which maintenance team is familiar with the software.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0" y="1828800"/>
            <a:ext cx="8229600" cy="2514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583"/>
          </a:xfrm>
        </p:spPr>
        <p:txBody>
          <a:bodyPr>
            <a:normAutofit fontScale="90000"/>
          </a:bodyPr>
          <a:lstStyle/>
          <a:p>
            <a:r>
              <a:rPr lang="en-US" sz="4000" dirty="0">
                <a:solidFill>
                  <a:srgbClr val="FF0000"/>
                </a:solidFill>
              </a:rPr>
              <a:t>Solution</a:t>
            </a:r>
          </a:p>
        </p:txBody>
      </p:sp>
      <p:pic>
        <p:nvPicPr>
          <p:cNvPr id="4099" name="Picture 3"/>
          <p:cNvPicPr>
            <a:picLocks noGrp="1" noChangeAspect="1" noChangeArrowheads="1"/>
          </p:cNvPicPr>
          <p:nvPr>
            <p:ph idx="1"/>
          </p:nvPr>
        </p:nvPicPr>
        <p:blipFill>
          <a:blip r:embed="rId2" cstate="print"/>
          <a:srcRect/>
          <a:stretch>
            <a:fillRect/>
          </a:stretch>
        </p:blipFill>
        <p:spPr bwMode="auto">
          <a:xfrm>
            <a:off x="457200" y="914400"/>
            <a:ext cx="8229600" cy="5562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dirty="0">
                <a:solidFill>
                  <a:srgbClr val="FF0000"/>
                </a:solidFill>
              </a:rPr>
              <a:t>Boehm Model</a:t>
            </a:r>
          </a:p>
        </p:txBody>
      </p:sp>
      <p:pic>
        <p:nvPicPr>
          <p:cNvPr id="1026" name="Picture 2"/>
          <p:cNvPicPr>
            <a:picLocks noChangeAspect="1" noChangeArrowheads="1"/>
          </p:cNvPicPr>
          <p:nvPr/>
        </p:nvPicPr>
        <p:blipFill>
          <a:blip r:embed="rId2" cstate="print"/>
          <a:srcRect/>
          <a:stretch>
            <a:fillRect/>
          </a:stretch>
        </p:blipFill>
        <p:spPr bwMode="auto">
          <a:xfrm>
            <a:off x="304800" y="1143000"/>
            <a:ext cx="8534400" cy="54578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70C0"/>
                </a:solidFill>
              </a:rPr>
              <a:t>UNIT-5</a:t>
            </a:r>
          </a:p>
        </p:txBody>
      </p:sp>
      <p:sp>
        <p:nvSpPr>
          <p:cNvPr id="3" name="Subtitle 2"/>
          <p:cNvSpPr>
            <a:spLocks noGrp="1"/>
          </p:cNvSpPr>
          <p:nvPr>
            <p:ph type="subTitle" idx="1"/>
          </p:nvPr>
        </p:nvSpPr>
        <p:spPr>
          <a:xfrm>
            <a:off x="1371600" y="3352800"/>
            <a:ext cx="6400800" cy="1752600"/>
          </a:xfrm>
        </p:spPr>
        <p:txBody>
          <a:bodyPr>
            <a:noAutofit/>
          </a:bodyPr>
          <a:lstStyle/>
          <a:p>
            <a:r>
              <a:rPr lang="en-US" sz="4400" dirty="0">
                <a:solidFill>
                  <a:srgbClr val="FF0000"/>
                </a:solidFill>
              </a:rPr>
              <a:t>SOFTWARE MAINTENANCE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1981200"/>
            <a:ext cx="8229600" cy="2133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Solution</a:t>
            </a:r>
          </a:p>
        </p:txBody>
      </p:sp>
      <p:pic>
        <p:nvPicPr>
          <p:cNvPr id="9218" name="Picture 2"/>
          <p:cNvPicPr>
            <a:picLocks noChangeAspect="1" noChangeArrowheads="1"/>
          </p:cNvPicPr>
          <p:nvPr/>
        </p:nvPicPr>
        <p:blipFill>
          <a:blip r:embed="rId2" cstate="print"/>
          <a:srcRect/>
          <a:stretch>
            <a:fillRect/>
          </a:stretch>
        </p:blipFill>
        <p:spPr bwMode="auto">
          <a:xfrm>
            <a:off x="381000" y="990600"/>
            <a:ext cx="8382000" cy="559276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Introduction to Re-engineering</a:t>
            </a:r>
          </a:p>
        </p:txBody>
      </p:sp>
      <p:sp>
        <p:nvSpPr>
          <p:cNvPr id="3" name="Content Placeholder 2"/>
          <p:cNvSpPr>
            <a:spLocks noGrp="1"/>
          </p:cNvSpPr>
          <p:nvPr>
            <p:ph idx="1"/>
          </p:nvPr>
        </p:nvSpPr>
        <p:spPr>
          <a:xfrm>
            <a:off x="457200" y="1143000"/>
            <a:ext cx="8229600" cy="5440362"/>
          </a:xfrm>
        </p:spPr>
        <p:txBody>
          <a:bodyPr>
            <a:normAutofit lnSpcReduction="10000"/>
          </a:bodyPr>
          <a:lstStyle/>
          <a:p>
            <a:pPr algn="just"/>
            <a:r>
              <a:rPr lang="en-US" sz="3600" dirty="0"/>
              <a:t>Re-engineering means to </a:t>
            </a:r>
            <a:r>
              <a:rPr lang="en-US" sz="3600" b="1" dirty="0"/>
              <a:t>re-implement systems to make more maintainable. </a:t>
            </a:r>
          </a:p>
          <a:p>
            <a:pPr algn="just"/>
            <a:r>
              <a:rPr lang="en-US" sz="3600" dirty="0"/>
              <a:t>In this, the functionality &amp; architecture of the system remains the same but it includes redocumenting, organizing, modifying &amp; updating the system.</a:t>
            </a:r>
          </a:p>
          <a:p>
            <a:pPr algn="just"/>
            <a:r>
              <a:rPr lang="en-US" sz="3600" dirty="0"/>
              <a:t>When re-engineering principles are applied to business process then it is called </a:t>
            </a:r>
            <a:r>
              <a:rPr lang="en-US" sz="3600" b="1" dirty="0"/>
              <a:t>Business Process Reengineering (BPR).</a:t>
            </a: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Steps in Re-engineering </a:t>
            </a:r>
          </a:p>
        </p:txBody>
      </p:sp>
      <p:sp>
        <p:nvSpPr>
          <p:cNvPr id="3" name="Content Placeholder 2"/>
          <p:cNvSpPr>
            <a:spLocks noGrp="1"/>
          </p:cNvSpPr>
          <p:nvPr>
            <p:ph idx="1"/>
          </p:nvPr>
        </p:nvSpPr>
        <p:spPr>
          <a:xfrm>
            <a:off x="457200" y="990600"/>
            <a:ext cx="8229600" cy="5135563"/>
          </a:xfrm>
        </p:spPr>
        <p:txBody>
          <a:bodyPr/>
          <a:lstStyle/>
          <a:p>
            <a:pPr marL="0" indent="0">
              <a:buNone/>
            </a:pPr>
            <a:r>
              <a:rPr lang="en-US" sz="3600" dirty="0"/>
              <a:t>The steps involved in re-engineering are-</a:t>
            </a:r>
          </a:p>
          <a:p>
            <a:pPr lvl="1"/>
            <a:r>
              <a:rPr lang="en-US" sz="3200" dirty="0"/>
              <a:t>Goal setting</a:t>
            </a:r>
          </a:p>
          <a:p>
            <a:pPr lvl="1"/>
            <a:r>
              <a:rPr lang="en-US" sz="3200" dirty="0"/>
              <a:t>Critical analysis of existing scenario such as process, task, design, methods etc.</a:t>
            </a:r>
          </a:p>
          <a:p>
            <a:pPr lvl="1"/>
            <a:r>
              <a:rPr lang="en-US" sz="3200" dirty="0"/>
              <a:t>Identifying the problems &amp; solving them by new innovative thinking.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Software RE-Engineering</a:t>
            </a:r>
          </a:p>
        </p:txBody>
      </p:sp>
      <p:sp>
        <p:nvSpPr>
          <p:cNvPr id="3" name="Content Placeholder 2"/>
          <p:cNvSpPr>
            <a:spLocks noGrp="1"/>
          </p:cNvSpPr>
          <p:nvPr>
            <p:ph idx="1"/>
          </p:nvPr>
        </p:nvSpPr>
        <p:spPr>
          <a:xfrm>
            <a:off x="457200" y="1066800"/>
            <a:ext cx="8229600" cy="5638800"/>
          </a:xfrm>
        </p:spPr>
        <p:txBody>
          <a:bodyPr>
            <a:normAutofit/>
          </a:bodyPr>
          <a:lstStyle/>
          <a:p>
            <a:pPr algn="just"/>
            <a:r>
              <a:rPr lang="en-US" sz="3600" dirty="0"/>
              <a:t>The principles of re-engineering when applied to s/w development processes , it is called s/w reengineering.</a:t>
            </a:r>
          </a:p>
          <a:p>
            <a:pPr algn="just"/>
            <a:r>
              <a:rPr lang="en-US" sz="3600" dirty="0"/>
              <a:t>Acc to </a:t>
            </a:r>
            <a:r>
              <a:rPr lang="en-US" sz="3600" b="1" dirty="0"/>
              <a:t>IBM user group guide, “</a:t>
            </a:r>
            <a:r>
              <a:rPr lang="en-US" sz="3600" dirty="0">
                <a:solidFill>
                  <a:srgbClr val="FF0000"/>
                </a:solidFill>
              </a:rPr>
              <a:t>the process of modifying the internal mechanism of a system or program or the data structures of a system or program without changing its functionality</a:t>
            </a:r>
            <a:r>
              <a:rPr lang="en-US" sz="36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lgn="just">
              <a:buNone/>
            </a:pPr>
            <a:r>
              <a:rPr lang="en-US" sz="4000" dirty="0"/>
              <a:t>Software re-engineering is concerned with taking existing legacy systems and re-implementing them to make them more maintainable.</a:t>
            </a:r>
          </a:p>
          <a:p>
            <a:pPr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15363" name="Picture 3"/>
          <p:cNvPicPr>
            <a:picLocks noChangeAspect="1" noChangeArrowheads="1"/>
          </p:cNvPicPr>
          <p:nvPr/>
        </p:nvPicPr>
        <p:blipFill>
          <a:blip r:embed="rId2" cstate="print"/>
          <a:srcRect/>
          <a:stretch>
            <a:fillRect/>
          </a:stretch>
        </p:blipFill>
        <p:spPr bwMode="auto">
          <a:xfrm>
            <a:off x="609600" y="381000"/>
            <a:ext cx="8201025" cy="5943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Advantages of Re-engineering</a:t>
            </a:r>
          </a:p>
        </p:txBody>
      </p:sp>
      <p:sp>
        <p:nvSpPr>
          <p:cNvPr id="3" name="Content Placeholder 2"/>
          <p:cNvSpPr>
            <a:spLocks noGrp="1"/>
          </p:cNvSpPr>
          <p:nvPr>
            <p:ph idx="1"/>
          </p:nvPr>
        </p:nvSpPr>
        <p:spPr/>
        <p:txBody>
          <a:bodyPr>
            <a:normAutofit/>
          </a:bodyPr>
          <a:lstStyle/>
          <a:p>
            <a:r>
              <a:rPr lang="en-US" sz="3600" dirty="0"/>
              <a:t>Lower costs</a:t>
            </a:r>
          </a:p>
          <a:p>
            <a:r>
              <a:rPr lang="en-US" sz="3600" dirty="0"/>
              <a:t>Lower risks</a:t>
            </a:r>
          </a:p>
          <a:p>
            <a:r>
              <a:rPr lang="en-US" sz="3600" dirty="0"/>
              <a:t>Better use of existing staff</a:t>
            </a:r>
          </a:p>
          <a:p>
            <a:r>
              <a:rPr lang="en-US" sz="3600" dirty="0"/>
              <a:t>Incremental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Disadvantages of Re-engineering</a:t>
            </a:r>
          </a:p>
        </p:txBody>
      </p:sp>
      <p:sp>
        <p:nvSpPr>
          <p:cNvPr id="3" name="Content Placeholder 2"/>
          <p:cNvSpPr>
            <a:spLocks noGrp="1"/>
          </p:cNvSpPr>
          <p:nvPr>
            <p:ph idx="1"/>
          </p:nvPr>
        </p:nvSpPr>
        <p:spPr/>
        <p:txBody>
          <a:bodyPr/>
          <a:lstStyle/>
          <a:p>
            <a:pPr algn="just"/>
            <a:r>
              <a:rPr lang="en-US" dirty="0"/>
              <a:t>Major architectural changes or radical reorganizing of the system data management has to be done manually.</a:t>
            </a:r>
          </a:p>
          <a:p>
            <a:pPr algn="just"/>
            <a:r>
              <a:rPr lang="en-US" dirty="0"/>
              <a:t>Re-engineered system is not likely to be as maintainable as a new system developed using modern  s/w engineering methods.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rPr>
              <a:t>Reverse Engineering</a:t>
            </a:r>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a:t>Reverse engineering is the process followed in order to </a:t>
            </a:r>
            <a:r>
              <a:rPr lang="en-US" b="1" dirty="0"/>
              <a:t>find difficult, </a:t>
            </a:r>
          </a:p>
          <a:p>
            <a:pPr>
              <a:buNone/>
            </a:pPr>
            <a:r>
              <a:rPr lang="en-US" b="1" dirty="0"/>
              <a:t>	unknown and hidden </a:t>
            </a:r>
          </a:p>
          <a:p>
            <a:pPr>
              <a:buNone/>
            </a:pPr>
            <a:r>
              <a:rPr lang="en-US" b="1" dirty="0"/>
              <a:t>	information about a </a:t>
            </a:r>
          </a:p>
          <a:p>
            <a:pPr>
              <a:buNone/>
            </a:pPr>
            <a:r>
              <a:rPr lang="en-US" b="1" dirty="0"/>
              <a:t>	software system</a:t>
            </a:r>
            <a:r>
              <a:rPr lang="en-US" dirty="0"/>
              <a:t>.</a:t>
            </a:r>
          </a:p>
        </p:txBody>
      </p:sp>
      <p:pic>
        <p:nvPicPr>
          <p:cNvPr id="1026" name="Picture 2"/>
          <p:cNvPicPr>
            <a:picLocks noChangeAspect="1" noChangeArrowheads="1"/>
          </p:cNvPicPr>
          <p:nvPr/>
        </p:nvPicPr>
        <p:blipFill>
          <a:blip r:embed="rId2" cstate="print"/>
          <a:srcRect/>
          <a:stretch>
            <a:fillRect/>
          </a:stretch>
        </p:blipFill>
        <p:spPr bwMode="auto">
          <a:xfrm>
            <a:off x="4572000" y="1706562"/>
            <a:ext cx="4276725" cy="455955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3" name="Content Placeholder 2"/>
          <p:cNvSpPr>
            <a:spLocks noGrp="1"/>
          </p:cNvSpPr>
          <p:nvPr>
            <p:ph idx="1"/>
          </p:nvPr>
        </p:nvSpPr>
        <p:spPr/>
        <p:txBody>
          <a:bodyPr>
            <a:normAutofit/>
          </a:bodyPr>
          <a:lstStyle/>
          <a:p>
            <a:pPr algn="just"/>
            <a:r>
              <a:rPr lang="en-US" dirty="0"/>
              <a:t>Software maintenance is the last stage of s/w life cycle .</a:t>
            </a:r>
          </a:p>
          <a:p>
            <a:pPr algn="just"/>
            <a:r>
              <a:rPr lang="en-US" dirty="0"/>
              <a:t>After the product has been released, the maintenance phase keeps the s/w up to date with environment changes &amp; changing user requirements. </a:t>
            </a:r>
          </a:p>
          <a:p>
            <a:pPr algn="just"/>
            <a:r>
              <a:rPr lang="en-US" dirty="0"/>
              <a:t>Maintenance can only happen efficiently if the earlier phases are done properly.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838200"/>
            <a:ext cx="8229600" cy="5287963"/>
          </a:xfrm>
        </p:spPr>
        <p:txBody>
          <a:bodyPr/>
          <a:lstStyle/>
          <a:p>
            <a:pPr algn="just"/>
            <a:r>
              <a:rPr lang="en-US" dirty="0"/>
              <a:t>Software reverse engineering is the </a:t>
            </a:r>
            <a:r>
              <a:rPr lang="en-US" b="1" dirty="0"/>
              <a:t>process of recovering the design and the requirements specification</a:t>
            </a:r>
            <a:r>
              <a:rPr lang="en-US" dirty="0"/>
              <a:t> of a product from an analysis of its code. </a:t>
            </a:r>
          </a:p>
          <a:p>
            <a:pPr algn="just"/>
            <a:r>
              <a:rPr lang="en-US" dirty="0"/>
              <a:t>The </a:t>
            </a:r>
            <a:r>
              <a:rPr lang="en-US" b="1" dirty="0"/>
              <a:t>purpose</a:t>
            </a:r>
            <a:r>
              <a:rPr lang="en-US" dirty="0"/>
              <a:t> of reverse engineering is to </a:t>
            </a:r>
            <a:r>
              <a:rPr lang="en-US" b="1" dirty="0"/>
              <a:t>facilitate maintenance work by improving the understandability of a system and to produce the necessary documents for a legacy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   </a:t>
            </a:r>
          </a:p>
        </p:txBody>
      </p:sp>
      <p:sp>
        <p:nvSpPr>
          <p:cNvPr id="3" name="Content Placeholder 2"/>
          <p:cNvSpPr>
            <a:spLocks noGrp="1"/>
          </p:cNvSpPr>
          <p:nvPr>
            <p:ph idx="1"/>
          </p:nvPr>
        </p:nvSpPr>
        <p:spPr>
          <a:xfrm>
            <a:off x="457200" y="274638"/>
            <a:ext cx="8229600" cy="5851525"/>
          </a:xfrm>
        </p:spPr>
        <p:txBody>
          <a:bodyPr>
            <a:normAutofit/>
          </a:bodyPr>
          <a:lstStyle/>
          <a:p>
            <a:pPr marL="0" indent="0" algn="just">
              <a:buNone/>
            </a:pPr>
            <a:r>
              <a:rPr lang="en-US" dirty="0">
                <a:solidFill>
                  <a:srgbClr val="FF0000"/>
                </a:solidFill>
              </a:rPr>
              <a:t>The areas where reverse engineering is applicable include </a:t>
            </a:r>
          </a:p>
          <a:p>
            <a:pPr marL="0" indent="0" algn="just">
              <a:buNone/>
            </a:pPr>
            <a:r>
              <a:rPr lang="en-US" sz="2800" dirty="0"/>
              <a:t>1. Program comprehension</a:t>
            </a:r>
          </a:p>
          <a:p>
            <a:pPr algn="just">
              <a:buNone/>
            </a:pPr>
            <a:r>
              <a:rPr lang="en-US" sz="2800" dirty="0"/>
              <a:t>2. Redocumentation and/ or document generation</a:t>
            </a:r>
          </a:p>
          <a:p>
            <a:pPr algn="just">
              <a:buNone/>
            </a:pPr>
            <a:r>
              <a:rPr lang="en-US" sz="2800" dirty="0"/>
              <a:t>3. Identifying reusable components</a:t>
            </a:r>
          </a:p>
          <a:p>
            <a:pPr algn="just">
              <a:buNone/>
            </a:pPr>
            <a:r>
              <a:rPr lang="en-US" sz="2800" dirty="0"/>
              <a:t>4. Identifying components that need restructuring</a:t>
            </a:r>
          </a:p>
          <a:p>
            <a:pPr algn="just">
              <a:buNone/>
            </a:pPr>
            <a:r>
              <a:rPr lang="en-US" sz="2800" dirty="0"/>
              <a:t>5. Understanding high level system description</a:t>
            </a:r>
          </a:p>
          <a:p>
            <a:pPr algn="just">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pinimg.com/564x/d2/87/81/d2878109ebde5a2d36ec0cb87bc1f5ef.jpg">
            <a:extLst>
              <a:ext uri="{FF2B5EF4-FFF2-40B4-BE49-F238E27FC236}">
                <a16:creationId xmlns:a16="http://schemas.microsoft.com/office/drawing/2014/main" id="{64211166-DFE5-4BC3-9527-260BA99547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41" b="25119"/>
          <a:stretch/>
        </p:blipFill>
        <p:spPr bwMode="auto">
          <a:xfrm>
            <a:off x="152400" y="838200"/>
            <a:ext cx="8839200"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pPr algn="just">
              <a:buFont typeface="Wingdings" panose="05000000000000000000" pitchFamily="2" charset="2"/>
              <a:buChar char="Ø"/>
            </a:pPr>
            <a:r>
              <a:rPr lang="en-US" dirty="0"/>
              <a:t>The reverse engineering process is shown in fig. </a:t>
            </a:r>
          </a:p>
          <a:p>
            <a:pPr algn="just">
              <a:buFont typeface="Wingdings" panose="05000000000000000000" pitchFamily="2" charset="2"/>
              <a:buChar char="Ø"/>
            </a:pPr>
            <a:r>
              <a:rPr lang="en-US" dirty="0"/>
              <a:t>The process starts with an analysis phase. During this phase, the system is analyzed using automated tools to discover its structure. </a:t>
            </a:r>
          </a:p>
          <a:p>
            <a:pPr algn="just">
              <a:buFont typeface="Wingdings" panose="05000000000000000000" pitchFamily="2" charset="2"/>
              <a:buChar char="Ø"/>
            </a:pPr>
            <a:r>
              <a:rPr lang="en-US" dirty="0"/>
              <a:t>They add information to this, which they have collected by understanding the system. This information is maintained as a directed graph that is linked to the program source code.</a:t>
            </a:r>
          </a:p>
          <a:p>
            <a:pPr algn="just">
              <a:buFont typeface="Wingdings" panose="05000000000000000000" pitchFamily="2" charset="2"/>
              <a:buChar char="Ø"/>
            </a:pPr>
            <a:r>
              <a:rPr lang="en-US" dirty="0"/>
              <a:t>Information store browsers are used to compare the graph structure &amp; the code &amp; to annotate the graph with extra information.</a:t>
            </a:r>
          </a:p>
          <a:p>
            <a:pPr algn="just">
              <a:buFont typeface="Wingdings" panose="05000000000000000000" pitchFamily="2" charset="2"/>
              <a:buChar char="Ø"/>
            </a:pPr>
            <a:r>
              <a:rPr lang="en-US" dirty="0"/>
              <a:t>Documents of various types such as program &amp; data structure diagrams &amp; traceability matrices. Traceability matrices show where entities in the system are defined and referenced.</a:t>
            </a:r>
          </a:p>
          <a:p>
            <a:pPr algn="just">
              <a:buNone/>
            </a:pPr>
            <a:endParaRPr lang="en-US" dirty="0"/>
          </a:p>
          <a:p>
            <a:pPr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Advantages of Reverse Engineering</a:t>
            </a:r>
          </a:p>
        </p:txBody>
      </p:sp>
      <p:sp>
        <p:nvSpPr>
          <p:cNvPr id="3" name="Content Placeholder 2"/>
          <p:cNvSpPr>
            <a:spLocks noGrp="1"/>
          </p:cNvSpPr>
          <p:nvPr>
            <p:ph idx="1"/>
          </p:nvPr>
        </p:nvSpPr>
        <p:spPr/>
        <p:txBody>
          <a:bodyPr>
            <a:normAutofit/>
          </a:bodyPr>
          <a:lstStyle/>
          <a:p>
            <a:pPr algn="just"/>
            <a:r>
              <a:rPr lang="en-US" dirty="0"/>
              <a:t>It concentrates on </a:t>
            </a:r>
            <a:r>
              <a:rPr lang="en-US" b="1" dirty="0"/>
              <a:t>recovering the lost information</a:t>
            </a:r>
            <a:r>
              <a:rPr lang="en-US" dirty="0"/>
              <a:t> from the programs</a:t>
            </a:r>
          </a:p>
          <a:p>
            <a:pPr algn="just"/>
            <a:r>
              <a:rPr lang="en-US" dirty="0"/>
              <a:t>It provides the </a:t>
            </a:r>
            <a:r>
              <a:rPr lang="en-US" b="1" dirty="0"/>
              <a:t>abstract information from the detailed source code implementation</a:t>
            </a:r>
            <a:r>
              <a:rPr lang="en-US" dirty="0"/>
              <a:t>.</a:t>
            </a:r>
          </a:p>
          <a:p>
            <a:pPr algn="just"/>
            <a:r>
              <a:rPr lang="en-US" dirty="0"/>
              <a:t>It </a:t>
            </a:r>
            <a:r>
              <a:rPr lang="en-US" b="1" dirty="0"/>
              <a:t>detects the adverse effects of modification in the s/w system</a:t>
            </a:r>
            <a:r>
              <a:rPr lang="en-US" dirty="0"/>
              <a:t>.</a:t>
            </a:r>
          </a:p>
          <a:p>
            <a:pPr lvl="1" algn="just">
              <a:buNone/>
            </a:pPr>
            <a:endParaRPr lang="en-US" dirty="0"/>
          </a:p>
          <a:p>
            <a:pPr lvl="1"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sz="3600" b="1" dirty="0">
                <a:solidFill>
                  <a:srgbClr val="FF0000"/>
                </a:solidFill>
              </a:rPr>
              <a:t>The Constructive Cost Model (COCOMO)</a:t>
            </a:r>
            <a:endParaRPr lang="en-US" sz="3600"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1447800" y="2743200"/>
            <a:ext cx="5915025" cy="3676650"/>
          </a:xfrm>
          <a:prstGeom prst="rect">
            <a:avLst/>
          </a:prstGeom>
          <a:noFill/>
          <a:ln w="9525">
            <a:noFill/>
            <a:miter lim="800000"/>
            <a:headEnd/>
            <a:tailEnd/>
          </a:ln>
          <a:effectLst/>
        </p:spPr>
      </p:pic>
      <p:sp>
        <p:nvSpPr>
          <p:cNvPr id="4" name="Rectangle 3"/>
          <p:cNvSpPr/>
          <p:nvPr/>
        </p:nvSpPr>
        <p:spPr>
          <a:xfrm>
            <a:off x="457200" y="1078273"/>
            <a:ext cx="8229600" cy="1384995"/>
          </a:xfrm>
          <a:prstGeom prst="rect">
            <a:avLst/>
          </a:prstGeom>
        </p:spPr>
        <p:txBody>
          <a:bodyPr wrap="square">
            <a:spAutoFit/>
          </a:bodyPr>
          <a:lstStyle/>
          <a:p>
            <a:pPr algn="just"/>
            <a:r>
              <a:rPr lang="en-US" sz="2800" b="1" dirty="0"/>
              <a:t>It is a hierarchy of software costs estimation models, which include basic, intermediate &amp; detailed sub models.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BASIC MODEL</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4114476" y="1828800"/>
            <a:ext cx="4572324" cy="4552950"/>
          </a:xfrm>
          <a:prstGeom prst="rect">
            <a:avLst/>
          </a:prstGeom>
          <a:noFill/>
          <a:ln w="9525">
            <a:noFill/>
            <a:miter lim="800000"/>
            <a:headEnd/>
            <a:tailEnd/>
          </a:ln>
          <a:effectLst/>
        </p:spPr>
      </p:pic>
      <p:sp>
        <p:nvSpPr>
          <p:cNvPr id="4" name="Title 1"/>
          <p:cNvSpPr txBox="1">
            <a:spLocks/>
          </p:cNvSpPr>
          <p:nvPr/>
        </p:nvSpPr>
        <p:spPr>
          <a:xfrm>
            <a:off x="304800" y="3200400"/>
            <a:ext cx="3657600" cy="1143000"/>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It</a:t>
            </a:r>
            <a:r>
              <a:rPr kumimoji="0" lang="en-US" sz="2400" b="0" i="0" u="none" strike="noStrike" kern="1200" cap="none" spc="0" normalizeH="0" noProof="0" dirty="0">
                <a:ln>
                  <a:noFill/>
                </a:ln>
                <a:solidFill>
                  <a:schemeClr val="tx1"/>
                </a:solidFill>
                <a:effectLst/>
                <a:uLnTx/>
                <a:uFillTx/>
                <a:latin typeface="+mj-lt"/>
                <a:ea typeface="+mj-ea"/>
                <a:cs typeface="+mj-cs"/>
              </a:rPr>
              <a:t> aims at estimating small to medium sized software projects. </a:t>
            </a: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noProof="0" dirty="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aseline="0" dirty="0">
                <a:latin typeface="+mj-lt"/>
                <a:ea typeface="+mj-ea"/>
                <a:cs typeface="+mj-cs"/>
              </a:rPr>
              <a:t>Three</a:t>
            </a:r>
            <a:r>
              <a:rPr lang="en-US" sz="2400" dirty="0">
                <a:latin typeface="+mj-lt"/>
                <a:ea typeface="+mj-ea"/>
                <a:cs typeface="+mj-cs"/>
              </a:rPr>
              <a:t> modes of development are considered in this model: organic, semidetached and embedded.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Comparison of three COCOMO models</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990600"/>
            <a:ext cx="9144000" cy="5715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Basic model</a:t>
            </a:r>
          </a:p>
        </p:txBody>
      </p:sp>
      <p:sp>
        <p:nvSpPr>
          <p:cNvPr id="3" name="Content Placeholder 2"/>
          <p:cNvSpPr>
            <a:spLocks noGrp="1"/>
          </p:cNvSpPr>
          <p:nvPr>
            <p:ph idx="1"/>
          </p:nvPr>
        </p:nvSpPr>
        <p:spPr/>
        <p:txBody>
          <a:bodyPr>
            <a:normAutofit lnSpcReduction="10000"/>
          </a:bodyPr>
          <a:lstStyle/>
          <a:p>
            <a:r>
              <a:rPr lang="en-US" dirty="0"/>
              <a:t>Basic COCOMO model takes the form – </a:t>
            </a:r>
          </a:p>
          <a:p>
            <a:endParaRPr lang="en-US" dirty="0"/>
          </a:p>
          <a:p>
            <a:pPr>
              <a:buNone/>
            </a:pPr>
            <a:endParaRPr lang="en-US" dirty="0"/>
          </a:p>
          <a:p>
            <a:endParaRPr lang="en-US" dirty="0"/>
          </a:p>
          <a:p>
            <a:endParaRPr lang="en-US" dirty="0"/>
          </a:p>
          <a:p>
            <a:pPr>
              <a:buNone/>
            </a:pPr>
            <a:r>
              <a:rPr lang="en-US" dirty="0"/>
              <a:t>	where E is effort applied in Person-Months</a:t>
            </a:r>
          </a:p>
          <a:p>
            <a:pPr>
              <a:buNone/>
            </a:pPr>
            <a:r>
              <a:rPr lang="en-US" dirty="0"/>
              <a:t>	and D is the development time in months and</a:t>
            </a:r>
          </a:p>
          <a:p>
            <a:pPr>
              <a:buNone/>
            </a:pPr>
            <a:r>
              <a:rPr lang="en-US" dirty="0"/>
              <a:t>	the coefficients </a:t>
            </a:r>
            <a:r>
              <a:rPr lang="en-US" dirty="0" err="1"/>
              <a:t>a</a:t>
            </a:r>
            <a:r>
              <a:rPr lang="en-US" baseline="-25000" dirty="0" err="1"/>
              <a:t>b</a:t>
            </a:r>
            <a:r>
              <a:rPr lang="en-US" dirty="0"/>
              <a:t>, b</a:t>
            </a:r>
            <a:r>
              <a:rPr lang="en-US" baseline="-25000" dirty="0"/>
              <a:t>b</a:t>
            </a:r>
            <a:r>
              <a:rPr lang="en-US" dirty="0"/>
              <a:t>, </a:t>
            </a:r>
            <a:r>
              <a:rPr lang="en-US" dirty="0" err="1"/>
              <a:t>c</a:t>
            </a:r>
            <a:r>
              <a:rPr lang="en-US" baseline="-25000" dirty="0" err="1"/>
              <a:t>b</a:t>
            </a:r>
            <a:r>
              <a:rPr lang="en-US" dirty="0"/>
              <a:t>, d</a:t>
            </a:r>
            <a:r>
              <a:rPr lang="en-US" baseline="-25000" dirty="0"/>
              <a:t>b</a:t>
            </a:r>
            <a:r>
              <a:rPr lang="en-US" dirty="0"/>
              <a:t> are given in table.</a:t>
            </a:r>
          </a:p>
        </p:txBody>
      </p:sp>
      <p:pic>
        <p:nvPicPr>
          <p:cNvPr id="6148" name="Picture 4"/>
          <p:cNvPicPr>
            <a:picLocks noChangeAspect="1" noChangeArrowheads="1"/>
          </p:cNvPicPr>
          <p:nvPr/>
        </p:nvPicPr>
        <p:blipFill>
          <a:blip r:embed="rId2" cstate="print"/>
          <a:srcRect/>
          <a:stretch>
            <a:fillRect/>
          </a:stretch>
        </p:blipFill>
        <p:spPr bwMode="auto">
          <a:xfrm>
            <a:off x="2819400" y="2133600"/>
            <a:ext cx="3619500" cy="20193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Basic COCOMO Coefficients</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2088796"/>
            <a:ext cx="8229600" cy="370240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rPr>
              <a:t>SOFTWARE AS AN EVOLUTIONARY ENTITY</a:t>
            </a:r>
          </a:p>
        </p:txBody>
      </p:sp>
      <p:sp>
        <p:nvSpPr>
          <p:cNvPr id="3" name="Content Placeholder 2"/>
          <p:cNvSpPr>
            <a:spLocks noGrp="1"/>
          </p:cNvSpPr>
          <p:nvPr>
            <p:ph idx="1"/>
          </p:nvPr>
        </p:nvSpPr>
        <p:spPr/>
        <p:txBody>
          <a:bodyPr>
            <a:normAutofit/>
          </a:bodyPr>
          <a:lstStyle/>
          <a:p>
            <a:pPr algn="just"/>
            <a:r>
              <a:rPr lang="en-US" dirty="0"/>
              <a:t>Software Maintenance includes </a:t>
            </a:r>
            <a:r>
              <a:rPr lang="en-US" b="1" dirty="0"/>
              <a:t>error correction, enhancements of capabilities, deletion of obsolete capabilities &amp; optimization. </a:t>
            </a:r>
            <a:endParaRPr lang="en-US" dirty="0"/>
          </a:p>
          <a:p>
            <a:pPr algn="just"/>
            <a:r>
              <a:rPr lang="en-US" dirty="0"/>
              <a:t>Hence any work done to change the s/w after its operation is considered to be a maintenance 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533400"/>
            <a:ext cx="8229600" cy="521737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304800" y="1752600"/>
            <a:ext cx="8229600" cy="151558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1191497" y="1600200"/>
            <a:ext cx="6761006"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1395412" y="1648619"/>
            <a:ext cx="6353175" cy="44291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12290" name="Picture 2"/>
          <p:cNvPicPr>
            <a:picLocks noGrp="1" noChangeAspect="1" noChangeArrowheads="1"/>
          </p:cNvPicPr>
          <p:nvPr>
            <p:ph idx="1"/>
          </p:nvPr>
        </p:nvPicPr>
        <p:blipFill>
          <a:blip r:embed="rId2" cstate="print"/>
          <a:srcRect/>
          <a:stretch>
            <a:fillRect/>
          </a:stretch>
        </p:blipFill>
        <p:spPr bwMode="auto">
          <a:xfrm>
            <a:off x="304800" y="1981200"/>
            <a:ext cx="8229600" cy="160808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pic>
        <p:nvPicPr>
          <p:cNvPr id="13314" name="Picture 2"/>
          <p:cNvPicPr>
            <a:picLocks noGrp="1" noChangeAspect="1" noChangeArrowheads="1"/>
          </p:cNvPicPr>
          <p:nvPr>
            <p:ph idx="1"/>
          </p:nvPr>
        </p:nvPicPr>
        <p:blipFill>
          <a:blip r:embed="rId2" cstate="print"/>
          <a:srcRect/>
          <a:stretch>
            <a:fillRect/>
          </a:stretch>
        </p:blipFill>
        <p:spPr bwMode="auto">
          <a:xfrm>
            <a:off x="457200" y="1663752"/>
            <a:ext cx="8229600" cy="4398859"/>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14338" name="Picture 2"/>
          <p:cNvPicPr>
            <a:picLocks noGrp="1" noChangeAspect="1" noChangeArrowheads="1"/>
          </p:cNvPicPr>
          <p:nvPr>
            <p:ph idx="1"/>
          </p:nvPr>
        </p:nvPicPr>
        <p:blipFill>
          <a:blip r:embed="rId2" cstate="print"/>
          <a:srcRect/>
          <a:stretch>
            <a:fillRect/>
          </a:stretch>
        </p:blipFill>
        <p:spPr bwMode="auto">
          <a:xfrm>
            <a:off x="457200" y="2133600"/>
            <a:ext cx="8229600" cy="261614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Intermediate Model</a:t>
            </a: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a:t>The basic model allowed for a quick and rough estimate, but it resulted in a </a:t>
            </a:r>
            <a:r>
              <a:rPr lang="en-US" b="1" dirty="0"/>
              <a:t>lack of accuracy</a:t>
            </a:r>
            <a:r>
              <a:rPr lang="en-US" dirty="0"/>
              <a:t>. </a:t>
            </a:r>
          </a:p>
          <a:p>
            <a:pPr algn="just"/>
            <a:r>
              <a:rPr lang="en-US" dirty="0"/>
              <a:t>Boehm introduced an additional set of </a:t>
            </a:r>
            <a:r>
              <a:rPr lang="en-US" b="1" dirty="0"/>
              <a:t>15 predictors called cost drivers </a:t>
            </a:r>
            <a:r>
              <a:rPr lang="en-US" dirty="0"/>
              <a:t>in the intermediate model to take account of the software development environment.</a:t>
            </a:r>
          </a:p>
          <a:p>
            <a:pPr algn="just"/>
            <a:r>
              <a:rPr lang="en-US" b="1" dirty="0"/>
              <a:t>Cost drivers are used to adjust the nominal cost of a project to the actual project environment, hence increasing the accuracy of the estimate.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57200" y="1447801"/>
            <a:ext cx="8305801" cy="4306094"/>
          </a:xfrm>
          <a:prstGeom prst="rect">
            <a:avLst/>
          </a:prstGeom>
          <a:noFill/>
          <a:ln w="9525">
            <a:noFill/>
            <a:miter lim="800000"/>
            <a:headEnd/>
            <a:tailEnd/>
          </a:ln>
        </p:spPr>
      </p:pic>
      <p:sp>
        <p:nvSpPr>
          <p:cNvPr id="3" name="Title 1"/>
          <p:cNvSpPr>
            <a:spLocks noGrp="1"/>
          </p:cNvSpPr>
          <p:nvPr>
            <p:ph type="title"/>
          </p:nvPr>
        </p:nvSpPr>
        <p:spPr>
          <a:xfrm>
            <a:off x="457200" y="457200"/>
            <a:ext cx="8229600" cy="646906"/>
          </a:xfrm>
        </p:spPr>
        <p:txBody>
          <a:bodyPr>
            <a:normAutofit/>
          </a:bodyPr>
          <a:lstStyle/>
          <a:p>
            <a:pPr algn="l"/>
            <a:r>
              <a:rPr lang="en-US" sz="2800" dirty="0">
                <a:solidFill>
                  <a:srgbClr val="FF0000"/>
                </a:solidFill>
              </a:rPr>
              <a:t>The cost drivers are grouped into four categories: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762000"/>
            <a:ext cx="7696199" cy="500141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WHAT IS SOFTWARE MAINTENANCE</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Software Maintenance is a very broad activity that </a:t>
            </a:r>
            <a:r>
              <a:rPr lang="en-US" b="1" dirty="0"/>
              <a:t>includes error corrections, enhancements of capabilities, deletion of obsolete capabilities, and optimization</a:t>
            </a:r>
            <a:r>
              <a:rPr lang="en-US" dirty="0"/>
              <a:t>.</a:t>
            </a:r>
          </a:p>
          <a:p>
            <a:pPr algn="just"/>
            <a:r>
              <a:rPr lang="en-US" dirty="0"/>
              <a:t>As per </a:t>
            </a:r>
            <a:r>
              <a:rPr lang="en-US" b="1" dirty="0"/>
              <a:t>IEEE, </a:t>
            </a:r>
            <a:r>
              <a:rPr lang="en-US" dirty="0"/>
              <a:t>it is a </a:t>
            </a:r>
            <a:r>
              <a:rPr lang="en-US" b="1" dirty="0"/>
              <a:t>modification of s/w product after delivery</a:t>
            </a:r>
            <a:r>
              <a:rPr lang="en-US" dirty="0"/>
              <a:t> to correct faults, to improve performance or other attributes or to adapt the product to a modified environment.</a:t>
            </a:r>
          </a:p>
          <a:p>
            <a:pPr algn="just"/>
            <a:r>
              <a:rPr lang="en-US" dirty="0"/>
              <a:t>As per </a:t>
            </a:r>
            <a:r>
              <a:rPr lang="en-US" b="1" dirty="0"/>
              <a:t>ISO, </a:t>
            </a:r>
            <a:r>
              <a:rPr lang="en-US" dirty="0"/>
              <a:t> it is a </a:t>
            </a:r>
            <a:r>
              <a:rPr lang="en-US" b="1" dirty="0"/>
              <a:t>set of activities performed when s/w undergoes modifications</a:t>
            </a:r>
            <a:r>
              <a:rPr lang="en-US" dirty="0"/>
              <a:t> to code &amp; associated documentation due to a problem or the need for improvement or adaptation.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1807" y="457200"/>
            <a:ext cx="8740386" cy="5257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Multiplier Values for Effort Calculation</a:t>
            </a:r>
          </a:p>
        </p:txBody>
      </p:sp>
      <p:pic>
        <p:nvPicPr>
          <p:cNvPr id="4098" name="Picture 2"/>
          <p:cNvPicPr>
            <a:picLocks noChangeAspect="1" noChangeArrowheads="1"/>
          </p:cNvPicPr>
          <p:nvPr/>
        </p:nvPicPr>
        <p:blipFill>
          <a:blip r:embed="rId2" cstate="print"/>
          <a:srcRect/>
          <a:stretch>
            <a:fillRect/>
          </a:stretch>
        </p:blipFill>
        <p:spPr bwMode="auto">
          <a:xfrm>
            <a:off x="228600" y="1309687"/>
            <a:ext cx="8686800" cy="5167313"/>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The multiplying factors for all 15 cost drivers are multiplied to get the effort adjustment factor(EAF).</a:t>
            </a:r>
          </a:p>
        </p:txBody>
      </p:sp>
      <p:pic>
        <p:nvPicPr>
          <p:cNvPr id="15362" name="Picture 2"/>
          <p:cNvPicPr>
            <a:picLocks noGrp="1" noChangeAspect="1" noChangeArrowheads="1"/>
          </p:cNvPicPr>
          <p:nvPr>
            <p:ph idx="1"/>
          </p:nvPr>
        </p:nvPicPr>
        <p:blipFill>
          <a:blip r:embed="rId2" cstate="print"/>
          <a:srcRect/>
          <a:stretch>
            <a:fillRect/>
          </a:stretch>
        </p:blipFill>
        <p:spPr bwMode="auto">
          <a:xfrm>
            <a:off x="633929" y="1600200"/>
            <a:ext cx="7876142" cy="45259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FF0000"/>
                </a:solidFill>
              </a:rPr>
              <a:t>Detailed COCOMO Model</a:t>
            </a:r>
          </a:p>
        </p:txBody>
      </p:sp>
      <p:sp>
        <p:nvSpPr>
          <p:cNvPr id="4" name="Content Placeholder 3"/>
          <p:cNvSpPr>
            <a:spLocks noGrp="1"/>
          </p:cNvSpPr>
          <p:nvPr>
            <p:ph idx="1"/>
          </p:nvPr>
        </p:nvSpPr>
        <p:spPr>
          <a:xfrm>
            <a:off x="457200" y="990600"/>
            <a:ext cx="8229600" cy="5592762"/>
          </a:xfrm>
        </p:spPr>
        <p:txBody>
          <a:bodyPr>
            <a:normAutofit/>
          </a:bodyPr>
          <a:lstStyle/>
          <a:p>
            <a:pPr marL="0" indent="0" algn="just">
              <a:buNone/>
            </a:pPr>
            <a:r>
              <a:rPr lang="en-US" sz="2400" dirty="0">
                <a:latin typeface="Arial" pitchFamily="34" charset="0"/>
                <a:cs typeface="Arial" pitchFamily="34" charset="0"/>
              </a:rPr>
              <a:t>It offers a means for </a:t>
            </a:r>
            <a:r>
              <a:rPr lang="en-US" sz="2400" b="1" dirty="0">
                <a:latin typeface="Arial" pitchFamily="34" charset="0"/>
                <a:cs typeface="Arial" pitchFamily="34" charset="0"/>
              </a:rPr>
              <a:t>processing all the project characteristics to construct a s/w estimate</a:t>
            </a:r>
            <a:r>
              <a:rPr lang="en-US" sz="2400" dirty="0">
                <a:latin typeface="Arial" pitchFamily="34" charset="0"/>
                <a:cs typeface="Arial" pitchFamily="34" charset="0"/>
              </a:rPr>
              <a:t>. The detailed model introduces two more capabilities:</a:t>
            </a:r>
          </a:p>
          <a:p>
            <a:pPr lvl="1" algn="just"/>
            <a:r>
              <a:rPr lang="en-US" sz="2400" b="1" dirty="0">
                <a:latin typeface="Arial" pitchFamily="34" charset="0"/>
                <a:cs typeface="Arial" pitchFamily="34" charset="0"/>
              </a:rPr>
              <a:t>Phase sensitive effort multiplier:</a:t>
            </a:r>
            <a:r>
              <a:rPr lang="en-US" sz="2400" dirty="0">
                <a:latin typeface="Arial" pitchFamily="34" charset="0"/>
                <a:cs typeface="Arial" pitchFamily="34" charset="0"/>
              </a:rPr>
              <a:t> Some phases are more affected than others by factors defined by the cost drivers. The detailed model provides a set of phase sensitive effort multipliers for each cost driver. </a:t>
            </a:r>
            <a:r>
              <a:rPr lang="en-US" sz="2400" b="1" dirty="0">
                <a:latin typeface="Arial" pitchFamily="34" charset="0"/>
                <a:cs typeface="Arial" pitchFamily="34" charset="0"/>
              </a:rPr>
              <a:t>This helps in determining the manpower allocation for each phase of the project</a:t>
            </a:r>
            <a:r>
              <a:rPr lang="en-US" sz="2400" dirty="0">
                <a:latin typeface="Arial" pitchFamily="34" charset="0"/>
                <a:cs typeface="Arial" pitchFamily="34" charset="0"/>
              </a:rPr>
              <a:t>.</a:t>
            </a:r>
          </a:p>
          <a:p>
            <a:pPr lvl="1" algn="just"/>
            <a:r>
              <a:rPr lang="en-US" sz="2400" b="1" dirty="0">
                <a:latin typeface="Arial" pitchFamily="34" charset="0"/>
                <a:cs typeface="Arial" pitchFamily="34" charset="0"/>
              </a:rPr>
              <a:t>Three-level product hierarchy:</a:t>
            </a:r>
            <a:r>
              <a:rPr lang="en-US" sz="2400" dirty="0">
                <a:latin typeface="Arial" pitchFamily="34" charset="0"/>
                <a:cs typeface="Arial" pitchFamily="34" charset="0"/>
              </a:rPr>
              <a:t> Three product levels are defined. These are </a:t>
            </a:r>
            <a:r>
              <a:rPr lang="en-US" sz="2400" b="1" dirty="0">
                <a:latin typeface="Arial" pitchFamily="34" charset="0"/>
                <a:cs typeface="Arial" pitchFamily="34" charset="0"/>
              </a:rPr>
              <a:t>module, subsystem and system levels. </a:t>
            </a:r>
            <a:r>
              <a:rPr lang="en-US" sz="2400" dirty="0">
                <a:latin typeface="Arial" pitchFamily="34" charset="0"/>
                <a:cs typeface="Arial" pitchFamily="34" charset="0"/>
              </a:rPr>
              <a:t>The ratings of the cost drivers are done at appropriate level, </a:t>
            </a:r>
            <a:r>
              <a:rPr lang="en-US" sz="2400" dirty="0" err="1">
                <a:latin typeface="Arial" pitchFamily="34" charset="0"/>
                <a:cs typeface="Arial" pitchFamily="34" charset="0"/>
              </a:rPr>
              <a:t>i.e</a:t>
            </a:r>
            <a:r>
              <a:rPr lang="en-US" sz="2400" dirty="0">
                <a:latin typeface="Arial" pitchFamily="34" charset="0"/>
                <a:cs typeface="Arial" pitchFamily="34" charset="0"/>
              </a:rPr>
              <a:t> the level at which it is most susceptible to variation.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209489" y="381000"/>
            <a:ext cx="8725021" cy="5410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FF0000"/>
                </a:solidFill>
              </a:rPr>
              <a:t>CONFIGURATION MANAGEMENT ACTIVITIES</a:t>
            </a:r>
          </a:p>
        </p:txBody>
      </p:sp>
      <p:sp>
        <p:nvSpPr>
          <p:cNvPr id="3" name="Content Placeholder 2"/>
          <p:cNvSpPr>
            <a:spLocks noGrp="1"/>
          </p:cNvSpPr>
          <p:nvPr>
            <p:ph idx="1"/>
          </p:nvPr>
        </p:nvSpPr>
        <p:spPr>
          <a:xfrm>
            <a:off x="457200" y="1143000"/>
            <a:ext cx="8229600" cy="5715000"/>
          </a:xfrm>
        </p:spPr>
        <p:txBody>
          <a:bodyPr>
            <a:normAutofit fontScale="85000" lnSpcReduction="10000"/>
          </a:bodyPr>
          <a:lstStyle/>
          <a:p>
            <a:pPr algn="just"/>
            <a:r>
              <a:rPr lang="en-US" dirty="0"/>
              <a:t>The software may be considered as configurations of software components. These software components are released in the form of executable code whereas supplier company keeps the source code. This source code is the representation of an executable equivalent. </a:t>
            </a:r>
          </a:p>
          <a:p>
            <a:pPr algn="just"/>
            <a:endParaRPr lang="en-US" dirty="0"/>
          </a:p>
          <a:p>
            <a:pPr algn="just"/>
            <a:r>
              <a:rPr lang="en-US" dirty="0"/>
              <a:t>Source code can be modified without any effect upon executable versions in use. If strict controls are not kept, the source code which is the exact representation of a particular executable version may no longer exist.</a:t>
            </a:r>
          </a:p>
          <a:p>
            <a:pPr algn="just"/>
            <a:endParaRPr lang="en-US" b="1" dirty="0"/>
          </a:p>
          <a:p>
            <a:pPr algn="just"/>
            <a:r>
              <a:rPr lang="en-US" b="1" dirty="0"/>
              <a:t>The means by which the process of software development and maintenance is controlled is called configuration management.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Goals of SCM</a:t>
            </a:r>
          </a:p>
        </p:txBody>
      </p:sp>
      <p:sp>
        <p:nvSpPr>
          <p:cNvPr id="3" name="Content Placeholder 2"/>
          <p:cNvSpPr>
            <a:spLocks noGrp="1"/>
          </p:cNvSpPr>
          <p:nvPr>
            <p:ph idx="1"/>
          </p:nvPr>
        </p:nvSpPr>
        <p:spPr/>
        <p:txBody>
          <a:bodyPr/>
          <a:lstStyle/>
          <a:p>
            <a:pPr algn="just"/>
            <a:r>
              <a:rPr lang="en-US" dirty="0"/>
              <a:t>Goals of SCM are-</a:t>
            </a:r>
          </a:p>
          <a:p>
            <a:pPr lvl="1" algn="just"/>
            <a:r>
              <a:rPr lang="en-US" dirty="0"/>
              <a:t>SCM activities are </a:t>
            </a:r>
            <a:r>
              <a:rPr lang="en-US" b="1" dirty="0"/>
              <a:t>planned</a:t>
            </a:r>
            <a:r>
              <a:rPr lang="en-US" dirty="0"/>
              <a:t>.</a:t>
            </a:r>
          </a:p>
          <a:p>
            <a:pPr lvl="1" algn="just"/>
            <a:r>
              <a:rPr lang="en-US" b="1" dirty="0"/>
              <a:t>Changes to identified software work products are controlled</a:t>
            </a:r>
            <a:r>
              <a:rPr lang="en-US" dirty="0"/>
              <a:t>.</a:t>
            </a:r>
          </a:p>
          <a:p>
            <a:pPr lvl="1" algn="just"/>
            <a:r>
              <a:rPr lang="en-US" b="1" dirty="0"/>
              <a:t>Affected groups &amp; individuals are informed of the status and content of s/w baselines.</a:t>
            </a:r>
          </a:p>
          <a:p>
            <a:pPr lvl="1" algn="just"/>
            <a:r>
              <a:rPr lang="en-US" dirty="0"/>
              <a:t>Selected s/w work products are identified, controlled and available.</a:t>
            </a:r>
          </a:p>
          <a:p>
            <a:pPr lvl="1" algn="just">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Functions of SCM</a:t>
            </a:r>
          </a:p>
        </p:txBody>
      </p:sp>
      <p:sp>
        <p:nvSpPr>
          <p:cNvPr id="3" name="Content Placeholder 2"/>
          <p:cNvSpPr>
            <a:spLocks noGrp="1"/>
          </p:cNvSpPr>
          <p:nvPr>
            <p:ph idx="1"/>
          </p:nvPr>
        </p:nvSpPr>
        <p:spPr>
          <a:xfrm>
            <a:off x="457200" y="1524000"/>
            <a:ext cx="8229600" cy="4221163"/>
          </a:xfrm>
        </p:spPr>
        <p:txBody>
          <a:bodyPr>
            <a:noAutofit/>
          </a:bodyPr>
          <a:lstStyle/>
          <a:p>
            <a:pPr>
              <a:buFont typeface="Wingdings" panose="05000000000000000000" pitchFamily="2" charset="2"/>
              <a:buChar char="Ø"/>
            </a:pPr>
            <a:r>
              <a:rPr lang="en-US" sz="3600" b="1" dirty="0"/>
              <a:t>Identification </a:t>
            </a:r>
          </a:p>
          <a:p>
            <a:pPr>
              <a:buFont typeface="Wingdings" panose="05000000000000000000" pitchFamily="2" charset="2"/>
              <a:buChar char="Ø"/>
            </a:pPr>
            <a:r>
              <a:rPr lang="en-US" sz="3600" b="1" dirty="0"/>
              <a:t>Change Control</a:t>
            </a:r>
          </a:p>
          <a:p>
            <a:pPr algn="just">
              <a:buFont typeface="Wingdings" panose="05000000000000000000" pitchFamily="2" charset="2"/>
              <a:buChar char="Ø"/>
            </a:pPr>
            <a:r>
              <a:rPr lang="en-US" sz="3600" b="1" dirty="0"/>
              <a:t>Status Accounting</a:t>
            </a:r>
            <a:endParaRPr lang="en-US" sz="3600" dirty="0"/>
          </a:p>
          <a:p>
            <a:pPr algn="just">
              <a:buFont typeface="Wingdings" panose="05000000000000000000" pitchFamily="2" charset="2"/>
              <a:buChar char="Ø"/>
            </a:pPr>
            <a:r>
              <a:rPr lang="en-US" sz="3600" b="1" dirty="0"/>
              <a:t>Auditing</a:t>
            </a:r>
            <a:endParaRPr lang="en-US" sz="3600" dirty="0"/>
          </a:p>
          <a:p>
            <a:pPr algn="just">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Autofit/>
          </a:bodyPr>
          <a:lstStyle/>
          <a:p>
            <a:pPr marL="0" indent="0" algn="just">
              <a:buNone/>
            </a:pPr>
            <a:r>
              <a:rPr lang="en-US" b="1" dirty="0"/>
              <a:t>Identification </a:t>
            </a:r>
            <a:r>
              <a:rPr lang="en-US" dirty="0"/>
              <a:t>-identifies those items whose configuration needs to be controlled, usually consisting of hardware, software, and documentation.</a:t>
            </a:r>
            <a:br>
              <a:rPr lang="en-US" dirty="0"/>
            </a:br>
            <a:endParaRPr lang="en-US" dirty="0"/>
          </a:p>
          <a:p>
            <a:pPr algn="just">
              <a:buNone/>
            </a:pPr>
            <a:r>
              <a:rPr lang="en-US" dirty="0"/>
              <a:t> </a:t>
            </a:r>
            <a:r>
              <a:rPr lang="en-US" b="1" dirty="0"/>
              <a:t>Change Control - establishes procedures for proposing or requesting changes</a:t>
            </a:r>
            <a:r>
              <a:rPr lang="en-US" dirty="0"/>
              <a:t>, evaluating those changes for desirability, obtaining authorization for changes, publishing and tracking changes, and implementing changes..</a:t>
            </a:r>
          </a:p>
          <a:p>
            <a:pPr algn="just">
              <a:buNone/>
            </a:pP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FAFE-7B24-4EF0-BD76-D6431A8E595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E294A89-4894-46CE-815E-7C42C1B98D78}"/>
              </a:ext>
            </a:extLst>
          </p:cNvPr>
          <p:cNvSpPr>
            <a:spLocks noGrp="1"/>
          </p:cNvSpPr>
          <p:nvPr>
            <p:ph idx="1"/>
          </p:nvPr>
        </p:nvSpPr>
        <p:spPr>
          <a:xfrm>
            <a:off x="457200" y="533400"/>
            <a:ext cx="8229600" cy="5592763"/>
          </a:xfrm>
        </p:spPr>
        <p:txBody>
          <a:bodyPr>
            <a:normAutofit/>
          </a:bodyPr>
          <a:lstStyle/>
          <a:p>
            <a:pPr algn="just">
              <a:buNone/>
            </a:pPr>
            <a:r>
              <a:rPr lang="en-US" b="1" dirty="0"/>
              <a:t>Status Accounting </a:t>
            </a:r>
            <a:r>
              <a:rPr lang="en-US" dirty="0"/>
              <a:t>-is the documentation function of CM. Its primary purpose is to maintain formal records of established configurations and make regular reports of configuration status. </a:t>
            </a:r>
          </a:p>
          <a:p>
            <a:pPr algn="just">
              <a:buNone/>
            </a:pPr>
            <a:r>
              <a:rPr lang="en-US" b="1" dirty="0"/>
              <a:t>Auditing </a:t>
            </a:r>
            <a:r>
              <a:rPr lang="en-US" dirty="0"/>
              <a:t>-Effective CM requires regular evaluation of the configuration. This is done through the auditing function, where the physical and functional configurations are compared to the documented configuration. </a:t>
            </a:r>
          </a:p>
        </p:txBody>
      </p:sp>
    </p:spTree>
    <p:extLst>
      <p:ext uri="{BB962C8B-B14F-4D97-AF65-F5344CB8AC3E}">
        <p14:creationId xmlns:p14="http://schemas.microsoft.com/office/powerpoint/2010/main" val="131905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NEED FOR MAINTENANCE</a:t>
            </a:r>
          </a:p>
        </p:txBody>
      </p:sp>
      <p:sp>
        <p:nvSpPr>
          <p:cNvPr id="3" name="Content Placeholder 2"/>
          <p:cNvSpPr>
            <a:spLocks noGrp="1"/>
          </p:cNvSpPr>
          <p:nvPr>
            <p:ph idx="1"/>
          </p:nvPr>
        </p:nvSpPr>
        <p:spPr>
          <a:xfrm>
            <a:off x="457200" y="1295400"/>
            <a:ext cx="8229600" cy="5287962"/>
          </a:xfrm>
        </p:spPr>
        <p:txBody>
          <a:bodyPr>
            <a:normAutofit/>
          </a:bodyPr>
          <a:lstStyle/>
          <a:p>
            <a:pPr marL="0" indent="0">
              <a:buNone/>
            </a:pPr>
            <a:r>
              <a:rPr lang="en-US" dirty="0"/>
              <a:t>Software Maintenance is needed for:-</a:t>
            </a:r>
          </a:p>
          <a:p>
            <a:pPr lvl="1">
              <a:buFont typeface="Wingdings" panose="05000000000000000000" pitchFamily="2" charset="2"/>
              <a:buChar char="Ø"/>
            </a:pPr>
            <a:r>
              <a:rPr lang="en-US" dirty="0"/>
              <a:t>Correct errors.</a:t>
            </a:r>
          </a:p>
          <a:p>
            <a:pPr lvl="1">
              <a:buFont typeface="Wingdings" panose="05000000000000000000" pitchFamily="2" charset="2"/>
              <a:buChar char="Ø"/>
            </a:pPr>
            <a:r>
              <a:rPr lang="en-US" dirty="0"/>
              <a:t>Change in user requirement with time.</a:t>
            </a:r>
          </a:p>
          <a:p>
            <a:pPr lvl="1">
              <a:buFont typeface="Wingdings" panose="05000000000000000000" pitchFamily="2" charset="2"/>
              <a:buChar char="Ø"/>
            </a:pPr>
            <a:r>
              <a:rPr lang="en-US" dirty="0"/>
              <a:t>Changing hardware/software environment.</a:t>
            </a:r>
          </a:p>
          <a:p>
            <a:pPr lvl="1">
              <a:buFont typeface="Wingdings" panose="05000000000000000000" pitchFamily="2" charset="2"/>
              <a:buChar char="Ø"/>
            </a:pPr>
            <a:r>
              <a:rPr lang="en-US" dirty="0"/>
              <a:t>To improve system efficiency</a:t>
            </a:r>
          </a:p>
          <a:p>
            <a:pPr lvl="1">
              <a:buFont typeface="Wingdings" panose="05000000000000000000" pitchFamily="2" charset="2"/>
              <a:buChar char="Ø"/>
            </a:pPr>
            <a:r>
              <a:rPr lang="en-US" dirty="0"/>
              <a:t>To optimize the code to run faster</a:t>
            </a:r>
          </a:p>
          <a:p>
            <a:pPr lvl="1">
              <a:buFont typeface="Wingdings" panose="05000000000000000000" pitchFamily="2" charset="2"/>
              <a:buChar char="Ø"/>
            </a:pPr>
            <a:r>
              <a:rPr lang="en-US" dirty="0"/>
              <a:t>To modify the components.</a:t>
            </a:r>
          </a:p>
          <a:p>
            <a:pPr lvl="1">
              <a:buFont typeface="Wingdings" panose="05000000000000000000" pitchFamily="2" charset="2"/>
              <a:buChar char="Ø"/>
            </a:pPr>
            <a:r>
              <a:rPr lang="en-US" dirty="0"/>
              <a:t>To eliminate any unwanted side effects.</a:t>
            </a:r>
          </a:p>
          <a:p>
            <a:pPr lvl="1">
              <a:buFont typeface="Wingdings" panose="05000000000000000000" pitchFamily="2" charset="2"/>
              <a:buChar char="Ø"/>
            </a:pPr>
            <a:r>
              <a:rPr lang="en-US" dirty="0"/>
              <a:t>	Thus, the maintenance is needed to ensure that the system continues to satisfy user requirements.</a:t>
            </a:r>
          </a:p>
          <a:p>
            <a:pPr lvl="1">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Change Control Process</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buNone/>
            </a:pPr>
            <a:endParaRPr lang="en-US" dirty="0"/>
          </a:p>
          <a:p>
            <a:pPr algn="just"/>
            <a:r>
              <a:rPr lang="en-US" sz="3600" dirty="0"/>
              <a:t>Change control involves procedures and tools to bring order in the change process. Larger projects have a formal </a:t>
            </a:r>
            <a:r>
              <a:rPr lang="en-US" sz="3600" b="1" dirty="0"/>
              <a:t>change control board (CCB)</a:t>
            </a:r>
            <a:r>
              <a:rPr lang="en-US" sz="3600" dirty="0"/>
              <a:t>, whose responsibility is to review and approve or disapprove change.</a:t>
            </a:r>
          </a:p>
          <a:p>
            <a:pPr algn="just"/>
            <a:r>
              <a:rPr lang="en-US" sz="3600" dirty="0"/>
              <a:t>It is the CCB responsibility to provide the mechanism to maintain orderly change processes.</a:t>
            </a:r>
          </a:p>
          <a:p>
            <a:pPr algn="just"/>
            <a:r>
              <a:rPr lang="en-US" sz="3600" dirty="0"/>
              <a:t>For a large software engineering project, uncontrolled change rapidly leads to chaos. For such projects, change control combines human procedures &amp; automated tools to provide a mechanism for the control of change.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Goals of Change Control Process</a:t>
            </a:r>
          </a:p>
        </p:txBody>
      </p:sp>
      <p:sp>
        <p:nvSpPr>
          <p:cNvPr id="3" name="Content Placeholder 2"/>
          <p:cNvSpPr>
            <a:spLocks noGrp="1"/>
          </p:cNvSpPr>
          <p:nvPr>
            <p:ph idx="1"/>
          </p:nvPr>
        </p:nvSpPr>
        <p:spPr>
          <a:xfrm>
            <a:off x="457200" y="1371600"/>
            <a:ext cx="8229600" cy="5486400"/>
          </a:xfrm>
        </p:spPr>
        <p:txBody>
          <a:bodyPr>
            <a:normAutofit lnSpcReduction="10000"/>
          </a:bodyPr>
          <a:lstStyle/>
          <a:p>
            <a:pPr lvl="1" algn="just"/>
            <a:r>
              <a:rPr lang="en-US" sz="3200" dirty="0"/>
              <a:t>Offer a </a:t>
            </a:r>
            <a:r>
              <a:rPr lang="en-US" sz="3200" b="1" dirty="0"/>
              <a:t>mechanism for accepting changes that enhance the product while rejecting those that degrade it</a:t>
            </a:r>
            <a:r>
              <a:rPr lang="en-US" sz="3200" dirty="0"/>
              <a:t>.</a:t>
            </a:r>
          </a:p>
          <a:p>
            <a:pPr lvl="1" algn="just"/>
            <a:r>
              <a:rPr lang="en-US" sz="3200" b="1" dirty="0"/>
              <a:t>Offer revision control &amp; backup safety </a:t>
            </a:r>
            <a:r>
              <a:rPr lang="en-US" sz="3200" dirty="0"/>
              <a:t>for work products during their formative development.</a:t>
            </a:r>
          </a:p>
          <a:p>
            <a:pPr lvl="1" algn="just"/>
            <a:r>
              <a:rPr lang="en-US" sz="3200" b="1" dirty="0"/>
              <a:t>Notify interested parties on the periphery of development regarding change proposals, their assessed impact and whether the changes were approved or rejected.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Software Version Control</a:t>
            </a:r>
          </a:p>
        </p:txBody>
      </p:sp>
      <p:sp>
        <p:nvSpPr>
          <p:cNvPr id="3" name="Content Placeholder 2"/>
          <p:cNvSpPr>
            <a:spLocks noGrp="1"/>
          </p:cNvSpPr>
          <p:nvPr>
            <p:ph idx="1"/>
          </p:nvPr>
        </p:nvSpPr>
        <p:spPr/>
        <p:txBody>
          <a:bodyPr>
            <a:normAutofit fontScale="92500"/>
          </a:bodyPr>
          <a:lstStyle/>
          <a:p>
            <a:pPr algn="just"/>
            <a:r>
              <a:rPr lang="en-US" dirty="0"/>
              <a:t>During software maintenance at least two versions of the software system are produced , one being the  old version and the other one or more new versions.</a:t>
            </a:r>
          </a:p>
          <a:p>
            <a:pPr algn="just"/>
            <a:r>
              <a:rPr lang="en-US" dirty="0"/>
              <a:t>As a s/w system comprises of s/w components, there will also be two or more versions of each component that has been changed. Thus, the software maintenance team has to cope with multiple versions of the software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indent="0" algn="just">
              <a:buNone/>
            </a:pPr>
            <a:r>
              <a:rPr lang="en-US" dirty="0"/>
              <a:t>A </a:t>
            </a:r>
            <a:r>
              <a:rPr lang="en-US" b="1" dirty="0"/>
              <a:t>version control tool </a:t>
            </a:r>
            <a:r>
              <a:rPr lang="en-US" dirty="0"/>
              <a:t>is the first stage towards being able to manage multiple versions. Once, it is in place, </a:t>
            </a:r>
            <a:r>
              <a:rPr lang="en-US" b="1" dirty="0"/>
              <a:t>a detailed record of every version of the software must be kept</a:t>
            </a:r>
            <a:r>
              <a:rPr lang="en-US" dirty="0"/>
              <a:t>. </a:t>
            </a:r>
          </a:p>
          <a:p>
            <a:pPr marL="0" indent="0" algn="just">
              <a:buNone/>
            </a:pPr>
            <a:r>
              <a:rPr lang="en-US" dirty="0">
                <a:solidFill>
                  <a:srgbClr val="FF0000"/>
                </a:solidFill>
              </a:rPr>
              <a:t>This comprises the-</a:t>
            </a:r>
          </a:p>
          <a:p>
            <a:pPr lvl="1" algn="just"/>
            <a:r>
              <a:rPr lang="en-US" dirty="0"/>
              <a:t>Name of each source code component, including the variations and revisions</a:t>
            </a:r>
          </a:p>
          <a:p>
            <a:pPr lvl="1" algn="just"/>
            <a:r>
              <a:rPr lang="en-US" dirty="0"/>
              <a:t>The versions of the various compilers and linkers used</a:t>
            </a:r>
          </a:p>
          <a:p>
            <a:pPr lvl="1" algn="just"/>
            <a:r>
              <a:rPr lang="en-US" dirty="0"/>
              <a:t>The name of the software staff who constructed the component</a:t>
            </a:r>
          </a:p>
          <a:p>
            <a:pPr lvl="1" algn="just"/>
            <a:r>
              <a:rPr lang="en-US" dirty="0"/>
              <a:t>The date and the time at which it was constructed</a:t>
            </a:r>
          </a:p>
          <a:p>
            <a:pPr algn="just">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dirty="0">
                <a:solidFill>
                  <a:srgbClr val="FF0000"/>
                </a:solidFill>
              </a:rPr>
              <a:t>Version control activity is divided in four sub-activities:</a:t>
            </a:r>
          </a:p>
          <a:p>
            <a:pPr marL="514350" indent="-514350">
              <a:buAutoNum type="arabicPeriod"/>
            </a:pPr>
            <a:r>
              <a:rPr lang="en-US" dirty="0"/>
              <a:t>Identifying new versions</a:t>
            </a:r>
          </a:p>
          <a:p>
            <a:pPr marL="514350" indent="-514350">
              <a:buAutoNum type="arabicPeriod"/>
            </a:pPr>
            <a:r>
              <a:rPr lang="en-US" dirty="0"/>
              <a:t>Numbering scheme </a:t>
            </a:r>
            <a:r>
              <a:rPr lang="en-US" b="1" dirty="0"/>
              <a:t>: </a:t>
            </a:r>
            <a:r>
              <a:rPr lang="en-US" dirty="0"/>
              <a:t>It will have the following format</a:t>
            </a:r>
          </a:p>
          <a:p>
            <a:pPr marL="514350" indent="-514350" algn="ctr">
              <a:buNone/>
            </a:pPr>
            <a:r>
              <a:rPr lang="en-US" b="1" dirty="0"/>
              <a:t>Version X.Y.Z…</a:t>
            </a:r>
          </a:p>
          <a:p>
            <a:pPr marL="514350" indent="-514350">
              <a:buNone/>
            </a:pPr>
            <a:r>
              <a:rPr lang="en-US" dirty="0"/>
              <a:t>3. Visibility</a:t>
            </a:r>
          </a:p>
          <a:p>
            <a:pPr marL="514350" indent="-514350">
              <a:buNone/>
            </a:pPr>
            <a:r>
              <a:rPr lang="en-US" dirty="0"/>
              <a:t>4. Tracking</a:t>
            </a:r>
          </a:p>
          <a:p>
            <a:pPr marL="514350" indent="-514350">
              <a:buAutoNum type="arabicPeriod"/>
            </a:pPr>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marL="514350" indent="-514350" algn="just">
              <a:buAutoNum type="arabicPeriod"/>
            </a:pPr>
            <a:r>
              <a:rPr lang="en-US" b="1" dirty="0"/>
              <a:t>Identifying new versions: </a:t>
            </a:r>
            <a:r>
              <a:rPr lang="en-US" dirty="0"/>
              <a:t>	A s/w configuration item (SCI) will get a new version no. when there has been a change to its established baseline. Each previous version will be stored in a corresponding directory like version 0, version1, version2 etc.</a:t>
            </a:r>
          </a:p>
          <a:p>
            <a:pPr marL="514350" indent="-514350" algn="just">
              <a:buNone/>
            </a:pPr>
            <a:r>
              <a:rPr lang="en-US" b="1" dirty="0"/>
              <a:t>2. 	Numbering scheme: </a:t>
            </a:r>
            <a:r>
              <a:rPr lang="en-US" dirty="0"/>
              <a:t>It will have the following format</a:t>
            </a:r>
          </a:p>
          <a:p>
            <a:pPr marL="514350" indent="-514350" algn="ctr">
              <a:buNone/>
            </a:pPr>
            <a:r>
              <a:rPr lang="en-US" b="1" dirty="0"/>
              <a:t>	Version X.Y.Z…</a:t>
            </a:r>
          </a:p>
          <a:p>
            <a:pPr marL="514350" indent="-514350" algn="just"/>
            <a:r>
              <a:rPr lang="en-US" dirty="0"/>
              <a:t>(X) denotes the entire SCI. Therefore, </a:t>
            </a:r>
            <a:r>
              <a:rPr lang="en-US" b="1" dirty="0"/>
              <a:t>changes made to the entire configuration item, or changes large enough to warrant a completely new release of the item</a:t>
            </a:r>
            <a:r>
              <a:rPr lang="en-US" dirty="0"/>
              <a:t>, will cause the first digit to increase.</a:t>
            </a:r>
          </a:p>
          <a:p>
            <a:pPr marL="514350" indent="-514350" algn="just"/>
            <a:r>
              <a:rPr lang="en-US" dirty="0"/>
              <a:t>(Y) denotes the component of  SCI. this digit will sequentially </a:t>
            </a:r>
            <a:r>
              <a:rPr lang="en-US" b="1" dirty="0"/>
              <a:t>increase if a change is made to a component or multiple components</a:t>
            </a: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514350" indent="-514350" algn="just"/>
            <a:r>
              <a:rPr lang="en-US" dirty="0"/>
              <a:t>(Z) denotes the </a:t>
            </a:r>
            <a:r>
              <a:rPr lang="en-US" b="1" dirty="0"/>
              <a:t>section of the component</a:t>
            </a:r>
            <a:r>
              <a:rPr lang="en-US" dirty="0"/>
              <a:t> of a SCI. This no. will only be visible if a component of an SCI can be divided into individual sections</a:t>
            </a:r>
            <a:r>
              <a:rPr lang="en-US" b="1" dirty="0"/>
              <a:t>. Changes made at this level</a:t>
            </a:r>
            <a:r>
              <a:rPr lang="en-US" dirty="0"/>
              <a:t> of detail will need a sequential change of third digit.</a:t>
            </a:r>
          </a:p>
          <a:p>
            <a:pPr marL="514350" indent="-514350" algn="just">
              <a:buNone/>
            </a:pPr>
            <a:endParaRPr lang="en-US" b="1" dirty="0"/>
          </a:p>
          <a:p>
            <a:pPr marL="514350" indent="-514350" algn="just">
              <a:buAutoNum type="arabicPeriod" startAt="3"/>
            </a:pPr>
            <a:r>
              <a:rPr lang="en-US" b="1" dirty="0"/>
              <a:t>Visibility: </a:t>
            </a:r>
            <a:r>
              <a:rPr lang="en-US" dirty="0"/>
              <a:t>the version no. can be seen either in frame or below the title.</a:t>
            </a:r>
          </a:p>
          <a:p>
            <a:pPr marL="514350" indent="-514350" algn="just">
              <a:buAutoNum type="arabicPeriod" startAt="3"/>
            </a:pPr>
            <a:endParaRPr lang="en-US" dirty="0"/>
          </a:p>
          <a:p>
            <a:pPr marL="514350" indent="-514350" algn="just">
              <a:buAutoNum type="arabicPeriod" startAt="3"/>
            </a:pPr>
            <a:r>
              <a:rPr lang="en-US" b="1" dirty="0"/>
              <a:t>Tracking :</a:t>
            </a:r>
            <a:r>
              <a:rPr lang="en-US" dirty="0"/>
              <a:t> the best way to keep track of the different versions is with a version evolution graph.</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CASE</a:t>
            </a:r>
          </a:p>
        </p:txBody>
      </p:sp>
      <p:sp>
        <p:nvSpPr>
          <p:cNvPr id="3" name="Content Placeholder 2"/>
          <p:cNvSpPr>
            <a:spLocks noGrp="1"/>
          </p:cNvSpPr>
          <p:nvPr>
            <p:ph idx="1"/>
          </p:nvPr>
        </p:nvSpPr>
        <p:spPr>
          <a:xfrm>
            <a:off x="457200" y="1752600"/>
            <a:ext cx="8229600" cy="4373563"/>
          </a:xfrm>
        </p:spPr>
        <p:txBody>
          <a:bodyPr>
            <a:normAutofit/>
          </a:bodyPr>
          <a:lstStyle/>
          <a:p>
            <a:pPr marL="0" indent="0" algn="just">
              <a:buNone/>
            </a:pPr>
            <a:r>
              <a:rPr lang="en-US" sz="2800" dirty="0"/>
              <a:t>CASE stands for </a:t>
            </a:r>
            <a:r>
              <a:rPr lang="en-US" sz="2800" b="1" dirty="0"/>
              <a:t>C</a:t>
            </a:r>
            <a:r>
              <a:rPr lang="en-US" sz="2800" dirty="0"/>
              <a:t>omputer </a:t>
            </a:r>
            <a:r>
              <a:rPr lang="en-US" sz="2800" b="1" dirty="0"/>
              <a:t>A</a:t>
            </a:r>
            <a:r>
              <a:rPr lang="en-US" sz="2800" dirty="0"/>
              <a:t>ided </a:t>
            </a:r>
            <a:r>
              <a:rPr lang="en-US" sz="2800" b="1" dirty="0"/>
              <a:t>S</a:t>
            </a:r>
            <a:r>
              <a:rPr lang="en-US" sz="2800" dirty="0"/>
              <a:t>oftware </a:t>
            </a:r>
            <a:r>
              <a:rPr lang="en-US" sz="2800" b="1" dirty="0"/>
              <a:t>E</a:t>
            </a:r>
            <a:r>
              <a:rPr lang="en-US" sz="2800" dirty="0"/>
              <a:t>ngineering. It means, </a:t>
            </a:r>
            <a:r>
              <a:rPr lang="en-US" sz="2800" b="1" dirty="0"/>
              <a:t>development and maintenance </a:t>
            </a:r>
            <a:r>
              <a:rPr lang="en-US" sz="2800" dirty="0"/>
              <a:t>of software projects with help of various automated software tools.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CASE Tools</a:t>
            </a:r>
          </a:p>
        </p:txBody>
      </p:sp>
      <p:sp>
        <p:nvSpPr>
          <p:cNvPr id="3" name="Content Placeholder 2"/>
          <p:cNvSpPr>
            <a:spLocks noGrp="1"/>
          </p:cNvSpPr>
          <p:nvPr>
            <p:ph idx="1"/>
          </p:nvPr>
        </p:nvSpPr>
        <p:spPr>
          <a:xfrm>
            <a:off x="457200" y="1417638"/>
            <a:ext cx="8229600" cy="5165724"/>
          </a:xfrm>
        </p:spPr>
        <p:txBody>
          <a:bodyPr>
            <a:normAutofit/>
          </a:bodyPr>
          <a:lstStyle/>
          <a:p>
            <a:pPr algn="just"/>
            <a:r>
              <a:rPr lang="en-US" dirty="0"/>
              <a:t>Computer aided software engineering tool assist software engineering managers &amp; practitioners in every activity associated with the software process.</a:t>
            </a:r>
          </a:p>
          <a:p>
            <a:pPr algn="just"/>
            <a:r>
              <a:rPr lang="en-US" dirty="0"/>
              <a:t>Thus, a CASE tool means any tool used to automate some activity associated with software development.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CASE TOOLS</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a:t>CASE tools are software programs that are designed to assist human programmers with the complexity of the processes &amp; the artifacts of software engineering.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solidFill>
                  <a:srgbClr val="FF0000"/>
                </a:solidFill>
              </a:rPr>
              <a:t>CATEGORIES OF SOFTWARE MAINTENANCE</a:t>
            </a:r>
          </a:p>
        </p:txBody>
      </p:sp>
      <p:sp>
        <p:nvSpPr>
          <p:cNvPr id="4" name="Content Placeholder 2"/>
          <p:cNvSpPr>
            <a:spLocks noGrp="1"/>
          </p:cNvSpPr>
          <p:nvPr>
            <p:ph idx="1"/>
          </p:nvPr>
        </p:nvSpPr>
        <p:spPr>
          <a:xfrm>
            <a:off x="457200" y="1066800"/>
            <a:ext cx="8229600" cy="5638800"/>
          </a:xfrm>
        </p:spPr>
        <p:txBody>
          <a:bodyPr>
            <a:normAutofit fontScale="92500" lnSpcReduction="20000"/>
          </a:bodyPr>
          <a:lstStyle/>
          <a:p>
            <a:pPr marL="0" indent="0" algn="just">
              <a:buNone/>
            </a:pPr>
            <a:r>
              <a:rPr lang="en-US" dirty="0"/>
              <a:t>There are four types of software maintenance:</a:t>
            </a:r>
          </a:p>
          <a:p>
            <a:pPr marL="514350" indent="-514350" algn="just">
              <a:buAutoNum type="arabicPeriod"/>
            </a:pPr>
            <a:r>
              <a:rPr lang="en-US" b="1" dirty="0">
                <a:solidFill>
                  <a:srgbClr val="FF0000"/>
                </a:solidFill>
              </a:rPr>
              <a:t>Corrective maintenance : </a:t>
            </a:r>
          </a:p>
          <a:p>
            <a:pPr marL="514350" indent="-514350" algn="just">
              <a:buNone/>
            </a:pPr>
            <a:r>
              <a:rPr lang="en-US" b="1" dirty="0"/>
              <a:t>	</a:t>
            </a:r>
            <a:r>
              <a:rPr lang="en-US" dirty="0"/>
              <a:t>This refer to modifications initiated by defects in the software.</a:t>
            </a:r>
          </a:p>
          <a:p>
            <a:pPr marL="514350" indent="-514350" algn="just">
              <a:buNone/>
            </a:pPr>
            <a:r>
              <a:rPr lang="en-US" b="1" dirty="0">
                <a:solidFill>
                  <a:srgbClr val="FF0000"/>
                </a:solidFill>
              </a:rPr>
              <a:t>2.   Adaptive maintenance: </a:t>
            </a:r>
          </a:p>
          <a:p>
            <a:pPr marL="914400" lvl="1" indent="-514350" algn="just">
              <a:buNone/>
            </a:pPr>
            <a:r>
              <a:rPr lang="en-US" b="1" dirty="0"/>
              <a:t>  </a:t>
            </a:r>
            <a:r>
              <a:rPr lang="en-US" dirty="0"/>
              <a:t>It includes modifying the software to match changes in the ever   changing environment.</a:t>
            </a:r>
          </a:p>
          <a:p>
            <a:pPr marL="514350" indent="-514350" algn="just">
              <a:buNone/>
            </a:pPr>
            <a:r>
              <a:rPr lang="en-US" b="1" dirty="0">
                <a:solidFill>
                  <a:srgbClr val="FF0000"/>
                </a:solidFill>
              </a:rPr>
              <a:t>3</a:t>
            </a:r>
            <a:r>
              <a:rPr lang="en-US" dirty="0">
                <a:solidFill>
                  <a:srgbClr val="FF0000"/>
                </a:solidFill>
              </a:rPr>
              <a:t>.   </a:t>
            </a:r>
            <a:r>
              <a:rPr lang="en-US" b="1" dirty="0">
                <a:solidFill>
                  <a:srgbClr val="FF0000"/>
                </a:solidFill>
              </a:rPr>
              <a:t>Perfective maintenance:</a:t>
            </a:r>
          </a:p>
          <a:p>
            <a:pPr marL="514350" indent="-514350" algn="just">
              <a:buNone/>
            </a:pPr>
            <a:r>
              <a:rPr lang="en-US" b="1" dirty="0"/>
              <a:t>	</a:t>
            </a:r>
            <a:r>
              <a:rPr lang="en-US" dirty="0"/>
              <a:t>It means improving processing efficiency or performance, or restructuring the software to improve changeability. This may include enhancement of existing system functionality, improvement in computational efficiency etc.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dirty="0">
                <a:solidFill>
                  <a:srgbClr val="FF0000"/>
                </a:solidFill>
              </a:rPr>
              <a:t>Software engineering mainly includes the following processes, which may be aided by CASE:-</a:t>
            </a:r>
          </a:p>
          <a:p>
            <a:pPr lvl="1" algn="just"/>
            <a:r>
              <a:rPr lang="en-US" sz="3200" dirty="0"/>
              <a:t>Translation of user needs into software requirements.</a:t>
            </a:r>
          </a:p>
          <a:p>
            <a:pPr lvl="1" algn="just"/>
            <a:r>
              <a:rPr lang="en-US" sz="3200" dirty="0"/>
              <a:t>Transformation of software requirements into design specifications.</a:t>
            </a:r>
          </a:p>
          <a:p>
            <a:pPr lvl="1" algn="just"/>
            <a:r>
              <a:rPr lang="en-US" sz="3200" dirty="0"/>
              <a:t>Implementation of design into code.</a:t>
            </a:r>
          </a:p>
          <a:p>
            <a:pPr lvl="1" algn="just"/>
            <a:r>
              <a:rPr lang="en-US" sz="3200" dirty="0"/>
              <a:t>Testing of the code for the operational use.</a:t>
            </a:r>
          </a:p>
          <a:p>
            <a:pPr lvl="1" algn="just"/>
            <a:r>
              <a:rPr lang="en-US" sz="3200" dirty="0"/>
              <a:t>Documentation.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Reasons for using CASE Tools</a:t>
            </a:r>
          </a:p>
        </p:txBody>
      </p:sp>
      <p:sp>
        <p:nvSpPr>
          <p:cNvPr id="3" name="Content Placeholder 2"/>
          <p:cNvSpPr>
            <a:spLocks noGrp="1"/>
          </p:cNvSpPr>
          <p:nvPr>
            <p:ph idx="1"/>
          </p:nvPr>
        </p:nvSpPr>
        <p:spPr>
          <a:xfrm>
            <a:off x="457200" y="1600200"/>
            <a:ext cx="8229600" cy="4953000"/>
          </a:xfrm>
        </p:spPr>
        <p:txBody>
          <a:bodyPr>
            <a:normAutofit/>
          </a:bodyPr>
          <a:lstStyle/>
          <a:p>
            <a:pPr lvl="1" algn="just">
              <a:buFont typeface="Arial" panose="020B0604020202020204" pitchFamily="34" charset="0"/>
              <a:buChar char="•"/>
            </a:pPr>
            <a:r>
              <a:rPr lang="en-US" sz="3200" b="1" dirty="0"/>
              <a:t>To increase productivity:</a:t>
            </a:r>
            <a:r>
              <a:rPr lang="en-US" sz="3200" dirty="0"/>
              <a:t> Automation of various activities of system development and management processes increases productivity of the development team. </a:t>
            </a:r>
          </a:p>
          <a:p>
            <a:pPr lvl="1" algn="just">
              <a:buFont typeface="Arial" panose="020B0604020202020204" pitchFamily="34" charset="0"/>
              <a:buChar char="•"/>
            </a:pPr>
            <a:r>
              <a:rPr lang="en-US" sz="3200" b="1" dirty="0"/>
              <a:t>To help produce better quality software at low maintenance cost:</a:t>
            </a:r>
            <a:r>
              <a:rPr lang="en-US" sz="3200" dirty="0"/>
              <a:t> Use of CASE tools makes the software easy to maintain and hence reduce the maintenance costs. </a:t>
            </a:r>
          </a:p>
          <a:p>
            <a:pPr lvl="1"/>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458200" cy="5821363"/>
          </a:xfrm>
        </p:spPr>
        <p:txBody>
          <a:bodyPr>
            <a:normAutofit fontScale="92500"/>
          </a:bodyPr>
          <a:lstStyle/>
          <a:p>
            <a:pPr algn="just"/>
            <a:r>
              <a:rPr lang="en-US" b="1" dirty="0"/>
              <a:t>Improved productivity: </a:t>
            </a:r>
            <a:r>
              <a:rPr lang="en-US" dirty="0"/>
              <a:t>CASE tools provide automation &amp; reduce the time to complete many tasks, hence improvements in productivity.</a:t>
            </a:r>
          </a:p>
          <a:p>
            <a:pPr algn="just"/>
            <a:r>
              <a:rPr lang="en-US" b="1" dirty="0"/>
              <a:t>Better documentation: </a:t>
            </a:r>
            <a:r>
              <a:rPr lang="en-US" dirty="0"/>
              <a:t>By using CASE Tools, vast amount of documentation are produced along the way.</a:t>
            </a:r>
          </a:p>
          <a:p>
            <a:pPr algn="just"/>
            <a:r>
              <a:rPr lang="en-US" b="1" dirty="0"/>
              <a:t>Reduced Lifetime Maintenance: </a:t>
            </a:r>
            <a:r>
              <a:rPr lang="en-US" dirty="0"/>
              <a:t>As a result of better design, better analysis and automatic code generation, automatic testing &amp; debugging overall system’s quality improves, the net effort &amp; cost involved with maintenance is reduced.</a:t>
            </a:r>
            <a:endParaRPr lang="en-US"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just"/>
            <a:r>
              <a:rPr lang="en-US" b="1" dirty="0"/>
              <a:t>Improved Accuracy: </a:t>
            </a:r>
            <a:r>
              <a:rPr lang="en-US" dirty="0"/>
              <a:t>CASE tools can provide ongoing debugging &amp; error checking which is very vital for early defect removal, which actually played a major role in shaping modern software.</a:t>
            </a:r>
          </a:p>
          <a:p>
            <a:pPr algn="just"/>
            <a:r>
              <a:rPr lang="en-US" b="1" dirty="0"/>
              <a:t>Opportunity to non-programmers: </a:t>
            </a:r>
            <a:r>
              <a:rPr lang="en-US" dirty="0"/>
              <a:t>With the increased movement towards object oriented technology &amp; client server bases, programming can also be done by people who don’t have a complete programming background.</a:t>
            </a:r>
            <a:endParaRPr 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solidFill>
                  <a:srgbClr val="FF0000"/>
                </a:solidFill>
              </a:rPr>
              <a:t>Characteristics of a CASE Tool</a:t>
            </a:r>
            <a:br>
              <a:rPr lang="en-US" dirty="0"/>
            </a:br>
            <a:endParaRPr lang="en-US" dirty="0"/>
          </a:p>
        </p:txBody>
      </p:sp>
      <p:sp>
        <p:nvSpPr>
          <p:cNvPr id="3" name="Content Placeholder 2"/>
          <p:cNvSpPr>
            <a:spLocks noGrp="1"/>
          </p:cNvSpPr>
          <p:nvPr>
            <p:ph idx="1"/>
          </p:nvPr>
        </p:nvSpPr>
        <p:spPr>
          <a:xfrm>
            <a:off x="457200" y="1295400"/>
            <a:ext cx="8229600" cy="5287962"/>
          </a:xfrm>
        </p:spPr>
        <p:txBody>
          <a:bodyPr>
            <a:normAutofit/>
          </a:bodyPr>
          <a:lstStyle/>
          <a:p>
            <a:pPr>
              <a:buNone/>
            </a:pPr>
            <a:r>
              <a:rPr lang="en-US" sz="2800" dirty="0"/>
              <a:t>	</a:t>
            </a:r>
            <a:endParaRPr lang="en-US" sz="2800" b="1" dirty="0"/>
          </a:p>
          <a:p>
            <a:pPr>
              <a:buFont typeface="Wingdings" panose="05000000000000000000" pitchFamily="2" charset="2"/>
              <a:buChar char="Ø"/>
            </a:pPr>
            <a:r>
              <a:rPr lang="en-US" b="1" dirty="0"/>
              <a:t>A standard methodology</a:t>
            </a:r>
          </a:p>
          <a:p>
            <a:pPr>
              <a:buFont typeface="Wingdings" panose="05000000000000000000" pitchFamily="2" charset="2"/>
              <a:buChar char="Ø"/>
            </a:pPr>
            <a:r>
              <a:rPr lang="en-US" b="1" dirty="0"/>
              <a:t>Flexibility</a:t>
            </a:r>
          </a:p>
          <a:p>
            <a:pPr>
              <a:buFont typeface="Wingdings" panose="05000000000000000000" pitchFamily="2" charset="2"/>
              <a:buChar char="Ø"/>
            </a:pPr>
            <a:r>
              <a:rPr lang="en-US" b="1" dirty="0"/>
              <a:t>Strong Integration</a:t>
            </a:r>
          </a:p>
          <a:p>
            <a:pPr>
              <a:buFont typeface="Wingdings" panose="05000000000000000000" pitchFamily="2" charset="2"/>
              <a:buChar char="Ø"/>
            </a:pPr>
            <a:r>
              <a:rPr lang="en-US" b="1" dirty="0"/>
              <a:t>Integration with testing software</a:t>
            </a:r>
          </a:p>
          <a:p>
            <a:pPr>
              <a:buFont typeface="Wingdings" panose="05000000000000000000" pitchFamily="2" charset="2"/>
              <a:buChar char="Ø"/>
            </a:pPr>
            <a:r>
              <a:rPr lang="en-US" b="1" dirty="0"/>
              <a:t>Support for reverse engineering</a:t>
            </a:r>
          </a:p>
          <a:p>
            <a:pPr>
              <a:buFont typeface="Wingdings" panose="05000000000000000000" pitchFamily="2" charset="2"/>
              <a:buChar char="Ø"/>
            </a:pPr>
            <a:r>
              <a:rPr lang="en-US" b="1" dirty="0"/>
              <a:t>On-line help</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92500" lnSpcReduction="20000"/>
          </a:bodyPr>
          <a:lstStyle/>
          <a:p>
            <a:pPr algn="just"/>
            <a:r>
              <a:rPr lang="en-US" b="1" dirty="0">
                <a:solidFill>
                  <a:srgbClr val="FF0000"/>
                </a:solidFill>
              </a:rPr>
              <a:t>A standard methodology:</a:t>
            </a:r>
            <a:r>
              <a:rPr lang="en-US" b="1" dirty="0"/>
              <a:t> </a:t>
            </a:r>
            <a:r>
              <a:rPr lang="en-US" dirty="0"/>
              <a:t>A CASE tool must support a standard software development methodology and standard modeling techniques. In the present scenario most of the CASE tools are moving towards UML.</a:t>
            </a:r>
          </a:p>
          <a:p>
            <a:pPr algn="just"/>
            <a:r>
              <a:rPr lang="en-US" b="1" dirty="0">
                <a:solidFill>
                  <a:srgbClr val="FF0000"/>
                </a:solidFill>
              </a:rPr>
              <a:t>Flexibility:</a:t>
            </a:r>
            <a:r>
              <a:rPr lang="en-US" dirty="0"/>
              <a:t> Flexibility in use of editors and other tools. The CASE tool must offer flexibility and the choice for the user of editors' development environments.</a:t>
            </a:r>
          </a:p>
          <a:p>
            <a:pPr algn="just"/>
            <a:r>
              <a:rPr lang="en-US" b="1" dirty="0">
                <a:solidFill>
                  <a:srgbClr val="FF0000"/>
                </a:solidFill>
              </a:rPr>
              <a:t>Strong Integration:</a:t>
            </a:r>
            <a:r>
              <a:rPr lang="en-US" dirty="0"/>
              <a:t> The CASE tools should be integrated to support all the stages. This implies that if a change is made at any stage, for example, in the model, it should get reflected in the code documentation and all related design and other documents, thus providing a cohesive environment for software development.</a:t>
            </a:r>
          </a:p>
          <a:p>
            <a:pPr algn="just"/>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BDA3-7800-44FD-9BA6-4D7077D9CE8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D5BC0A9-7B10-4D21-BC65-ADE1220AB0A7}"/>
              </a:ext>
            </a:extLst>
          </p:cNvPr>
          <p:cNvSpPr>
            <a:spLocks noGrp="1"/>
          </p:cNvSpPr>
          <p:nvPr>
            <p:ph idx="1"/>
          </p:nvPr>
        </p:nvSpPr>
        <p:spPr>
          <a:xfrm>
            <a:off x="457200" y="685800"/>
            <a:ext cx="8229600" cy="5440363"/>
          </a:xfrm>
        </p:spPr>
        <p:txBody>
          <a:bodyPr>
            <a:normAutofit/>
          </a:bodyPr>
          <a:lstStyle/>
          <a:p>
            <a:pPr algn="just"/>
            <a:r>
              <a:rPr lang="en-US" dirty="0">
                <a:solidFill>
                  <a:srgbClr val="FF0000"/>
                </a:solidFill>
              </a:rPr>
              <a:t>Integration with testing software:</a:t>
            </a:r>
            <a:r>
              <a:rPr lang="en-US" dirty="0"/>
              <a:t> The CASE tools must provide interfaces for automatic testing tools that take care of regression and other kinds of testing software under the changing requirements.</a:t>
            </a:r>
          </a:p>
          <a:p>
            <a:pPr algn="just"/>
            <a:r>
              <a:rPr lang="en-US" dirty="0">
                <a:solidFill>
                  <a:srgbClr val="FF0000"/>
                </a:solidFill>
              </a:rPr>
              <a:t>Support for reverse engineering:</a:t>
            </a:r>
            <a:r>
              <a:rPr lang="en-US" dirty="0"/>
              <a:t> A CASE tools must be able to generate complex models from already generated code.</a:t>
            </a:r>
          </a:p>
          <a:p>
            <a:pPr algn="just"/>
            <a:r>
              <a:rPr lang="en-US" dirty="0">
                <a:solidFill>
                  <a:srgbClr val="FF0000"/>
                </a:solidFill>
              </a:rPr>
              <a:t>On-line help:</a:t>
            </a:r>
            <a:r>
              <a:rPr lang="en-US" dirty="0"/>
              <a:t> The CASE tools provide an online tutorial.</a:t>
            </a:r>
          </a:p>
          <a:p>
            <a:endParaRPr lang="en-US" dirty="0"/>
          </a:p>
        </p:txBody>
      </p:sp>
    </p:spTree>
    <p:extLst>
      <p:ext uri="{BB962C8B-B14F-4D97-AF65-F5344CB8AC3E}">
        <p14:creationId xmlns:p14="http://schemas.microsoft.com/office/powerpoint/2010/main" val="1537408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900" b="1" dirty="0">
                <a:solidFill>
                  <a:srgbClr val="FF0000"/>
                </a:solidFill>
              </a:rPr>
              <a:t>Categories of CASE Tools:</a:t>
            </a:r>
            <a:br>
              <a:rPr lang="en-US" dirty="0"/>
            </a:b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dirty="0"/>
              <a:t>CASE tools are classified in to following categories due to their activities:</a:t>
            </a:r>
          </a:p>
          <a:p>
            <a:pPr lvl="1" algn="just"/>
            <a:r>
              <a:rPr lang="en-US" dirty="0"/>
              <a:t>UPPER CASE Tools</a:t>
            </a:r>
          </a:p>
          <a:p>
            <a:pPr lvl="1" algn="just"/>
            <a:r>
              <a:rPr lang="en-US" dirty="0"/>
              <a:t>LOWER CASE Tools</a:t>
            </a:r>
          </a:p>
          <a:p>
            <a:pPr lvl="1" algn="just"/>
            <a:r>
              <a:rPr lang="en-US" dirty="0"/>
              <a:t>INTEGRATED CASE Tools</a:t>
            </a:r>
          </a:p>
          <a:p>
            <a:pPr algn="just">
              <a:buNone/>
            </a:pPr>
            <a:br>
              <a:rPr lang="en-US" dirty="0"/>
            </a:b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7835-EDC2-417C-95A1-362AE68097B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F3C1AF7-A294-4778-B856-CE1429724DC9}"/>
              </a:ext>
            </a:extLst>
          </p:cNvPr>
          <p:cNvSpPr>
            <a:spLocks noGrp="1"/>
          </p:cNvSpPr>
          <p:nvPr>
            <p:ph idx="1"/>
          </p:nvPr>
        </p:nvSpPr>
        <p:spPr>
          <a:xfrm>
            <a:off x="457200" y="274638"/>
            <a:ext cx="8229600" cy="5851525"/>
          </a:xfrm>
        </p:spPr>
        <p:txBody>
          <a:bodyPr>
            <a:normAutofit/>
          </a:bodyPr>
          <a:lstStyle/>
          <a:p>
            <a:pPr marL="0" indent="0" algn="just">
              <a:buNone/>
            </a:pPr>
            <a:r>
              <a:rPr lang="en-US" dirty="0">
                <a:solidFill>
                  <a:srgbClr val="FF0000"/>
                </a:solidFill>
              </a:rPr>
              <a:t>Upper CASE tools: </a:t>
            </a:r>
            <a:r>
              <a:rPr lang="en-US" dirty="0"/>
              <a:t>They support the analysis and the design phase. They include tools for analysis modeling, reports and forms generation.</a:t>
            </a:r>
            <a:br>
              <a:rPr lang="en-US" dirty="0"/>
            </a:br>
            <a:br>
              <a:rPr lang="en-US" dirty="0">
                <a:solidFill>
                  <a:srgbClr val="FF0000"/>
                </a:solidFill>
              </a:rPr>
            </a:br>
            <a:r>
              <a:rPr lang="en-US" dirty="0">
                <a:solidFill>
                  <a:srgbClr val="FF0000"/>
                </a:solidFill>
              </a:rPr>
              <a:t>Lower CASE tools: </a:t>
            </a:r>
            <a:r>
              <a:rPr lang="en-US" dirty="0"/>
              <a:t>They support the coding phase, configuration management, etc.</a:t>
            </a:r>
            <a:br>
              <a:rPr lang="en-US" dirty="0"/>
            </a:br>
            <a:br>
              <a:rPr lang="en-US" dirty="0">
                <a:solidFill>
                  <a:srgbClr val="FF0000"/>
                </a:solidFill>
              </a:rPr>
            </a:br>
            <a:r>
              <a:rPr lang="en-US" dirty="0">
                <a:solidFill>
                  <a:srgbClr val="FF0000"/>
                </a:solidFill>
              </a:rPr>
              <a:t>Integrated CASE tools: </a:t>
            </a:r>
            <a:r>
              <a:rPr lang="en-US" dirty="0"/>
              <a:t>It is known as I-CASE and also supports analysis, design and coding phases.</a:t>
            </a:r>
          </a:p>
        </p:txBody>
      </p:sp>
    </p:spTree>
    <p:extLst>
      <p:ext uri="{BB962C8B-B14F-4D97-AF65-F5344CB8AC3E}">
        <p14:creationId xmlns:p14="http://schemas.microsoft.com/office/powerpoint/2010/main" val="6422802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br>
              <a:rPr lang="en-US" sz="3200" b="1" dirty="0">
                <a:solidFill>
                  <a:srgbClr val="FF0000"/>
                </a:solidFill>
              </a:rPr>
            </a:br>
            <a:r>
              <a:rPr lang="en-US" sz="3200" b="1" dirty="0">
                <a:solidFill>
                  <a:srgbClr val="FF0000"/>
                </a:solidFill>
              </a:rPr>
              <a:t>Positioning of CASE tools in a Software Application development: </a:t>
            </a:r>
            <a:endParaRPr lang="en-US" sz="4800" dirty="0"/>
          </a:p>
        </p:txBody>
      </p:sp>
      <p:pic>
        <p:nvPicPr>
          <p:cNvPr id="35842" name="Picture 2" descr="CaseTools3.gif"/>
          <p:cNvPicPr>
            <a:picLocks noChangeAspect="1" noChangeArrowheads="1"/>
          </p:cNvPicPr>
          <p:nvPr/>
        </p:nvPicPr>
        <p:blipFill>
          <a:blip r:embed="rId2" cstate="print"/>
          <a:srcRect/>
          <a:stretch>
            <a:fillRect/>
          </a:stretch>
        </p:blipFill>
        <p:spPr bwMode="auto">
          <a:xfrm>
            <a:off x="533400" y="1371600"/>
            <a:ext cx="7848600" cy="5257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457200" y="274638"/>
            <a:ext cx="8229600" cy="5851525"/>
          </a:xfrm>
        </p:spPr>
        <p:txBody>
          <a:bodyPr>
            <a:normAutofit/>
          </a:bodyPr>
          <a:lstStyle/>
          <a:p>
            <a:pPr>
              <a:buNone/>
            </a:pPr>
            <a:r>
              <a:rPr lang="en-US" b="1" dirty="0">
                <a:solidFill>
                  <a:srgbClr val="FF0000"/>
                </a:solidFill>
              </a:rPr>
              <a:t>4. Preventive maintenance: </a:t>
            </a:r>
          </a:p>
          <a:p>
            <a:pPr algn="just">
              <a:buNone/>
            </a:pPr>
            <a:r>
              <a:rPr lang="en-US" dirty="0"/>
              <a:t>	It is the process by which we prevent our system from being obsolete. It involves the concept of reengineering &amp; reverse engineering in which an old system with an old technology is re-engineered using new technology. This maintenance prevents the system from dying out.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Limitations of CASE tools</a:t>
            </a:r>
          </a:p>
        </p:txBody>
      </p:sp>
      <p:sp>
        <p:nvSpPr>
          <p:cNvPr id="3" name="Content Placeholder 2"/>
          <p:cNvSpPr>
            <a:spLocks noGrp="1"/>
          </p:cNvSpPr>
          <p:nvPr>
            <p:ph idx="1"/>
          </p:nvPr>
        </p:nvSpPr>
        <p:spPr>
          <a:xfrm>
            <a:off x="457200" y="1371600"/>
            <a:ext cx="8229600" cy="5257800"/>
          </a:xfrm>
        </p:spPr>
        <p:txBody>
          <a:bodyPr>
            <a:normAutofit/>
          </a:bodyPr>
          <a:lstStyle/>
          <a:p>
            <a:r>
              <a:rPr lang="en-US" dirty="0"/>
              <a:t>The major limitations of using CASE tools are:</a:t>
            </a:r>
          </a:p>
          <a:p>
            <a:endParaRPr lang="en-US" dirty="0"/>
          </a:p>
          <a:p>
            <a:pPr lvl="1"/>
            <a:r>
              <a:rPr lang="en-US" b="1" dirty="0"/>
              <a:t>Cost</a:t>
            </a:r>
          </a:p>
          <a:p>
            <a:pPr lvl="1"/>
            <a:endParaRPr lang="en-US" b="1" dirty="0"/>
          </a:p>
          <a:p>
            <a:pPr lvl="1"/>
            <a:r>
              <a:rPr lang="en-US" b="1" dirty="0"/>
              <a:t>Learning Curve</a:t>
            </a:r>
          </a:p>
          <a:p>
            <a:pPr lvl="1"/>
            <a:endParaRPr lang="en-US" b="1" dirty="0"/>
          </a:p>
          <a:p>
            <a:pPr lvl="1"/>
            <a:r>
              <a:rPr lang="en-US" b="1" dirty="0"/>
              <a:t>Tool mix</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lvl="1" algn="just"/>
            <a:endParaRPr lang="en-US" b="1" dirty="0"/>
          </a:p>
          <a:p>
            <a:pPr lvl="1" algn="just"/>
            <a:r>
              <a:rPr lang="en-US" sz="3100" b="1" dirty="0"/>
              <a:t>Cost: </a:t>
            </a:r>
            <a:r>
              <a:rPr lang="en-US" sz="3100" dirty="0"/>
              <a:t>Using CASE tools is a very costly affair. In fact, most firms engaged in software development on a small scale do not invest in CASE tools because they think that the benefits of CASE are justifiable only in the development of large systems. </a:t>
            </a:r>
          </a:p>
          <a:p>
            <a:pPr lvl="1" algn="just"/>
            <a:endParaRPr lang="en-US" sz="3100" dirty="0"/>
          </a:p>
          <a:p>
            <a:pPr lvl="1" algn="just"/>
            <a:r>
              <a:rPr lang="en-US" sz="3100" b="1" dirty="0"/>
              <a:t>Learning Curve: </a:t>
            </a:r>
            <a:r>
              <a:rPr lang="en-US" sz="3100" dirty="0"/>
              <a:t>In most cases, programmer productivity may fall in the initial phase of implementation, because user need time to learn the technology. In fact, a CASE consulting industry has evolved to support uses of CASE tools. The consultants offer training &amp; on-site services that can be crucial to accelerate the learning curve and to the development &amp; use of the tools.</a:t>
            </a:r>
            <a:endParaRPr lang="en-US" sz="3100" b="1" dirty="0"/>
          </a:p>
          <a:p>
            <a:pPr lvl="1" algn="just"/>
            <a:endParaRPr lang="en-US" sz="3100" b="1" dirty="0"/>
          </a:p>
          <a:p>
            <a:pPr lvl="1" algn="just"/>
            <a:r>
              <a:rPr lang="en-US" sz="3100" b="1" dirty="0"/>
              <a:t>Tool mix: </a:t>
            </a:r>
            <a:r>
              <a:rPr lang="en-US" sz="3100" dirty="0"/>
              <a:t>It is important to make an appropriate selection of tool mix to get cost advantage CASE integration &amp; data integration across all platforms is also very important. The ability to share the results of work done on one CASE tool with another CASE tool is perhaps the most important type of CASE integration.</a:t>
            </a:r>
            <a:endParaRPr lang="en-US" sz="3100" b="1" dirty="0"/>
          </a:p>
          <a:p>
            <a:pPr algn="just"/>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Benefits of CASE </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lgn="just">
              <a:buNone/>
            </a:pPr>
            <a:r>
              <a:rPr lang="en-US" dirty="0"/>
              <a:t>• 	A key benefit arising out of the use of a CASE environment is </a:t>
            </a:r>
            <a:r>
              <a:rPr lang="en-US" b="1" dirty="0"/>
              <a:t>cost saving through all development phases</a:t>
            </a:r>
            <a:r>
              <a:rPr lang="en-US" dirty="0"/>
              <a:t>. Different studies carry out to measure the impact of CASE put the effort reduction between 30% to 40%. </a:t>
            </a:r>
          </a:p>
          <a:p>
            <a:pPr algn="just">
              <a:buNone/>
            </a:pPr>
            <a:endParaRPr lang="en-US" dirty="0"/>
          </a:p>
          <a:p>
            <a:pPr algn="just">
              <a:buNone/>
            </a:pPr>
            <a:r>
              <a:rPr lang="en-US" dirty="0"/>
              <a:t>•	 Use of CASE </a:t>
            </a:r>
            <a:r>
              <a:rPr lang="en-US" b="1" dirty="0"/>
              <a:t>tools leads to considerable improvements to quality</a:t>
            </a:r>
            <a:r>
              <a:rPr lang="en-US" dirty="0"/>
              <a:t>. This is mainly due to the facts that one can effortlessly iterate through the different phases of software development and the chances of </a:t>
            </a:r>
            <a:r>
              <a:rPr lang="en-US" b="1" dirty="0"/>
              <a:t>human error are considerably reduced</a:t>
            </a:r>
            <a:r>
              <a:rPr lang="en-US" dirty="0"/>
              <a:t>. </a:t>
            </a:r>
          </a:p>
          <a:p>
            <a:pPr algn="just">
              <a:buNone/>
            </a:pPr>
            <a:endParaRPr lang="en-US" dirty="0"/>
          </a:p>
          <a:p>
            <a:pPr algn="just">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2A02-2181-46BA-8D2B-35D7C4F3208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7DC74C3-DDCE-41BB-A092-F1BA23E5112A}"/>
              </a:ext>
            </a:extLst>
          </p:cNvPr>
          <p:cNvSpPr>
            <a:spLocks noGrp="1"/>
          </p:cNvSpPr>
          <p:nvPr>
            <p:ph idx="1"/>
          </p:nvPr>
        </p:nvSpPr>
        <p:spPr>
          <a:xfrm>
            <a:off x="457200" y="685800"/>
            <a:ext cx="8229600" cy="5440363"/>
          </a:xfrm>
        </p:spPr>
        <p:txBody>
          <a:bodyPr>
            <a:normAutofit fontScale="85000" lnSpcReduction="20000"/>
          </a:bodyPr>
          <a:lstStyle/>
          <a:p>
            <a:pPr algn="just"/>
            <a:r>
              <a:rPr lang="en-US" dirty="0"/>
              <a:t>CASE tools help produce high quality and consistent documents. Since the important data relating to a software product are maintained in a central repository, redundancy in the stored data is reduced and therefore chances of inconsistent documentation is reduced to a great extent. </a:t>
            </a:r>
          </a:p>
          <a:p>
            <a:pPr algn="just"/>
            <a:endParaRPr lang="en-US" dirty="0"/>
          </a:p>
          <a:p>
            <a:pPr algn="just"/>
            <a:r>
              <a:rPr lang="en-US" dirty="0"/>
              <a:t>CASE tools have led to revolutionary cost saving in software maintenance efforts. This arises not only due to the tremendous value of a CASE environment in traceability and consistency checks, but also due to the systematic information capture during the various phases of software development as a result of adhering to a CASE environment. </a:t>
            </a:r>
          </a:p>
          <a:p>
            <a:endParaRPr lang="en-US" dirty="0"/>
          </a:p>
        </p:txBody>
      </p:sp>
    </p:spTree>
    <p:extLst>
      <p:ext uri="{BB962C8B-B14F-4D97-AF65-F5344CB8AC3E}">
        <p14:creationId xmlns:p14="http://schemas.microsoft.com/office/powerpoint/2010/main" val="1216798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FF0000"/>
                </a:solidFill>
              </a:rPr>
              <a:t>Advantages and Disadvantages of CASE Tools:</a:t>
            </a:r>
            <a:endParaRPr lang="en-US" sz="3200" dirty="0">
              <a:solidFill>
                <a:srgbClr val="FF0000"/>
              </a:solidFill>
            </a:endParaRPr>
          </a:p>
        </p:txBody>
      </p:sp>
      <p:pic>
        <p:nvPicPr>
          <p:cNvPr id="1026" name="Picture 2" descr="CaseTools4.gif"/>
          <p:cNvPicPr>
            <a:picLocks noChangeAspect="1" noChangeArrowheads="1"/>
          </p:cNvPicPr>
          <p:nvPr/>
        </p:nvPicPr>
        <p:blipFill>
          <a:blip r:embed="rId2" cstate="print"/>
          <a:srcRect/>
          <a:stretch>
            <a:fillRect/>
          </a:stretch>
        </p:blipFill>
        <p:spPr bwMode="auto">
          <a:xfrm>
            <a:off x="228600" y="1417638"/>
            <a:ext cx="8839200" cy="5165724"/>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What is risk ?</a:t>
            </a:r>
            <a:br>
              <a:rPr lang="en-US" b="1" dirty="0"/>
            </a:br>
            <a:endParaRPr lang="en-US" dirty="0"/>
          </a:p>
        </p:txBody>
      </p:sp>
      <p:sp>
        <p:nvSpPr>
          <p:cNvPr id="3" name="Content Placeholder 2"/>
          <p:cNvSpPr>
            <a:spLocks noGrp="1"/>
          </p:cNvSpPr>
          <p:nvPr>
            <p:ph idx="1"/>
          </p:nvPr>
        </p:nvSpPr>
        <p:spPr/>
        <p:txBody>
          <a:bodyPr/>
          <a:lstStyle/>
          <a:p>
            <a:r>
              <a:rPr lang="en-US" dirty="0"/>
              <a:t>Tomorrow’s problems are today’s risks.</a:t>
            </a:r>
          </a:p>
          <a:p>
            <a:pPr>
              <a:buNone/>
            </a:pPr>
            <a:r>
              <a:rPr lang="en-US" i="1" dirty="0"/>
              <a:t>	</a:t>
            </a:r>
          </a:p>
          <a:p>
            <a:pPr>
              <a:buNone/>
            </a:pPr>
            <a:r>
              <a:rPr lang="en-US" i="1" dirty="0"/>
              <a:t>	“Risk is a problem that may cause some loss or threaten the success of the project, but which has not happened yet”.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dirty="0">
                <a:solidFill>
                  <a:srgbClr val="FF0000"/>
                </a:solidFill>
              </a:rPr>
              <a:t>Types of Risks</a:t>
            </a:r>
            <a:br>
              <a:rPr lang="en-US" dirty="0"/>
            </a:br>
            <a:endParaRPr lang="en-US" dirty="0"/>
          </a:p>
        </p:txBody>
      </p:sp>
      <p:sp>
        <p:nvSpPr>
          <p:cNvPr id="3" name="Content Placeholder 2"/>
          <p:cNvSpPr>
            <a:spLocks noGrp="1"/>
          </p:cNvSpPr>
          <p:nvPr>
            <p:ph idx="1"/>
          </p:nvPr>
        </p:nvSpPr>
        <p:spPr/>
        <p:txBody>
          <a:bodyPr>
            <a:normAutofit/>
          </a:bodyPr>
          <a:lstStyle/>
          <a:p>
            <a:pPr lvl="0" algn="just"/>
            <a:r>
              <a:rPr lang="en-US" b="1" dirty="0"/>
              <a:t>Development Process Risks</a:t>
            </a:r>
          </a:p>
          <a:p>
            <a:pPr lvl="1" algn="just"/>
            <a:r>
              <a:rPr lang="en-US" dirty="0"/>
              <a:t>are </a:t>
            </a:r>
            <a:r>
              <a:rPr lang="en-US" b="1" dirty="0"/>
              <a:t>development errors, natural disasters, disgruntled (dissatisfied)  employees</a:t>
            </a:r>
            <a:r>
              <a:rPr lang="en-US" dirty="0"/>
              <a:t> and </a:t>
            </a:r>
            <a:r>
              <a:rPr lang="en-US" b="1" dirty="0"/>
              <a:t>poor management objectives.</a:t>
            </a:r>
            <a:endParaRPr lang="en-US" dirty="0"/>
          </a:p>
          <a:p>
            <a:pPr lvl="1" algn="just"/>
            <a:endParaRPr lang="en-US" b="1" dirty="0"/>
          </a:p>
          <a:p>
            <a:pPr algn="just"/>
            <a:r>
              <a:rPr lang="en-US" b="1" dirty="0"/>
              <a:t>Product Risks	</a:t>
            </a:r>
          </a:p>
          <a:p>
            <a:pPr lvl="1" algn="just"/>
            <a:r>
              <a:rPr lang="en-US" dirty="0"/>
              <a:t>Includes </a:t>
            </a:r>
            <a:r>
              <a:rPr lang="en-US" b="1" dirty="0"/>
              <a:t>Project risks, Technical risks, Business risks</a:t>
            </a:r>
            <a:endParaRPr lang="en-US" sz="2400" dirty="0"/>
          </a:p>
          <a:p>
            <a:pPr lvl="1"/>
            <a:endParaRPr lang="en-US" b="1" dirty="0"/>
          </a:p>
          <a:p>
            <a:pPr>
              <a:buNone/>
            </a:pPr>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Another general categorization of risks is -</a:t>
            </a: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lvl="0" algn="just"/>
            <a:r>
              <a:rPr lang="en-US" b="1" dirty="0"/>
              <a:t>Known Risks </a:t>
            </a:r>
            <a:r>
              <a:rPr lang="en-US" dirty="0"/>
              <a:t>are those that can be uncovered after careful evaluation of the project plan, the business and technical environment in which the project is being developed, and other reliable information sources</a:t>
            </a:r>
          </a:p>
          <a:p>
            <a:pPr algn="just">
              <a:buNone/>
            </a:pPr>
            <a:endParaRPr lang="en-US" dirty="0"/>
          </a:p>
          <a:p>
            <a:pPr lvl="0" algn="just"/>
            <a:r>
              <a:rPr lang="en-US" b="1" dirty="0"/>
              <a:t>Predictable Risks </a:t>
            </a:r>
            <a:r>
              <a:rPr lang="en-US" dirty="0"/>
              <a:t>are basis from past project experience.</a:t>
            </a:r>
          </a:p>
          <a:p>
            <a:pPr lvl="0" algn="just">
              <a:buNone/>
            </a:pPr>
            <a:r>
              <a:rPr lang="en-US" b="1" dirty="0"/>
              <a:t> </a:t>
            </a:r>
            <a:endParaRPr lang="en-US" dirty="0"/>
          </a:p>
          <a:p>
            <a:pPr lvl="0" algn="just"/>
            <a:r>
              <a:rPr lang="en-US" b="1" dirty="0"/>
              <a:t>Unpredictable risks </a:t>
            </a:r>
            <a:r>
              <a:rPr lang="en-US" dirty="0"/>
              <a:t>can and do occur, but they are extremely difficult to identify in advance.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br>
            <a:r>
              <a:rPr lang="en-US" b="1" dirty="0">
                <a:solidFill>
                  <a:srgbClr val="FF0000"/>
                </a:solidFill>
              </a:rPr>
              <a:t>RISK ANALYSIS AND MANAGEMENT</a:t>
            </a:r>
            <a:br>
              <a:rPr lang="en-US" dirty="0"/>
            </a:br>
            <a:endParaRPr lang="en-US"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2800" dirty="0"/>
              <a:t>Risk analysis and management are a series of steps that help a software team to understand and manage uncertainty. Many problems can plague a software project. </a:t>
            </a:r>
          </a:p>
          <a:p>
            <a:pPr algn="just">
              <a:buFont typeface="Wingdings" panose="05000000000000000000" pitchFamily="2" charset="2"/>
              <a:buChar char="Ø"/>
            </a:pPr>
            <a:r>
              <a:rPr lang="en-US" sz="2800" dirty="0"/>
              <a:t>A risk is a potential problem </a:t>
            </a:r>
            <a:r>
              <a:rPr lang="en-US" sz="2800" dirty="0">
                <a:solidFill>
                  <a:srgbClr val="FF0000"/>
                </a:solidFill>
              </a:rPr>
              <a:t>– it might happen, it might not.</a:t>
            </a:r>
          </a:p>
          <a:p>
            <a:pPr algn="just">
              <a:buFont typeface="Wingdings" panose="05000000000000000000" pitchFamily="2" charset="2"/>
              <a:buChar char="Ø"/>
            </a:pPr>
            <a:r>
              <a:rPr lang="en-US" sz="2800" dirty="0"/>
              <a:t>   According to the risk management guru </a:t>
            </a:r>
            <a:r>
              <a:rPr lang="en-US" sz="2800" b="1" dirty="0">
                <a:solidFill>
                  <a:srgbClr val="FF0000"/>
                </a:solidFill>
              </a:rPr>
              <a:t>Barry Boehm, </a:t>
            </a:r>
            <a:r>
              <a:rPr lang="en-US" sz="2800" b="1" i="1" dirty="0">
                <a:solidFill>
                  <a:srgbClr val="FF0000"/>
                </a:solidFill>
              </a:rPr>
              <a:t>“Risk management focuses the project manager’s attention on those portions of the project most likely to cause trouble”</a:t>
            </a:r>
            <a:endParaRPr lang="en-US" sz="2800" dirty="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b="1" dirty="0">
                <a:solidFill>
                  <a:srgbClr val="FF0000"/>
                </a:solidFill>
              </a:rPr>
            </a:br>
            <a:r>
              <a:rPr lang="en-US" sz="4000" b="1" dirty="0">
                <a:solidFill>
                  <a:srgbClr val="FF0000"/>
                </a:solidFill>
              </a:rPr>
              <a:t>REACTIVE VS PROACTIVE RISK STRATEGIES</a:t>
            </a:r>
            <a:r>
              <a:rPr lang="en-US" sz="4000" b="1" i="1" dirty="0">
                <a:solidFill>
                  <a:srgbClr val="FF0000"/>
                </a:solidFill>
              </a:rPr>
              <a:t>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3500" dirty="0">
                <a:solidFill>
                  <a:srgbClr val="FF0000"/>
                </a:solidFill>
              </a:rPr>
              <a:t>A </a:t>
            </a:r>
            <a:r>
              <a:rPr lang="en-US" sz="3500" b="1" dirty="0">
                <a:solidFill>
                  <a:srgbClr val="FF0000"/>
                </a:solidFill>
              </a:rPr>
              <a:t>reactive strategy </a:t>
            </a:r>
            <a:r>
              <a:rPr lang="en-US" dirty="0"/>
              <a:t>monitors the project for likely risks. Resources are set aside to deal with them, should they become actual problems.</a:t>
            </a:r>
          </a:p>
          <a:p>
            <a:pPr algn="just"/>
            <a:r>
              <a:rPr lang="en-US" dirty="0"/>
              <a:t>More commonly, the software team does nothing about risks, until something goes wrong. </a:t>
            </a:r>
          </a:p>
          <a:p>
            <a:pPr algn="just"/>
            <a:r>
              <a:rPr lang="en-US" dirty="0"/>
              <a:t>Then, the team flies into action in an attempt to correct the problem rapidly. This is often called a </a:t>
            </a:r>
            <a:r>
              <a:rPr lang="en-US" b="1" i="1" dirty="0"/>
              <a:t>fire fighting mode.</a:t>
            </a:r>
            <a:endParaRPr lang="en-US" dirty="0"/>
          </a:p>
          <a:p>
            <a:pPr algn="just">
              <a:buNone/>
            </a:pPr>
            <a:endParaRPr lang="en-US"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MAINTENANCE</a:t>
            </a:r>
          </a:p>
        </p:txBody>
      </p:sp>
      <p:sp>
        <p:nvSpPr>
          <p:cNvPr id="5" name="Rectangle 4"/>
          <p:cNvSpPr/>
          <p:nvPr/>
        </p:nvSpPr>
        <p:spPr>
          <a:xfrm>
            <a:off x="1828800" y="5943600"/>
            <a:ext cx="5085623" cy="461665"/>
          </a:xfrm>
          <a:prstGeom prst="rect">
            <a:avLst/>
          </a:prstGeom>
        </p:spPr>
        <p:txBody>
          <a:bodyPr wrap="none">
            <a:spAutoFit/>
          </a:bodyPr>
          <a:lstStyle/>
          <a:p>
            <a:r>
              <a:rPr lang="en-US" sz="2400" b="1" dirty="0"/>
              <a:t>Fig: Distribution of maintenance effort</a:t>
            </a:r>
          </a:p>
        </p:txBody>
      </p:sp>
      <p:pic>
        <p:nvPicPr>
          <p:cNvPr id="3" name="Picture 2"/>
          <p:cNvPicPr>
            <a:picLocks noChangeAspect="1" noChangeArrowheads="1"/>
          </p:cNvPicPr>
          <p:nvPr/>
        </p:nvPicPr>
        <p:blipFill>
          <a:blip r:embed="rId2" cstate="print"/>
          <a:srcRect/>
          <a:stretch>
            <a:fillRect/>
          </a:stretch>
        </p:blipFill>
        <p:spPr bwMode="auto">
          <a:xfrm>
            <a:off x="442913" y="1371599"/>
            <a:ext cx="8258175" cy="4448175"/>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84A6-8601-42EE-B1A3-4A6CC59FA86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D23DFF0-8C41-47A5-B439-36F83AF83B10}"/>
              </a:ext>
            </a:extLst>
          </p:cNvPr>
          <p:cNvSpPr>
            <a:spLocks noGrp="1"/>
          </p:cNvSpPr>
          <p:nvPr>
            <p:ph idx="1"/>
          </p:nvPr>
        </p:nvSpPr>
        <p:spPr>
          <a:xfrm>
            <a:off x="457200" y="533400"/>
            <a:ext cx="8229600" cy="5592763"/>
          </a:xfrm>
        </p:spPr>
        <p:txBody>
          <a:bodyPr>
            <a:normAutofit fontScale="92500" lnSpcReduction="10000"/>
          </a:bodyPr>
          <a:lstStyle/>
          <a:p>
            <a:pPr marL="0" indent="0" algn="just">
              <a:buNone/>
            </a:pPr>
            <a:r>
              <a:rPr lang="en-US" sz="3900" dirty="0">
                <a:solidFill>
                  <a:srgbClr val="FF0000"/>
                </a:solidFill>
              </a:rPr>
              <a:t>A proactive strategy </a:t>
            </a:r>
            <a:r>
              <a:rPr lang="en-US" dirty="0"/>
              <a:t>begins long before technical work is initiated.</a:t>
            </a:r>
          </a:p>
          <a:p>
            <a:pPr algn="just"/>
            <a:r>
              <a:rPr lang="en-US" dirty="0"/>
              <a:t>Potential risks are identified, their probability and impact are assessed, and they are ranked by importance. </a:t>
            </a:r>
          </a:p>
          <a:p>
            <a:pPr algn="just"/>
            <a:r>
              <a:rPr lang="en-US" dirty="0"/>
              <a:t>Then, the software team establishes a plan for managing risk. </a:t>
            </a:r>
          </a:p>
          <a:p>
            <a:pPr algn="just"/>
            <a:r>
              <a:rPr lang="en-US" dirty="0"/>
              <a:t>The primary objective is to avoid risk, but because not all risks can be avoided, the team works to develop a contingency plan that will enable it to respond in a controlled and effective manner.</a:t>
            </a:r>
          </a:p>
          <a:p>
            <a:endParaRPr lang="en-US" dirty="0"/>
          </a:p>
        </p:txBody>
      </p:sp>
    </p:spTree>
    <p:extLst>
      <p:ext uri="{BB962C8B-B14F-4D97-AF65-F5344CB8AC3E}">
        <p14:creationId xmlns:p14="http://schemas.microsoft.com/office/powerpoint/2010/main" val="2211303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srcRect/>
          <a:stretch>
            <a:fillRect/>
          </a:stretch>
        </p:blipFill>
        <p:spPr bwMode="auto">
          <a:xfrm>
            <a:off x="457200" y="609600"/>
            <a:ext cx="8153400" cy="56388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pPr lvl="0"/>
            <a:r>
              <a:rPr lang="en-US" b="1" dirty="0"/>
              <a:t>Risk Identification</a:t>
            </a:r>
            <a:endParaRPr lang="en-US" dirty="0"/>
          </a:p>
          <a:p>
            <a:pPr>
              <a:buNone/>
            </a:pPr>
            <a:r>
              <a:rPr lang="en-US" dirty="0"/>
              <a:t>	With the identification phase, several activities occur. The main activities are:</a:t>
            </a:r>
          </a:p>
          <a:p>
            <a:pPr lvl="1"/>
            <a:r>
              <a:rPr lang="en-US" b="1" dirty="0"/>
              <a:t>Identify risks</a:t>
            </a:r>
            <a:endParaRPr lang="en-US" dirty="0"/>
          </a:p>
          <a:p>
            <a:pPr lvl="1"/>
            <a:r>
              <a:rPr lang="en-US" b="1" dirty="0"/>
              <a:t>Define risk attributes</a:t>
            </a:r>
          </a:p>
          <a:p>
            <a:pPr lvl="1"/>
            <a:r>
              <a:rPr lang="en-US" b="1" dirty="0"/>
              <a:t>Documentation</a:t>
            </a:r>
          </a:p>
          <a:p>
            <a:pPr lvl="1"/>
            <a:r>
              <a:rPr lang="en-US" b="1" dirty="0"/>
              <a:t>Communicate</a:t>
            </a:r>
          </a:p>
          <a:p>
            <a:pPr lvl="0">
              <a:buNone/>
            </a:pPr>
            <a:r>
              <a:rPr lang="en-US" dirty="0"/>
              <a:t> </a:t>
            </a:r>
          </a:p>
          <a:p>
            <a:pPr lvl="0"/>
            <a:r>
              <a:rPr lang="en-US" b="1" dirty="0"/>
              <a:t>Risk Analysis</a:t>
            </a:r>
            <a:endParaRPr lang="en-US" dirty="0"/>
          </a:p>
          <a:p>
            <a:pPr lvl="1">
              <a:buNone/>
            </a:pPr>
            <a:r>
              <a:rPr lang="en-US" dirty="0"/>
              <a:t>The main activities in this phase are – </a:t>
            </a:r>
          </a:p>
          <a:p>
            <a:pPr lvl="1"/>
            <a:r>
              <a:rPr lang="en-US" b="1" dirty="0"/>
              <a:t>Group similar risks</a:t>
            </a:r>
          </a:p>
          <a:p>
            <a:pPr lvl="1"/>
            <a:r>
              <a:rPr lang="en-US" b="1" dirty="0"/>
              <a:t>Determine risk drivers</a:t>
            </a:r>
          </a:p>
          <a:p>
            <a:pPr lvl="1"/>
            <a:r>
              <a:rPr lang="en-US" b="1" dirty="0"/>
              <a:t>Determine source of risks</a:t>
            </a:r>
          </a:p>
          <a:p>
            <a:pPr lvl="1"/>
            <a:r>
              <a:rPr lang="en-US" b="1" dirty="0"/>
              <a:t>Estimate risk exposure</a:t>
            </a:r>
          </a:p>
          <a:p>
            <a:pPr lvl="1"/>
            <a:r>
              <a:rPr lang="en-US" b="1" dirty="0"/>
              <a:t>Evaluate against criteria</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838200"/>
            <a:ext cx="8229600" cy="5287963"/>
          </a:xfrm>
        </p:spPr>
        <p:txBody>
          <a:bodyPr>
            <a:normAutofit/>
          </a:bodyPr>
          <a:lstStyle/>
          <a:p>
            <a:pPr lvl="0"/>
            <a:r>
              <a:rPr lang="en-US" b="1" dirty="0"/>
              <a:t>Risk Planning</a:t>
            </a:r>
          </a:p>
          <a:p>
            <a:pPr lvl="1"/>
            <a:r>
              <a:rPr lang="en-US" dirty="0"/>
              <a:t>	</a:t>
            </a:r>
            <a:r>
              <a:rPr lang="en-US" b="1" dirty="0"/>
              <a:t>Risk avoidance</a:t>
            </a:r>
          </a:p>
          <a:p>
            <a:pPr lvl="1"/>
            <a:r>
              <a:rPr lang="en-US" b="1" dirty="0"/>
              <a:t>  Risk minimization</a:t>
            </a:r>
          </a:p>
          <a:p>
            <a:pPr lvl="1"/>
            <a:r>
              <a:rPr lang="en-US" b="1" dirty="0"/>
              <a:t>  Risk Contingency Plans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2906</Words>
  <Application>Microsoft Office PowerPoint</Application>
  <PresentationFormat>On-screen Show (4:3)</PresentationFormat>
  <Paragraphs>336</Paragraphs>
  <Slides>93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93</vt:i4>
      </vt:variant>
    </vt:vector>
  </HeadingPairs>
  <TitlesOfParts>
    <vt:vector size="97" baseType="lpstr">
      <vt:lpstr>Arial</vt:lpstr>
      <vt:lpstr>Calibri</vt:lpstr>
      <vt:lpstr>Wingdings</vt:lpstr>
      <vt:lpstr>Office Theme</vt:lpstr>
      <vt:lpstr>  Unit 5 Software Engineering</vt:lpstr>
      <vt:lpstr>UNIT-5</vt:lpstr>
      <vt:lpstr>INTRODUCTION</vt:lpstr>
      <vt:lpstr>SOFTWARE AS AN EVOLUTIONARY ENTITY</vt:lpstr>
      <vt:lpstr>WHAT IS SOFTWARE MAINTENANCE</vt:lpstr>
      <vt:lpstr>NEED FOR MAINTENANCE</vt:lpstr>
      <vt:lpstr>CATEGORIES OF SOFTWARE MAINTENANCE</vt:lpstr>
      <vt:lpstr>   </vt:lpstr>
      <vt:lpstr>SOFTWARE MAINTENANCE</vt:lpstr>
      <vt:lpstr>Problems during Maintenance</vt:lpstr>
      <vt:lpstr>Potential Solutions to Maintenance Problems</vt:lpstr>
      <vt:lpstr>  </vt:lpstr>
      <vt:lpstr>PowerPoint Presentation</vt:lpstr>
      <vt:lpstr>   </vt:lpstr>
      <vt:lpstr>COST OF MAINTENANCE</vt:lpstr>
      <vt:lpstr> Belady and Lehman Model </vt:lpstr>
      <vt:lpstr>Example</vt:lpstr>
      <vt:lpstr>Solution</vt:lpstr>
      <vt:lpstr>Boehm Model</vt:lpstr>
      <vt:lpstr>Example</vt:lpstr>
      <vt:lpstr>Solution</vt:lpstr>
      <vt:lpstr>Introduction to Re-engineering</vt:lpstr>
      <vt:lpstr>Steps in Re-engineering </vt:lpstr>
      <vt:lpstr>Software RE-Engineering</vt:lpstr>
      <vt:lpstr>PowerPoint Presentation</vt:lpstr>
      <vt:lpstr>  </vt:lpstr>
      <vt:lpstr>Advantages of Re-engineering</vt:lpstr>
      <vt:lpstr>Disadvantages of Re-engineering</vt:lpstr>
      <vt:lpstr>Reverse Engineering</vt:lpstr>
      <vt:lpstr>   </vt:lpstr>
      <vt:lpstr>   </vt:lpstr>
      <vt:lpstr>PowerPoint Presentation</vt:lpstr>
      <vt:lpstr>PowerPoint Presentation</vt:lpstr>
      <vt:lpstr>Advantages of Reverse Engineering</vt:lpstr>
      <vt:lpstr>The Constructive Cost Model (COCOMO)</vt:lpstr>
      <vt:lpstr>BASIC MODEL</vt:lpstr>
      <vt:lpstr>Comparison of three COCOMO models</vt:lpstr>
      <vt:lpstr>Basic model</vt:lpstr>
      <vt:lpstr>Basic COCOMO Coefficients</vt:lpstr>
      <vt:lpstr>   </vt:lpstr>
      <vt:lpstr>Example </vt:lpstr>
      <vt:lpstr>Solution </vt:lpstr>
      <vt:lpstr>  </vt:lpstr>
      <vt:lpstr>Example </vt:lpstr>
      <vt:lpstr>Solution </vt:lpstr>
      <vt:lpstr>  </vt:lpstr>
      <vt:lpstr>Intermediate Model</vt:lpstr>
      <vt:lpstr>The cost drivers are grouped into four categories: -</vt:lpstr>
      <vt:lpstr>PowerPoint Presentation</vt:lpstr>
      <vt:lpstr>PowerPoint Presentation</vt:lpstr>
      <vt:lpstr>Multiplier Values for Effort Calculation</vt:lpstr>
      <vt:lpstr>The multiplying factors for all 15 cost drivers are multiplied to get the effort adjustment factor(EAF).</vt:lpstr>
      <vt:lpstr>Detailed COCOMO Model</vt:lpstr>
      <vt:lpstr>PowerPoint Presentation</vt:lpstr>
      <vt:lpstr>CONFIGURATION MANAGEMENT ACTIVITIES</vt:lpstr>
      <vt:lpstr>Goals of SCM</vt:lpstr>
      <vt:lpstr>Functions of SCM</vt:lpstr>
      <vt:lpstr>PowerPoint Presentation</vt:lpstr>
      <vt:lpstr>   </vt:lpstr>
      <vt:lpstr>Change Control Process</vt:lpstr>
      <vt:lpstr>Goals of Change Control Process</vt:lpstr>
      <vt:lpstr>Software Version Control</vt:lpstr>
      <vt:lpstr>PowerPoint Presentation</vt:lpstr>
      <vt:lpstr>PowerPoint Presentation</vt:lpstr>
      <vt:lpstr>PowerPoint Presentation</vt:lpstr>
      <vt:lpstr>PowerPoint Presentation</vt:lpstr>
      <vt:lpstr>CASE</vt:lpstr>
      <vt:lpstr>CASE Tools</vt:lpstr>
      <vt:lpstr>CASE TOOLS</vt:lpstr>
      <vt:lpstr>PowerPoint Presentation</vt:lpstr>
      <vt:lpstr>Reasons for using CASE Tools</vt:lpstr>
      <vt:lpstr>PowerPoint Presentation</vt:lpstr>
      <vt:lpstr>PowerPoint Presentation</vt:lpstr>
      <vt:lpstr> Characteristics of a CASE Tool </vt:lpstr>
      <vt:lpstr>PowerPoint Presentation</vt:lpstr>
      <vt:lpstr>  </vt:lpstr>
      <vt:lpstr> Categories of CASE Tools: </vt:lpstr>
      <vt:lpstr>  </vt:lpstr>
      <vt:lpstr> Positioning of CASE tools in a Software Application development: </vt:lpstr>
      <vt:lpstr>Limitations of CASE tools</vt:lpstr>
      <vt:lpstr>PowerPoint Presentation</vt:lpstr>
      <vt:lpstr>Benefits of CASE </vt:lpstr>
      <vt:lpstr>  </vt:lpstr>
      <vt:lpstr>Advantages and Disadvantages of CASE Tools:</vt:lpstr>
      <vt:lpstr>What is risk ? </vt:lpstr>
      <vt:lpstr> Types of Risks </vt:lpstr>
      <vt:lpstr>Another general categorization of risks is -</vt:lpstr>
      <vt:lpstr> RISK ANALYSIS AND MANAGEMENT </vt:lpstr>
      <vt:lpstr> REACTIVE VS PROACTIVE RISK STRATEGIES    </vt:lpstr>
      <vt:lpstr>  </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Admin</dc:creator>
  <cp:lastModifiedBy>Abhishek Kesharwani</cp:lastModifiedBy>
  <cp:revision>334</cp:revision>
  <dcterms:created xsi:type="dcterms:W3CDTF">2006-08-16T00:00:00Z</dcterms:created>
  <dcterms:modified xsi:type="dcterms:W3CDTF">2022-05-03T08:58:15Z</dcterms:modified>
</cp:coreProperties>
</file>