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304" r:id="rId4"/>
    <p:sldId id="305" r:id="rId5"/>
    <p:sldId id="306" r:id="rId6"/>
    <p:sldId id="307" r:id="rId7"/>
    <p:sldId id="308" r:id="rId8"/>
    <p:sldId id="311"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54E38-B0A2-4544-BF3B-A5617386C342}" type="datetimeFigureOut">
              <a:rPr lang="en-US" smtClean="0"/>
              <a:t>3/3/2022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5F490-7B25-489D-9707-5DC2E10DB23D}" type="slidenum">
              <a:rPr lang="en-US" smtClean="0"/>
              <a:t>‹#›</a:t>
            </a:fld>
            <a:endParaRPr lang="en-US" dirty="0"/>
          </a:p>
        </p:txBody>
      </p:sp>
    </p:spTree>
    <p:extLst>
      <p:ext uri="{BB962C8B-B14F-4D97-AF65-F5344CB8AC3E}">
        <p14:creationId xmlns:p14="http://schemas.microsoft.com/office/powerpoint/2010/main" val="397992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4458-62BB-4B15-B428-46C204A02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099ED4-C5FE-4666-92A7-C797E772D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49E110-E258-4345-91CC-BD818F062BC5}"/>
              </a:ext>
            </a:extLst>
          </p:cNvPr>
          <p:cNvSpPr>
            <a:spLocks noGrp="1"/>
          </p:cNvSpPr>
          <p:nvPr>
            <p:ph type="dt" sz="half" idx="10"/>
          </p:nvPr>
        </p:nvSpPr>
        <p:spPr/>
        <p:txBody>
          <a:bodyPr/>
          <a:lstStyle/>
          <a:p>
            <a:fld id="{8F8D1DF6-9230-4FB9-ABE6-C026D7FF4A48}" type="datetime1">
              <a:rPr lang="en-US" smtClean="0"/>
              <a:t>3/3/2022</a:t>
            </a:fld>
            <a:endParaRPr lang="en-US" dirty="0"/>
          </a:p>
        </p:txBody>
      </p:sp>
      <p:sp>
        <p:nvSpPr>
          <p:cNvPr id="5" name="Footer Placeholder 4">
            <a:extLst>
              <a:ext uri="{FF2B5EF4-FFF2-40B4-BE49-F238E27FC236}">
                <a16:creationId xmlns:a16="http://schemas.microsoft.com/office/drawing/2014/main" id="{485D1518-ECFF-4633-B971-41CF44EE047C}"/>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80BE2B8D-3FDD-490F-9947-4C2DADDC9DDC}"/>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89348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D958-26F0-4896-8FAC-8D531C4D1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05540-2E94-4248-AAE4-AACC8973C5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4A065-2405-4680-8EDA-B82175FE2FF5}"/>
              </a:ext>
            </a:extLst>
          </p:cNvPr>
          <p:cNvSpPr>
            <a:spLocks noGrp="1"/>
          </p:cNvSpPr>
          <p:nvPr>
            <p:ph type="dt" sz="half" idx="10"/>
          </p:nvPr>
        </p:nvSpPr>
        <p:spPr/>
        <p:txBody>
          <a:bodyPr/>
          <a:lstStyle/>
          <a:p>
            <a:fld id="{90C5B49F-F8C4-462F-BEC9-A8970B22DBB9}" type="datetime1">
              <a:rPr lang="en-US" smtClean="0"/>
              <a:t>3/3/2022</a:t>
            </a:fld>
            <a:endParaRPr lang="en-US" dirty="0"/>
          </a:p>
        </p:txBody>
      </p:sp>
      <p:sp>
        <p:nvSpPr>
          <p:cNvPr id="5" name="Footer Placeholder 4">
            <a:extLst>
              <a:ext uri="{FF2B5EF4-FFF2-40B4-BE49-F238E27FC236}">
                <a16:creationId xmlns:a16="http://schemas.microsoft.com/office/drawing/2014/main" id="{AF81F9D7-5D6F-4BFD-BDF1-2DF07DDF6337}"/>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F74B7790-F847-48D7-AC96-CB8EF0011BAD}"/>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392689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BF2BD-582F-41B0-814D-2FF6B7D058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299E1-ECD8-4881-A3F2-CA67901FFC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0410D-813B-4F30-991B-95CC3673AEF5}"/>
              </a:ext>
            </a:extLst>
          </p:cNvPr>
          <p:cNvSpPr>
            <a:spLocks noGrp="1"/>
          </p:cNvSpPr>
          <p:nvPr>
            <p:ph type="dt" sz="half" idx="10"/>
          </p:nvPr>
        </p:nvSpPr>
        <p:spPr/>
        <p:txBody>
          <a:bodyPr/>
          <a:lstStyle/>
          <a:p>
            <a:fld id="{786F9FE0-6CC5-4F8F-82DF-9E0A2DE4B7EB}" type="datetime1">
              <a:rPr lang="en-US" smtClean="0"/>
              <a:t>3/3/2022</a:t>
            </a:fld>
            <a:endParaRPr lang="en-US" dirty="0"/>
          </a:p>
        </p:txBody>
      </p:sp>
      <p:sp>
        <p:nvSpPr>
          <p:cNvPr id="5" name="Footer Placeholder 4">
            <a:extLst>
              <a:ext uri="{FF2B5EF4-FFF2-40B4-BE49-F238E27FC236}">
                <a16:creationId xmlns:a16="http://schemas.microsoft.com/office/drawing/2014/main" id="{33DB8494-45A5-4A29-81D4-C69D6F36E0FC}"/>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8D1E45D1-7EFB-4D22-9BA1-7F37C37E7AEC}"/>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29164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CB66-6FC9-47CB-AFF3-C0937F631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99B52-D5FC-475E-B6FD-4D0E70EC21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65BF6-0BFF-42F4-AF3D-5BE1C98ACE99}"/>
              </a:ext>
            </a:extLst>
          </p:cNvPr>
          <p:cNvSpPr>
            <a:spLocks noGrp="1"/>
          </p:cNvSpPr>
          <p:nvPr>
            <p:ph type="dt" sz="half" idx="10"/>
          </p:nvPr>
        </p:nvSpPr>
        <p:spPr/>
        <p:txBody>
          <a:bodyPr/>
          <a:lstStyle/>
          <a:p>
            <a:fld id="{EBC39718-2834-461C-8B57-D839047014A2}" type="datetime1">
              <a:rPr lang="en-US" smtClean="0"/>
              <a:t>3/3/2022</a:t>
            </a:fld>
            <a:endParaRPr lang="en-US" dirty="0"/>
          </a:p>
        </p:txBody>
      </p:sp>
      <p:sp>
        <p:nvSpPr>
          <p:cNvPr id="5" name="Footer Placeholder 4">
            <a:extLst>
              <a:ext uri="{FF2B5EF4-FFF2-40B4-BE49-F238E27FC236}">
                <a16:creationId xmlns:a16="http://schemas.microsoft.com/office/drawing/2014/main" id="{5140FFFF-5A15-4F8B-8003-447C840F27E9}"/>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79BEEAC6-5469-4361-9BC9-9B47827D1A05}"/>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202497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D0DA-A376-462C-9E52-CB0440BAD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920B91-8A61-4C7F-BEE3-69BFA50AE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9B185D-48F5-4B18-AADA-B041AAE25859}"/>
              </a:ext>
            </a:extLst>
          </p:cNvPr>
          <p:cNvSpPr>
            <a:spLocks noGrp="1"/>
          </p:cNvSpPr>
          <p:nvPr>
            <p:ph type="dt" sz="half" idx="10"/>
          </p:nvPr>
        </p:nvSpPr>
        <p:spPr/>
        <p:txBody>
          <a:bodyPr/>
          <a:lstStyle/>
          <a:p>
            <a:fld id="{8EE56ACA-E4B7-4C48-808B-6EA35EE1F1EC}" type="datetime1">
              <a:rPr lang="en-US" smtClean="0"/>
              <a:t>3/3/2022</a:t>
            </a:fld>
            <a:endParaRPr lang="en-US" dirty="0"/>
          </a:p>
        </p:txBody>
      </p:sp>
      <p:sp>
        <p:nvSpPr>
          <p:cNvPr id="5" name="Footer Placeholder 4">
            <a:extLst>
              <a:ext uri="{FF2B5EF4-FFF2-40B4-BE49-F238E27FC236}">
                <a16:creationId xmlns:a16="http://schemas.microsoft.com/office/drawing/2014/main" id="{D270FCCD-A807-4F12-AE05-8B50DC7E62A1}"/>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B1232D1D-A042-4AE9-A299-2910E1FABA6C}"/>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334001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C37E-9639-4FC1-83BE-2A678150F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5AA88-FA65-4FFB-A317-6CEEAEB36B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0276BE-1C2F-4198-AD99-42BB98B328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2CE2D-98C1-489D-93F1-EFB0FAC7924A}"/>
              </a:ext>
            </a:extLst>
          </p:cNvPr>
          <p:cNvSpPr>
            <a:spLocks noGrp="1"/>
          </p:cNvSpPr>
          <p:nvPr>
            <p:ph type="dt" sz="half" idx="10"/>
          </p:nvPr>
        </p:nvSpPr>
        <p:spPr/>
        <p:txBody>
          <a:bodyPr/>
          <a:lstStyle/>
          <a:p>
            <a:fld id="{28DC6C7B-0476-4CA9-814F-E19859546FC9}" type="datetime1">
              <a:rPr lang="en-US" smtClean="0"/>
              <a:t>3/3/2022</a:t>
            </a:fld>
            <a:endParaRPr lang="en-US" dirty="0"/>
          </a:p>
        </p:txBody>
      </p:sp>
      <p:sp>
        <p:nvSpPr>
          <p:cNvPr id="6" name="Footer Placeholder 5">
            <a:extLst>
              <a:ext uri="{FF2B5EF4-FFF2-40B4-BE49-F238E27FC236}">
                <a16:creationId xmlns:a16="http://schemas.microsoft.com/office/drawing/2014/main" id="{50D7F531-4AD1-46DE-ACBC-9AF9ED20FB25}"/>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7" name="Slide Number Placeholder 6">
            <a:extLst>
              <a:ext uri="{FF2B5EF4-FFF2-40B4-BE49-F238E27FC236}">
                <a16:creationId xmlns:a16="http://schemas.microsoft.com/office/drawing/2014/main" id="{A3FE0730-F8A5-4B82-976F-E545077EA18D}"/>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294071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00C-6A6F-400A-A8DD-F8DC5CC96F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C2980-18D0-4F65-844B-DDF20BF696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BAC7CA-CF89-4274-A64B-D5ACE58504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AD34C-9342-4F1C-8353-7D48C93FC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886DFC-A880-409C-9CB4-A09F44318C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6BC485-3C9B-40E8-9816-4DC14B6D0F35}"/>
              </a:ext>
            </a:extLst>
          </p:cNvPr>
          <p:cNvSpPr>
            <a:spLocks noGrp="1"/>
          </p:cNvSpPr>
          <p:nvPr>
            <p:ph type="dt" sz="half" idx="10"/>
          </p:nvPr>
        </p:nvSpPr>
        <p:spPr/>
        <p:txBody>
          <a:bodyPr/>
          <a:lstStyle/>
          <a:p>
            <a:fld id="{C64A5B6D-7068-47CC-B335-23F87B74E7C8}" type="datetime1">
              <a:rPr lang="en-US" smtClean="0"/>
              <a:t>3/3/2022</a:t>
            </a:fld>
            <a:endParaRPr lang="en-US" dirty="0"/>
          </a:p>
        </p:txBody>
      </p:sp>
      <p:sp>
        <p:nvSpPr>
          <p:cNvPr id="8" name="Footer Placeholder 7">
            <a:extLst>
              <a:ext uri="{FF2B5EF4-FFF2-40B4-BE49-F238E27FC236}">
                <a16:creationId xmlns:a16="http://schemas.microsoft.com/office/drawing/2014/main" id="{785C152A-09F5-46D4-9448-7043F2C414EC}"/>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9" name="Slide Number Placeholder 8">
            <a:extLst>
              <a:ext uri="{FF2B5EF4-FFF2-40B4-BE49-F238E27FC236}">
                <a16:creationId xmlns:a16="http://schemas.microsoft.com/office/drawing/2014/main" id="{C6F7C149-C743-4BCC-B504-F05BA88178B2}"/>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14487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558C-22C7-4A8B-9B4D-5FFDC3349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78526C-5ED9-4381-B61C-A51CC3C49BC3}"/>
              </a:ext>
            </a:extLst>
          </p:cNvPr>
          <p:cNvSpPr>
            <a:spLocks noGrp="1"/>
          </p:cNvSpPr>
          <p:nvPr>
            <p:ph type="dt" sz="half" idx="10"/>
          </p:nvPr>
        </p:nvSpPr>
        <p:spPr/>
        <p:txBody>
          <a:bodyPr/>
          <a:lstStyle/>
          <a:p>
            <a:fld id="{7231912A-1030-421E-8103-E721F312D3E0}" type="datetime1">
              <a:rPr lang="en-US" smtClean="0"/>
              <a:t>3/3/2022</a:t>
            </a:fld>
            <a:endParaRPr lang="en-US" dirty="0"/>
          </a:p>
        </p:txBody>
      </p:sp>
      <p:sp>
        <p:nvSpPr>
          <p:cNvPr id="4" name="Footer Placeholder 3">
            <a:extLst>
              <a:ext uri="{FF2B5EF4-FFF2-40B4-BE49-F238E27FC236}">
                <a16:creationId xmlns:a16="http://schemas.microsoft.com/office/drawing/2014/main" id="{F2EFB98C-1D8B-4217-8A1A-C96FD0A4C3BD}"/>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5" name="Slide Number Placeholder 4">
            <a:extLst>
              <a:ext uri="{FF2B5EF4-FFF2-40B4-BE49-F238E27FC236}">
                <a16:creationId xmlns:a16="http://schemas.microsoft.com/office/drawing/2014/main" id="{61781C1F-9B6A-4DA0-B7AF-99D43A6F77D4}"/>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81476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92EA1-1386-4102-9BC9-7FE05F840E65}"/>
              </a:ext>
            </a:extLst>
          </p:cNvPr>
          <p:cNvSpPr>
            <a:spLocks noGrp="1"/>
          </p:cNvSpPr>
          <p:nvPr>
            <p:ph type="dt" sz="half" idx="10"/>
          </p:nvPr>
        </p:nvSpPr>
        <p:spPr/>
        <p:txBody>
          <a:bodyPr/>
          <a:lstStyle/>
          <a:p>
            <a:fld id="{58C996FE-4D0F-434E-8664-7678659F30B2}" type="datetime1">
              <a:rPr lang="en-US" smtClean="0"/>
              <a:t>3/3/2022</a:t>
            </a:fld>
            <a:endParaRPr lang="en-US" dirty="0"/>
          </a:p>
        </p:txBody>
      </p:sp>
      <p:sp>
        <p:nvSpPr>
          <p:cNvPr id="3" name="Footer Placeholder 2">
            <a:extLst>
              <a:ext uri="{FF2B5EF4-FFF2-40B4-BE49-F238E27FC236}">
                <a16:creationId xmlns:a16="http://schemas.microsoft.com/office/drawing/2014/main" id="{20CC07F3-2A6D-4AE3-821C-200ADF5E45AA}"/>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4" name="Slide Number Placeholder 3">
            <a:extLst>
              <a:ext uri="{FF2B5EF4-FFF2-40B4-BE49-F238E27FC236}">
                <a16:creationId xmlns:a16="http://schemas.microsoft.com/office/drawing/2014/main" id="{FF9A9624-E9B2-47FA-B895-28052DB5B92F}"/>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43780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E209-E535-4A56-8B33-57B1F6968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48BBF-B0AD-4F5E-BE39-6D95067B8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4E5C4-6B4D-484C-9FA8-53AFC12FD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CD4724-FD86-4104-9F69-72F685A5240E}"/>
              </a:ext>
            </a:extLst>
          </p:cNvPr>
          <p:cNvSpPr>
            <a:spLocks noGrp="1"/>
          </p:cNvSpPr>
          <p:nvPr>
            <p:ph type="dt" sz="half" idx="10"/>
          </p:nvPr>
        </p:nvSpPr>
        <p:spPr/>
        <p:txBody>
          <a:bodyPr/>
          <a:lstStyle/>
          <a:p>
            <a:fld id="{142A4453-7981-462C-96AD-25841F5CC3D5}" type="datetime1">
              <a:rPr lang="en-US" smtClean="0"/>
              <a:t>3/3/2022</a:t>
            </a:fld>
            <a:endParaRPr lang="en-US" dirty="0"/>
          </a:p>
        </p:txBody>
      </p:sp>
      <p:sp>
        <p:nvSpPr>
          <p:cNvPr id="6" name="Footer Placeholder 5">
            <a:extLst>
              <a:ext uri="{FF2B5EF4-FFF2-40B4-BE49-F238E27FC236}">
                <a16:creationId xmlns:a16="http://schemas.microsoft.com/office/drawing/2014/main" id="{1E2FA46F-0D6C-45EB-97FD-7A704897BDEF}"/>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7" name="Slide Number Placeholder 6">
            <a:extLst>
              <a:ext uri="{FF2B5EF4-FFF2-40B4-BE49-F238E27FC236}">
                <a16:creationId xmlns:a16="http://schemas.microsoft.com/office/drawing/2014/main" id="{A4263BAE-1BF3-4AAB-A3E5-93254678D251}"/>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322048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F527-4FEA-4E33-97C7-AB9002B15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99F98-28D8-460B-A982-092BF6CEB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4C1AC4D-8C77-4EC6-9ACE-8575EEA76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AF8733-BA03-495A-83F8-F99BA08E6398}"/>
              </a:ext>
            </a:extLst>
          </p:cNvPr>
          <p:cNvSpPr>
            <a:spLocks noGrp="1"/>
          </p:cNvSpPr>
          <p:nvPr>
            <p:ph type="dt" sz="half" idx="10"/>
          </p:nvPr>
        </p:nvSpPr>
        <p:spPr/>
        <p:txBody>
          <a:bodyPr/>
          <a:lstStyle/>
          <a:p>
            <a:fld id="{0D7D4684-7A74-466F-B12E-917D8EFD7474}" type="datetime1">
              <a:rPr lang="en-US" smtClean="0"/>
              <a:t>3/3/2022</a:t>
            </a:fld>
            <a:endParaRPr lang="en-US" dirty="0"/>
          </a:p>
        </p:txBody>
      </p:sp>
      <p:sp>
        <p:nvSpPr>
          <p:cNvPr id="6" name="Footer Placeholder 5">
            <a:extLst>
              <a:ext uri="{FF2B5EF4-FFF2-40B4-BE49-F238E27FC236}">
                <a16:creationId xmlns:a16="http://schemas.microsoft.com/office/drawing/2014/main" id="{6E0BDFA7-09EE-41EF-9A5E-59BA9CD2DAB5}"/>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7" name="Slide Number Placeholder 6">
            <a:extLst>
              <a:ext uri="{FF2B5EF4-FFF2-40B4-BE49-F238E27FC236}">
                <a16:creationId xmlns:a16="http://schemas.microsoft.com/office/drawing/2014/main" id="{39766151-9E1C-4FBE-A2FB-642539561C3B}"/>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51119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F5C94-2F08-4EF5-9A35-14AB27B98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CF0758-4B4C-41A8-98F7-886594575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745C2-993B-4FA4-86A8-4DB3678C9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0CB4C-374C-4906-A50B-703285DCA782}" type="datetime1">
              <a:rPr lang="en-US" smtClean="0"/>
              <a:t>3/3/2022</a:t>
            </a:fld>
            <a:endParaRPr lang="en-US" dirty="0"/>
          </a:p>
        </p:txBody>
      </p:sp>
      <p:sp>
        <p:nvSpPr>
          <p:cNvPr id="5" name="Footer Placeholder 4">
            <a:extLst>
              <a:ext uri="{FF2B5EF4-FFF2-40B4-BE49-F238E27FC236}">
                <a16:creationId xmlns:a16="http://schemas.microsoft.com/office/drawing/2014/main" id="{157F6546-96C4-4101-B4FB-661AA07C4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1F7A53DD-E9D1-4C67-BFCE-C67334CD7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E4826-7F19-46E8-B5FA-4485304BE364}" type="slidenum">
              <a:rPr lang="en-US" smtClean="0"/>
              <a:t>‹#›</a:t>
            </a:fld>
            <a:endParaRPr lang="en-US" dirty="0"/>
          </a:p>
        </p:txBody>
      </p:sp>
    </p:spTree>
    <p:extLst>
      <p:ext uri="{BB962C8B-B14F-4D97-AF65-F5344CB8AC3E}">
        <p14:creationId xmlns:p14="http://schemas.microsoft.com/office/powerpoint/2010/main" val="31127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E46-F887-4D95-A082-CEDBF4D59D20}"/>
              </a:ext>
            </a:extLst>
          </p:cNvPr>
          <p:cNvSpPr>
            <a:spLocks noGrp="1"/>
          </p:cNvSpPr>
          <p:nvPr>
            <p:ph type="ctrTitle"/>
          </p:nvPr>
        </p:nvSpPr>
        <p:spPr/>
        <p:txBody>
          <a:bodyPr>
            <a:normAutofit fontScale="90000"/>
          </a:bodyPr>
          <a:lstStyle/>
          <a:p>
            <a:br>
              <a:rPr lang="en-US" dirty="0"/>
            </a:br>
            <a:br>
              <a:rPr lang="en-US" dirty="0"/>
            </a:br>
            <a:r>
              <a:rPr lang="en-US" b="1">
                <a:solidFill>
                  <a:schemeClr val="accent1">
                    <a:lumMod val="75000"/>
                  </a:schemeClr>
                </a:solidFill>
              </a:rPr>
              <a:t>Unit 2</a:t>
            </a:r>
            <a:br>
              <a:rPr lang="en-US" dirty="0"/>
            </a:br>
            <a:r>
              <a:rPr lang="en-US" b="1" dirty="0">
                <a:solidFill>
                  <a:srgbClr val="FF0000"/>
                </a:solidFill>
              </a:rPr>
              <a:t>Software Engineering</a:t>
            </a:r>
          </a:p>
        </p:txBody>
      </p:sp>
      <p:sp>
        <p:nvSpPr>
          <p:cNvPr id="3" name="Subtitle 2">
            <a:extLst>
              <a:ext uri="{FF2B5EF4-FFF2-40B4-BE49-F238E27FC236}">
                <a16:creationId xmlns:a16="http://schemas.microsoft.com/office/drawing/2014/main" id="{F0D5450C-A553-4617-B327-066B57863089}"/>
              </a:ext>
            </a:extLst>
          </p:cNvPr>
          <p:cNvSpPr>
            <a:spLocks noGrp="1"/>
          </p:cNvSpPr>
          <p:nvPr>
            <p:ph type="subTitle" idx="1"/>
          </p:nvPr>
        </p:nvSpPr>
        <p:spPr/>
        <p:txBody>
          <a:bodyPr/>
          <a:lstStyle/>
          <a:p>
            <a:r>
              <a:rPr lang="en-US" b="1" dirty="0">
                <a:solidFill>
                  <a:schemeClr val="accent1">
                    <a:lumMod val="75000"/>
                  </a:schemeClr>
                </a:solidFill>
              </a:rPr>
              <a:t>Prepared By </a:t>
            </a:r>
          </a:p>
          <a:p>
            <a:r>
              <a:rPr lang="en-US" b="1" dirty="0">
                <a:solidFill>
                  <a:schemeClr val="accent1">
                    <a:lumMod val="75000"/>
                  </a:schemeClr>
                </a:solidFill>
              </a:rPr>
              <a:t>Abhishek Kesharwani</a:t>
            </a:r>
          </a:p>
          <a:p>
            <a:r>
              <a:rPr lang="en-US" b="1" dirty="0">
                <a:solidFill>
                  <a:schemeClr val="accent1">
                    <a:lumMod val="75000"/>
                  </a:schemeClr>
                </a:solidFill>
              </a:rPr>
              <a:t>Assistant Professor ,United College of Engineering and Research</a:t>
            </a:r>
          </a:p>
        </p:txBody>
      </p:sp>
      <p:sp>
        <p:nvSpPr>
          <p:cNvPr id="4" name="Footer Placeholder 3">
            <a:extLst>
              <a:ext uri="{FF2B5EF4-FFF2-40B4-BE49-F238E27FC236}">
                <a16:creationId xmlns:a16="http://schemas.microsoft.com/office/drawing/2014/main" id="{3ED031F4-84BA-4559-991F-C02BBF601CEF}"/>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97965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b="1" dirty="0">
                <a:solidFill>
                  <a:srgbClr val="FF0000"/>
                </a:solidFill>
              </a:rPr>
              <a:t>Properties of a good SRS document</a:t>
            </a:r>
            <a:endParaRPr lang="en-US" sz="4000" b="1" dirty="0">
              <a:solidFill>
                <a:srgbClr val="FF0000"/>
              </a:solidFill>
            </a:endParaRP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lnSpcReduction="10000"/>
          </a:bodyPr>
          <a:lstStyle/>
          <a:p>
            <a:pPr marL="0" indent="0">
              <a:buNone/>
            </a:pPr>
            <a:r>
              <a:rPr lang="en-US" b="1" dirty="0">
                <a:solidFill>
                  <a:srgbClr val="FF0000"/>
                </a:solidFill>
              </a:rPr>
              <a:t>The essential properties of a good SRS document are the following:</a:t>
            </a:r>
            <a:endParaRPr lang="en-US" dirty="0">
              <a:solidFill>
                <a:srgbClr val="FF0000"/>
              </a:solidFill>
            </a:endParaRPr>
          </a:p>
          <a:p>
            <a:pPr algn="just"/>
            <a:r>
              <a:rPr lang="en-US" sz="3200" b="1" dirty="0">
                <a:solidFill>
                  <a:srgbClr val="FF0000"/>
                </a:solidFill>
              </a:rPr>
              <a:t>Concise:</a:t>
            </a:r>
            <a:r>
              <a:rPr lang="en-US" sz="3200" dirty="0"/>
              <a:t> The SRS report should be concise and at the same time, unambiguous, consistent, and complete. Verbose and irrelevant descriptions decrease readability and also increase error possibilities.</a:t>
            </a:r>
          </a:p>
          <a:p>
            <a:pPr algn="just"/>
            <a:r>
              <a:rPr lang="en-US" sz="3200" b="1" dirty="0">
                <a:solidFill>
                  <a:srgbClr val="FF0000"/>
                </a:solidFill>
              </a:rPr>
              <a:t>Structured:</a:t>
            </a:r>
            <a:r>
              <a:rPr lang="en-US" sz="3200" dirty="0"/>
              <a:t> It should be well-structured. A well-structured document is simple to understand and modify. In practice, the SRS document undergoes several revisions to cope up with the user requirements. </a:t>
            </a:r>
          </a:p>
          <a:p>
            <a:pPr algn="just"/>
            <a:r>
              <a:rPr lang="en-US" sz="3200" dirty="0"/>
              <a:t>Therefore, to make the modifications to the SRS document easy, it is vital to make the report well-structured.</a:t>
            </a:r>
            <a:br>
              <a:rPr lang="en-US" sz="3200" dirty="0"/>
            </a:b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71391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normAutofit fontScale="92500" lnSpcReduction="20000"/>
          </a:bodyPr>
          <a:lstStyle/>
          <a:p>
            <a:pPr algn="just"/>
            <a:r>
              <a:rPr lang="en-US" sz="3200" b="1" dirty="0">
                <a:solidFill>
                  <a:srgbClr val="FF0000"/>
                </a:solidFill>
              </a:rPr>
              <a:t>Black-box view:</a:t>
            </a:r>
            <a:r>
              <a:rPr lang="en-US" sz="3200" dirty="0"/>
              <a:t> It should </a:t>
            </a:r>
            <a:r>
              <a:rPr lang="en-US" sz="3200" dirty="0">
                <a:solidFill>
                  <a:srgbClr val="FF0000"/>
                </a:solidFill>
              </a:rPr>
              <a:t>only define what the system should do and refrain from stating how to do these</a:t>
            </a:r>
            <a:r>
              <a:rPr lang="en-US" sz="3200" dirty="0"/>
              <a:t>. This means that the SRS document should define the external behavior of the system and not discuss the implementation issues. The SRS report should view the system to be developed as a black box and should define the externally visible behavior of the system. For this reason, the SRS report is also known as the black-box specification of a system.</a:t>
            </a:r>
          </a:p>
          <a:p>
            <a:pPr algn="just"/>
            <a:r>
              <a:rPr lang="en-US" sz="3200" b="1" dirty="0">
                <a:solidFill>
                  <a:srgbClr val="FF0000"/>
                </a:solidFill>
              </a:rPr>
              <a:t>Conceptual integrity:</a:t>
            </a:r>
            <a:r>
              <a:rPr lang="en-US" sz="3200" dirty="0"/>
              <a:t> It should show conceptual integrity so that the reader can merely understand it. Response to undesired events: It should characterize acceptable responses to unwanted events. These are called </a:t>
            </a:r>
            <a:r>
              <a:rPr lang="en-US" sz="3200" dirty="0">
                <a:solidFill>
                  <a:srgbClr val="FF0000"/>
                </a:solidFill>
              </a:rPr>
              <a:t>system response to exceptional conditions</a:t>
            </a:r>
            <a:r>
              <a:rPr lang="en-US" sz="3200" dirty="0"/>
              <a:t>.</a:t>
            </a:r>
          </a:p>
          <a:p>
            <a:pPr algn="just"/>
            <a:r>
              <a:rPr lang="en-US" sz="3200" b="1" dirty="0">
                <a:solidFill>
                  <a:srgbClr val="FF0000"/>
                </a:solidFill>
              </a:rPr>
              <a:t>Verifiable:</a:t>
            </a:r>
            <a:r>
              <a:rPr lang="en-US" sz="3200" dirty="0"/>
              <a:t> All requirements of the system, as documented in the SRS document, should be correct. This means that it should be possible to decide </a:t>
            </a:r>
            <a:r>
              <a:rPr lang="en-US" sz="3200" dirty="0">
                <a:solidFill>
                  <a:srgbClr val="FF0000"/>
                </a:solidFill>
              </a:rPr>
              <a:t>whether or not requirements have been met in an implementation.</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37598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dirty="0">
                <a:solidFill>
                  <a:srgbClr val="FF0000"/>
                </a:solidFill>
              </a:rPr>
              <a:t>Requirement Engineering</a:t>
            </a:r>
            <a:endParaRPr lang="en-US" sz="4000" b="1" dirty="0">
              <a:solidFill>
                <a:srgbClr val="FF0000"/>
              </a:solidFill>
            </a:endParaRP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algn="just"/>
            <a:r>
              <a:rPr lang="en-US" b="1" dirty="0"/>
              <a:t>Requirements engineering (RE)</a:t>
            </a:r>
            <a:r>
              <a:rPr lang="en-US" dirty="0"/>
              <a:t> refers to the </a:t>
            </a:r>
            <a:r>
              <a:rPr lang="en-US" dirty="0">
                <a:solidFill>
                  <a:srgbClr val="FF0000"/>
                </a:solidFill>
              </a:rPr>
              <a:t>process of defining, documenting, and maintaining requirements in the engineering design process</a:t>
            </a:r>
            <a:r>
              <a:rPr lang="en-US" dirty="0"/>
              <a:t>. </a:t>
            </a:r>
          </a:p>
          <a:p>
            <a:pPr algn="just"/>
            <a:r>
              <a:rPr lang="en-US" dirty="0"/>
              <a:t>Requirement engineering provides the appropriate mechanism to </a:t>
            </a:r>
            <a:r>
              <a:rPr lang="en-US" dirty="0">
                <a:solidFill>
                  <a:srgbClr val="FF0000"/>
                </a:solidFill>
              </a:rPr>
              <a:t>understand what the customer desires, analyzing the need, and assessing feasibility,</a:t>
            </a:r>
            <a:r>
              <a:rPr lang="en-US" dirty="0"/>
              <a:t> negotiating a reasonable solution, specifying the solution clearly, validating the specifications and managing the requirements as they are transformed into a working system.</a:t>
            </a:r>
          </a:p>
          <a:p>
            <a:pPr algn="just"/>
            <a:r>
              <a:rPr lang="en-US" dirty="0"/>
              <a:t>Thus, requirement engineering is the disciplined application of </a:t>
            </a:r>
            <a:r>
              <a:rPr lang="en-US" dirty="0">
                <a:solidFill>
                  <a:srgbClr val="FF0000"/>
                </a:solidFill>
              </a:rPr>
              <a:t>proven principles, methods, tools, and notation to describe a proposed system's</a:t>
            </a:r>
            <a:r>
              <a:rPr lang="en-US" dirty="0"/>
              <a:t> intended behavior and its associated constraints.</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83024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pPr algn="ctr"/>
            <a:r>
              <a:rPr lang="en-US" b="1" dirty="0">
                <a:solidFill>
                  <a:srgbClr val="FF0000"/>
                </a:solidFill>
                <a:highlight>
                  <a:srgbClr val="FFFF00"/>
                </a:highlight>
              </a:rPr>
              <a:t>Requirement Engineering Process</a:t>
            </a:r>
            <a:endParaRPr lang="en-US" sz="4000" b="1" dirty="0">
              <a:solidFill>
                <a:srgbClr val="FF0000"/>
              </a:solidFill>
              <a:highlight>
                <a:srgbClr val="FFFF00"/>
              </a:highlight>
            </a:endParaRP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0" indent="0">
              <a:buNone/>
            </a:pPr>
            <a:r>
              <a:rPr lang="en-US" sz="4400" dirty="0">
                <a:solidFill>
                  <a:srgbClr val="00B050"/>
                </a:solidFill>
                <a:highlight>
                  <a:srgbClr val="FFFF00"/>
                </a:highlight>
              </a:rPr>
              <a:t>It includes -</a:t>
            </a:r>
          </a:p>
          <a:p>
            <a:pPr>
              <a:buFont typeface="Wingdings" panose="05000000000000000000" pitchFamily="2" charset="2"/>
              <a:buChar char="Ø"/>
            </a:pPr>
            <a:r>
              <a:rPr lang="en-US" sz="3600" dirty="0">
                <a:solidFill>
                  <a:srgbClr val="FF0000"/>
                </a:solidFill>
              </a:rPr>
              <a:t>Feasibility Study</a:t>
            </a:r>
          </a:p>
          <a:p>
            <a:pPr>
              <a:buFont typeface="Wingdings" panose="05000000000000000000" pitchFamily="2" charset="2"/>
              <a:buChar char="Ø"/>
            </a:pPr>
            <a:r>
              <a:rPr lang="en-US" sz="3600" dirty="0">
                <a:solidFill>
                  <a:srgbClr val="FF0000"/>
                </a:solidFill>
              </a:rPr>
              <a:t>Requirement Elicitation and Analysis</a:t>
            </a:r>
          </a:p>
          <a:p>
            <a:pPr>
              <a:buFont typeface="Wingdings" panose="05000000000000000000" pitchFamily="2" charset="2"/>
              <a:buChar char="Ø"/>
            </a:pPr>
            <a:r>
              <a:rPr lang="en-US" sz="3600" dirty="0">
                <a:solidFill>
                  <a:srgbClr val="FF0000"/>
                </a:solidFill>
              </a:rPr>
              <a:t>Software Requirement Specification</a:t>
            </a:r>
          </a:p>
          <a:p>
            <a:pPr>
              <a:buFont typeface="Wingdings" panose="05000000000000000000" pitchFamily="2" charset="2"/>
              <a:buChar char="Ø"/>
            </a:pPr>
            <a:r>
              <a:rPr lang="en-US" sz="3600" dirty="0">
                <a:solidFill>
                  <a:srgbClr val="FF0000"/>
                </a:solidFill>
              </a:rPr>
              <a:t>Software Requirement Validation</a:t>
            </a:r>
          </a:p>
          <a:p>
            <a:pPr>
              <a:buFont typeface="Wingdings" panose="05000000000000000000" pitchFamily="2" charset="2"/>
              <a:buChar char="Ø"/>
            </a:pPr>
            <a:r>
              <a:rPr lang="en-US" sz="3600" dirty="0">
                <a:solidFill>
                  <a:srgbClr val="FF0000"/>
                </a:solidFill>
              </a:rPr>
              <a:t>Software Requirement Management</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28863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D763EB4D-0DCF-4887-B4CE-D7333DAD86A2}"/>
              </a:ext>
            </a:extLst>
          </p:cNvPr>
          <p:cNvPicPr>
            <a:picLocks noChangeAspect="1"/>
          </p:cNvPicPr>
          <p:nvPr/>
        </p:nvPicPr>
        <p:blipFill rotWithShape="1">
          <a:blip r:embed="rId2"/>
          <a:srcRect b="5664"/>
          <a:stretch/>
        </p:blipFill>
        <p:spPr>
          <a:xfrm>
            <a:off x="2305878" y="136525"/>
            <a:ext cx="7123043" cy="6081229"/>
          </a:xfrm>
          <a:prstGeom prst="rect">
            <a:avLst/>
          </a:prstGeom>
        </p:spPr>
      </p:pic>
    </p:spTree>
    <p:extLst>
      <p:ext uri="{BB962C8B-B14F-4D97-AF65-F5344CB8AC3E}">
        <p14:creationId xmlns:p14="http://schemas.microsoft.com/office/powerpoint/2010/main" val="357615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lstStyle/>
          <a:p>
            <a:pPr marL="0" indent="0">
              <a:buNone/>
            </a:pPr>
            <a:r>
              <a:rPr lang="en-US" sz="3200" b="1" dirty="0">
                <a:solidFill>
                  <a:srgbClr val="FF0000"/>
                </a:solidFill>
              </a:rPr>
              <a:t>1. Feasibility Study:</a:t>
            </a:r>
          </a:p>
          <a:p>
            <a:pPr marL="0" indent="0">
              <a:buNone/>
            </a:pPr>
            <a:r>
              <a:rPr lang="en-US" dirty="0"/>
              <a:t>The objective behind the feasibility study is to create the reasons for developing the software that is acceptable to users, flexible to change and conformable to established standards.</a:t>
            </a:r>
          </a:p>
          <a:p>
            <a:pPr marL="0" indent="0">
              <a:buNone/>
            </a:pPr>
            <a:r>
              <a:rPr lang="en-US" b="1" dirty="0">
                <a:highlight>
                  <a:srgbClr val="FFFF00"/>
                </a:highlight>
              </a:rPr>
              <a:t>Types of Feasibility:</a:t>
            </a:r>
            <a:endParaRPr lang="en-US" dirty="0">
              <a:highlight>
                <a:srgbClr val="FFFF00"/>
              </a:highlight>
            </a:endParaRPr>
          </a:p>
          <a:p>
            <a:pPr algn="just"/>
            <a:r>
              <a:rPr lang="en-US" b="1" dirty="0">
                <a:highlight>
                  <a:srgbClr val="FFFF00"/>
                </a:highlight>
              </a:rPr>
              <a:t>Technical Feasibility</a:t>
            </a:r>
            <a:r>
              <a:rPr lang="en-US" dirty="0"/>
              <a:t> - Technical feasibility evaluates the current technologies, which are needed to accomplish customer requirements within the time and budget.</a:t>
            </a:r>
          </a:p>
          <a:p>
            <a:pPr algn="just"/>
            <a:r>
              <a:rPr lang="en-US" b="1" dirty="0">
                <a:highlight>
                  <a:srgbClr val="FFFF00"/>
                </a:highlight>
              </a:rPr>
              <a:t>Operational Feasibility</a:t>
            </a:r>
            <a:r>
              <a:rPr lang="en-US" dirty="0"/>
              <a:t> - Operational feasibility assesses the range in which the required software performs a series of levels to solve business problems and customer requirements.</a:t>
            </a:r>
          </a:p>
          <a:p>
            <a:pPr algn="just"/>
            <a:r>
              <a:rPr lang="en-US" b="1" dirty="0">
                <a:highlight>
                  <a:srgbClr val="FFFF00"/>
                </a:highlight>
              </a:rPr>
              <a:t>Economic Feasibility</a:t>
            </a:r>
            <a:r>
              <a:rPr lang="en-US" dirty="0"/>
              <a:t> - Economic feasibility decides whether the necessary software can generate financial profits for an organization.</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00631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lstStyle/>
          <a:p>
            <a:pPr marL="0" indent="0">
              <a:buNone/>
            </a:pPr>
            <a:r>
              <a:rPr lang="en-US" sz="3200" b="1" dirty="0">
                <a:solidFill>
                  <a:srgbClr val="FF0000"/>
                </a:solidFill>
              </a:rPr>
              <a:t>2. Requirement Elicitation and Analysis:</a:t>
            </a:r>
          </a:p>
          <a:p>
            <a:pPr algn="just"/>
            <a:r>
              <a:rPr lang="en-US" sz="3200" dirty="0"/>
              <a:t>This is also known as the </a:t>
            </a:r>
            <a:r>
              <a:rPr lang="en-US" sz="3200" b="1" dirty="0">
                <a:solidFill>
                  <a:srgbClr val="FF0000"/>
                </a:solidFill>
              </a:rPr>
              <a:t>gathering of requirements</a:t>
            </a:r>
            <a:r>
              <a:rPr lang="en-US" sz="3200" dirty="0"/>
              <a:t>. Here, </a:t>
            </a:r>
            <a:r>
              <a:rPr lang="en-US" sz="3200" dirty="0">
                <a:solidFill>
                  <a:srgbClr val="FF0000"/>
                </a:solidFill>
              </a:rPr>
              <a:t>requirements are identified with the help of customers and existing systems processes</a:t>
            </a:r>
            <a:r>
              <a:rPr lang="en-US" sz="3200" dirty="0"/>
              <a:t>, if available.</a:t>
            </a:r>
          </a:p>
          <a:p>
            <a:pPr algn="just"/>
            <a:r>
              <a:rPr lang="en-US" sz="3200" dirty="0"/>
              <a:t>Analysis of requirements starts with requirement elicitation. The requirements are analyzed to identify inconsistencies, defects, omission, etc. We describe requirements in terms of relationships and also resolve conflicts if any.</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06539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lstStyle/>
          <a:p>
            <a:pPr marL="0" indent="0" algn="just">
              <a:buNone/>
            </a:pPr>
            <a:r>
              <a:rPr lang="en-US" sz="3600" b="1" dirty="0">
                <a:solidFill>
                  <a:srgbClr val="FF0000"/>
                </a:solidFill>
                <a:latin typeface="inter-bold"/>
              </a:rPr>
              <a:t>Problems of Elicitation and Analysis</a:t>
            </a:r>
            <a:endParaRPr lang="en-US" sz="3600" dirty="0">
              <a:solidFill>
                <a:srgbClr val="FF0000"/>
              </a:solidFill>
              <a:latin typeface="inter-regular"/>
            </a:endParaRPr>
          </a:p>
          <a:p>
            <a:pPr algn="just">
              <a:buFont typeface="Wingdings" panose="05000000000000000000" pitchFamily="2" charset="2"/>
              <a:buChar char="Ø"/>
            </a:pPr>
            <a:r>
              <a:rPr lang="en-US" sz="3200" dirty="0">
                <a:solidFill>
                  <a:srgbClr val="000000"/>
                </a:solidFill>
                <a:latin typeface="inter-regular"/>
              </a:rPr>
              <a:t>Getting all, and only, the right people involved.</a:t>
            </a:r>
          </a:p>
          <a:p>
            <a:pPr algn="just">
              <a:buFont typeface="Wingdings" panose="05000000000000000000" pitchFamily="2" charset="2"/>
              <a:buChar char="Ø"/>
            </a:pPr>
            <a:r>
              <a:rPr lang="en-US" sz="3200" dirty="0">
                <a:solidFill>
                  <a:srgbClr val="000000"/>
                </a:solidFill>
                <a:latin typeface="inter-regular"/>
              </a:rPr>
              <a:t>Stakeholders often don't know what they want</a:t>
            </a:r>
          </a:p>
          <a:p>
            <a:pPr algn="just">
              <a:buFont typeface="Wingdings" panose="05000000000000000000" pitchFamily="2" charset="2"/>
              <a:buChar char="Ø"/>
            </a:pPr>
            <a:r>
              <a:rPr lang="en-US" sz="3200" dirty="0">
                <a:solidFill>
                  <a:srgbClr val="000000"/>
                </a:solidFill>
                <a:latin typeface="inter-regular"/>
              </a:rPr>
              <a:t>Stakeholders express requirements in their terms.</a:t>
            </a:r>
          </a:p>
          <a:p>
            <a:pPr algn="just">
              <a:buFont typeface="Wingdings" panose="05000000000000000000" pitchFamily="2" charset="2"/>
              <a:buChar char="Ø"/>
            </a:pPr>
            <a:r>
              <a:rPr lang="en-US" sz="3200" dirty="0">
                <a:solidFill>
                  <a:srgbClr val="000000"/>
                </a:solidFill>
                <a:latin typeface="inter-regular"/>
              </a:rPr>
              <a:t>Stakeholders may have conflicting requirements.</a:t>
            </a:r>
          </a:p>
          <a:p>
            <a:pPr algn="just">
              <a:buFont typeface="Wingdings" panose="05000000000000000000" pitchFamily="2" charset="2"/>
              <a:buChar char="Ø"/>
            </a:pPr>
            <a:r>
              <a:rPr lang="en-US" sz="3200" dirty="0">
                <a:solidFill>
                  <a:srgbClr val="000000"/>
                </a:solidFill>
                <a:latin typeface="inter-regular"/>
              </a:rPr>
              <a:t>Requirement change during the analysis process.</a:t>
            </a:r>
          </a:p>
          <a:p>
            <a:pPr algn="just">
              <a:buFont typeface="Wingdings" panose="05000000000000000000" pitchFamily="2" charset="2"/>
              <a:buChar char="Ø"/>
            </a:pPr>
            <a:r>
              <a:rPr lang="en-US" sz="3200" dirty="0">
                <a:solidFill>
                  <a:srgbClr val="000000"/>
                </a:solidFill>
                <a:latin typeface="inter-regular"/>
              </a:rPr>
              <a:t>Organizational and political factors may influence system requirements.</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4015782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1026" name="Picture 2" descr="Requirement Engineering">
            <a:extLst>
              <a:ext uri="{FF2B5EF4-FFF2-40B4-BE49-F238E27FC236}">
                <a16:creationId xmlns:a16="http://schemas.microsoft.com/office/drawing/2014/main" id="{11FC18B7-69A9-4E71-8029-F642A58D7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049" y="0"/>
            <a:ext cx="849907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98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238540"/>
            <a:ext cx="10515600" cy="6347790"/>
          </a:xfrm>
        </p:spPr>
        <p:txBody>
          <a:bodyPr/>
          <a:lstStyle/>
          <a:p>
            <a:pPr marL="0" indent="0">
              <a:buNone/>
            </a:pPr>
            <a:r>
              <a:rPr lang="en-US" sz="3600" b="1" dirty="0">
                <a:solidFill>
                  <a:srgbClr val="FF0000"/>
                </a:solidFill>
              </a:rPr>
              <a:t>3. Software Requirement Specification:</a:t>
            </a:r>
          </a:p>
          <a:p>
            <a:pPr algn="just"/>
            <a:r>
              <a:rPr lang="en-US" sz="3200" dirty="0"/>
              <a:t>Software requirement specification is a kind of document which is </a:t>
            </a:r>
            <a:r>
              <a:rPr lang="en-US" sz="3200" dirty="0">
                <a:solidFill>
                  <a:srgbClr val="FF0000"/>
                </a:solidFill>
              </a:rPr>
              <a:t>created by a software analyst </a:t>
            </a:r>
            <a:r>
              <a:rPr lang="en-US" sz="3200" dirty="0"/>
              <a:t>after the requirements collected from the various sources - the </a:t>
            </a:r>
            <a:r>
              <a:rPr lang="en-US" sz="3200" dirty="0">
                <a:solidFill>
                  <a:srgbClr val="FF0000"/>
                </a:solidFill>
              </a:rPr>
              <a:t>requirement received by the customer written in ordinary language</a:t>
            </a:r>
            <a:r>
              <a:rPr lang="en-US" sz="3200" dirty="0"/>
              <a:t>. </a:t>
            </a:r>
          </a:p>
          <a:p>
            <a:pPr algn="just"/>
            <a:r>
              <a:rPr lang="en-US" sz="3200" dirty="0"/>
              <a:t>It is the job of the analyst to </a:t>
            </a:r>
            <a:r>
              <a:rPr lang="en-US" sz="3200" dirty="0">
                <a:solidFill>
                  <a:srgbClr val="FF0000"/>
                </a:solidFill>
              </a:rPr>
              <a:t>write the requirement in technical language</a:t>
            </a:r>
            <a:r>
              <a:rPr lang="en-US" sz="3200" dirty="0"/>
              <a:t> so that they can be understood and beneficial by the development team.</a:t>
            </a:r>
          </a:p>
          <a:p>
            <a:pPr algn="just"/>
            <a:r>
              <a:rPr lang="en-US" sz="3200" dirty="0"/>
              <a:t>The models used at this stage include </a:t>
            </a:r>
            <a:r>
              <a:rPr lang="en-US" sz="3200" dirty="0">
                <a:solidFill>
                  <a:srgbClr val="FF0000"/>
                </a:solidFill>
              </a:rPr>
              <a:t>ER diagrams, data flow diagrams (DFDs), function decomposition diagrams (FDDs</a:t>
            </a:r>
            <a:r>
              <a:rPr lang="en-US" sz="3200" dirty="0"/>
              <a:t>), data dictionaries, etc.</a:t>
            </a:r>
          </a:p>
          <a:p>
            <a:pPr marL="0" indent="0">
              <a:buNone/>
            </a:pPr>
            <a:endParaRPr lang="en-US" dirty="0"/>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61075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fontScale="90000"/>
          </a:bodyPr>
          <a:lstStyle/>
          <a:p>
            <a:pPr algn="ctr"/>
            <a:r>
              <a:rPr lang="en-US" sz="5400" b="1" dirty="0">
                <a:solidFill>
                  <a:srgbClr val="FF0000"/>
                </a:solidFill>
              </a:rPr>
              <a:t>Index</a:t>
            </a:r>
            <a:endParaRPr lang="en-US" b="1" dirty="0">
              <a:solidFill>
                <a:srgbClr val="FF0000"/>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r>
              <a:rPr lang="en-US" sz="3600" dirty="0">
                <a:solidFill>
                  <a:schemeClr val="accent1">
                    <a:lumMod val="75000"/>
                  </a:schemeClr>
                </a:solidFill>
              </a:rPr>
              <a:t>Software Requirement Specifications (SRS)</a:t>
            </a:r>
          </a:p>
          <a:p>
            <a:r>
              <a:rPr lang="en-US" sz="3600" dirty="0">
                <a:solidFill>
                  <a:schemeClr val="accent1">
                    <a:lumMod val="75000"/>
                  </a:schemeClr>
                </a:solidFill>
              </a:rPr>
              <a:t>Requirement Engineering Process</a:t>
            </a:r>
          </a:p>
          <a:p>
            <a:r>
              <a:rPr lang="en-US" sz="3600" dirty="0">
                <a:solidFill>
                  <a:schemeClr val="accent1">
                    <a:lumMod val="75000"/>
                  </a:schemeClr>
                </a:solidFill>
              </a:rPr>
              <a:t>Elicitation, Analysis, Documentation, Review and Management of User Needs</a:t>
            </a:r>
          </a:p>
          <a:p>
            <a:r>
              <a:rPr lang="en-US" sz="3600" dirty="0">
                <a:solidFill>
                  <a:schemeClr val="accent1">
                    <a:lumMod val="75000"/>
                  </a:schemeClr>
                </a:solidFill>
              </a:rPr>
              <a:t>Feasibility Study</a:t>
            </a:r>
          </a:p>
          <a:p>
            <a:r>
              <a:rPr lang="en-US" sz="3600" dirty="0">
                <a:solidFill>
                  <a:schemeClr val="accent1">
                    <a:lumMod val="75000"/>
                  </a:schemeClr>
                </a:solidFill>
              </a:rPr>
              <a:t>Information Modelling</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43789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265044"/>
            <a:ext cx="10515600" cy="6321286"/>
          </a:xfrm>
        </p:spPr>
        <p:txBody>
          <a:bodyPr/>
          <a:lstStyle/>
          <a:p>
            <a:pPr marL="0" indent="0">
              <a:buNone/>
            </a:pPr>
            <a:r>
              <a:rPr lang="en-US" sz="3600" b="1" dirty="0">
                <a:solidFill>
                  <a:srgbClr val="FF0000"/>
                </a:solidFill>
              </a:rPr>
              <a:t>4. Software Requirement Validation:</a:t>
            </a:r>
          </a:p>
          <a:p>
            <a:pPr marL="0" indent="0" algn="just">
              <a:buNone/>
            </a:pPr>
            <a:r>
              <a:rPr lang="en-US" sz="3200" dirty="0"/>
              <a:t>After requirement specifications developed, the requirements discussed in this document are validated. The </a:t>
            </a:r>
            <a:r>
              <a:rPr lang="en-US" sz="3200" dirty="0">
                <a:solidFill>
                  <a:srgbClr val="FF0000"/>
                </a:solidFill>
              </a:rPr>
              <a:t>user might demand illegal, impossible solution or experts may misinterpret the needs</a:t>
            </a:r>
            <a:r>
              <a:rPr lang="en-US" sz="3200" dirty="0"/>
              <a:t>. Requirements can be the check against the following conditions -</a:t>
            </a:r>
          </a:p>
          <a:p>
            <a:r>
              <a:rPr lang="en-US" dirty="0"/>
              <a:t>If they can practically implement</a:t>
            </a:r>
          </a:p>
          <a:p>
            <a:r>
              <a:rPr lang="en-US" dirty="0"/>
              <a:t>If they are correct and as per the functionality and specially of software</a:t>
            </a:r>
          </a:p>
          <a:p>
            <a:r>
              <a:rPr lang="en-US" dirty="0"/>
              <a:t>If there are any ambiguities</a:t>
            </a:r>
          </a:p>
          <a:p>
            <a:r>
              <a:rPr lang="en-US" dirty="0"/>
              <a:t>If they are full</a:t>
            </a:r>
          </a:p>
          <a:p>
            <a:r>
              <a:rPr lang="en-US" dirty="0"/>
              <a:t>If they can describe</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759345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Requirements Validation Techniques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r>
              <a:rPr lang="en-US" b="1" dirty="0"/>
              <a:t>Requirements reviews/inspections:</a:t>
            </a:r>
            <a:r>
              <a:rPr lang="en-US" dirty="0"/>
              <a:t> systematic manual analysis of the requirements.</a:t>
            </a:r>
          </a:p>
          <a:p>
            <a:r>
              <a:rPr lang="en-US" b="1" dirty="0"/>
              <a:t>Prototyping:</a:t>
            </a:r>
            <a:r>
              <a:rPr lang="en-US" dirty="0"/>
              <a:t> Using an executable model of the system to check requirements.</a:t>
            </a:r>
          </a:p>
          <a:p>
            <a:r>
              <a:rPr lang="en-US" b="1" dirty="0"/>
              <a:t>Test-case generation:</a:t>
            </a:r>
            <a:r>
              <a:rPr lang="en-US" dirty="0"/>
              <a:t> Developing tests for requirements to check testability.</a:t>
            </a:r>
          </a:p>
          <a:p>
            <a:r>
              <a:rPr lang="en-US" b="1" dirty="0"/>
              <a:t>Automated consistency analysis:</a:t>
            </a:r>
            <a:r>
              <a:rPr lang="en-US" dirty="0"/>
              <a:t> checking for the consistency of structured requirements descriptions.</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031657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Software Requirement Management:</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0" indent="0" algn="just">
              <a:buNone/>
            </a:pPr>
            <a:r>
              <a:rPr lang="en-US" dirty="0"/>
              <a:t>Requirement management is the process of </a:t>
            </a:r>
            <a:r>
              <a:rPr lang="en-US" sz="3200" dirty="0">
                <a:solidFill>
                  <a:srgbClr val="FF0000"/>
                </a:solidFill>
              </a:rPr>
              <a:t>managing changing requirements during the requirements engineering process and system development</a:t>
            </a:r>
            <a:r>
              <a:rPr lang="en-US" dirty="0"/>
              <a:t>.</a:t>
            </a:r>
          </a:p>
          <a:p>
            <a:pPr algn="just"/>
            <a:r>
              <a:rPr lang="en-US" dirty="0"/>
              <a:t>New requirements emerge during the process as business needs a change, and a better understanding of the system is developed.</a:t>
            </a:r>
          </a:p>
          <a:p>
            <a:pPr algn="just"/>
            <a:r>
              <a:rPr lang="en-US" dirty="0"/>
              <a:t>The priority of requirements from different viewpoints changes during development process.</a:t>
            </a:r>
          </a:p>
          <a:p>
            <a:pPr algn="just"/>
            <a:r>
              <a:rPr lang="en-US" dirty="0"/>
              <a:t>The business and technical environment of the system changes during the development.</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736596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Review &amp; Management of User needs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fontScale="92500" lnSpcReduction="10000"/>
          </a:bodyPr>
          <a:lstStyle/>
          <a:p>
            <a:pPr marL="0" indent="0" algn="just">
              <a:buNone/>
            </a:pPr>
            <a:r>
              <a:rPr lang="en-US" sz="3200" dirty="0"/>
              <a:t>This is a process in which people from client &amp;contractor organization both involved for checking the requirements for omission. Different parts of document are checked by different people involved in this type of activities. </a:t>
            </a:r>
          </a:p>
          <a:p>
            <a:pPr marL="0" indent="0">
              <a:buNone/>
            </a:pPr>
            <a:r>
              <a:rPr lang="en-US" sz="3200" b="1" dirty="0">
                <a:solidFill>
                  <a:schemeClr val="accent1">
                    <a:lumMod val="50000"/>
                  </a:schemeClr>
                </a:solidFill>
              </a:rPr>
              <a:t>Various activities performed during user needs review process are:</a:t>
            </a:r>
          </a:p>
          <a:p>
            <a:pPr marL="0" indent="0">
              <a:buNone/>
            </a:pPr>
            <a:r>
              <a:rPr lang="en-US" sz="3200" b="1" dirty="0">
                <a:solidFill>
                  <a:srgbClr val="00B050"/>
                </a:solidFill>
              </a:rPr>
              <a:t>➢ Plan a review</a:t>
            </a:r>
          </a:p>
          <a:p>
            <a:pPr marL="0" indent="0">
              <a:buNone/>
            </a:pPr>
            <a:r>
              <a:rPr lang="en-US" sz="3200" b="1" dirty="0">
                <a:solidFill>
                  <a:srgbClr val="00B050"/>
                </a:solidFill>
              </a:rPr>
              <a:t>➢ Review meeting</a:t>
            </a:r>
          </a:p>
          <a:p>
            <a:pPr marL="0" indent="0">
              <a:buNone/>
            </a:pPr>
            <a:r>
              <a:rPr lang="en-US" sz="3200" b="1" dirty="0">
                <a:solidFill>
                  <a:srgbClr val="00B050"/>
                </a:solidFill>
              </a:rPr>
              <a:t>➢ Follow-up actions</a:t>
            </a:r>
          </a:p>
          <a:p>
            <a:pPr marL="0" indent="0">
              <a:buNone/>
            </a:pPr>
            <a:r>
              <a:rPr lang="en-US" sz="3200" b="1" dirty="0">
                <a:solidFill>
                  <a:srgbClr val="00B050"/>
                </a:solidFill>
              </a:rPr>
              <a:t>➢ Checking for redundancy</a:t>
            </a:r>
          </a:p>
          <a:p>
            <a:pPr marL="0" indent="0">
              <a:buNone/>
            </a:pPr>
            <a:r>
              <a:rPr lang="en-US" sz="3200" b="1" dirty="0">
                <a:solidFill>
                  <a:srgbClr val="00B050"/>
                </a:solidFill>
              </a:rPr>
              <a:t>➢ Completeness</a:t>
            </a:r>
          </a:p>
          <a:p>
            <a:pPr marL="0" indent="0">
              <a:buNone/>
            </a:pPr>
            <a:r>
              <a:rPr lang="en-US" sz="3200" b="1" dirty="0">
                <a:solidFill>
                  <a:srgbClr val="00B050"/>
                </a:solidFill>
              </a:rPr>
              <a:t>➢ Consistency</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347469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highlight>
                  <a:srgbClr val="FFFF00"/>
                </a:highlight>
              </a:rPr>
              <a:t>Management Needs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fontScale="92500" lnSpcReduction="10000"/>
          </a:bodyPr>
          <a:lstStyle/>
          <a:p>
            <a:pPr marL="0" indent="0" algn="just">
              <a:buNone/>
            </a:pPr>
            <a:r>
              <a:rPr lang="en-US" sz="3400" b="1" dirty="0">
                <a:solidFill>
                  <a:schemeClr val="accent1">
                    <a:lumMod val="50000"/>
                  </a:schemeClr>
                </a:solidFill>
              </a:rPr>
              <a:t>“Management of user needs is not a simple task it depends upon various issues of different organization”. This can be done in following steps:</a:t>
            </a:r>
          </a:p>
          <a:p>
            <a:pPr marL="0" indent="0" algn="just">
              <a:buNone/>
            </a:pPr>
            <a:r>
              <a:rPr lang="en-US" sz="3400" dirty="0"/>
              <a:t>➢</a:t>
            </a:r>
            <a:r>
              <a:rPr lang="en-US" sz="3400" dirty="0">
                <a:solidFill>
                  <a:srgbClr val="FF0000"/>
                </a:solidFill>
                <a:highlight>
                  <a:srgbClr val="FFFF00"/>
                </a:highlight>
              </a:rPr>
              <a:t>Collecting organization history-</a:t>
            </a:r>
            <a:r>
              <a:rPr lang="en-US" sz="3400" dirty="0"/>
              <a:t>The performance of organization, future plan, organization goal.</a:t>
            </a:r>
          </a:p>
          <a:p>
            <a:pPr marL="0" indent="0" algn="just">
              <a:buNone/>
            </a:pPr>
            <a:r>
              <a:rPr lang="en-US" sz="3400" dirty="0"/>
              <a:t>➢</a:t>
            </a:r>
            <a:r>
              <a:rPr lang="en-US" sz="3400" dirty="0">
                <a:solidFill>
                  <a:srgbClr val="FF0000"/>
                </a:solidFill>
                <a:highlight>
                  <a:srgbClr val="FFFF00"/>
                </a:highlight>
              </a:rPr>
              <a:t>Current problem understanding </a:t>
            </a:r>
            <a:r>
              <a:rPr lang="en-US" sz="3400" dirty="0"/>
              <a:t>-There must be clear understanding of the currently known issues and what are the expectations of management.</a:t>
            </a:r>
          </a:p>
          <a:p>
            <a:pPr marL="0" indent="0" algn="just">
              <a:buNone/>
            </a:pPr>
            <a:r>
              <a:rPr lang="en-US" sz="3400" dirty="0"/>
              <a:t>➢</a:t>
            </a:r>
            <a:r>
              <a:rPr lang="en-US" sz="3400" dirty="0">
                <a:solidFill>
                  <a:srgbClr val="FF0000"/>
                </a:solidFill>
                <a:highlight>
                  <a:srgbClr val="FFFF00"/>
                </a:highlight>
              </a:rPr>
              <a:t>Know your user profile </a:t>
            </a:r>
            <a:r>
              <a:rPr lang="en-US" sz="3400" dirty="0"/>
              <a:t>-It is important to know user who operate the system. Most organization charts do not give information pertaining the user. The profile of each of these user group is vastly different as far as capability and exposure of technology concerned.</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98885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b="1" dirty="0">
                <a:solidFill>
                  <a:srgbClr val="FF0000"/>
                </a:solidFill>
              </a:rPr>
              <a:t>Software Requirement Specifications</a:t>
            </a:r>
            <a:endParaRPr lang="en-US" sz="4000" b="1" dirty="0">
              <a:solidFill>
                <a:srgbClr val="FF0000"/>
              </a:solidFill>
            </a:endParaRP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algn="just"/>
            <a:r>
              <a:rPr lang="en-US" sz="3600" dirty="0"/>
              <a:t>The production of the requirements stage of the software development process is </a:t>
            </a:r>
            <a:r>
              <a:rPr lang="en-US" sz="3600" b="1" dirty="0"/>
              <a:t>Software Requirements Specifications (SRS)</a:t>
            </a:r>
            <a:r>
              <a:rPr lang="en-US" sz="3600" dirty="0"/>
              <a:t> (also called a </a:t>
            </a:r>
            <a:r>
              <a:rPr lang="en-US" sz="3600" b="1" dirty="0"/>
              <a:t>requirements document</a:t>
            </a:r>
            <a:r>
              <a:rPr lang="en-US" sz="3600" dirty="0"/>
              <a:t>).  </a:t>
            </a:r>
          </a:p>
          <a:p>
            <a:pPr algn="just"/>
            <a:r>
              <a:rPr lang="en-US" sz="3600" b="1" dirty="0"/>
              <a:t>SRS</a:t>
            </a:r>
            <a:r>
              <a:rPr lang="en-US" sz="3600" dirty="0"/>
              <a:t> is a formal report, which acts as </a:t>
            </a:r>
            <a:r>
              <a:rPr lang="en-US" sz="3600" dirty="0">
                <a:solidFill>
                  <a:srgbClr val="FF0000"/>
                </a:solidFill>
              </a:rPr>
              <a:t>a representation of software that enables the customers to review </a:t>
            </a:r>
            <a:r>
              <a:rPr lang="en-US" sz="3600" dirty="0"/>
              <a:t>whether it (SRS) is according to their requirements.</a:t>
            </a:r>
          </a:p>
          <a:p>
            <a:pPr algn="just"/>
            <a:r>
              <a:rPr lang="en-US" sz="3600" dirty="0"/>
              <a:t>Also, it comprises </a:t>
            </a:r>
            <a:r>
              <a:rPr lang="en-US" sz="3600" dirty="0">
                <a:solidFill>
                  <a:srgbClr val="FF0000"/>
                </a:solidFill>
              </a:rPr>
              <a:t>user requirements for a system </a:t>
            </a:r>
            <a:r>
              <a:rPr lang="en-US" sz="3600" dirty="0"/>
              <a:t>as well as detailed specifications of the system requirements.</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77515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normAutofit/>
          </a:bodyPr>
          <a:lstStyle/>
          <a:p>
            <a:pPr marL="0" indent="0" algn="just">
              <a:buNone/>
            </a:pPr>
            <a:r>
              <a:rPr lang="en-US" sz="4000" dirty="0">
                <a:solidFill>
                  <a:srgbClr val="FF0000"/>
                </a:solidFill>
                <a:highlight>
                  <a:srgbClr val="FFFF00"/>
                </a:highlight>
              </a:rPr>
              <a:t>It serves several goals depending on who is writing it. </a:t>
            </a:r>
          </a:p>
          <a:p>
            <a:pPr algn="just">
              <a:buFont typeface="Wingdings" panose="05000000000000000000" pitchFamily="2" charset="2"/>
              <a:buChar char="Ø"/>
            </a:pPr>
            <a:r>
              <a:rPr lang="en-US" sz="3600" dirty="0"/>
              <a:t>First, the SRS could be </a:t>
            </a:r>
            <a:r>
              <a:rPr lang="en-US" sz="3600" dirty="0">
                <a:solidFill>
                  <a:srgbClr val="FF0000"/>
                </a:solidFill>
              </a:rPr>
              <a:t>written by the client </a:t>
            </a:r>
            <a:r>
              <a:rPr lang="en-US" sz="3600" dirty="0"/>
              <a:t>of a system and is used to define the needs and expectation of the users. </a:t>
            </a:r>
          </a:p>
          <a:p>
            <a:pPr algn="just">
              <a:buFont typeface="Wingdings" panose="05000000000000000000" pitchFamily="2" charset="2"/>
              <a:buChar char="Ø"/>
            </a:pPr>
            <a:r>
              <a:rPr lang="en-US" sz="3600" dirty="0"/>
              <a:t>Second, the SRS could be </a:t>
            </a:r>
            <a:r>
              <a:rPr lang="en-US" sz="3600" dirty="0">
                <a:solidFill>
                  <a:srgbClr val="FF0000"/>
                </a:solidFill>
              </a:rPr>
              <a:t>written by a developer </a:t>
            </a:r>
            <a:r>
              <a:rPr lang="en-US" sz="3600" dirty="0"/>
              <a:t>of the system and is written for various purposes and serves as a contract document between customer and developer.</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11986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6"/>
            <a:ext cx="10515600" cy="450258"/>
          </a:xfrm>
        </p:spPr>
        <p:txBody>
          <a:bodyPr>
            <a:normAutofit fontScale="90000"/>
          </a:bodyPr>
          <a:lstStyle/>
          <a:p>
            <a:r>
              <a:rPr lang="en-US" b="1" dirty="0">
                <a:solidFill>
                  <a:srgbClr val="FF0000"/>
                </a:solidFill>
              </a:rPr>
              <a:t>Characteristics of good SRS</a:t>
            </a:r>
            <a:endParaRPr lang="en-US" sz="4000" b="1" dirty="0">
              <a:solidFill>
                <a:srgbClr val="FF0000"/>
              </a:solidFill>
            </a:endParaRP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5" name="Picture 4">
            <a:extLst>
              <a:ext uri="{FF2B5EF4-FFF2-40B4-BE49-F238E27FC236}">
                <a16:creationId xmlns:a16="http://schemas.microsoft.com/office/drawing/2014/main" id="{6C66AE40-20B1-4BC7-B828-373E2720DD97}"/>
              </a:ext>
            </a:extLst>
          </p:cNvPr>
          <p:cNvPicPr>
            <a:picLocks noChangeAspect="1"/>
          </p:cNvPicPr>
          <p:nvPr/>
        </p:nvPicPr>
        <p:blipFill>
          <a:blip r:embed="rId2"/>
          <a:stretch>
            <a:fillRect/>
          </a:stretch>
        </p:blipFill>
        <p:spPr>
          <a:xfrm>
            <a:off x="2076449" y="950529"/>
            <a:ext cx="8039101" cy="5635800"/>
          </a:xfrm>
          <a:prstGeom prst="rect">
            <a:avLst/>
          </a:prstGeom>
        </p:spPr>
      </p:pic>
    </p:spTree>
    <p:extLst>
      <p:ext uri="{BB962C8B-B14F-4D97-AF65-F5344CB8AC3E}">
        <p14:creationId xmlns:p14="http://schemas.microsoft.com/office/powerpoint/2010/main" val="2983680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Following are the features of a good SRS document</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marL="514350" indent="-514350" algn="just">
              <a:buAutoNum type="arabicPeriod"/>
            </a:pPr>
            <a:r>
              <a:rPr lang="en-US" sz="3200" b="1" dirty="0">
                <a:solidFill>
                  <a:srgbClr val="FF0000"/>
                </a:solidFill>
              </a:rPr>
              <a:t>Correctness:</a:t>
            </a:r>
            <a:r>
              <a:rPr lang="en-US" sz="3200" dirty="0"/>
              <a:t> User review is used to provide the accuracy of requirements stated in the SRS. SRS is said to be perfect if it covers all the needs that are truly expected from the system.</a:t>
            </a:r>
          </a:p>
          <a:p>
            <a:pPr marL="0" indent="0">
              <a:buNone/>
            </a:pPr>
            <a:r>
              <a:rPr lang="en-US" sz="3200" b="1" dirty="0">
                <a:solidFill>
                  <a:srgbClr val="FF0000"/>
                </a:solidFill>
              </a:rPr>
              <a:t>2. Completeness:</a:t>
            </a:r>
            <a:r>
              <a:rPr lang="en-US" sz="3200" dirty="0"/>
              <a:t> The SRS is complete if, and only if, it includes the following elements:</a:t>
            </a:r>
          </a:p>
          <a:p>
            <a:pPr marL="457200" lvl="1" indent="0">
              <a:buNone/>
            </a:pPr>
            <a:r>
              <a:rPr lang="en-US" sz="2800" b="1" dirty="0"/>
              <a:t>(1).</a:t>
            </a:r>
            <a:r>
              <a:rPr lang="en-US" sz="2800" dirty="0"/>
              <a:t> All essential requirements, whether relating to </a:t>
            </a:r>
            <a:r>
              <a:rPr lang="en-US" sz="2800" dirty="0">
                <a:solidFill>
                  <a:srgbClr val="FF0000"/>
                </a:solidFill>
              </a:rPr>
              <a:t>functionality, performance, design, constraints, attributes, or external interfaces</a:t>
            </a:r>
            <a:r>
              <a:rPr lang="en-US" sz="2800" dirty="0"/>
              <a:t>.</a:t>
            </a:r>
          </a:p>
          <a:p>
            <a:pPr marL="457200" lvl="1" indent="0">
              <a:buNone/>
            </a:pPr>
            <a:r>
              <a:rPr lang="en-US" sz="2800" b="1" dirty="0"/>
              <a:t>(2).</a:t>
            </a:r>
            <a:r>
              <a:rPr lang="en-US" sz="2800" dirty="0"/>
              <a:t> Definition of their </a:t>
            </a:r>
            <a:r>
              <a:rPr lang="en-US" sz="2800" dirty="0">
                <a:solidFill>
                  <a:srgbClr val="FF0000"/>
                </a:solidFill>
              </a:rPr>
              <a:t>responses of the software to all realizable classes of input data</a:t>
            </a:r>
            <a:r>
              <a:rPr lang="en-US" sz="2800" dirty="0"/>
              <a:t> in all available categories of situations.</a:t>
            </a:r>
          </a:p>
          <a:p>
            <a:pPr marL="457200" lvl="1" indent="0">
              <a:buNone/>
            </a:pPr>
            <a:r>
              <a:rPr lang="en-US" sz="2800" b="1" dirty="0"/>
              <a:t>(3).</a:t>
            </a:r>
            <a:r>
              <a:rPr lang="en-US" sz="2800" dirty="0"/>
              <a:t> Full labels and </a:t>
            </a:r>
            <a:r>
              <a:rPr lang="en-US" sz="2800" dirty="0">
                <a:solidFill>
                  <a:srgbClr val="FF0000"/>
                </a:solidFill>
              </a:rPr>
              <a:t>references to all figures, tables, and diagrams </a:t>
            </a:r>
            <a:r>
              <a:rPr lang="en-US" sz="2800" dirty="0"/>
              <a:t>in the SRS and definitions of all terms and units of measure.</a:t>
            </a:r>
          </a:p>
          <a:p>
            <a:pPr marL="457200" lvl="1" indent="0" algn="just">
              <a:buNone/>
            </a:pPr>
            <a:endParaRPr lang="en-US" dirty="0"/>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86212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238540"/>
            <a:ext cx="10515600" cy="6347790"/>
          </a:xfrm>
        </p:spPr>
        <p:txBody>
          <a:bodyPr>
            <a:normAutofit/>
          </a:bodyPr>
          <a:lstStyle/>
          <a:p>
            <a:pPr marL="0" indent="0" algn="just">
              <a:buNone/>
            </a:pPr>
            <a:r>
              <a:rPr lang="en-US" sz="3600" b="1" dirty="0">
                <a:solidFill>
                  <a:srgbClr val="FF0000"/>
                </a:solidFill>
              </a:rPr>
              <a:t>3. Consistency:</a:t>
            </a:r>
            <a:r>
              <a:rPr lang="en-US" sz="3600" dirty="0"/>
              <a:t> The SRS is consistent if, and only if, no subset of individual requirements described in its conflict.</a:t>
            </a:r>
          </a:p>
          <a:p>
            <a:pPr marL="0" indent="0" algn="just">
              <a:buNone/>
            </a:pPr>
            <a:r>
              <a:rPr lang="en-US" sz="3600" b="1" dirty="0">
                <a:solidFill>
                  <a:srgbClr val="FF0000"/>
                </a:solidFill>
              </a:rPr>
              <a:t>4. Unambiguousness:</a:t>
            </a:r>
            <a:r>
              <a:rPr lang="en-US" sz="3600" dirty="0"/>
              <a:t> SRS is unambiguous when every fixed requirement has only one interpretation. This suggests that each element is uniquely interpreted</a:t>
            </a:r>
          </a:p>
          <a:p>
            <a:pPr marL="0" indent="0" algn="just">
              <a:buNone/>
            </a:pPr>
            <a:r>
              <a:rPr lang="en-US" sz="3600" b="1" dirty="0">
                <a:solidFill>
                  <a:srgbClr val="FF0000"/>
                </a:solidFill>
              </a:rPr>
              <a:t>5. Ranking for importance and stability:</a:t>
            </a:r>
            <a:r>
              <a:rPr lang="en-US" sz="3600" dirty="0"/>
              <a:t> The SRS is ranked for importance and stability if </a:t>
            </a:r>
            <a:r>
              <a:rPr lang="en-US" sz="3600" dirty="0">
                <a:solidFill>
                  <a:schemeClr val="accent1">
                    <a:lumMod val="75000"/>
                  </a:schemeClr>
                </a:solidFill>
              </a:rPr>
              <a:t>each requirement in it has an identifier to indicate either the significance or stability </a:t>
            </a:r>
            <a:r>
              <a:rPr lang="en-US" sz="3600" dirty="0"/>
              <a:t>of that particular requirement.</a:t>
            </a:r>
          </a:p>
          <a:p>
            <a:pPr marL="0" indent="0" algn="just">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03236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lstStyle/>
          <a:p>
            <a:pPr marL="0" indent="0" algn="just">
              <a:buNone/>
            </a:pPr>
            <a:r>
              <a:rPr lang="en-US" sz="3200" b="1" dirty="0">
                <a:solidFill>
                  <a:srgbClr val="FF0000"/>
                </a:solidFill>
              </a:rPr>
              <a:t>6. Modifiability:</a:t>
            </a:r>
            <a:r>
              <a:rPr lang="en-US" sz="3200" dirty="0"/>
              <a:t> SRS should be made as modifiable as likely and should be capable of quickly obtain changes to the system to some extent. Modifications should be perfectly indexed and cross-referenced.</a:t>
            </a:r>
            <a:endParaRPr lang="en-US" sz="3600" b="1" dirty="0">
              <a:solidFill>
                <a:srgbClr val="00B050"/>
              </a:solidFill>
            </a:endParaRPr>
          </a:p>
          <a:p>
            <a:pPr marL="0" indent="0" algn="just">
              <a:buNone/>
            </a:pPr>
            <a:r>
              <a:rPr lang="en-US" sz="3200" b="1" dirty="0">
                <a:solidFill>
                  <a:srgbClr val="FF0000"/>
                </a:solidFill>
              </a:rPr>
              <a:t>7. Verifiability:</a:t>
            </a:r>
            <a:r>
              <a:rPr lang="en-US" sz="3200" dirty="0"/>
              <a:t> SRS is correct when the specified requirements can be verified with a cost-effective system to check whether the final software meets those requirements. </a:t>
            </a:r>
          </a:p>
          <a:p>
            <a:pPr marL="0" indent="0" algn="just">
              <a:buNone/>
            </a:pPr>
            <a:r>
              <a:rPr lang="en-US" sz="3200" b="1" dirty="0">
                <a:solidFill>
                  <a:srgbClr val="FF0000"/>
                </a:solidFill>
              </a:rPr>
              <a:t>8. Traceability:</a:t>
            </a:r>
            <a:r>
              <a:rPr lang="en-US" sz="3200" dirty="0">
                <a:solidFill>
                  <a:srgbClr val="FF0000"/>
                </a:solidFill>
              </a:rPr>
              <a:t> </a:t>
            </a:r>
            <a:r>
              <a:rPr lang="en-US" sz="3200" dirty="0"/>
              <a:t>The SRS is traceable if the origin of each of the requirements is clear and if it facilitates the referencing of each condition in future development or enhancement documentation.</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423755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lstStyle/>
          <a:p>
            <a:pPr marL="0" indent="0" algn="just">
              <a:buNone/>
            </a:pPr>
            <a:r>
              <a:rPr lang="en-US" b="1" dirty="0">
                <a:solidFill>
                  <a:srgbClr val="FF0000"/>
                </a:solidFill>
              </a:rPr>
              <a:t>9. Design Independence:</a:t>
            </a:r>
            <a:r>
              <a:rPr lang="en-US" dirty="0"/>
              <a:t> There should be an option to select from multiple design alternatives for the final system. More specifically, the SRS should not contain any implementation details.</a:t>
            </a:r>
          </a:p>
          <a:p>
            <a:pPr marL="0" indent="0" algn="just">
              <a:buNone/>
            </a:pPr>
            <a:r>
              <a:rPr lang="en-US" b="1" dirty="0">
                <a:solidFill>
                  <a:srgbClr val="FF0000"/>
                </a:solidFill>
              </a:rPr>
              <a:t>10. Testability:</a:t>
            </a:r>
            <a:r>
              <a:rPr lang="en-US" dirty="0"/>
              <a:t> An SRS should be written in such a method that it is simple to generate test cases and test plans from the report.</a:t>
            </a:r>
          </a:p>
          <a:p>
            <a:pPr marL="0" indent="0" algn="just">
              <a:buNone/>
            </a:pPr>
            <a:r>
              <a:rPr lang="en-US" b="1" dirty="0">
                <a:solidFill>
                  <a:srgbClr val="FF0000"/>
                </a:solidFill>
              </a:rPr>
              <a:t>11. Understandable by the customer:</a:t>
            </a:r>
            <a:r>
              <a:rPr lang="en-US" dirty="0"/>
              <a:t> An end user may be an expert in his/her explicit domain but might not be trained in computer science. Hence, the purpose of formal notations and symbols should be avoided too as much extent as possible. The </a:t>
            </a:r>
            <a:r>
              <a:rPr lang="en-US" dirty="0">
                <a:solidFill>
                  <a:schemeClr val="accent1">
                    <a:lumMod val="75000"/>
                  </a:schemeClr>
                </a:solidFill>
              </a:rPr>
              <a:t>language should be kept simple and clear</a:t>
            </a:r>
            <a:r>
              <a:rPr lang="en-US" dirty="0"/>
              <a:t>.</a:t>
            </a:r>
          </a:p>
          <a:p>
            <a:pPr marL="0" indent="0" algn="just">
              <a:buNone/>
            </a:pPr>
            <a:r>
              <a:rPr lang="en-US" b="1" dirty="0">
                <a:solidFill>
                  <a:srgbClr val="FF0000"/>
                </a:solidFill>
              </a:rPr>
              <a:t>12. The right level of abstraction:</a:t>
            </a:r>
            <a:r>
              <a:rPr lang="en-US" dirty="0"/>
              <a:t> If the SRS is written for the requirements stage, the details should be explained explicitly. Whereas, for a feasibility study, fewer analysis can be used. Hence, the level of abstraction modifies according to the objective of the SRS.</a:t>
            </a: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123858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1754</TotalTime>
  <Words>1016</Words>
  <Application>Microsoft Office PowerPoint</Application>
  <PresentationFormat>Widescreen</PresentationFormat>
  <Paragraphs>142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inter-bold</vt:lpstr>
      <vt:lpstr>inter-regular</vt:lpstr>
      <vt:lpstr>Wingdings</vt:lpstr>
      <vt:lpstr>Office Theme</vt:lpstr>
      <vt:lpstr>  Unit 2 Software Engineering</vt:lpstr>
      <vt:lpstr>Index</vt:lpstr>
      <vt:lpstr>Software Requirement Specifications</vt:lpstr>
      <vt:lpstr>  </vt:lpstr>
      <vt:lpstr>Characteristics of good SRS</vt:lpstr>
      <vt:lpstr>Following are the features of a good SRS document</vt:lpstr>
      <vt:lpstr>   </vt:lpstr>
      <vt:lpstr>   </vt:lpstr>
      <vt:lpstr>   </vt:lpstr>
      <vt:lpstr>Properties of a good SRS document</vt:lpstr>
      <vt:lpstr>  </vt:lpstr>
      <vt:lpstr>Requirement Engineering</vt:lpstr>
      <vt:lpstr>Requirement Engineering Process</vt:lpstr>
      <vt:lpstr>   </vt:lpstr>
      <vt:lpstr>  </vt:lpstr>
      <vt:lpstr>  </vt:lpstr>
      <vt:lpstr>  </vt:lpstr>
      <vt:lpstr>   </vt:lpstr>
      <vt:lpstr>  </vt:lpstr>
      <vt:lpstr>  </vt:lpstr>
      <vt:lpstr>Requirements Validation Techniques</vt:lpstr>
      <vt:lpstr>Software Requirement Management:</vt:lpstr>
      <vt:lpstr>Review &amp; Management of User needs</vt:lpstr>
      <vt:lpstr>Management Needs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Kesharwani</dc:creator>
  <cp:lastModifiedBy>Abhishek Kesharwani</cp:lastModifiedBy>
  <cp:revision>228</cp:revision>
  <dcterms:created xsi:type="dcterms:W3CDTF">2022-01-19T10:20:23Z</dcterms:created>
  <dcterms:modified xsi:type="dcterms:W3CDTF">2022-03-03T04:34:37Z</dcterms:modified>
</cp:coreProperties>
</file>