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328" r:id="rId4"/>
    <p:sldId id="330" r:id="rId5"/>
    <p:sldId id="331" r:id="rId6"/>
    <p:sldId id="329" r:id="rId7"/>
    <p:sldId id="332" r:id="rId8"/>
    <p:sldId id="333" r:id="rId9"/>
    <p:sldId id="334" r:id="rId10"/>
    <p:sldId id="392" r:id="rId11"/>
    <p:sldId id="389" r:id="rId12"/>
    <p:sldId id="390" r:id="rId13"/>
    <p:sldId id="391" r:id="rId14"/>
    <p:sldId id="394" r:id="rId15"/>
    <p:sldId id="393"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83" r:id="rId59"/>
    <p:sldId id="377" r:id="rId60"/>
    <p:sldId id="378" r:id="rId61"/>
    <p:sldId id="382" r:id="rId62"/>
    <p:sldId id="384" r:id="rId63"/>
    <p:sldId id="385" r:id="rId64"/>
    <p:sldId id="386" r:id="rId65"/>
    <p:sldId id="387" r:id="rId66"/>
    <p:sldId id="38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dirty="0"/>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8F8D1DF6-9230-4FB9-ABE6-C026D7FF4A48}" type="datetime1">
              <a:rPr lang="en-US" smtClean="0"/>
              <a:t>3/5/2022</a:t>
            </a:fld>
            <a:endParaRPr lang="en-US" dirty="0"/>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90C5B49F-F8C4-462F-BEC9-A8970B22DBB9}" type="datetime1">
              <a:rPr lang="en-US" smtClean="0"/>
              <a:t>3/5/2022</a:t>
            </a:fld>
            <a:endParaRPr lang="en-US" dirty="0"/>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786F9FE0-6CC5-4F8F-82DF-9E0A2DE4B7EB}" type="datetime1">
              <a:rPr lang="en-US" smtClean="0"/>
              <a:t>3/5/2022</a:t>
            </a:fld>
            <a:endParaRPr lang="en-US" dirty="0"/>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EBC39718-2834-461C-8B57-D839047014A2}" type="datetime1">
              <a:rPr lang="en-US" smtClean="0"/>
              <a:t>3/5/2022</a:t>
            </a:fld>
            <a:endParaRPr lang="en-US" dirty="0"/>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8EE56ACA-E4B7-4C48-808B-6EA35EE1F1EC}" type="datetime1">
              <a:rPr lang="en-US" smtClean="0"/>
              <a:t>3/5/2022</a:t>
            </a:fld>
            <a:endParaRPr lang="en-US" dirty="0"/>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28DC6C7B-0476-4CA9-814F-E19859546FC9}" type="datetime1">
              <a:rPr lang="en-US" smtClean="0"/>
              <a:t>3/5/2022</a:t>
            </a:fld>
            <a:endParaRPr lang="en-US" dirty="0"/>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C64A5B6D-7068-47CC-B335-23F87B74E7C8}" type="datetime1">
              <a:rPr lang="en-US" smtClean="0"/>
              <a:t>3/5/2022</a:t>
            </a:fld>
            <a:endParaRPr lang="en-US" dirty="0"/>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7231912A-1030-421E-8103-E721F312D3E0}" type="datetime1">
              <a:rPr lang="en-US" smtClean="0"/>
              <a:t>3/5/2022</a:t>
            </a:fld>
            <a:endParaRPr lang="en-US" dirty="0"/>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58C996FE-4D0F-434E-8664-7678659F30B2}" type="datetime1">
              <a:rPr lang="en-US" smtClean="0"/>
              <a:t>3/5/2022</a:t>
            </a:fld>
            <a:endParaRPr lang="en-US" dirty="0"/>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142A4453-7981-462C-96AD-25841F5CC3D5}" type="datetime1">
              <a:rPr lang="en-US" smtClean="0"/>
              <a:t>3/5/2022</a:t>
            </a:fld>
            <a:endParaRPr lang="en-US" dirty="0"/>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0D7D4684-7A74-466F-B12E-917D8EFD7474}" type="datetime1">
              <a:rPr lang="en-US" smtClean="0"/>
              <a:t>3/5/2022</a:t>
            </a:fld>
            <a:endParaRPr lang="en-US" dirty="0"/>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dirty="0"/>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3/5/2022</a:t>
            </a:fld>
            <a:endParaRPr lang="en-US" dirty="0"/>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dirty="0"/>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dirty="0">
                <a:solidFill>
                  <a:schemeClr val="accent1">
                    <a:lumMod val="75000"/>
                  </a:schemeClr>
                </a:solidFill>
              </a:rPr>
              <a:t>Unit 2</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9D69-039A-4A17-B5CF-BB48CAD72CC1}"/>
              </a:ext>
            </a:extLst>
          </p:cNvPr>
          <p:cNvSpPr>
            <a:spLocks noGrp="1"/>
          </p:cNvSpPr>
          <p:nvPr>
            <p:ph type="title"/>
          </p:nvPr>
        </p:nvSpPr>
        <p:spPr>
          <a:xfrm>
            <a:off x="838200" y="365125"/>
            <a:ext cx="10515600" cy="1079359"/>
          </a:xfrm>
        </p:spPr>
        <p:txBody>
          <a:bodyPr>
            <a:normAutofit/>
          </a:bodyPr>
          <a:lstStyle/>
          <a:p>
            <a:pPr algn="ctr"/>
            <a:r>
              <a:rPr lang="en-US" sz="5400" b="1" dirty="0">
                <a:solidFill>
                  <a:schemeClr val="accent6"/>
                </a:solidFill>
                <a:highlight>
                  <a:srgbClr val="FFFF00"/>
                </a:highlight>
              </a:rPr>
              <a:t>RMS Calculating Software </a:t>
            </a:r>
          </a:p>
        </p:txBody>
      </p:sp>
      <p:sp>
        <p:nvSpPr>
          <p:cNvPr id="3" name="Content Placeholder 2">
            <a:extLst>
              <a:ext uri="{FF2B5EF4-FFF2-40B4-BE49-F238E27FC236}">
                <a16:creationId xmlns:a16="http://schemas.microsoft.com/office/drawing/2014/main" id="{585B6AE6-4294-4C48-98C5-19E77C20A005}"/>
              </a:ext>
            </a:extLst>
          </p:cNvPr>
          <p:cNvSpPr>
            <a:spLocks noGrp="1"/>
          </p:cNvSpPr>
          <p:nvPr>
            <p:ph idx="1"/>
          </p:nvPr>
        </p:nvSpPr>
        <p:spPr>
          <a:xfrm>
            <a:off x="838200" y="1444486"/>
            <a:ext cx="10515600" cy="4911863"/>
          </a:xfrm>
        </p:spPr>
        <p:txBody>
          <a:bodyPr>
            <a:normAutofit/>
          </a:bodyPr>
          <a:lstStyle/>
          <a:p>
            <a:pPr marL="0" indent="0" algn="just">
              <a:buNone/>
            </a:pPr>
            <a:r>
              <a:rPr lang="en-US" sz="4000" dirty="0"/>
              <a:t>A software called RMS calculating software would read three integral numbers from the user in the range of -1000 to +1000 and would determine the root mean square of three numbers and display it.</a:t>
            </a:r>
          </a:p>
        </p:txBody>
      </p:sp>
      <p:sp>
        <p:nvSpPr>
          <p:cNvPr id="4" name="Footer Placeholder 3">
            <a:extLst>
              <a:ext uri="{FF2B5EF4-FFF2-40B4-BE49-F238E27FC236}">
                <a16:creationId xmlns:a16="http://schemas.microsoft.com/office/drawing/2014/main" id="{10084E95-B5D9-41EC-98F4-AF204A4D4C0B}"/>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152259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5A00-B323-4A63-B3DD-664959713E59}"/>
              </a:ext>
            </a:extLst>
          </p:cNvPr>
          <p:cNvSpPr>
            <a:spLocks noGrp="1"/>
          </p:cNvSpPr>
          <p:nvPr>
            <p:ph type="title"/>
          </p:nvPr>
        </p:nvSpPr>
        <p:spPr>
          <a:xfrm>
            <a:off x="838200" y="365126"/>
            <a:ext cx="10515600" cy="589032"/>
          </a:xfrm>
        </p:spPr>
        <p:txBody>
          <a:bodyPr>
            <a:normAutofit fontScale="90000"/>
          </a:bodyPr>
          <a:lstStyle/>
          <a:p>
            <a:pPr algn="ctr"/>
            <a:r>
              <a:rPr lang="en-US" b="1" dirty="0">
                <a:solidFill>
                  <a:schemeClr val="accent6"/>
                </a:solidFill>
              </a:rPr>
              <a:t>DFD of RMS Calculating Software</a:t>
            </a:r>
          </a:p>
        </p:txBody>
      </p:sp>
      <p:pic>
        <p:nvPicPr>
          <p:cNvPr id="5" name="Content Placeholder 4">
            <a:extLst>
              <a:ext uri="{FF2B5EF4-FFF2-40B4-BE49-F238E27FC236}">
                <a16:creationId xmlns:a16="http://schemas.microsoft.com/office/drawing/2014/main" id="{635164D4-C31A-46CB-9A7D-2589E2ED36BD}"/>
              </a:ext>
            </a:extLst>
          </p:cNvPr>
          <p:cNvPicPr>
            <a:picLocks noGrp="1" noChangeAspect="1"/>
          </p:cNvPicPr>
          <p:nvPr>
            <p:ph idx="1"/>
          </p:nvPr>
        </p:nvPicPr>
        <p:blipFill rotWithShape="1">
          <a:blip r:embed="rId2"/>
          <a:srcRect l="12468" t="24042" r="11789" b="9479"/>
          <a:stretch/>
        </p:blipFill>
        <p:spPr>
          <a:xfrm>
            <a:off x="2024270" y="1181176"/>
            <a:ext cx="8143460" cy="4948156"/>
          </a:xfrm>
          <a:prstGeom prst="rect">
            <a:avLst/>
          </a:prstGeom>
        </p:spPr>
      </p:pic>
      <p:sp>
        <p:nvSpPr>
          <p:cNvPr id="4" name="Footer Placeholder 3">
            <a:extLst>
              <a:ext uri="{FF2B5EF4-FFF2-40B4-BE49-F238E27FC236}">
                <a16:creationId xmlns:a16="http://schemas.microsoft.com/office/drawing/2014/main" id="{ECFE67B0-B407-404F-9C1F-5DEC371528E6}"/>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396681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A6E1-5361-4997-9C5D-9CF24402A063}"/>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7EA380FC-3653-4B92-A843-A084494BBC0C}"/>
              </a:ext>
            </a:extLst>
          </p:cNvPr>
          <p:cNvPicPr>
            <a:picLocks noGrp="1" noChangeAspect="1"/>
          </p:cNvPicPr>
          <p:nvPr>
            <p:ph idx="1"/>
          </p:nvPr>
        </p:nvPicPr>
        <p:blipFill rotWithShape="1">
          <a:blip r:embed="rId2"/>
          <a:srcRect t="19725" b="19945"/>
          <a:stretch/>
        </p:blipFill>
        <p:spPr>
          <a:xfrm>
            <a:off x="838200" y="1096168"/>
            <a:ext cx="9581322" cy="4665663"/>
          </a:xfrm>
          <a:prstGeom prst="rect">
            <a:avLst/>
          </a:prstGeom>
        </p:spPr>
      </p:pic>
      <p:sp>
        <p:nvSpPr>
          <p:cNvPr id="4" name="Footer Placeholder 3">
            <a:extLst>
              <a:ext uri="{FF2B5EF4-FFF2-40B4-BE49-F238E27FC236}">
                <a16:creationId xmlns:a16="http://schemas.microsoft.com/office/drawing/2014/main" id="{CE50F116-4D80-452F-9F34-9BCA6CE39B2B}"/>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289772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9ACF-46F9-47CF-A0F3-FC46F09603A2}"/>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4259603E-5C87-491B-A5C9-534F216C1376}"/>
              </a:ext>
            </a:extLst>
          </p:cNvPr>
          <p:cNvPicPr>
            <a:picLocks noGrp="1" noChangeAspect="1"/>
          </p:cNvPicPr>
          <p:nvPr>
            <p:ph idx="1"/>
          </p:nvPr>
        </p:nvPicPr>
        <p:blipFill rotWithShape="1">
          <a:blip r:embed="rId2"/>
          <a:srcRect t="26874"/>
          <a:stretch/>
        </p:blipFill>
        <p:spPr>
          <a:xfrm>
            <a:off x="649357" y="662610"/>
            <a:ext cx="10704443" cy="5514354"/>
          </a:xfrm>
          <a:prstGeom prst="rect">
            <a:avLst/>
          </a:prstGeom>
        </p:spPr>
      </p:pic>
      <p:sp>
        <p:nvSpPr>
          <p:cNvPr id="4" name="Footer Placeholder 3">
            <a:extLst>
              <a:ext uri="{FF2B5EF4-FFF2-40B4-BE49-F238E27FC236}">
                <a16:creationId xmlns:a16="http://schemas.microsoft.com/office/drawing/2014/main" id="{BEA748D8-7B71-471E-8D20-73C5616C108C}"/>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244418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7FCB-07B1-4979-B862-8F80A7213432}"/>
              </a:ext>
            </a:extLst>
          </p:cNvPr>
          <p:cNvSpPr>
            <a:spLocks noGrp="1"/>
          </p:cNvSpPr>
          <p:nvPr>
            <p:ph type="title"/>
          </p:nvPr>
        </p:nvSpPr>
        <p:spPr>
          <a:xfrm>
            <a:off x="838200" y="365126"/>
            <a:ext cx="10515600" cy="655292"/>
          </a:xfrm>
        </p:spPr>
        <p:txBody>
          <a:bodyPr>
            <a:normAutofit fontScale="90000"/>
          </a:bodyPr>
          <a:lstStyle/>
          <a:p>
            <a:r>
              <a:rPr lang="en-US" b="1" dirty="0">
                <a:solidFill>
                  <a:schemeClr val="accent6"/>
                </a:solidFill>
                <a:highlight>
                  <a:srgbClr val="FFFF00"/>
                </a:highlight>
              </a:rPr>
              <a:t>Data Dictionary</a:t>
            </a:r>
          </a:p>
        </p:txBody>
      </p:sp>
      <p:sp>
        <p:nvSpPr>
          <p:cNvPr id="3" name="Content Placeholder 2">
            <a:extLst>
              <a:ext uri="{FF2B5EF4-FFF2-40B4-BE49-F238E27FC236}">
                <a16:creationId xmlns:a16="http://schemas.microsoft.com/office/drawing/2014/main" id="{B76B85AB-F493-43A1-A7B5-FB2ACE6E916D}"/>
              </a:ext>
            </a:extLst>
          </p:cNvPr>
          <p:cNvSpPr>
            <a:spLocks noGrp="1"/>
          </p:cNvSpPr>
          <p:nvPr>
            <p:ph idx="1"/>
          </p:nvPr>
        </p:nvSpPr>
        <p:spPr>
          <a:xfrm>
            <a:off x="838200" y="1020418"/>
            <a:ext cx="10515600" cy="5156545"/>
          </a:xfrm>
        </p:spPr>
        <p:txBody>
          <a:bodyPr>
            <a:normAutofit/>
          </a:bodyPr>
          <a:lstStyle/>
          <a:p>
            <a:pPr algn="just"/>
            <a:r>
              <a:rPr lang="en-US" sz="3200" dirty="0"/>
              <a:t>The data dictionary gives the meaning of all the data items that appear on the DFD. </a:t>
            </a:r>
          </a:p>
          <a:p>
            <a:pPr algn="just"/>
            <a:r>
              <a:rPr lang="en-US" sz="3200" dirty="0"/>
              <a:t>A DFD model can consists of a large number of DFDs and all the data names appearing in all these various DFDs are listed in the data dictionary and their meaning is given. </a:t>
            </a:r>
          </a:p>
          <a:p>
            <a:pPr algn="just"/>
            <a:r>
              <a:rPr lang="en-US" sz="3200" dirty="0"/>
              <a:t>If it is a composite data item, it is expressed in terms of the simpler data items, but for the simplest data item we just write its purpose. So, that by looking at the data dictionary you should be clear about what are the meaning of the data that appear on various DFDs</a:t>
            </a:r>
          </a:p>
        </p:txBody>
      </p:sp>
      <p:sp>
        <p:nvSpPr>
          <p:cNvPr id="4" name="Footer Placeholder 3">
            <a:extLst>
              <a:ext uri="{FF2B5EF4-FFF2-40B4-BE49-F238E27FC236}">
                <a16:creationId xmlns:a16="http://schemas.microsoft.com/office/drawing/2014/main" id="{C2BDB7D7-567F-4C75-B99A-60AD7F75CC79}"/>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78979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E8B7-07B1-4140-AB59-2D2849F9DD00}"/>
              </a:ext>
            </a:extLst>
          </p:cNvPr>
          <p:cNvSpPr>
            <a:spLocks noGrp="1"/>
          </p:cNvSpPr>
          <p:nvPr>
            <p:ph type="title"/>
          </p:nvPr>
        </p:nvSpPr>
        <p:spPr>
          <a:xfrm>
            <a:off x="838200" y="365125"/>
            <a:ext cx="10515600" cy="1325563"/>
          </a:xfrm>
        </p:spPr>
        <p:txBody>
          <a:bodyPr>
            <a:normAutofit/>
          </a:bodyPr>
          <a:lstStyle/>
          <a:p>
            <a:r>
              <a:rPr lang="en-US" sz="3600" b="1" dirty="0">
                <a:solidFill>
                  <a:schemeClr val="accent6"/>
                </a:solidFill>
              </a:rPr>
              <a:t>Data Dictionary for the DFD Model of RMS Software</a:t>
            </a:r>
          </a:p>
        </p:txBody>
      </p:sp>
      <p:sp>
        <p:nvSpPr>
          <p:cNvPr id="3" name="Content Placeholder 2">
            <a:extLst>
              <a:ext uri="{FF2B5EF4-FFF2-40B4-BE49-F238E27FC236}">
                <a16:creationId xmlns:a16="http://schemas.microsoft.com/office/drawing/2014/main" id="{AFB6067B-D971-4B62-B53D-F159E713AE83}"/>
              </a:ext>
            </a:extLst>
          </p:cNvPr>
          <p:cNvSpPr>
            <a:spLocks noGrp="1"/>
          </p:cNvSpPr>
          <p:nvPr>
            <p:ph idx="1"/>
          </p:nvPr>
        </p:nvSpPr>
        <p:spPr>
          <a:xfrm>
            <a:off x="838200" y="1351722"/>
            <a:ext cx="10515600" cy="5261113"/>
          </a:xfrm>
        </p:spPr>
        <p:txBody>
          <a:bodyPr>
            <a:normAutofit/>
          </a:bodyPr>
          <a:lstStyle/>
          <a:p>
            <a:pPr marL="0" indent="0">
              <a:buNone/>
            </a:pPr>
            <a:r>
              <a:rPr lang="en-US" sz="3200" dirty="0"/>
              <a:t>Data-items: {integer}3</a:t>
            </a:r>
          </a:p>
          <a:p>
            <a:pPr marL="0" indent="0">
              <a:buNone/>
            </a:pPr>
            <a:r>
              <a:rPr lang="en-US" sz="3200" dirty="0"/>
              <a:t>Valid-data: data-items</a:t>
            </a:r>
          </a:p>
          <a:p>
            <a:pPr marL="0" indent="0">
              <a:buNone/>
            </a:pPr>
            <a:r>
              <a:rPr lang="en-US" sz="3200" dirty="0"/>
              <a:t>a: integer</a:t>
            </a:r>
          </a:p>
          <a:p>
            <a:pPr marL="0" indent="0">
              <a:buNone/>
            </a:pPr>
            <a:r>
              <a:rPr lang="en-US" sz="3200" dirty="0"/>
              <a:t>b: integer</a:t>
            </a:r>
          </a:p>
          <a:p>
            <a:pPr marL="0" indent="0">
              <a:buNone/>
            </a:pPr>
            <a:r>
              <a:rPr lang="en-US" sz="3200" dirty="0"/>
              <a:t>c: integer</a:t>
            </a:r>
          </a:p>
          <a:p>
            <a:pPr marL="0" indent="0">
              <a:buNone/>
            </a:pPr>
            <a:r>
              <a:rPr lang="en-US" sz="3200" dirty="0" err="1"/>
              <a:t>asq</a:t>
            </a:r>
            <a:r>
              <a:rPr lang="en-US" sz="3200" dirty="0"/>
              <a:t>: integer</a:t>
            </a:r>
          </a:p>
          <a:p>
            <a:pPr marL="0" indent="0">
              <a:buNone/>
            </a:pPr>
            <a:r>
              <a:rPr lang="en-US" sz="3200" dirty="0" err="1"/>
              <a:t>bsq</a:t>
            </a:r>
            <a:r>
              <a:rPr lang="en-US" sz="3200" dirty="0"/>
              <a:t>: integer</a:t>
            </a:r>
          </a:p>
          <a:p>
            <a:pPr marL="0" indent="0">
              <a:buNone/>
            </a:pPr>
            <a:r>
              <a:rPr lang="en-US" sz="3200" dirty="0" err="1"/>
              <a:t>csq</a:t>
            </a:r>
            <a:r>
              <a:rPr lang="en-US" sz="3200" dirty="0"/>
              <a:t>: integer</a:t>
            </a:r>
          </a:p>
          <a:p>
            <a:pPr marL="0" indent="0">
              <a:buNone/>
            </a:pPr>
            <a:r>
              <a:rPr lang="en-US" sz="3200" dirty="0" err="1"/>
              <a:t>msq</a:t>
            </a:r>
            <a:r>
              <a:rPr lang="en-US" sz="3200" dirty="0"/>
              <a:t>: integer</a:t>
            </a:r>
          </a:p>
          <a:p>
            <a:endParaRPr lang="en-US" dirty="0"/>
          </a:p>
        </p:txBody>
      </p:sp>
      <p:sp>
        <p:nvSpPr>
          <p:cNvPr id="4" name="Footer Placeholder 3">
            <a:extLst>
              <a:ext uri="{FF2B5EF4-FFF2-40B4-BE49-F238E27FC236}">
                <a16:creationId xmlns:a16="http://schemas.microsoft.com/office/drawing/2014/main" id="{6950D05E-1888-4C3D-99AF-65BAC5883083}"/>
              </a:ext>
            </a:extLst>
          </p:cNvPr>
          <p:cNvSpPr>
            <a:spLocks noGrp="1"/>
          </p:cNvSpPr>
          <p:nvPr>
            <p:ph type="ftr" sz="quarter" idx="11"/>
          </p:nvPr>
        </p:nvSpPr>
        <p:spPr/>
        <p:txBody>
          <a:bodyPr/>
          <a:lstStyle/>
          <a:p>
            <a:r>
              <a:rPr lang="en-US"/>
              <a:t>Abhishek Kesharwani ,Assistant Professor United College of Engineering and Research</a:t>
            </a:r>
            <a:endParaRPr lang="en-US" dirty="0"/>
          </a:p>
        </p:txBody>
      </p:sp>
    </p:spTree>
    <p:extLst>
      <p:ext uri="{BB962C8B-B14F-4D97-AF65-F5344CB8AC3E}">
        <p14:creationId xmlns:p14="http://schemas.microsoft.com/office/powerpoint/2010/main" val="88171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Autofit/>
          </a:bodyPr>
          <a:lstStyle/>
          <a:p>
            <a:r>
              <a:rPr lang="en-US" sz="2800" dirty="0">
                <a:solidFill>
                  <a:srgbClr val="92D050"/>
                </a:solidFill>
              </a:rPr>
              <a:t>The Level-0 DFD, also called context diagram of the result management system is shown in fig.</a:t>
            </a:r>
            <a:endParaRPr lang="en-US" sz="2400" b="1" dirty="0">
              <a:solidFill>
                <a:srgbClr val="92D050"/>
              </a:solidFill>
            </a:endParaRPr>
          </a:p>
        </p:txBody>
      </p:sp>
      <p:pic>
        <p:nvPicPr>
          <p:cNvPr id="5" name="Content Placeholder 4">
            <a:extLst>
              <a:ext uri="{FF2B5EF4-FFF2-40B4-BE49-F238E27FC236}">
                <a16:creationId xmlns:a16="http://schemas.microsoft.com/office/drawing/2014/main" id="{5A73DB3E-6AEC-4973-881D-5B3FD8100126}"/>
              </a:ext>
            </a:extLst>
          </p:cNvPr>
          <p:cNvPicPr>
            <a:picLocks noGrp="1" noChangeAspect="1"/>
          </p:cNvPicPr>
          <p:nvPr>
            <p:ph idx="1"/>
          </p:nvPr>
        </p:nvPicPr>
        <p:blipFill>
          <a:blip r:embed="rId2"/>
          <a:stretch>
            <a:fillRect/>
          </a:stretch>
        </p:blipFill>
        <p:spPr>
          <a:xfrm>
            <a:off x="1701247" y="1060174"/>
            <a:ext cx="9033013" cy="5797826"/>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85860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92D050"/>
                </a:solidFill>
              </a:rPr>
              <a:t>1-level DFD</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In 1-level DFD, a context diagram is decomposed into multiple bubbles/processes. </a:t>
            </a:r>
          </a:p>
          <a:p>
            <a:pPr algn="just"/>
            <a:r>
              <a:rPr lang="en-US" sz="3200" dirty="0"/>
              <a:t>In this level, we highlight the main objectives of the system and breakdown the high-level process of 0-level DFD into subprocesses.</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218949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0E9A6AEB-8AAD-4A9F-BF92-CBC13BB3DEBF}"/>
              </a:ext>
            </a:extLst>
          </p:cNvPr>
          <p:cNvPicPr>
            <a:picLocks noGrp="1" noChangeAspect="1"/>
          </p:cNvPicPr>
          <p:nvPr>
            <p:ph idx="1"/>
          </p:nvPr>
        </p:nvPicPr>
        <p:blipFill rotWithShape="1">
          <a:blip r:embed="rId2"/>
          <a:srcRect b="11720"/>
          <a:stretch/>
        </p:blipFill>
        <p:spPr>
          <a:xfrm>
            <a:off x="1474304" y="0"/>
            <a:ext cx="9193695" cy="6828558"/>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28098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92D050"/>
                </a:solidFill>
              </a:rPr>
              <a:t>2-Level DFD</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indent="0" algn="just">
              <a:buNone/>
            </a:pPr>
            <a:r>
              <a:rPr lang="en-US" sz="3200" dirty="0"/>
              <a:t>2-level DFD goes one process deeper into parts of 1-level DFD. It can be used to project or record the specific/necessary detail about the system's functioning.</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76063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600" dirty="0">
                <a:solidFill>
                  <a:schemeClr val="accent1">
                    <a:lumMod val="75000"/>
                  </a:schemeClr>
                </a:solidFill>
              </a:rPr>
              <a:t>Data Flow Diagrams </a:t>
            </a:r>
          </a:p>
          <a:p>
            <a:r>
              <a:rPr lang="en-US" sz="3600" dirty="0">
                <a:solidFill>
                  <a:schemeClr val="accent1">
                    <a:lumMod val="75000"/>
                  </a:schemeClr>
                </a:solidFill>
              </a:rPr>
              <a:t>Entity Relationship Diagrams</a:t>
            </a:r>
          </a:p>
          <a:p>
            <a:r>
              <a:rPr lang="en-US" sz="3600" dirty="0">
                <a:solidFill>
                  <a:schemeClr val="accent1">
                    <a:lumMod val="75000"/>
                  </a:schemeClr>
                </a:solidFill>
              </a:rPr>
              <a:t>Decision Tables</a:t>
            </a:r>
          </a:p>
          <a:p>
            <a:r>
              <a:rPr lang="en-US" sz="3600" dirty="0">
                <a:solidFill>
                  <a:schemeClr val="accent1">
                    <a:lumMod val="75000"/>
                  </a:schemeClr>
                </a:solidFill>
              </a:rPr>
              <a:t>SRS Document</a:t>
            </a:r>
          </a:p>
          <a:p>
            <a:r>
              <a:rPr lang="en-US" sz="4000">
                <a:solidFill>
                  <a:schemeClr val="accent1">
                    <a:lumMod val="75000"/>
                  </a:schemeClr>
                </a:solidFill>
              </a:rPr>
              <a:t>IEEE Standards for SRS</a:t>
            </a:r>
          </a:p>
          <a:p>
            <a:endParaRPr lang="en-US" sz="4000" dirty="0">
              <a:solidFill>
                <a:schemeClr val="accent1">
                  <a:lumMod val="75000"/>
                </a:schemeClr>
              </a:solidFill>
            </a:endParaRP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46B586AE-3547-4924-9ED6-75EF8BDC4F3E}"/>
              </a:ext>
            </a:extLst>
          </p:cNvPr>
          <p:cNvPicPr>
            <a:picLocks noGrp="1" noChangeAspect="1"/>
          </p:cNvPicPr>
          <p:nvPr>
            <p:ph idx="1"/>
          </p:nvPr>
        </p:nvPicPr>
        <p:blipFill>
          <a:blip r:embed="rId2"/>
          <a:stretch>
            <a:fillRect/>
          </a:stretch>
        </p:blipFill>
        <p:spPr>
          <a:xfrm>
            <a:off x="120831" y="365125"/>
            <a:ext cx="11950338" cy="5932971"/>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26035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4DAE79E5-DEF8-49D2-B432-13926A08A765}"/>
              </a:ext>
            </a:extLst>
          </p:cNvPr>
          <p:cNvPicPr>
            <a:picLocks noGrp="1" noChangeAspect="1"/>
          </p:cNvPicPr>
          <p:nvPr>
            <p:ph idx="1"/>
          </p:nvPr>
        </p:nvPicPr>
        <p:blipFill>
          <a:blip r:embed="rId2"/>
          <a:stretch>
            <a:fillRect/>
          </a:stretch>
        </p:blipFill>
        <p:spPr>
          <a:xfrm>
            <a:off x="706505" y="136525"/>
            <a:ext cx="10974917" cy="6584950"/>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14181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05AC46E2-3E23-455F-865E-B62843228D64}"/>
              </a:ext>
            </a:extLst>
          </p:cNvPr>
          <p:cNvPicPr>
            <a:picLocks noGrp="1" noChangeAspect="1"/>
          </p:cNvPicPr>
          <p:nvPr>
            <p:ph idx="1"/>
          </p:nvPr>
        </p:nvPicPr>
        <p:blipFill>
          <a:blip r:embed="rId2"/>
          <a:stretch>
            <a:fillRect/>
          </a:stretch>
        </p:blipFill>
        <p:spPr>
          <a:xfrm>
            <a:off x="680003" y="136525"/>
            <a:ext cx="10955406" cy="6573244"/>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24598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B05FF075-DC4E-4B36-B4A9-3FC0CBE56A1F}"/>
              </a:ext>
            </a:extLst>
          </p:cNvPr>
          <p:cNvPicPr>
            <a:picLocks noGrp="1" noChangeAspect="1"/>
          </p:cNvPicPr>
          <p:nvPr>
            <p:ph idx="1"/>
          </p:nvPr>
        </p:nvPicPr>
        <p:blipFill>
          <a:blip r:embed="rId2"/>
          <a:stretch>
            <a:fillRect/>
          </a:stretch>
        </p:blipFill>
        <p:spPr>
          <a:xfrm>
            <a:off x="1633330" y="136525"/>
            <a:ext cx="8570843" cy="6856674"/>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23193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31109ECA-D614-4586-8ED3-20613B594E00}"/>
              </a:ext>
            </a:extLst>
          </p:cNvPr>
          <p:cNvPicPr>
            <a:picLocks noGrp="1" noChangeAspect="1"/>
          </p:cNvPicPr>
          <p:nvPr>
            <p:ph idx="1"/>
          </p:nvPr>
        </p:nvPicPr>
        <p:blipFill>
          <a:blip r:embed="rId2"/>
          <a:stretch>
            <a:fillRect/>
          </a:stretch>
        </p:blipFill>
        <p:spPr>
          <a:xfrm>
            <a:off x="1620906" y="136525"/>
            <a:ext cx="8265216" cy="6612173"/>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84919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3EAED29A-2C96-4FD4-973D-3F6764A8375F}"/>
              </a:ext>
            </a:extLst>
          </p:cNvPr>
          <p:cNvPicPr>
            <a:picLocks noGrp="1" noChangeAspect="1"/>
          </p:cNvPicPr>
          <p:nvPr>
            <p:ph idx="1"/>
          </p:nvPr>
        </p:nvPicPr>
        <p:blipFill>
          <a:blip r:embed="rId2"/>
          <a:stretch>
            <a:fillRect/>
          </a:stretch>
        </p:blipFill>
        <p:spPr>
          <a:xfrm>
            <a:off x="1051891" y="136525"/>
            <a:ext cx="9960666" cy="6640444"/>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18244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Entity-Relationship Diagrams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ER-modeling is a data modeling method used in software engineering to produce a conceptual data model of an information system.</a:t>
            </a:r>
          </a:p>
          <a:p>
            <a:pPr algn="just"/>
            <a:r>
              <a:rPr lang="en-US" sz="3200" dirty="0"/>
              <a:t>Diagrams created using this ER-modeling method are called Entity-Relationship Diagrams or ER diagrams or ERDs.</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60874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Purpose of ERD</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The database analyst gains a better understanding of the data to be contained in the database through the step of constructing the ERD.</a:t>
            </a:r>
          </a:p>
          <a:p>
            <a:pPr algn="just"/>
            <a:r>
              <a:rPr lang="en-US" sz="3200" dirty="0"/>
              <a:t>The ERD serves as a documentation tool.</a:t>
            </a:r>
          </a:p>
          <a:p>
            <a:pPr algn="just"/>
            <a:r>
              <a:rPr lang="en-US" sz="3200" dirty="0"/>
              <a:t>Finally, the ERD is used to connect the logical structure of the database to users. In particular, the ERD effectively communicates the logic of the database to users.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407957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C2DE6A58-09F3-4FC2-B191-03F87BCD6525}"/>
              </a:ext>
            </a:extLst>
          </p:cNvPr>
          <p:cNvPicPr>
            <a:picLocks noGrp="1" noChangeAspect="1"/>
          </p:cNvPicPr>
          <p:nvPr>
            <p:ph idx="1"/>
          </p:nvPr>
        </p:nvPicPr>
        <p:blipFill>
          <a:blip r:embed="rId2"/>
          <a:stretch>
            <a:fillRect/>
          </a:stretch>
        </p:blipFill>
        <p:spPr>
          <a:xfrm>
            <a:off x="1139687" y="547738"/>
            <a:ext cx="10071652" cy="5428024"/>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5073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dirty="0">
                <a:solidFill>
                  <a:srgbClr val="610B4B"/>
                </a:solidFill>
                <a:latin typeface="erdana"/>
              </a:rPr>
              <a:t>1. Entity</a:t>
            </a:r>
          </a:p>
          <a:p>
            <a:pPr marL="0" indent="0" algn="just">
              <a:buNone/>
            </a:pPr>
            <a:r>
              <a:rPr lang="en-US" dirty="0">
                <a:solidFill>
                  <a:srgbClr val="333333"/>
                </a:solidFill>
                <a:latin typeface="inter-regular"/>
              </a:rPr>
              <a:t>An entity can be a real-world object, either animate or inanimate, that can be merely identifiable. An entity is denoted as a rectangle in an ER diagram. For example, in a school database, students, teachers, classes, and courses offered can be treated as entities. All these entities have some attributes or properties that give them their identity.</a:t>
            </a:r>
          </a:p>
          <a:p>
            <a:pPr marL="0" indent="0" algn="just">
              <a:buNone/>
            </a:pPr>
            <a:r>
              <a:rPr lang="en-US" b="1" dirty="0">
                <a:solidFill>
                  <a:srgbClr val="333333"/>
                </a:solidFill>
                <a:latin typeface="inter-bold"/>
              </a:rPr>
              <a:t>Entity Set</a:t>
            </a:r>
            <a:endParaRPr lang="en-US" dirty="0">
              <a:solidFill>
                <a:srgbClr val="333333"/>
              </a:solidFill>
              <a:latin typeface="inter-regular"/>
            </a:endParaRPr>
          </a:p>
          <a:p>
            <a:pPr marL="0" indent="0" algn="just">
              <a:buNone/>
            </a:pPr>
            <a:r>
              <a:rPr lang="en-US" dirty="0">
                <a:solidFill>
                  <a:srgbClr val="333333"/>
                </a:solidFill>
                <a:latin typeface="inter-regular"/>
              </a:rPr>
              <a:t>An entity set is a collection of related types of entities. An entity set may include entities with attribute sharing similar values. For example, a Student set may contain all the students of a school; likewise, a Teacher set may include all the teachers of a school from all faculties. Entity set need not be disjoint.</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36424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Data Flow Diagrams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lnSpcReduction="10000"/>
          </a:bodyPr>
          <a:lstStyle/>
          <a:p>
            <a:pPr algn="just"/>
            <a:r>
              <a:rPr lang="en-US" dirty="0"/>
              <a:t>A Data Flow Diagram (DFD) is a traditional visual representation of the information flows within a system. </a:t>
            </a:r>
          </a:p>
          <a:p>
            <a:pPr algn="just"/>
            <a:r>
              <a:rPr lang="en-US" dirty="0"/>
              <a:t>A neat and clear DFD can depict the right amount of the system requirement graphically. It can be manual, automated, or a combination of both.</a:t>
            </a:r>
          </a:p>
          <a:p>
            <a:pPr algn="just"/>
            <a:r>
              <a:rPr lang="en-US" dirty="0"/>
              <a:t>It shows how data enters and leaves the system, what changes the information, and where data is stored.</a:t>
            </a:r>
          </a:p>
          <a:p>
            <a:pPr algn="just"/>
            <a:r>
              <a:rPr lang="en-US" dirty="0"/>
              <a:t>The objective of a DFD is to show the scope and boundaries of a system as a whole. </a:t>
            </a:r>
          </a:p>
          <a:p>
            <a:pPr algn="just"/>
            <a:r>
              <a:rPr lang="en-US" dirty="0"/>
              <a:t>It may be used as a communication tool between a system analyst and any person who plays a part in the order that acts as a starting point for redesigning a system.</a:t>
            </a:r>
          </a:p>
          <a:p>
            <a:pPr algn="just"/>
            <a:r>
              <a:rPr lang="en-US" dirty="0"/>
              <a:t>The DFD is also called as a data flow graph or bubble chart.</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98885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buNone/>
            </a:pPr>
            <a:r>
              <a:rPr lang="en-US" sz="3200" dirty="0">
                <a:solidFill>
                  <a:srgbClr val="FF0000"/>
                </a:solidFill>
              </a:rPr>
              <a:t>2. Attributes</a:t>
            </a:r>
          </a:p>
          <a:p>
            <a:pPr algn="just"/>
            <a:r>
              <a:rPr lang="en-US" sz="3200" dirty="0"/>
              <a:t>Entities are denoted utilizing their properties, known as attributes. All attributes have values. For example, a student entity may have name, class, and age as attributes.</a:t>
            </a:r>
          </a:p>
          <a:p>
            <a:pPr algn="just"/>
            <a:r>
              <a:rPr lang="en-US" sz="3200" dirty="0"/>
              <a:t>There exists a domain or range of values that can be assigned to attributes. For example, a student's name cannot be a numeric value. It has to be alphabetic. A student's age cannot be negative, etc.</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1458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12EED4C6-A723-4DB6-8FE1-53D04062DFDC}"/>
              </a:ext>
            </a:extLst>
          </p:cNvPr>
          <p:cNvPicPr>
            <a:picLocks noGrp="1" noChangeAspect="1"/>
          </p:cNvPicPr>
          <p:nvPr>
            <p:ph idx="1"/>
          </p:nvPr>
        </p:nvPicPr>
        <p:blipFill>
          <a:blip r:embed="rId2"/>
          <a:stretch>
            <a:fillRect/>
          </a:stretch>
        </p:blipFill>
        <p:spPr>
          <a:xfrm>
            <a:off x="1876839" y="712648"/>
            <a:ext cx="8234569" cy="4803499"/>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079313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buNone/>
            </a:pPr>
            <a:r>
              <a:rPr lang="en-US" sz="3200" dirty="0">
                <a:solidFill>
                  <a:srgbClr val="FF0000"/>
                </a:solidFill>
              </a:rPr>
              <a:t>There are four types of Attributes:</a:t>
            </a:r>
          </a:p>
          <a:p>
            <a:r>
              <a:rPr lang="en-US" sz="3200" dirty="0"/>
              <a:t>Key attribute</a:t>
            </a:r>
          </a:p>
          <a:p>
            <a:r>
              <a:rPr lang="en-US" sz="3200" dirty="0"/>
              <a:t>Composite attribute</a:t>
            </a:r>
          </a:p>
          <a:p>
            <a:r>
              <a:rPr lang="en-US" sz="3200" dirty="0"/>
              <a:t>Single-valued attribute</a:t>
            </a:r>
          </a:p>
          <a:p>
            <a:r>
              <a:rPr lang="en-US" sz="3200" dirty="0"/>
              <a:t>Multi-valued attribute</a:t>
            </a:r>
          </a:p>
          <a:p>
            <a:r>
              <a:rPr lang="en-US" sz="3200" dirty="0"/>
              <a:t>Derived attribute</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500628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dirty="0">
                <a:solidFill>
                  <a:srgbClr val="FF0000"/>
                </a:solidFill>
              </a:rPr>
              <a:t>1. Key attribute: </a:t>
            </a:r>
            <a:r>
              <a:rPr lang="en-US" dirty="0"/>
              <a:t>Key is an attribute or collection of attributes that uniquely identifies an entity among the entity set. For example, the </a:t>
            </a:r>
            <a:r>
              <a:rPr lang="en-US" dirty="0" err="1"/>
              <a:t>roll_number</a:t>
            </a:r>
            <a:r>
              <a:rPr lang="en-US" dirty="0"/>
              <a:t> of a student makes him identifiable among students.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7151F9BB-966E-40E3-84C8-8A5B4D739D63}"/>
              </a:ext>
            </a:extLst>
          </p:cNvPr>
          <p:cNvPicPr>
            <a:picLocks noChangeAspect="1"/>
          </p:cNvPicPr>
          <p:nvPr/>
        </p:nvPicPr>
        <p:blipFill>
          <a:blip r:embed="rId2"/>
          <a:stretch>
            <a:fillRect/>
          </a:stretch>
        </p:blipFill>
        <p:spPr>
          <a:xfrm>
            <a:off x="1429577" y="1840550"/>
            <a:ext cx="8032475" cy="4380655"/>
          </a:xfrm>
          <a:prstGeom prst="rect">
            <a:avLst/>
          </a:prstGeom>
        </p:spPr>
      </p:pic>
    </p:spTree>
    <p:extLst>
      <p:ext uri="{BB962C8B-B14F-4D97-AF65-F5344CB8AC3E}">
        <p14:creationId xmlns:p14="http://schemas.microsoft.com/office/powerpoint/2010/main" val="1262224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dirty="0">
                <a:solidFill>
                  <a:srgbClr val="FF0000"/>
                </a:solidFill>
              </a:rPr>
              <a:t>There are mainly three types of keys:</a:t>
            </a:r>
          </a:p>
          <a:p>
            <a:pPr algn="just"/>
            <a:r>
              <a:rPr lang="en-US" dirty="0">
                <a:solidFill>
                  <a:srgbClr val="FF0000"/>
                </a:solidFill>
              </a:rPr>
              <a:t>Super key: </a:t>
            </a:r>
            <a:r>
              <a:rPr lang="en-US" dirty="0"/>
              <a:t>A set of attributes that collectively identifies an entity in the entity set.</a:t>
            </a:r>
          </a:p>
          <a:p>
            <a:pPr algn="just"/>
            <a:r>
              <a:rPr lang="en-US" dirty="0">
                <a:solidFill>
                  <a:srgbClr val="FF0000"/>
                </a:solidFill>
              </a:rPr>
              <a:t>Candidate key: </a:t>
            </a:r>
            <a:r>
              <a:rPr lang="en-US" dirty="0"/>
              <a:t>A minimal super key is known as a candidate key. An entity set may have more than one candidate key.</a:t>
            </a:r>
          </a:p>
          <a:p>
            <a:pPr algn="just"/>
            <a:r>
              <a:rPr lang="en-US" dirty="0">
                <a:solidFill>
                  <a:srgbClr val="FF0000"/>
                </a:solidFill>
              </a:rPr>
              <a:t>Primary key: </a:t>
            </a:r>
            <a:r>
              <a:rPr lang="en-US" dirty="0"/>
              <a:t>A primary key is one of the candidate keys chosen by the database designer to uniquely identify the entity set.</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4199035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347870" y="136525"/>
            <a:ext cx="10515600" cy="6221204"/>
          </a:xfrm>
        </p:spPr>
        <p:txBody>
          <a:bodyPr>
            <a:normAutofit/>
          </a:bodyPr>
          <a:lstStyle/>
          <a:p>
            <a:pPr marL="0" indent="0" algn="just">
              <a:buNone/>
            </a:pPr>
            <a:r>
              <a:rPr lang="en-US" b="1" dirty="0">
                <a:solidFill>
                  <a:srgbClr val="333333"/>
                </a:solidFill>
                <a:latin typeface="inter-bold"/>
              </a:rPr>
              <a:t>2. Composite attribute:</a:t>
            </a:r>
            <a:r>
              <a:rPr lang="en-US" dirty="0">
                <a:solidFill>
                  <a:srgbClr val="333333"/>
                </a:solidFill>
                <a:latin typeface="inter-regular"/>
              </a:rPr>
              <a:t> An attribute that is a combination of other attributes is called a composite attribute. </a:t>
            </a:r>
          </a:p>
          <a:p>
            <a:pPr marL="0" indent="0" algn="just">
              <a:buNone/>
            </a:pPr>
            <a:r>
              <a:rPr lang="en-US" dirty="0">
                <a:solidFill>
                  <a:srgbClr val="333333"/>
                </a:solidFill>
                <a:latin typeface="inter-regular"/>
              </a:rPr>
              <a:t>For example, In student entity, the student address is a composite attribute as an address is composed of other characteristics such as pin code, state, country.</a:t>
            </a:r>
          </a:p>
          <a:p>
            <a:pPr marL="0" indent="0" algn="just">
              <a:buNone/>
            </a:pPr>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1026" name="Picture 2" descr="Entity-Relationship Diagrams">
            <a:extLst>
              <a:ext uri="{FF2B5EF4-FFF2-40B4-BE49-F238E27FC236}">
                <a16:creationId xmlns:a16="http://schemas.microsoft.com/office/drawing/2014/main" id="{1BE43282-27C1-492F-A8EB-669E50AAC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314" y="2308361"/>
            <a:ext cx="7237964" cy="44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97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sz="3200" b="1" dirty="0">
                <a:solidFill>
                  <a:srgbClr val="FF0000"/>
                </a:solidFill>
              </a:rPr>
              <a:t>3. Single-valued attribute: </a:t>
            </a:r>
            <a:r>
              <a:rPr lang="en-US" sz="3200" dirty="0"/>
              <a:t>Single-valued attribute contain a single value. For example, </a:t>
            </a:r>
            <a:r>
              <a:rPr lang="en-US" sz="3200" dirty="0" err="1"/>
              <a:t>Social_Security_Number</a:t>
            </a:r>
            <a:r>
              <a:rPr lang="en-US" sz="3200" dirty="0"/>
              <a:t>.</a:t>
            </a:r>
          </a:p>
          <a:p>
            <a:pPr marL="0" indent="0" algn="just">
              <a:buNone/>
            </a:pPr>
            <a:r>
              <a:rPr lang="en-US" sz="3200" b="1" dirty="0">
                <a:solidFill>
                  <a:srgbClr val="FF0000"/>
                </a:solidFill>
              </a:rPr>
              <a:t>4. Multi-valued Attribute: </a:t>
            </a:r>
            <a:r>
              <a:rPr lang="en-US" sz="3200" dirty="0"/>
              <a:t>If an attribute can have more than one value, it is known as a multi-valued attribute. Multi-valued attributes are depicted by the double ellipse. For example, a person can have more than one phone number, email-address, etc.</a:t>
            </a:r>
          </a:p>
          <a:p>
            <a:pPr marL="0" indent="0" algn="just">
              <a:buNone/>
            </a:pPr>
            <a:r>
              <a:rPr lang="en-US" sz="3200" b="1" dirty="0">
                <a:solidFill>
                  <a:srgbClr val="FF0000"/>
                </a:solidFill>
                <a:latin typeface="inter-bold"/>
              </a:rPr>
              <a:t>5. Derived attribute:</a:t>
            </a:r>
            <a:r>
              <a:rPr lang="en-US" sz="3200" dirty="0">
                <a:solidFill>
                  <a:srgbClr val="333333"/>
                </a:solidFill>
                <a:latin typeface="inter-regular"/>
              </a:rPr>
              <a:t> Derived attributes are the attribute that does not exist in the physical database, but their values are derived from other attributes present in the database. For example, age can be derived from </a:t>
            </a:r>
            <a:r>
              <a:rPr lang="en-US" sz="3200" dirty="0" err="1">
                <a:solidFill>
                  <a:srgbClr val="333333"/>
                </a:solidFill>
                <a:latin typeface="inter-regular"/>
              </a:rPr>
              <a:t>date_of_birth</a:t>
            </a:r>
            <a:r>
              <a:rPr lang="en-US" sz="3200" dirty="0">
                <a:solidFill>
                  <a:srgbClr val="333333"/>
                </a:solidFill>
                <a:latin typeface="inter-regular"/>
              </a:rPr>
              <a:t>. In the ER diagram, Derived attributes are depicted by the dashed ellipse.</a:t>
            </a:r>
            <a:endParaRPr lang="en-US" sz="3200"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648029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6EBEB62C-083E-4B79-9214-B9279A2D05B5}"/>
              </a:ext>
            </a:extLst>
          </p:cNvPr>
          <p:cNvPicPr>
            <a:picLocks noGrp="1" noChangeAspect="1"/>
          </p:cNvPicPr>
          <p:nvPr>
            <p:ph idx="1"/>
          </p:nvPr>
        </p:nvPicPr>
        <p:blipFill>
          <a:blip r:embed="rId2"/>
          <a:stretch>
            <a:fillRect/>
          </a:stretch>
        </p:blipFill>
        <p:spPr>
          <a:xfrm>
            <a:off x="718101" y="298864"/>
            <a:ext cx="2175635" cy="1450423"/>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6" name="Picture 5">
            <a:extLst>
              <a:ext uri="{FF2B5EF4-FFF2-40B4-BE49-F238E27FC236}">
                <a16:creationId xmlns:a16="http://schemas.microsoft.com/office/drawing/2014/main" id="{4E9646C6-7444-4E9D-8DE0-A3C8433A6B3C}"/>
              </a:ext>
            </a:extLst>
          </p:cNvPr>
          <p:cNvPicPr>
            <a:picLocks noChangeAspect="1"/>
          </p:cNvPicPr>
          <p:nvPr/>
        </p:nvPicPr>
        <p:blipFill>
          <a:blip r:embed="rId3"/>
          <a:stretch>
            <a:fillRect/>
          </a:stretch>
        </p:blipFill>
        <p:spPr>
          <a:xfrm>
            <a:off x="3207026" y="204056"/>
            <a:ext cx="8146774" cy="6517419"/>
          </a:xfrm>
          <a:prstGeom prst="rect">
            <a:avLst/>
          </a:prstGeom>
        </p:spPr>
      </p:pic>
    </p:spTree>
    <p:extLst>
      <p:ext uri="{BB962C8B-B14F-4D97-AF65-F5344CB8AC3E}">
        <p14:creationId xmlns:p14="http://schemas.microsoft.com/office/powerpoint/2010/main" val="4182681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3. Relationships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indent="0" algn="just">
              <a:buNone/>
            </a:pPr>
            <a:r>
              <a:rPr lang="en-US" sz="3200" dirty="0"/>
              <a:t>The association among entities is known as relationship. Relationships are represented by the diamond-shaped box. For example, an employee </a:t>
            </a:r>
            <a:r>
              <a:rPr lang="en-US" sz="3200" dirty="0" err="1"/>
              <a:t>works_at</a:t>
            </a:r>
            <a:r>
              <a:rPr lang="en-US" sz="3200" dirty="0"/>
              <a:t> a department, a student enrolls in a course. Here, </a:t>
            </a:r>
            <a:r>
              <a:rPr lang="en-US" sz="3200" dirty="0" err="1"/>
              <a:t>Works_at</a:t>
            </a:r>
            <a:r>
              <a:rPr lang="en-US" sz="3200" dirty="0"/>
              <a:t> and Enrolls are called relationships.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E760E290-122B-4004-997E-388B08237B21}"/>
              </a:ext>
            </a:extLst>
          </p:cNvPr>
          <p:cNvPicPr>
            <a:picLocks noChangeAspect="1"/>
          </p:cNvPicPr>
          <p:nvPr/>
        </p:nvPicPr>
        <p:blipFill>
          <a:blip r:embed="rId2"/>
          <a:stretch>
            <a:fillRect/>
          </a:stretch>
        </p:blipFill>
        <p:spPr>
          <a:xfrm>
            <a:off x="1834182" y="3428999"/>
            <a:ext cx="8927159" cy="2428461"/>
          </a:xfrm>
          <a:prstGeom prst="rect">
            <a:avLst/>
          </a:prstGeom>
        </p:spPr>
      </p:pic>
    </p:spTree>
    <p:extLst>
      <p:ext uri="{BB962C8B-B14F-4D97-AF65-F5344CB8AC3E}">
        <p14:creationId xmlns:p14="http://schemas.microsoft.com/office/powerpoint/2010/main" val="3184367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buNone/>
            </a:pPr>
            <a:r>
              <a:rPr lang="en-US" dirty="0">
                <a:solidFill>
                  <a:srgbClr val="FF0000"/>
                </a:solidFill>
              </a:rPr>
              <a:t>Relationship set</a:t>
            </a:r>
          </a:p>
          <a:p>
            <a:r>
              <a:rPr lang="en-US" dirty="0"/>
              <a:t>A set of relationships of a similar type is known as a relationship set. Like entities, a relationship too can have attributes. These attributes are called descriptive attributes.</a:t>
            </a:r>
          </a:p>
          <a:p>
            <a:endParaRPr lang="en-US" dirty="0"/>
          </a:p>
          <a:p>
            <a:pPr marL="0" indent="0">
              <a:buNone/>
            </a:pPr>
            <a:endParaRPr lang="en-US" b="1" dirty="0">
              <a:solidFill>
                <a:srgbClr val="00B050"/>
              </a:solidFill>
            </a:endParaRP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549699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fontScale="90000"/>
          </a:bodyPr>
          <a:lstStyle/>
          <a:p>
            <a:r>
              <a:rPr lang="en-US" sz="4000" b="1" dirty="0">
                <a:solidFill>
                  <a:srgbClr val="FF0000"/>
                </a:solidFill>
              </a:rPr>
              <a:t>The following observations about DFDs are essential</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All names should be unique. This makes it easier to refer to elements in the DFD.</a:t>
            </a:r>
          </a:p>
          <a:p>
            <a:pPr algn="just"/>
            <a:r>
              <a:rPr lang="en-US" sz="3200" dirty="0"/>
              <a:t>Remember that DFD is not a flow chart. Arrows is a flow chart that represents the order of events; arrows in DFD represents flowing data. A DFD does not involve any order of events.</a:t>
            </a:r>
          </a:p>
          <a:p>
            <a:pPr algn="just"/>
            <a:r>
              <a:rPr lang="en-US" sz="3200" dirty="0"/>
              <a:t>A diamond-shaped box is used in flow charts to represents decision points with multiple exists paths of which the only one is taken. This implies an ordering of events, which makes no sense in a DFD.</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559032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lvl="0" indent="0">
              <a:buNone/>
            </a:pPr>
            <a:r>
              <a:rPr lang="en-US" sz="3600" b="1" dirty="0">
                <a:solidFill>
                  <a:srgbClr val="FF0000"/>
                </a:solidFill>
              </a:rPr>
              <a:t>Degree of a relationship set</a:t>
            </a:r>
          </a:p>
          <a:p>
            <a:pPr marL="0" lvl="0" indent="0" algn="just">
              <a:buNone/>
            </a:pPr>
            <a:r>
              <a:rPr lang="en-US" sz="3200" dirty="0">
                <a:solidFill>
                  <a:prstClr val="black"/>
                </a:solidFill>
              </a:rPr>
              <a:t>The number of participating entities in a relationship describes the degree of the relationship. The three most common relationships in E-R models are:</a:t>
            </a:r>
          </a:p>
          <a:p>
            <a:pPr lvl="0"/>
            <a:r>
              <a:rPr lang="en-US" sz="3200" b="1" dirty="0">
                <a:solidFill>
                  <a:srgbClr val="00B050"/>
                </a:solidFill>
              </a:rPr>
              <a:t>Unary (degree1)</a:t>
            </a:r>
          </a:p>
          <a:p>
            <a:pPr lvl="0"/>
            <a:r>
              <a:rPr lang="en-US" sz="3200" b="1" dirty="0">
                <a:solidFill>
                  <a:srgbClr val="00B050"/>
                </a:solidFill>
              </a:rPr>
              <a:t>Binary (degree2)</a:t>
            </a:r>
          </a:p>
          <a:p>
            <a:pPr lvl="0"/>
            <a:r>
              <a:rPr lang="en-US" sz="3200" b="1" dirty="0">
                <a:solidFill>
                  <a:srgbClr val="00B050"/>
                </a:solidFill>
              </a:rPr>
              <a:t>Ternary (degree3)</a:t>
            </a:r>
            <a:endParaRPr lang="en-US" sz="3200"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87237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409575" y="251792"/>
            <a:ext cx="10515600" cy="6334538"/>
          </a:xfrm>
        </p:spPr>
        <p:txBody>
          <a:bodyPr>
            <a:normAutofit/>
          </a:bodyPr>
          <a:lstStyle/>
          <a:p>
            <a:pPr marL="514350" indent="-514350" algn="just">
              <a:buAutoNum type="arabicPeriod"/>
            </a:pPr>
            <a:r>
              <a:rPr lang="en-US" sz="3200" b="1" dirty="0"/>
              <a:t>Unary relationship:</a:t>
            </a:r>
            <a:r>
              <a:rPr lang="en-US" sz="3200" dirty="0"/>
              <a:t> This is also called recursive relationships. It is a relationship between the instances of one entity type. For example, one person is married to only one person.</a:t>
            </a:r>
          </a:p>
          <a:p>
            <a:pPr marL="514350" indent="-514350" algn="just">
              <a:buAutoNum type="arabicPeriod"/>
            </a:pPr>
            <a:endParaRPr lang="en-US" sz="3200"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2050" name="Picture 2" descr="Entity-Relationship Diagrams">
            <a:extLst>
              <a:ext uri="{FF2B5EF4-FFF2-40B4-BE49-F238E27FC236}">
                <a16:creationId xmlns:a16="http://schemas.microsoft.com/office/drawing/2014/main" id="{8992CD47-BC62-4869-969E-B92E42A1B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817" y="2482296"/>
            <a:ext cx="7886365" cy="304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345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sz="3200" b="1" dirty="0">
                <a:solidFill>
                  <a:srgbClr val="00B050"/>
                </a:solidFill>
              </a:rPr>
              <a:t>2. Binary relationship: </a:t>
            </a:r>
            <a:r>
              <a:rPr lang="en-US" sz="3200" dirty="0"/>
              <a:t>It is a relationship between the instances of two entity types. For example, the Teacher teaches the subject.</a:t>
            </a:r>
          </a:p>
          <a:p>
            <a:endParaRPr lang="en-US" dirty="0"/>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DD0C67B3-DF3C-4C67-9980-C68D992020F6}"/>
              </a:ext>
            </a:extLst>
          </p:cNvPr>
          <p:cNvPicPr>
            <a:picLocks noChangeAspect="1"/>
          </p:cNvPicPr>
          <p:nvPr/>
        </p:nvPicPr>
        <p:blipFill>
          <a:blip r:embed="rId2"/>
          <a:stretch>
            <a:fillRect/>
          </a:stretch>
        </p:blipFill>
        <p:spPr>
          <a:xfrm>
            <a:off x="1632463" y="2553425"/>
            <a:ext cx="8927073" cy="2309674"/>
          </a:xfrm>
          <a:prstGeom prst="rect">
            <a:avLst/>
          </a:prstGeom>
        </p:spPr>
      </p:pic>
    </p:spTree>
    <p:extLst>
      <p:ext uri="{BB962C8B-B14F-4D97-AF65-F5344CB8AC3E}">
        <p14:creationId xmlns:p14="http://schemas.microsoft.com/office/powerpoint/2010/main" val="3251067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lgn="just">
              <a:buNone/>
            </a:pPr>
            <a:r>
              <a:rPr lang="en-US" sz="3200" b="1" dirty="0">
                <a:solidFill>
                  <a:srgbClr val="00B050"/>
                </a:solidFill>
              </a:rPr>
              <a:t>3. Ternary relationship</a:t>
            </a:r>
            <a:r>
              <a:rPr lang="en-US" sz="3200" dirty="0">
                <a:solidFill>
                  <a:srgbClr val="00B050"/>
                </a:solidFill>
              </a:rPr>
              <a:t>: </a:t>
            </a:r>
            <a:r>
              <a:rPr lang="en-US" sz="3200" dirty="0"/>
              <a:t>It is a relationship amongst instances of three entity types. In fig, the relationships "may have" provide the association of three entities, i.e., TEACHER, STUDENT, and SUBJECT. All three entities are many-to-many participants. There may be one or many participants in a ternary relationship.</a:t>
            </a:r>
          </a:p>
          <a:p>
            <a:pPr marL="0" indent="0" algn="just">
              <a:buNone/>
            </a:pPr>
            <a:r>
              <a:rPr lang="en-US" sz="3200" dirty="0"/>
              <a:t>In general, "n" entities can be related by the same relationship and is known as n-</a:t>
            </a:r>
            <a:r>
              <a:rPr lang="en-US" sz="3200" dirty="0" err="1"/>
              <a:t>ary</a:t>
            </a:r>
            <a:r>
              <a:rPr lang="en-US" sz="3200" dirty="0"/>
              <a:t> relationship.</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453489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2F2B84D7-B1D6-45AD-8191-C25894A90B56}"/>
              </a:ext>
            </a:extLst>
          </p:cNvPr>
          <p:cNvPicPr>
            <a:picLocks noGrp="1" noChangeAspect="1"/>
          </p:cNvPicPr>
          <p:nvPr>
            <p:ph idx="1"/>
          </p:nvPr>
        </p:nvPicPr>
        <p:blipFill>
          <a:blip r:embed="rId2"/>
          <a:stretch>
            <a:fillRect/>
          </a:stretch>
        </p:blipFill>
        <p:spPr>
          <a:xfrm>
            <a:off x="1719262" y="712648"/>
            <a:ext cx="8763208" cy="5074383"/>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818624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Cardinality</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indent="0" algn="just">
              <a:buNone/>
            </a:pPr>
            <a:r>
              <a:rPr lang="en-US" sz="3200" dirty="0"/>
              <a:t>Cardinality describes the number of entities in one entity set, which can be associated with the number of entities of other sets via relationship set.</a:t>
            </a:r>
          </a:p>
          <a:p>
            <a:pPr marL="0" indent="0" algn="just">
              <a:buNone/>
            </a:pPr>
            <a:r>
              <a:rPr lang="en-US" dirty="0"/>
              <a:t>Types of Cardinalities</a:t>
            </a:r>
          </a:p>
          <a:p>
            <a:pPr marL="0" indent="0" algn="just">
              <a:buNone/>
            </a:pPr>
            <a:r>
              <a:rPr lang="en-US" b="1" dirty="0"/>
              <a:t>1. One to One:</a:t>
            </a:r>
            <a:r>
              <a:rPr lang="en-US" dirty="0"/>
              <a:t> One entity from entity set A can be contained with at most one entity of entity set B and vice versa. Let us assume that each student has only one student ID, and each student ID is assigned to only one person. So, the relationship will be one to one.</a:t>
            </a:r>
          </a:p>
          <a:p>
            <a:pPr marL="0" indent="0" algn="just">
              <a:buNone/>
            </a:pPr>
            <a:endParaRPr lang="en-US" sz="3200"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358C5506-1C93-4032-A0AF-630F794720CF}"/>
              </a:ext>
            </a:extLst>
          </p:cNvPr>
          <p:cNvPicPr>
            <a:picLocks noChangeAspect="1"/>
          </p:cNvPicPr>
          <p:nvPr/>
        </p:nvPicPr>
        <p:blipFill>
          <a:blip r:embed="rId2"/>
          <a:stretch>
            <a:fillRect/>
          </a:stretch>
        </p:blipFill>
        <p:spPr>
          <a:xfrm>
            <a:off x="2032925" y="4722461"/>
            <a:ext cx="8184501" cy="1770413"/>
          </a:xfrm>
          <a:prstGeom prst="rect">
            <a:avLst/>
          </a:prstGeom>
        </p:spPr>
      </p:pic>
    </p:spTree>
    <p:extLst>
      <p:ext uri="{BB962C8B-B14F-4D97-AF65-F5344CB8AC3E}">
        <p14:creationId xmlns:p14="http://schemas.microsoft.com/office/powerpoint/2010/main" val="3182545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639417" y="712649"/>
            <a:ext cx="10515600" cy="695049"/>
          </a:xfrm>
        </p:spPr>
        <p:txBody>
          <a:bodyPr>
            <a:normAutofit/>
          </a:bodyPr>
          <a:lstStyle/>
          <a:p>
            <a:r>
              <a:rPr lang="en-US" sz="4000" b="1" dirty="0">
                <a:solidFill>
                  <a:srgbClr val="FF0000"/>
                </a:solidFill>
              </a:rPr>
              <a:t>  </a:t>
            </a:r>
          </a:p>
        </p:txBody>
      </p:sp>
      <p:pic>
        <p:nvPicPr>
          <p:cNvPr id="5" name="Content Placeholder 4">
            <a:extLst>
              <a:ext uri="{FF2B5EF4-FFF2-40B4-BE49-F238E27FC236}">
                <a16:creationId xmlns:a16="http://schemas.microsoft.com/office/drawing/2014/main" id="{5B1E3222-0EB4-4EE7-A094-2E265EBEE397}"/>
              </a:ext>
            </a:extLst>
          </p:cNvPr>
          <p:cNvPicPr>
            <a:picLocks noGrp="1" noChangeAspect="1"/>
          </p:cNvPicPr>
          <p:nvPr>
            <p:ph idx="1"/>
          </p:nvPr>
        </p:nvPicPr>
        <p:blipFill>
          <a:blip r:embed="rId2"/>
          <a:stretch>
            <a:fillRect/>
          </a:stretch>
        </p:blipFill>
        <p:spPr>
          <a:xfrm>
            <a:off x="2597426" y="2064788"/>
            <a:ext cx="5454926" cy="3520330"/>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7" name="Rectangle 6">
            <a:extLst>
              <a:ext uri="{FF2B5EF4-FFF2-40B4-BE49-F238E27FC236}">
                <a16:creationId xmlns:a16="http://schemas.microsoft.com/office/drawing/2014/main" id="{D18ED8C9-1E29-47EF-BFB1-99174EDC07B9}"/>
              </a:ext>
            </a:extLst>
          </p:cNvPr>
          <p:cNvSpPr/>
          <p:nvPr/>
        </p:nvSpPr>
        <p:spPr>
          <a:xfrm>
            <a:off x="838200" y="875508"/>
            <a:ext cx="9829800" cy="646331"/>
          </a:xfrm>
          <a:prstGeom prst="rect">
            <a:avLst/>
          </a:prstGeom>
        </p:spPr>
        <p:txBody>
          <a:bodyPr wrap="square">
            <a:spAutoFit/>
          </a:bodyPr>
          <a:lstStyle/>
          <a:p>
            <a:r>
              <a:rPr lang="en-US" sz="3600" dirty="0">
                <a:solidFill>
                  <a:srgbClr val="FF0000"/>
                </a:solidFill>
              </a:rPr>
              <a:t>Using Sets, it can be represented as:</a:t>
            </a:r>
          </a:p>
        </p:txBody>
      </p:sp>
    </p:spTree>
    <p:extLst>
      <p:ext uri="{BB962C8B-B14F-4D97-AF65-F5344CB8AC3E}">
        <p14:creationId xmlns:p14="http://schemas.microsoft.com/office/powerpoint/2010/main" val="3331623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238540"/>
            <a:ext cx="10515600" cy="6347790"/>
          </a:xfrm>
        </p:spPr>
        <p:txBody>
          <a:bodyPr>
            <a:normAutofit/>
          </a:bodyPr>
          <a:lstStyle/>
          <a:p>
            <a:pPr marL="0" indent="0" algn="just">
              <a:buNone/>
            </a:pPr>
            <a:r>
              <a:rPr lang="en-US" b="1" dirty="0">
                <a:solidFill>
                  <a:srgbClr val="FF0000"/>
                </a:solidFill>
              </a:rPr>
              <a:t>2. One to many: </a:t>
            </a:r>
            <a:r>
              <a:rPr lang="en-US" dirty="0"/>
              <a:t>When a single instance of an entity is associated with more than one instances of another entity then it is called one to many relationships. For example, a client can place many orders; a order cannot be placed by many customers.</a:t>
            </a:r>
          </a:p>
          <a:p>
            <a:endParaRPr lang="en-US" dirty="0"/>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41FCA086-7B95-4204-B1BC-6F65D9C8AD2A}"/>
              </a:ext>
            </a:extLst>
          </p:cNvPr>
          <p:cNvPicPr>
            <a:picLocks noChangeAspect="1"/>
          </p:cNvPicPr>
          <p:nvPr/>
        </p:nvPicPr>
        <p:blipFill>
          <a:blip r:embed="rId2"/>
          <a:stretch>
            <a:fillRect/>
          </a:stretch>
        </p:blipFill>
        <p:spPr>
          <a:xfrm>
            <a:off x="2990850" y="2079486"/>
            <a:ext cx="6416106" cy="1349513"/>
          </a:xfrm>
          <a:prstGeom prst="rect">
            <a:avLst/>
          </a:prstGeom>
        </p:spPr>
      </p:pic>
      <p:pic>
        <p:nvPicPr>
          <p:cNvPr id="6" name="Picture 5">
            <a:extLst>
              <a:ext uri="{FF2B5EF4-FFF2-40B4-BE49-F238E27FC236}">
                <a16:creationId xmlns:a16="http://schemas.microsoft.com/office/drawing/2014/main" id="{20A97D71-A9D8-49FA-A6D8-C334EF39DBF9}"/>
              </a:ext>
            </a:extLst>
          </p:cNvPr>
          <p:cNvPicPr>
            <a:picLocks noChangeAspect="1"/>
          </p:cNvPicPr>
          <p:nvPr/>
        </p:nvPicPr>
        <p:blipFill>
          <a:blip r:embed="rId3"/>
          <a:stretch>
            <a:fillRect/>
          </a:stretch>
        </p:blipFill>
        <p:spPr>
          <a:xfrm>
            <a:off x="3581400" y="3469954"/>
            <a:ext cx="4114800" cy="3075421"/>
          </a:xfrm>
          <a:prstGeom prst="rect">
            <a:avLst/>
          </a:prstGeom>
        </p:spPr>
      </p:pic>
    </p:spTree>
    <p:extLst>
      <p:ext uri="{BB962C8B-B14F-4D97-AF65-F5344CB8AC3E}">
        <p14:creationId xmlns:p14="http://schemas.microsoft.com/office/powerpoint/2010/main" val="663058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marL="0" indent="0" algn="just">
              <a:buNone/>
            </a:pPr>
            <a:r>
              <a:rPr lang="en-US" b="1" dirty="0">
                <a:solidFill>
                  <a:srgbClr val="FF0000"/>
                </a:solidFill>
              </a:rPr>
              <a:t>3. Many to One: </a:t>
            </a:r>
            <a:r>
              <a:rPr lang="en-US" dirty="0"/>
              <a:t>More than one entity from entity set A can be associated with at most one entity of entity set B, however an entity from entity set B can be associated with more than one entity from entity set A. For example - many students can study in a single college, but a student cannot study in many colleges at the same time.</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6A4B650A-CE6A-4188-A430-7B6A3C755A1E}"/>
              </a:ext>
            </a:extLst>
          </p:cNvPr>
          <p:cNvPicPr>
            <a:picLocks noChangeAspect="1"/>
          </p:cNvPicPr>
          <p:nvPr/>
        </p:nvPicPr>
        <p:blipFill>
          <a:blip r:embed="rId2"/>
          <a:stretch>
            <a:fillRect/>
          </a:stretch>
        </p:blipFill>
        <p:spPr>
          <a:xfrm>
            <a:off x="1473889" y="2407685"/>
            <a:ext cx="8290909" cy="2034485"/>
          </a:xfrm>
          <a:prstGeom prst="rect">
            <a:avLst/>
          </a:prstGeom>
        </p:spPr>
      </p:pic>
      <p:pic>
        <p:nvPicPr>
          <p:cNvPr id="6" name="Picture 5">
            <a:extLst>
              <a:ext uri="{FF2B5EF4-FFF2-40B4-BE49-F238E27FC236}">
                <a16:creationId xmlns:a16="http://schemas.microsoft.com/office/drawing/2014/main" id="{B125A4A8-B8DA-48FC-AB09-9773A3FEEF1C}"/>
              </a:ext>
            </a:extLst>
          </p:cNvPr>
          <p:cNvPicPr>
            <a:picLocks noChangeAspect="1"/>
          </p:cNvPicPr>
          <p:nvPr/>
        </p:nvPicPr>
        <p:blipFill>
          <a:blip r:embed="rId3"/>
          <a:stretch>
            <a:fillRect/>
          </a:stretch>
        </p:blipFill>
        <p:spPr>
          <a:xfrm>
            <a:off x="3368952" y="4380775"/>
            <a:ext cx="5162550" cy="2266950"/>
          </a:xfrm>
          <a:prstGeom prst="rect">
            <a:avLst/>
          </a:prstGeom>
        </p:spPr>
      </p:pic>
    </p:spTree>
    <p:extLst>
      <p:ext uri="{BB962C8B-B14F-4D97-AF65-F5344CB8AC3E}">
        <p14:creationId xmlns:p14="http://schemas.microsoft.com/office/powerpoint/2010/main" val="3781525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lgn="just">
              <a:buNone/>
            </a:pPr>
            <a:r>
              <a:rPr lang="en-US" dirty="0">
                <a:solidFill>
                  <a:srgbClr val="FF0000"/>
                </a:solidFill>
              </a:rPr>
              <a:t>4. Many to Many: </a:t>
            </a:r>
            <a:r>
              <a:rPr lang="en-US" dirty="0"/>
              <a:t>One entity from A can be associated with more than one entity from B and vice-versa. For example, the student can be assigned to many projects, and a project can be assigned to many students.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402055BC-5D62-4DBE-AF6B-1ECBA0C0A7B7}"/>
              </a:ext>
            </a:extLst>
          </p:cNvPr>
          <p:cNvPicPr>
            <a:picLocks noChangeAspect="1"/>
          </p:cNvPicPr>
          <p:nvPr/>
        </p:nvPicPr>
        <p:blipFill>
          <a:blip r:embed="rId2"/>
          <a:stretch>
            <a:fillRect/>
          </a:stretch>
        </p:blipFill>
        <p:spPr>
          <a:xfrm>
            <a:off x="2181431" y="1971414"/>
            <a:ext cx="7829136" cy="1547399"/>
          </a:xfrm>
          <a:prstGeom prst="rect">
            <a:avLst/>
          </a:prstGeom>
        </p:spPr>
      </p:pic>
      <p:pic>
        <p:nvPicPr>
          <p:cNvPr id="6" name="Picture 5">
            <a:extLst>
              <a:ext uri="{FF2B5EF4-FFF2-40B4-BE49-F238E27FC236}">
                <a16:creationId xmlns:a16="http://schemas.microsoft.com/office/drawing/2014/main" id="{01C7AA65-36C6-4F3C-8E75-141C4491990E}"/>
              </a:ext>
            </a:extLst>
          </p:cNvPr>
          <p:cNvPicPr>
            <a:picLocks noChangeAspect="1"/>
          </p:cNvPicPr>
          <p:nvPr/>
        </p:nvPicPr>
        <p:blipFill>
          <a:blip r:embed="rId3"/>
          <a:stretch>
            <a:fillRect/>
          </a:stretch>
        </p:blipFill>
        <p:spPr>
          <a:xfrm>
            <a:off x="3523421" y="3518813"/>
            <a:ext cx="5145157" cy="3296116"/>
          </a:xfrm>
          <a:prstGeom prst="rect">
            <a:avLst/>
          </a:prstGeom>
        </p:spPr>
      </p:pic>
    </p:spTree>
    <p:extLst>
      <p:ext uri="{BB962C8B-B14F-4D97-AF65-F5344CB8AC3E}">
        <p14:creationId xmlns:p14="http://schemas.microsoft.com/office/powerpoint/2010/main" val="167240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136526"/>
            <a:ext cx="10515600" cy="544512"/>
          </a:xfrm>
        </p:spPr>
        <p:txBody>
          <a:bodyPr>
            <a:noAutofit/>
          </a:bodyPr>
          <a:lstStyle/>
          <a:p>
            <a:pPr algn="ctr"/>
            <a:r>
              <a:rPr lang="en-US" sz="3200" b="1" dirty="0">
                <a:solidFill>
                  <a:schemeClr val="accent6"/>
                </a:solidFill>
                <a:highlight>
                  <a:srgbClr val="FFFF00"/>
                </a:highlight>
              </a:rPr>
              <a:t>Standard symbols for DFDs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
        <p:nvSpPr>
          <p:cNvPr id="6" name="Content Placeholder 5">
            <a:extLst>
              <a:ext uri="{FF2B5EF4-FFF2-40B4-BE49-F238E27FC236}">
                <a16:creationId xmlns:a16="http://schemas.microsoft.com/office/drawing/2014/main" id="{FE5C0E3F-0653-4E6B-B2C0-B4C4CF75D3D7}"/>
              </a:ext>
            </a:extLst>
          </p:cNvPr>
          <p:cNvSpPr>
            <a:spLocks noGrp="1"/>
          </p:cNvSpPr>
          <p:nvPr>
            <p:ph idx="1"/>
          </p:nvPr>
        </p:nvSpPr>
        <p:spPr/>
        <p:txBody>
          <a:bodyPr/>
          <a:lstStyle/>
          <a:p>
            <a:r>
              <a:rPr lang="en-US" dirty="0"/>
              <a:t>   </a:t>
            </a:r>
          </a:p>
        </p:txBody>
      </p:sp>
      <p:pic>
        <p:nvPicPr>
          <p:cNvPr id="1026" name="Picture 2" descr="Types and Components of Data Flow Diagram (DFD) - GeeksforGeeks">
            <a:extLst>
              <a:ext uri="{FF2B5EF4-FFF2-40B4-BE49-F238E27FC236}">
                <a16:creationId xmlns:a16="http://schemas.microsoft.com/office/drawing/2014/main" id="{6BB8B823-4DAF-4F02-9F9A-B51B03304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757" y="681037"/>
            <a:ext cx="9369286" cy="567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5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Decision Table</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A decision table is a good way to deal with different combination inputs with their associated outputs. It is a black box test design technique to determine the test scenarios for complex business logic.</a:t>
            </a:r>
          </a:p>
          <a:p>
            <a:pPr algn="just"/>
            <a:r>
              <a:rPr lang="en-US" sz="3200" dirty="0"/>
              <a:t>The decision table is a software testing technique which is used for testing the system behavior for different input combinations. This is a systematic approach where the different input combinations and their corresponding system behavior are captured in a tabular form.</a:t>
            </a:r>
          </a:p>
          <a:p>
            <a:pPr marL="0" indent="0" algn="just">
              <a:buNone/>
            </a:pPr>
            <a:endParaRPr lang="en-US" sz="3200"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4040501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r>
              <a:rPr lang="en-US" sz="3200" dirty="0"/>
              <a:t>This table helps you deal with different combination inputs with their associated outputs. Also, it is known as the cause-effect table because of an associated logical diagramming technique called cause-effect graphing that is basically used to derive the decision table.</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42811644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Why is Decision Table Important?</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dirty="0"/>
              <a:t>Decision tables are very much helpful in test design technique.</a:t>
            </a:r>
          </a:p>
          <a:p>
            <a:pPr algn="just"/>
            <a:r>
              <a:rPr lang="en-US" dirty="0"/>
              <a:t>It helps testers to search the effects of combinations of different inputs and other software states that implement business rules.</a:t>
            </a:r>
          </a:p>
          <a:p>
            <a:pPr algn="just"/>
            <a:r>
              <a:rPr lang="en-US" dirty="0"/>
              <a:t>It provides a regular way of stating complex business rules which benefits the developers as well as the testers.</a:t>
            </a:r>
          </a:p>
          <a:p>
            <a:pPr algn="just"/>
            <a:r>
              <a:rPr lang="en-US" dirty="0"/>
              <a:t>It assists in the development process with the developer to do a better job. Testing with all combination might be impractical.</a:t>
            </a:r>
          </a:p>
          <a:p>
            <a:pPr algn="just"/>
            <a:r>
              <a:rPr lang="en-US" dirty="0"/>
              <a:t>It the most preferable choice for testing and requirements management.</a:t>
            </a:r>
          </a:p>
          <a:p>
            <a:pPr algn="just"/>
            <a:r>
              <a:rPr lang="en-US" dirty="0"/>
              <a:t>it is a structured exercise to prepare requirements when dealing with complex business rules.</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102108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1185379"/>
          </a:xfrm>
        </p:spPr>
        <p:txBody>
          <a:bodyPr>
            <a:normAutofit fontScale="90000"/>
          </a:bodyPr>
          <a:lstStyle/>
          <a:p>
            <a:r>
              <a:rPr lang="en-US" sz="4000" b="1" dirty="0">
                <a:solidFill>
                  <a:srgbClr val="FF0000"/>
                </a:solidFill>
              </a:rPr>
              <a:t>Let’s take an example and see how to create a decision table for a login screen:</a:t>
            </a:r>
          </a:p>
        </p:txBody>
      </p:sp>
      <p:pic>
        <p:nvPicPr>
          <p:cNvPr id="5" name="Content Placeholder 4">
            <a:extLst>
              <a:ext uri="{FF2B5EF4-FFF2-40B4-BE49-F238E27FC236}">
                <a16:creationId xmlns:a16="http://schemas.microsoft.com/office/drawing/2014/main" id="{8CAA5BF4-4EBD-4487-9A85-17601FD3EFFF}"/>
              </a:ext>
            </a:extLst>
          </p:cNvPr>
          <p:cNvPicPr>
            <a:picLocks noGrp="1" noChangeAspect="1"/>
          </p:cNvPicPr>
          <p:nvPr>
            <p:ph idx="1"/>
          </p:nvPr>
        </p:nvPicPr>
        <p:blipFill>
          <a:blip r:embed="rId2"/>
          <a:stretch>
            <a:fillRect/>
          </a:stretch>
        </p:blipFill>
        <p:spPr>
          <a:xfrm>
            <a:off x="3142836" y="1656806"/>
            <a:ext cx="5563842" cy="4882106"/>
          </a:xfrm>
          <a:prstGeom prst="rect">
            <a:avLst/>
          </a:prstGeom>
        </p:spPr>
      </p:pic>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909756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marL="0" indent="0" algn="just">
              <a:buNone/>
            </a:pPr>
            <a:r>
              <a:rPr lang="en-US" dirty="0"/>
              <a:t>The condition states that if the user provides the correct username and password the user will be redirected to the homepage. If any of the input is wrong, an error message will be displayed.</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F622CD8B-34A3-4756-9821-8FF1AEAFD007}"/>
              </a:ext>
            </a:extLst>
          </p:cNvPr>
          <p:cNvPicPr>
            <a:picLocks noChangeAspect="1"/>
          </p:cNvPicPr>
          <p:nvPr/>
        </p:nvPicPr>
        <p:blipFill>
          <a:blip r:embed="rId2"/>
          <a:stretch>
            <a:fillRect/>
          </a:stretch>
        </p:blipFill>
        <p:spPr>
          <a:xfrm>
            <a:off x="2172021" y="1288773"/>
            <a:ext cx="7237023" cy="2888390"/>
          </a:xfrm>
          <a:prstGeom prst="rect">
            <a:avLst/>
          </a:prstGeom>
        </p:spPr>
      </p:pic>
      <p:sp>
        <p:nvSpPr>
          <p:cNvPr id="6" name="Rectangle 5">
            <a:extLst>
              <a:ext uri="{FF2B5EF4-FFF2-40B4-BE49-F238E27FC236}">
                <a16:creationId xmlns:a16="http://schemas.microsoft.com/office/drawing/2014/main" id="{A3ED7B6A-C732-47BC-A058-DE64B0EB3981}"/>
              </a:ext>
            </a:extLst>
          </p:cNvPr>
          <p:cNvSpPr/>
          <p:nvPr/>
        </p:nvSpPr>
        <p:spPr>
          <a:xfrm>
            <a:off x="450574" y="4466879"/>
            <a:ext cx="9780103" cy="1938992"/>
          </a:xfrm>
          <a:prstGeom prst="rect">
            <a:avLst/>
          </a:prstGeom>
        </p:spPr>
        <p:txBody>
          <a:bodyPr wrap="square">
            <a:spAutoFit/>
          </a:bodyPr>
          <a:lstStyle/>
          <a:p>
            <a:r>
              <a:rPr lang="en-US" sz="2400" dirty="0"/>
              <a:t>In the above example,</a:t>
            </a:r>
          </a:p>
          <a:p>
            <a:r>
              <a:rPr lang="en-US" sz="2400" dirty="0"/>
              <a:t>T – Correct username/password</a:t>
            </a:r>
          </a:p>
          <a:p>
            <a:r>
              <a:rPr lang="en-US" sz="2400" dirty="0"/>
              <a:t>F – Wrong username/password</a:t>
            </a:r>
          </a:p>
          <a:p>
            <a:r>
              <a:rPr lang="en-US" sz="2400" dirty="0"/>
              <a:t>E – Error message is displayed</a:t>
            </a:r>
          </a:p>
          <a:p>
            <a:r>
              <a:rPr lang="en-US" sz="2400" dirty="0"/>
              <a:t>H – Home screen is displayed</a:t>
            </a:r>
          </a:p>
        </p:txBody>
      </p:sp>
    </p:spTree>
    <p:extLst>
      <p:ext uri="{BB962C8B-B14F-4D97-AF65-F5344CB8AC3E}">
        <p14:creationId xmlns:p14="http://schemas.microsoft.com/office/powerpoint/2010/main" val="609095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fontScale="90000"/>
          </a:bodyPr>
          <a:lstStyle/>
          <a:p>
            <a:r>
              <a:rPr lang="en-US" sz="4000" b="1" dirty="0">
                <a:solidFill>
                  <a:srgbClr val="FF0000"/>
                </a:solidFill>
              </a:rPr>
              <a:t>Now let’s understand the interpretation of the above cases: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indent="0" algn="just">
              <a:buNone/>
            </a:pPr>
            <a:r>
              <a:rPr lang="en-US" sz="3200" dirty="0">
                <a:solidFill>
                  <a:srgbClr val="FF0000"/>
                </a:solidFill>
              </a:rPr>
              <a:t>Case 1 </a:t>
            </a:r>
            <a:r>
              <a:rPr lang="en-US" sz="3200" dirty="0"/>
              <a:t>– Username and password both were wrong. The user is shown an error message.</a:t>
            </a:r>
          </a:p>
          <a:p>
            <a:pPr marL="0" indent="0" algn="just">
              <a:buNone/>
            </a:pPr>
            <a:r>
              <a:rPr lang="en-US" sz="3200" dirty="0">
                <a:solidFill>
                  <a:srgbClr val="FF0000"/>
                </a:solidFill>
              </a:rPr>
              <a:t>Case 2 </a:t>
            </a:r>
            <a:r>
              <a:rPr lang="en-US" sz="3200" dirty="0"/>
              <a:t>– Username was correct, but the password was wrong. The user is shown an error message.</a:t>
            </a:r>
          </a:p>
          <a:p>
            <a:pPr marL="0" indent="0" algn="just">
              <a:buNone/>
            </a:pPr>
            <a:r>
              <a:rPr lang="en-US" sz="3200" dirty="0">
                <a:solidFill>
                  <a:srgbClr val="FF0000"/>
                </a:solidFill>
              </a:rPr>
              <a:t>Case 3 </a:t>
            </a:r>
            <a:r>
              <a:rPr lang="en-US" sz="3200" dirty="0"/>
              <a:t>– Username was wrong, but the password was correct. The user is shown an error message.</a:t>
            </a:r>
          </a:p>
          <a:p>
            <a:pPr marL="0" indent="0" algn="just">
              <a:buNone/>
            </a:pPr>
            <a:r>
              <a:rPr lang="en-US" sz="3200" dirty="0">
                <a:solidFill>
                  <a:srgbClr val="FF0000"/>
                </a:solidFill>
              </a:rPr>
              <a:t>Case 4 </a:t>
            </a:r>
            <a:r>
              <a:rPr lang="en-US" sz="3200" dirty="0"/>
              <a:t>– Username and password both were correct, and the user is navigated to the homepage.</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59279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SRS Document</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indent="0" algn="just">
              <a:buNone/>
            </a:pPr>
            <a:r>
              <a:rPr lang="en-US" dirty="0"/>
              <a:t>A software requirements specification (SRS) is a document that describes what the software will do and how it will be expected to perform. It also describes the functionality the product needs to fulfill all stakeholders (business, users) needs.</a:t>
            </a:r>
          </a:p>
          <a:p>
            <a:pPr marL="0" indent="0" algn="just">
              <a:buNone/>
            </a:pPr>
            <a:r>
              <a:rPr lang="en-US" sz="3200" b="1" dirty="0">
                <a:solidFill>
                  <a:srgbClr val="002060"/>
                </a:solidFill>
              </a:rPr>
              <a:t>An SRS can be simply summarized into four Ds:</a:t>
            </a:r>
          </a:p>
          <a:p>
            <a:pPr algn="just">
              <a:buFont typeface="Wingdings" panose="05000000000000000000" pitchFamily="2" charset="2"/>
              <a:buChar char="Ø"/>
            </a:pPr>
            <a:r>
              <a:rPr lang="en-US" b="1" dirty="0">
                <a:solidFill>
                  <a:srgbClr val="00B050"/>
                </a:solidFill>
              </a:rPr>
              <a:t>Define your product's purpose.</a:t>
            </a:r>
          </a:p>
          <a:p>
            <a:pPr algn="just">
              <a:buFont typeface="Wingdings" panose="05000000000000000000" pitchFamily="2" charset="2"/>
              <a:buChar char="Ø"/>
            </a:pPr>
            <a:r>
              <a:rPr lang="en-US" b="1" dirty="0">
                <a:solidFill>
                  <a:srgbClr val="00B050"/>
                </a:solidFill>
              </a:rPr>
              <a:t>Describe what you're building.</a:t>
            </a:r>
          </a:p>
          <a:p>
            <a:pPr algn="just">
              <a:buFont typeface="Wingdings" panose="05000000000000000000" pitchFamily="2" charset="2"/>
              <a:buChar char="Ø"/>
            </a:pPr>
            <a:r>
              <a:rPr lang="en-US" b="1" dirty="0">
                <a:solidFill>
                  <a:srgbClr val="00B050"/>
                </a:solidFill>
              </a:rPr>
              <a:t>Detail the requirements.</a:t>
            </a:r>
          </a:p>
          <a:p>
            <a:pPr algn="just">
              <a:buFont typeface="Wingdings" panose="05000000000000000000" pitchFamily="2" charset="2"/>
              <a:buChar char="Ø"/>
            </a:pPr>
            <a:r>
              <a:rPr lang="en-US" b="1" dirty="0">
                <a:solidFill>
                  <a:srgbClr val="00B050"/>
                </a:solidFill>
              </a:rPr>
              <a:t>Deliver it for approval.</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49427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IEEE Standards for SRS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dirty="0"/>
              <a:t>IEEE defines software requirements specification as, ‘a document that clearly and precisely describes each of the essential requirements (functions, performance, design constraints and quality attributes) of the software and the external interfaces. </a:t>
            </a:r>
          </a:p>
          <a:p>
            <a:pPr algn="just"/>
            <a:r>
              <a:rPr lang="en-US" dirty="0"/>
              <a:t>Each requirement is defined in such a way that its achievement can be objectively verified by a prescribed method, for example, inspection, demonstration, analysis or test.’ </a:t>
            </a:r>
          </a:p>
          <a:p>
            <a:pPr algn="just"/>
            <a:r>
              <a:rPr lang="en-US" dirty="0"/>
              <a:t>Note that requirements specification can be in the form of a written document, a mathematical model, a collection of graphical models, a prototype, and so on.</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212713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Structure of SRS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dirty="0"/>
              <a:t>The requirements document is devised in a manner that is easier to write, review, and maintain. </a:t>
            </a:r>
          </a:p>
          <a:p>
            <a:pPr algn="just"/>
            <a:r>
              <a:rPr lang="en-US" dirty="0"/>
              <a:t>It is organized into independent sections and each section is organized into modules or units. </a:t>
            </a:r>
          </a:p>
          <a:p>
            <a:pPr algn="just"/>
            <a:r>
              <a:rPr lang="en-US" dirty="0"/>
              <a:t>Note that the level of detail to be included in the SRS depends on the type of the system to be developed and the process model chosen for its development. </a:t>
            </a:r>
          </a:p>
          <a:p>
            <a:pPr algn="just"/>
            <a:r>
              <a:rPr lang="en-US" dirty="0">
                <a:solidFill>
                  <a:srgbClr val="002060"/>
                </a:solidFill>
              </a:rPr>
              <a:t>For example, </a:t>
            </a:r>
            <a:r>
              <a:rPr lang="en-US" dirty="0"/>
              <a:t>if a system is to be developed by an external contractor, then critical system specifications need to be precise and detailed. Similarly, when flexibility is required in the requirements and where an in-house development takes place, requirements documents can be less detailed.</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Abhishek Kesharwani ,Assistant Professor United College of Engineering and Research</a:t>
            </a:r>
          </a:p>
        </p:txBody>
      </p:sp>
    </p:spTree>
    <p:extLst>
      <p:ext uri="{BB962C8B-B14F-4D97-AF65-F5344CB8AC3E}">
        <p14:creationId xmlns:p14="http://schemas.microsoft.com/office/powerpoint/2010/main" val="1503762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609600"/>
            <a:ext cx="10515600" cy="5976730"/>
          </a:xfrm>
        </p:spPr>
        <p:txBody>
          <a:bodyPr>
            <a:normAutofit/>
          </a:bodyPr>
          <a:lstStyle/>
          <a:p>
            <a:pPr marL="0" indent="0" algn="just">
              <a:buNone/>
            </a:pPr>
            <a:r>
              <a:rPr lang="en-US" sz="3200" dirty="0"/>
              <a:t>Since the requirements document serves as a foundation for subsequent software development phases, it is important to develop the document in the prescribed manner. For this, certain guidelines are followed while preparing SRS. </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58444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463826"/>
            <a:ext cx="10515600" cy="6122503"/>
          </a:xfrm>
        </p:spPr>
        <p:txBody>
          <a:bodyPr>
            <a:normAutofit/>
          </a:bodyPr>
          <a:lstStyle/>
          <a:p>
            <a:pPr algn="just"/>
            <a:r>
              <a:rPr lang="en-US" sz="3200" b="1" dirty="0"/>
              <a:t>Circle:</a:t>
            </a:r>
            <a:r>
              <a:rPr lang="en-US" sz="3200" dirty="0"/>
              <a:t> A circle (bubble) shows a process that transforms data inputs into data outputs.</a:t>
            </a:r>
          </a:p>
          <a:p>
            <a:pPr algn="just"/>
            <a:r>
              <a:rPr lang="en-US" sz="3200" b="1" dirty="0"/>
              <a:t>Data Flow:</a:t>
            </a:r>
            <a:r>
              <a:rPr lang="en-US" sz="3200" dirty="0"/>
              <a:t> A curved line shows the flow of data into or out of a process or data store.</a:t>
            </a:r>
          </a:p>
          <a:p>
            <a:pPr algn="just"/>
            <a:r>
              <a:rPr lang="en-US" sz="3200" b="1" dirty="0"/>
              <a:t>Data Store:</a:t>
            </a:r>
            <a:r>
              <a:rPr lang="en-US" sz="3200" dirty="0"/>
              <a:t> A set of parallel lines shows a place for the collection of data items. A data store indicates that the data is stored which can be used at a later stage or by the other processes in a different order. The data store can have an element or group of elements.</a:t>
            </a:r>
          </a:p>
          <a:p>
            <a:pPr algn="just"/>
            <a:r>
              <a:rPr lang="en-US" sz="3200" b="1" dirty="0"/>
              <a:t>Source or Sink:</a:t>
            </a:r>
            <a:r>
              <a:rPr lang="en-US" sz="3200" dirty="0"/>
              <a:t> Source or Sink is an external entity and acts as a source of system inputs or sink of system outputs.</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5635249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00B050"/>
                </a:solidFill>
              </a:rPr>
              <a:t>Guidelines are followed while preparing SRS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marL="0" lvl="0" indent="0" algn="just">
              <a:buNone/>
            </a:pPr>
            <a:r>
              <a:rPr lang="en-US" b="1" dirty="0">
                <a:solidFill>
                  <a:srgbClr val="00B050"/>
                </a:solidFill>
              </a:rPr>
              <a:t>Functionality</a:t>
            </a:r>
            <a:r>
              <a:rPr lang="en-US" b="1" dirty="0">
                <a:solidFill>
                  <a:srgbClr val="002060"/>
                </a:solidFill>
              </a:rPr>
              <a:t>: </a:t>
            </a:r>
            <a:r>
              <a:rPr lang="en-US" dirty="0">
                <a:solidFill>
                  <a:srgbClr val="002060"/>
                </a:solidFill>
              </a:rPr>
              <a:t>It should be separate from implementation.</a:t>
            </a:r>
          </a:p>
          <a:p>
            <a:pPr marL="0" lvl="0" indent="0" algn="just">
              <a:buNone/>
            </a:pPr>
            <a:r>
              <a:rPr lang="en-US" b="1" dirty="0">
                <a:solidFill>
                  <a:srgbClr val="00B050"/>
                </a:solidFill>
              </a:rPr>
              <a:t>Analysis</a:t>
            </a:r>
            <a:r>
              <a:rPr lang="en-US" b="1" dirty="0">
                <a:solidFill>
                  <a:srgbClr val="002060"/>
                </a:solidFill>
              </a:rPr>
              <a:t> </a:t>
            </a:r>
            <a:r>
              <a:rPr lang="en-US" b="1" dirty="0">
                <a:solidFill>
                  <a:srgbClr val="00B050"/>
                </a:solidFill>
              </a:rPr>
              <a:t>model</a:t>
            </a:r>
            <a:r>
              <a:rPr lang="en-US" b="1" dirty="0">
                <a:solidFill>
                  <a:srgbClr val="002060"/>
                </a:solidFill>
              </a:rPr>
              <a:t>: </a:t>
            </a:r>
            <a:r>
              <a:rPr lang="en-US" dirty="0">
                <a:solidFill>
                  <a:srgbClr val="002060"/>
                </a:solidFill>
              </a:rPr>
              <a:t>It should be developed according to the desired behavior of a system. This should include data and functional response of a system to various inputs given to it.</a:t>
            </a:r>
          </a:p>
          <a:p>
            <a:pPr marL="0" lvl="0" indent="0" algn="just">
              <a:buNone/>
            </a:pPr>
            <a:r>
              <a:rPr lang="en-US" b="1" dirty="0">
                <a:solidFill>
                  <a:srgbClr val="00B050"/>
                </a:solidFill>
              </a:rPr>
              <a:t>Cognitive model: </a:t>
            </a:r>
            <a:r>
              <a:rPr lang="en-US" dirty="0">
                <a:solidFill>
                  <a:srgbClr val="002060"/>
                </a:solidFill>
              </a:rPr>
              <a:t>It should be developed independently of design or implementation model. This model expresses a system as perceived by the users.</a:t>
            </a:r>
          </a:p>
          <a:p>
            <a:pPr marL="0" lvl="0" indent="0" algn="just">
              <a:buNone/>
            </a:pPr>
            <a:r>
              <a:rPr lang="en-US" b="1" dirty="0">
                <a:solidFill>
                  <a:srgbClr val="00B050"/>
                </a:solidFill>
              </a:rPr>
              <a:t>The content and structure of the specification: </a:t>
            </a:r>
            <a:r>
              <a:rPr lang="en-US" dirty="0">
                <a:solidFill>
                  <a:srgbClr val="002060"/>
                </a:solidFill>
              </a:rPr>
              <a:t>It should be flexible enough to accommodate changes.</a:t>
            </a:r>
          </a:p>
          <a:p>
            <a:pPr marL="0" lvl="0" indent="0" algn="just">
              <a:buNone/>
            </a:pPr>
            <a:r>
              <a:rPr lang="en-US" b="1" dirty="0">
                <a:solidFill>
                  <a:srgbClr val="00B050"/>
                </a:solidFill>
              </a:rPr>
              <a:t>Specification: </a:t>
            </a:r>
            <a:r>
              <a:rPr lang="en-US" dirty="0">
                <a:solidFill>
                  <a:srgbClr val="002060"/>
                </a:solidFill>
              </a:rPr>
              <a:t>It should be robust. That is, it should be tolerant towards incompleteness and complexity.</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3347451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SRS document comprises the following sections.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fontScale="92500"/>
          </a:bodyPr>
          <a:lstStyle/>
          <a:p>
            <a:pPr algn="just"/>
            <a:r>
              <a:rPr lang="en-US" b="1" dirty="0"/>
              <a:t>Introduction:</a:t>
            </a:r>
            <a:r>
              <a:rPr lang="en-US" dirty="0"/>
              <a:t> This provides an overview of the entire information described in SRS. This involves purpose and the scope of SRS, which states the functions to be performed by the system. In addition, it describes definitions, abbreviations, and the acronyms used. The references used in SRS provide a list of documents that is referenced in the document.</a:t>
            </a:r>
          </a:p>
          <a:p>
            <a:pPr algn="just"/>
            <a:r>
              <a:rPr lang="en-US" b="1" dirty="0"/>
              <a:t>Overall description: </a:t>
            </a:r>
            <a:r>
              <a:rPr lang="en-US" dirty="0"/>
              <a:t>It determines the factors which affect the requirements of the system. It provides a brief description of the requirements to be defined in the next section called ‘specific requirement’. It comprises the following sub-sections.</a:t>
            </a:r>
          </a:p>
          <a:p>
            <a:pPr algn="just"/>
            <a:r>
              <a:rPr lang="en-US" b="1" dirty="0"/>
              <a:t>Product perspective:</a:t>
            </a:r>
            <a:r>
              <a:rPr lang="en-US" dirty="0"/>
              <a:t> It determines whether the product is an independent product or an integral part of the larger product. It determines the interface with hardware, software, system, and communication. It also defines memory constraints and operations utilized by the user.</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045614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fontScale="92500"/>
          </a:bodyPr>
          <a:lstStyle/>
          <a:p>
            <a:pPr algn="just"/>
            <a:r>
              <a:rPr lang="en-US" b="1" dirty="0"/>
              <a:t>Product functions:</a:t>
            </a:r>
            <a:r>
              <a:rPr lang="en-US" dirty="0"/>
              <a:t> It provides a summary of the functions to be performed by the software. The functions are organized in a list so that they are easily understandable by the user:</a:t>
            </a:r>
          </a:p>
          <a:p>
            <a:pPr algn="just"/>
            <a:r>
              <a:rPr lang="en-US" b="1" dirty="0"/>
              <a:t>User characteristics:</a:t>
            </a:r>
            <a:r>
              <a:rPr lang="en-US" dirty="0"/>
              <a:t> It determines general characteristics of the users.</a:t>
            </a:r>
          </a:p>
          <a:p>
            <a:pPr algn="just"/>
            <a:r>
              <a:rPr lang="en-US" b="1" dirty="0"/>
              <a:t>Constraints: </a:t>
            </a:r>
            <a:r>
              <a:rPr lang="en-US" dirty="0"/>
              <a:t>It provides the genera1 description of the constraints such as regulatory policies, audit functions, reliability requirements, and so on.</a:t>
            </a:r>
          </a:p>
          <a:p>
            <a:pPr algn="just"/>
            <a:r>
              <a:rPr lang="en-US" b="1" dirty="0"/>
              <a:t>Assumption and dependency: </a:t>
            </a:r>
            <a:r>
              <a:rPr lang="en-US" dirty="0"/>
              <a:t>It provides a list of assumptions and factors that affect the requirements as stated in this document.</a:t>
            </a:r>
          </a:p>
          <a:p>
            <a:pPr algn="just"/>
            <a:r>
              <a:rPr lang="en-US" b="1" dirty="0"/>
              <a:t>Apportioning of requirements: </a:t>
            </a:r>
            <a:r>
              <a:rPr lang="en-US" dirty="0"/>
              <a:t>It determines the requirements that can be delayed until release of future versions of the system.</a:t>
            </a:r>
          </a:p>
          <a:p>
            <a:pPr algn="just"/>
            <a:r>
              <a:rPr lang="en-US" b="1" dirty="0"/>
              <a:t>Specific requirements: </a:t>
            </a:r>
            <a:r>
              <a:rPr lang="en-US" dirty="0"/>
              <a:t>These determine all requirements in detail so that the designers can design the system in accordance with them. The requirements include description of every input and output of the system and functions performed in response to the input provided. It comprises the following subsections.</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6555991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algn="just"/>
            <a:r>
              <a:rPr lang="en-US" b="1" dirty="0"/>
              <a:t>External interface: </a:t>
            </a:r>
            <a:r>
              <a:rPr lang="en-US" dirty="0"/>
              <a:t>It determines the interface of the software with other systems, which can include interface with operating system and so on. External interface also specifies the interaction of the software with users, hardware, or other software. The characteristics of each user interface of the software product are specified in SRS. For the hardware interface, SRS specifies the logical characteristics of each interface among the software and hardware components. If the software is to be executed on the existing hardware, then characteristics such as memory restrictions are also specified.</a:t>
            </a:r>
          </a:p>
          <a:p>
            <a:pPr algn="just"/>
            <a:r>
              <a:rPr lang="en-US" b="1" dirty="0"/>
              <a:t>Functions: </a:t>
            </a:r>
            <a:r>
              <a:rPr lang="en-US" dirty="0"/>
              <a:t>It determines the functional capabilities of the system. For each functional requirement, the accepting and processing of inputs in order to generate outputs are specified. This includes validity checks on inputs, exact sequence of operations, relationship of inputs to output, and so on.</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75569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a:bodyPr>
          <a:lstStyle/>
          <a:p>
            <a:pPr algn="just"/>
            <a:r>
              <a:rPr lang="en-US" b="1" dirty="0"/>
              <a:t>Performance requirements: </a:t>
            </a:r>
            <a:r>
              <a:rPr lang="en-US" dirty="0"/>
              <a:t>It determines the performance constraints of the software system. Performance requirement is of two types: static requirements and dynamic requirements.</a:t>
            </a:r>
            <a:r>
              <a:rPr lang="en-US" i="1" dirty="0"/>
              <a:t> </a:t>
            </a:r>
            <a:r>
              <a:rPr lang="en-US" b="1" dirty="0"/>
              <a:t>Static requirements </a:t>
            </a:r>
            <a:r>
              <a:rPr lang="en-US" dirty="0"/>
              <a:t>(also known as </a:t>
            </a:r>
            <a:r>
              <a:rPr lang="en-US" b="1" dirty="0"/>
              <a:t>capacity requirements) </a:t>
            </a:r>
            <a:r>
              <a:rPr lang="en-US" dirty="0"/>
              <a:t>do not impose constraints on the execution characteristics of the system. These include requirements like number of terminals and users to be supported. </a:t>
            </a:r>
            <a:r>
              <a:rPr lang="en-US" b="1" dirty="0"/>
              <a:t>Dynamic requirements </a:t>
            </a:r>
            <a:r>
              <a:rPr lang="en-US" dirty="0"/>
              <a:t>determine the constraints on the execution of the behavior of the system, which includes response time (the time between the start and ending of an operation under specified conditions) and throughput (total amount of work done in a given time).</a:t>
            </a:r>
          </a:p>
          <a:p>
            <a:pPr algn="just"/>
            <a:r>
              <a:rPr lang="en-US" b="1" dirty="0"/>
              <a:t>Logical database of requirements: </a:t>
            </a:r>
            <a:r>
              <a:rPr lang="en-US" dirty="0"/>
              <a:t>It determines logical requirements to be stored in the database. This includes type of information used, frequency of usage, data entities and relationships among them, and so on.</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58285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36526"/>
            <a:ext cx="10515600" cy="6449804"/>
          </a:xfrm>
        </p:spPr>
        <p:txBody>
          <a:bodyPr>
            <a:normAutofit lnSpcReduction="10000"/>
          </a:bodyPr>
          <a:lstStyle/>
          <a:p>
            <a:pPr algn="just"/>
            <a:r>
              <a:rPr lang="en-US" b="1" dirty="0"/>
              <a:t>Design constraint: </a:t>
            </a:r>
            <a:r>
              <a:rPr lang="en-US" dirty="0"/>
              <a:t>It determines all design constraints that are imposed by standards, hardware limitations, and so on. Standard compliance determines requirements for the system, which are in compliance with the specified standards. These standards can include accounting procedures and report format. Hardware limitations implies when the software can operate on existing hardware or some pre-determined hardware. This can impose restrictions while developing the software design. Hardware limitations include hardware configuration of the machine and operating system to be used.</a:t>
            </a:r>
          </a:p>
          <a:p>
            <a:pPr algn="just"/>
            <a:r>
              <a:rPr lang="en-US" b="1" dirty="0"/>
              <a:t>Software system attributes:</a:t>
            </a:r>
            <a:r>
              <a:rPr lang="en-US" dirty="0"/>
              <a:t> It provide attributes such as reliability, availability, maintainability and portability. It is essential to describe all these attributes to verify that they are achieved in the final system.</a:t>
            </a:r>
          </a:p>
          <a:p>
            <a:pPr algn="just"/>
            <a:r>
              <a:rPr lang="en-US" b="1" dirty="0"/>
              <a:t>Organizing Specific Requirements: </a:t>
            </a:r>
            <a:r>
              <a:rPr lang="en-US" dirty="0"/>
              <a:t>It determines the requirements so that they can be properly organized for optimal understanding. The requirements can be organized on the basis of mode of operation, user classes, objects, feature, response, and functional hierarchy.</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643072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649358"/>
            <a:ext cx="10515600" cy="5936972"/>
          </a:xfrm>
        </p:spPr>
        <p:txBody>
          <a:bodyPr>
            <a:normAutofit/>
          </a:bodyPr>
          <a:lstStyle/>
          <a:p>
            <a:pPr algn="just"/>
            <a:r>
              <a:rPr lang="en-US" b="1" dirty="0"/>
              <a:t>Change management process: </a:t>
            </a:r>
            <a:r>
              <a:rPr lang="en-US" dirty="0"/>
              <a:t>It determines the change management process in order to identify, evaluate, and update SRS to reflect changes in the project scope and requirements.</a:t>
            </a:r>
          </a:p>
          <a:p>
            <a:pPr algn="just"/>
            <a:r>
              <a:rPr lang="en-US" b="1" dirty="0"/>
              <a:t>Document approvals: </a:t>
            </a:r>
            <a:r>
              <a:rPr lang="en-US" dirty="0"/>
              <a:t>These provide information about the approvers of the SRS document with the details such as approver’s name, signature, date, and so on.</a:t>
            </a:r>
          </a:p>
          <a:p>
            <a:pPr algn="just"/>
            <a:r>
              <a:rPr lang="en-US" b="1" dirty="0"/>
              <a:t>Supporting information: </a:t>
            </a:r>
            <a:r>
              <a:rPr lang="en-US" dirty="0"/>
              <a:t>It provides information such as table of contents, index, and so on. This is necessary especially when SRS is prepared for large and complex projects.</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119125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Levels in Data Flow Diagrams (DFD)</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The DFD may be used to perform a system or software at any level of abstraction. </a:t>
            </a:r>
          </a:p>
          <a:p>
            <a:pPr algn="just"/>
            <a:r>
              <a:rPr lang="en-US" sz="3200" dirty="0"/>
              <a:t>Infect, DFDs may be partitioned into levels that represent increasing information flow and functional detail. </a:t>
            </a:r>
          </a:p>
          <a:p>
            <a:pPr algn="just"/>
            <a:r>
              <a:rPr lang="en-US" sz="3200" dirty="0"/>
              <a:t>Levels in DFD are numbered 0, 1, 2 or beyond. Here, we will see primarily three levels in the data flow diagram, which are: 0-level DFD, 1-level DFD, and 2-level DFD.</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96385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92D050"/>
                </a:solidFill>
              </a:rPr>
              <a:t>0-level DFDM</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normAutofit/>
          </a:bodyPr>
          <a:lstStyle/>
          <a:p>
            <a:pPr algn="just"/>
            <a:r>
              <a:rPr lang="en-US" sz="3200" dirty="0"/>
              <a:t>It is also known as fundamental system model, or context diagram represents the entire software requirement as a single bubble with input and output data denoted by incoming and outgoing arrows. </a:t>
            </a:r>
          </a:p>
          <a:p>
            <a:pPr algn="just"/>
            <a:r>
              <a:rPr lang="en-US" sz="3200" dirty="0"/>
              <a:t>Then the system is decomposed and described as a DFD with multiple bubbles.</a:t>
            </a:r>
          </a:p>
          <a:p>
            <a:pPr algn="just"/>
            <a:r>
              <a:rPr lang="en-US" sz="3200" dirty="0"/>
              <a:t>Parts of the system represented by each of these bubbles are then decomposed and documented as more and more detailed DFDs. </a:t>
            </a:r>
          </a:p>
          <a:p>
            <a:pPr algn="just"/>
            <a:r>
              <a:rPr lang="en-US" sz="3200" dirty="0"/>
              <a:t>This process may be repeated at as many levels as necessary until the program at hand is well understood</a:t>
            </a:r>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spTree>
    <p:extLst>
      <p:ext uri="{BB962C8B-B14F-4D97-AF65-F5344CB8AC3E}">
        <p14:creationId xmlns:p14="http://schemas.microsoft.com/office/powerpoint/2010/main" val="217933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rgbClr val="FF0000"/>
                </a:solidFill>
              </a:rPr>
              <a:t>   </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365126"/>
            <a:ext cx="10515600" cy="6221204"/>
          </a:xfrm>
        </p:spPr>
        <p:txBody>
          <a:bodyPr>
            <a:normAutofit/>
          </a:bodyPr>
          <a:lstStyle/>
          <a:p>
            <a:pPr algn="just"/>
            <a:r>
              <a:rPr lang="en-US" sz="3200" b="1" dirty="0">
                <a:solidFill>
                  <a:srgbClr val="92D050"/>
                </a:solidFill>
              </a:rPr>
              <a:t>It is essential to preserve the number of inputs and outputs between levels, this concept is called leveling by </a:t>
            </a:r>
            <a:r>
              <a:rPr lang="en-US" sz="3200" b="1" dirty="0" err="1">
                <a:solidFill>
                  <a:srgbClr val="92D050"/>
                </a:solidFill>
              </a:rPr>
              <a:t>DeMacro</a:t>
            </a:r>
            <a:r>
              <a:rPr lang="en-US" sz="3200" b="1" dirty="0">
                <a:solidFill>
                  <a:srgbClr val="92D050"/>
                </a:solidFill>
              </a:rPr>
              <a:t>. </a:t>
            </a:r>
          </a:p>
          <a:p>
            <a:pPr algn="just"/>
            <a:r>
              <a:rPr lang="en-US" sz="3200" b="1" dirty="0">
                <a:solidFill>
                  <a:srgbClr val="92D050"/>
                </a:solidFill>
              </a:rPr>
              <a:t>Thus, if bubble "A" has two inputs x</a:t>
            </a:r>
            <a:r>
              <a:rPr lang="en-US" sz="3200" b="1" baseline="-25000" dirty="0">
                <a:solidFill>
                  <a:srgbClr val="92D050"/>
                </a:solidFill>
              </a:rPr>
              <a:t>1</a:t>
            </a:r>
            <a:r>
              <a:rPr lang="en-US" sz="3200" b="1" dirty="0">
                <a:solidFill>
                  <a:srgbClr val="92D050"/>
                </a:solidFill>
              </a:rPr>
              <a:t> and x</a:t>
            </a:r>
            <a:r>
              <a:rPr lang="en-US" sz="3200" b="1" baseline="-25000" dirty="0">
                <a:solidFill>
                  <a:srgbClr val="92D050"/>
                </a:solidFill>
              </a:rPr>
              <a:t>2</a:t>
            </a:r>
            <a:r>
              <a:rPr lang="en-US" sz="3200" b="1" dirty="0">
                <a:solidFill>
                  <a:srgbClr val="92D050"/>
                </a:solidFill>
              </a:rPr>
              <a:t> and one output y, then the expanded DFD, that represents "A" should have exactly two external inputs and one external output as shown in fig:</a:t>
            </a: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dirty="0"/>
              <a:t>Abhishek Kesharwani ,Assistant Professor United College of Engineering and Research</a:t>
            </a:r>
          </a:p>
        </p:txBody>
      </p:sp>
      <p:pic>
        <p:nvPicPr>
          <p:cNvPr id="5" name="Picture 4">
            <a:extLst>
              <a:ext uri="{FF2B5EF4-FFF2-40B4-BE49-F238E27FC236}">
                <a16:creationId xmlns:a16="http://schemas.microsoft.com/office/drawing/2014/main" id="{3D5A5D74-CA39-4C1A-9148-257F15883E68}"/>
              </a:ext>
            </a:extLst>
          </p:cNvPr>
          <p:cNvPicPr>
            <a:picLocks noChangeAspect="1"/>
          </p:cNvPicPr>
          <p:nvPr/>
        </p:nvPicPr>
        <p:blipFill>
          <a:blip r:embed="rId2"/>
          <a:stretch>
            <a:fillRect/>
          </a:stretch>
        </p:blipFill>
        <p:spPr>
          <a:xfrm>
            <a:off x="3234462" y="3624263"/>
            <a:ext cx="5419518" cy="2472348"/>
          </a:xfrm>
          <a:prstGeom prst="rect">
            <a:avLst/>
          </a:prstGeom>
        </p:spPr>
      </p:pic>
    </p:spTree>
    <p:extLst>
      <p:ext uri="{BB962C8B-B14F-4D97-AF65-F5344CB8AC3E}">
        <p14:creationId xmlns:p14="http://schemas.microsoft.com/office/powerpoint/2010/main" val="3513381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3864</TotalTime>
  <Words>3347</Words>
  <Application>Microsoft Office PowerPoint</Application>
  <PresentationFormat>Widescreen</PresentationFormat>
  <Paragraphs>283</Paragraphs>
  <Slides>66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Calibri Light</vt:lpstr>
      <vt:lpstr>erdana</vt:lpstr>
      <vt:lpstr>inter-bold</vt:lpstr>
      <vt:lpstr>inter-regular</vt:lpstr>
      <vt:lpstr>Wingdings</vt:lpstr>
      <vt:lpstr>Office Theme</vt:lpstr>
      <vt:lpstr>  Unit 2 Software Engineering</vt:lpstr>
      <vt:lpstr>Index</vt:lpstr>
      <vt:lpstr>Data Flow Diagrams</vt:lpstr>
      <vt:lpstr>The following observations about DFDs are essential</vt:lpstr>
      <vt:lpstr>Standard symbols for DFDs</vt:lpstr>
      <vt:lpstr>  </vt:lpstr>
      <vt:lpstr>Levels in Data Flow Diagrams (DFD)</vt:lpstr>
      <vt:lpstr>0-level DFDM</vt:lpstr>
      <vt:lpstr>   </vt:lpstr>
      <vt:lpstr>RMS Calculating Software </vt:lpstr>
      <vt:lpstr>DFD of RMS Calculating Software</vt:lpstr>
      <vt:lpstr>   </vt:lpstr>
      <vt:lpstr>   </vt:lpstr>
      <vt:lpstr>Data Dictionary</vt:lpstr>
      <vt:lpstr>Data Dictionary for the DFD Model of RMS Software</vt:lpstr>
      <vt:lpstr>The Level-0 DFD, also called context diagram of the result management system is shown in fig.</vt:lpstr>
      <vt:lpstr>1-level DFD</vt:lpstr>
      <vt:lpstr>  </vt:lpstr>
      <vt:lpstr>2-Level DFD</vt:lpstr>
      <vt:lpstr>  </vt:lpstr>
      <vt:lpstr>  </vt:lpstr>
      <vt:lpstr>   </vt:lpstr>
      <vt:lpstr>  </vt:lpstr>
      <vt:lpstr>  </vt:lpstr>
      <vt:lpstr>   </vt:lpstr>
      <vt:lpstr>Entity-Relationship Diagrams</vt:lpstr>
      <vt:lpstr>Purpose of ERD</vt:lpstr>
      <vt:lpstr>  </vt:lpstr>
      <vt:lpstr>  </vt:lpstr>
      <vt:lpstr>  </vt:lpstr>
      <vt:lpstr>  </vt:lpstr>
      <vt:lpstr>  </vt:lpstr>
      <vt:lpstr>  </vt:lpstr>
      <vt:lpstr> </vt:lpstr>
      <vt:lpstr>  </vt:lpstr>
      <vt:lpstr> </vt:lpstr>
      <vt:lpstr>  </vt:lpstr>
      <vt:lpstr>3. Relationships</vt:lpstr>
      <vt:lpstr>  </vt:lpstr>
      <vt:lpstr>  </vt:lpstr>
      <vt:lpstr>  </vt:lpstr>
      <vt:lpstr>  </vt:lpstr>
      <vt:lpstr>  </vt:lpstr>
      <vt:lpstr>  </vt:lpstr>
      <vt:lpstr>Cardinality</vt:lpstr>
      <vt:lpstr>  </vt:lpstr>
      <vt:lpstr>  </vt:lpstr>
      <vt:lpstr>  </vt:lpstr>
      <vt:lpstr> </vt:lpstr>
      <vt:lpstr>Decision Table</vt:lpstr>
      <vt:lpstr>  </vt:lpstr>
      <vt:lpstr>Why is Decision Table Important?</vt:lpstr>
      <vt:lpstr>Let’s take an example and see how to create a decision table for a login screen:</vt:lpstr>
      <vt:lpstr>  </vt:lpstr>
      <vt:lpstr>Now let’s understand the interpretation of the above cases:</vt:lpstr>
      <vt:lpstr>SRS Document</vt:lpstr>
      <vt:lpstr>IEEE Standards for SRS</vt:lpstr>
      <vt:lpstr>Structure of SRS</vt:lpstr>
      <vt:lpstr>   </vt:lpstr>
      <vt:lpstr>Guidelines are followed while preparing SRS</vt:lpstr>
      <vt:lpstr>SRS document comprises the following sections.</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330</cp:revision>
  <dcterms:created xsi:type="dcterms:W3CDTF">2022-01-19T10:20:23Z</dcterms:created>
  <dcterms:modified xsi:type="dcterms:W3CDTF">2022-03-05T06:50:14Z</dcterms:modified>
</cp:coreProperties>
</file>