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304" r:id="rId4"/>
    <p:sldId id="305" r:id="rId5"/>
    <p:sldId id="306" r:id="rId6"/>
    <p:sldId id="307" r:id="rId7"/>
    <p:sldId id="308" r:id="rId8"/>
    <p:sldId id="309" r:id="rId9"/>
    <p:sldId id="367" r:id="rId10"/>
    <p:sldId id="368" r:id="rId11"/>
    <p:sldId id="310" r:id="rId12"/>
    <p:sldId id="369" r:id="rId13"/>
    <p:sldId id="373" r:id="rId14"/>
    <p:sldId id="311" r:id="rId15"/>
    <p:sldId id="361" r:id="rId16"/>
    <p:sldId id="374" r:id="rId17"/>
    <p:sldId id="376" r:id="rId18"/>
    <p:sldId id="375" r:id="rId19"/>
    <p:sldId id="377" r:id="rId20"/>
    <p:sldId id="347" r:id="rId21"/>
    <p:sldId id="348" r:id="rId22"/>
    <p:sldId id="3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8F8D1DF6-9230-4FB9-ABE6-C026D7FF4A48}" type="datetime1">
              <a:rPr lang="en-US" smtClean="0"/>
              <a:t>3/10/2022</a:t>
            </a:fld>
            <a:endParaRPr lang="en-US"/>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90C5B49F-F8C4-462F-BEC9-A8970B22DBB9}" type="datetime1">
              <a:rPr lang="en-US" smtClean="0"/>
              <a:t>3/10/2022</a:t>
            </a:fld>
            <a:endParaRPr lang="en-US"/>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786F9FE0-6CC5-4F8F-82DF-9E0A2DE4B7EB}" type="datetime1">
              <a:rPr lang="en-US" smtClean="0"/>
              <a:t>3/10/2022</a:t>
            </a:fld>
            <a:endParaRPr lang="en-US"/>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EBC39718-2834-461C-8B57-D839047014A2}" type="datetime1">
              <a:rPr lang="en-US" smtClean="0"/>
              <a:t>3/10/2022</a:t>
            </a:fld>
            <a:endParaRPr lang="en-US"/>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8EE56ACA-E4B7-4C48-808B-6EA35EE1F1EC}" type="datetime1">
              <a:rPr lang="en-US" smtClean="0"/>
              <a:t>3/10/2022</a:t>
            </a:fld>
            <a:endParaRPr lang="en-US"/>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28DC6C7B-0476-4CA9-814F-E19859546FC9}" type="datetime1">
              <a:rPr lang="en-US" smtClean="0"/>
              <a:t>3/10/2022</a:t>
            </a:fld>
            <a:endParaRPr lang="en-US"/>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C64A5B6D-7068-47CC-B335-23F87B74E7C8}" type="datetime1">
              <a:rPr lang="en-US" smtClean="0"/>
              <a:t>3/10/2022</a:t>
            </a:fld>
            <a:endParaRPr lang="en-US"/>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7231912A-1030-421E-8103-E721F312D3E0}" type="datetime1">
              <a:rPr lang="en-US" smtClean="0"/>
              <a:t>3/10/2022</a:t>
            </a:fld>
            <a:endParaRPr lang="en-US"/>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58C996FE-4D0F-434E-8664-7678659F30B2}" type="datetime1">
              <a:rPr lang="en-US" smtClean="0"/>
              <a:t>3/10/2022</a:t>
            </a:fld>
            <a:endParaRPr lang="en-US"/>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142A4453-7981-462C-96AD-25841F5CC3D5}" type="datetime1">
              <a:rPr lang="en-US" smtClean="0"/>
              <a:t>3/10/2022</a:t>
            </a:fld>
            <a:endParaRPr lang="en-US"/>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0D7D4684-7A74-466F-B12E-917D8EFD7474}" type="datetime1">
              <a:rPr lang="en-US" smtClean="0"/>
              <a:t>3/10/2022</a:t>
            </a:fld>
            <a:endParaRPr lang="en-US"/>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3/10/2022</a:t>
            </a:fld>
            <a:endParaRPr lang="en-US"/>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a:solidFill>
                  <a:schemeClr val="accent1">
                    <a:lumMod val="75000"/>
                  </a:schemeClr>
                </a:solidFill>
              </a:rPr>
              <a:t>Unit 2</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113" y="228601"/>
            <a:ext cx="11065565" cy="6124754"/>
          </a:xfrm>
          <a:prstGeom prst="rect">
            <a:avLst/>
          </a:prstGeom>
        </p:spPr>
        <p:txBody>
          <a:bodyPr wrap="square">
            <a:spAutoFit/>
          </a:bodyPr>
          <a:lstStyle/>
          <a:p>
            <a:pPr fontAlgn="base"/>
            <a:r>
              <a:rPr lang="en-US" sz="2800" b="1" dirty="0">
                <a:solidFill>
                  <a:srgbClr val="FF0000"/>
                </a:solidFill>
                <a:latin typeface="Times New Roman" pitchFamily="18" charset="0"/>
                <a:cs typeface="Times New Roman" pitchFamily="18" charset="0"/>
              </a:rPr>
              <a:t>Advantages of ISO 9000 Certification :</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Business ISO-9000 certification forces a corporation to specialize in “how they are doing business”. Each procedure and work instruction must be documented and thus becomes a springboard for continuous improvement.</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Employees morale is increased as they’re asked to require control of their processes and document their work processes</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Better products and services result from continuous improvement process.</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Increased employee participation, involvement, awareness and systematic employee training are reduced problems.</a:t>
            </a:r>
          </a:p>
          <a:p>
            <a:pPr marL="342900" indent="-342900" fontAlgn="base">
              <a:buFont typeface="Arial" panose="020B0604020202020204" pitchFamily="34" charset="0"/>
              <a:buChar char="•"/>
            </a:pPr>
            <a:endParaRPr lang="en-IN" sz="2400" dirty="0">
              <a:latin typeface="Times New Roman" pitchFamily="18" charset="0"/>
              <a:cs typeface="Times New Roman" pitchFamily="18" charset="0"/>
            </a:endParaRPr>
          </a:p>
          <a:p>
            <a:pPr fontAlgn="base"/>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09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lstStyle/>
          <a:p>
            <a:pPr marL="0" indent="0" algn="just">
              <a:buNone/>
            </a:pPr>
            <a:r>
              <a:rPr lang="en-US" sz="3200" b="1" dirty="0"/>
              <a:t>CMMI level:</a:t>
            </a:r>
            <a:r>
              <a:rPr lang="en-US" sz="3200" dirty="0"/>
              <a:t> CMMI stands for </a:t>
            </a:r>
            <a:r>
              <a:rPr lang="en-US" sz="3200" b="1" dirty="0"/>
              <a:t>Capability maturity model Integration</a:t>
            </a:r>
            <a:r>
              <a:rPr lang="en-US" sz="3200" dirty="0"/>
              <a:t>. This model was originated in software engineering. It can be employed to direct process improvement throughout a project, department, or an entire organization.</a:t>
            </a:r>
            <a:endParaRPr lang="en-US" sz="36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47481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4887" y="304800"/>
            <a:ext cx="10628243" cy="6001643"/>
          </a:xfrm>
          <a:prstGeom prst="rect">
            <a:avLst/>
          </a:prstGeom>
        </p:spPr>
        <p:txBody>
          <a:bodyPr wrap="square">
            <a:spAutoFit/>
          </a:bodyPr>
          <a:lstStyle/>
          <a:p>
            <a:r>
              <a:rPr lang="en-US" sz="2800" b="1" u="sng" dirty="0">
                <a:solidFill>
                  <a:srgbClr val="FF0000"/>
                </a:solidFill>
                <a:latin typeface="Times New Roman" pitchFamily="18" charset="0"/>
                <a:cs typeface="Times New Roman" pitchFamily="18" charset="0"/>
              </a:rPr>
              <a:t>Software Engineering | Capability maturity model (CMM):</a:t>
            </a:r>
          </a:p>
          <a:p>
            <a:endParaRPr lang="en-IN" sz="2000" b="1" u="sng"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The Software Engineering Institute (SEI) Capability Maturity Model (CMM) specifies an increasing series of levels of a software development organization. The higher the level, the better the software development process, hence reaching each level is an expensive and time-consuming process.</a:t>
            </a:r>
          </a:p>
          <a:p>
            <a:pPr algn="just">
              <a:buFont typeface="Arial" pitchFamily="34" charset="0"/>
              <a:buChar char="•"/>
            </a:pPr>
            <a:endParaRPr lang="en-IN" sz="3200" dirty="0">
              <a:latin typeface="Times New Roman" pitchFamily="18" charset="0"/>
              <a:cs typeface="Times New Roman" pitchFamily="18" charset="0"/>
            </a:endParaRPr>
          </a:p>
          <a:p>
            <a:pPr fontAlgn="base"/>
            <a:r>
              <a:rPr lang="en-US" sz="3200" dirty="0">
                <a:latin typeface="Times New Roman" pitchFamily="18" charset="0"/>
                <a:cs typeface="Times New Roman" pitchFamily="18" charset="0"/>
              </a:rPr>
              <a:t>CMM was developed by the Software Engineering Institute (SEI) at Carnegie Mellon University in 1987. </a:t>
            </a:r>
            <a:br>
              <a:rPr lang="en-US" sz="2400" dirty="0">
                <a:latin typeface="Times New Roman" pitchFamily="18" charset="0"/>
                <a:cs typeface="Times New Roman" pitchFamily="18" charset="0"/>
              </a:rPr>
            </a:br>
            <a:r>
              <a:rPr lang="en-US" sz="2000" dirty="0">
                <a:latin typeface="Times New Roman" pitchFamily="18" charset="0"/>
                <a:cs typeface="Times New Roman" pitchFamily="18" charset="0"/>
              </a:rPr>
              <a:t> </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IN" sz="2000" u="sng" dirty="0">
              <a:latin typeface="Times New Roman" pitchFamily="18" charset="0"/>
              <a:cs typeface="Times New Roman" pitchFamily="18" charset="0"/>
            </a:endParaRPr>
          </a:p>
          <a:p>
            <a:pPr>
              <a:buFont typeface="Arial" pitchFamily="34" charset="0"/>
              <a:buChar char="•"/>
            </a:pPr>
            <a:endParaRPr lang="en-US" sz="2000" u="sng" dirty="0">
              <a:latin typeface="Times New Roman" pitchFamily="18" charset="0"/>
              <a:cs typeface="Times New Roman" pitchFamily="18" charset="0"/>
            </a:endParaRPr>
          </a:p>
        </p:txBody>
      </p:sp>
    </p:spTree>
    <p:extLst>
      <p:ext uri="{BB962C8B-B14F-4D97-AF65-F5344CB8AC3E}">
        <p14:creationId xmlns:p14="http://schemas.microsoft.com/office/powerpoint/2010/main" val="259598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4887" y="304800"/>
            <a:ext cx="10628243" cy="7417415"/>
          </a:xfrm>
          <a:prstGeom prst="rect">
            <a:avLst/>
          </a:prstGeom>
        </p:spPr>
        <p:txBody>
          <a:bodyPr wrap="square">
            <a:spAutoFit/>
          </a:bodyPr>
          <a:lstStyle/>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It is not a software process model. It is a framework which is used to </a:t>
            </a:r>
            <a:r>
              <a:rPr lang="en-US" sz="3200" dirty="0" err="1">
                <a:latin typeface="Times New Roman" pitchFamily="18" charset="0"/>
                <a:cs typeface="Times New Roman" pitchFamily="18" charset="0"/>
              </a:rPr>
              <a:t>analyse</a:t>
            </a:r>
            <a:r>
              <a:rPr lang="en-US" sz="3200" dirty="0">
                <a:latin typeface="Times New Roman" pitchFamily="18" charset="0"/>
                <a:cs typeface="Times New Roman" pitchFamily="18" charset="0"/>
              </a:rPr>
              <a:t> the approach and techniques followed by any organization to develop software products.</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It also provides guidelines to further enhance the maturity of the process used to develop those software products.</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It is based on profound feedback and development practices adopted by the most successful organizations worldwide.</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This model describes a strategy for software process improvement that should be followed by moving through 5 different levels.</a:t>
            </a:r>
          </a:p>
          <a:p>
            <a:pPr marL="457200" indent="-457200" algn="just" fontAlgn="base">
              <a:buFont typeface="Arial" panose="020B0604020202020204" pitchFamily="34" charset="0"/>
              <a:buChar char="•"/>
            </a:pPr>
            <a:r>
              <a:rPr lang="en-US" sz="3200" dirty="0">
                <a:latin typeface="Times New Roman" pitchFamily="18" charset="0"/>
                <a:cs typeface="Times New Roman" pitchFamily="18" charset="0"/>
              </a:rPr>
              <a:t>Each level of maturity shows a process capability level. All the levels except level-1 are further described by Key Process Areas (KPA’s).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IN" sz="2000" u="sng" dirty="0">
              <a:latin typeface="Times New Roman" pitchFamily="18" charset="0"/>
              <a:cs typeface="Times New Roman" pitchFamily="18" charset="0"/>
            </a:endParaRPr>
          </a:p>
          <a:p>
            <a:pPr>
              <a:buFont typeface="Arial" pitchFamily="34" charset="0"/>
              <a:buChar char="•"/>
            </a:pPr>
            <a:endParaRPr lang="en-US" sz="2000" u="sng" dirty="0">
              <a:latin typeface="Times New Roman" pitchFamily="18" charset="0"/>
              <a:cs typeface="Times New Roman" pitchFamily="18" charset="0"/>
            </a:endParaRPr>
          </a:p>
        </p:txBody>
      </p:sp>
    </p:spTree>
    <p:extLst>
      <p:ext uri="{BB962C8B-B14F-4D97-AF65-F5344CB8AC3E}">
        <p14:creationId xmlns:p14="http://schemas.microsoft.com/office/powerpoint/2010/main" val="256114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EA6CCCE5-5E90-4348-919D-D782EFDB1176}"/>
              </a:ext>
            </a:extLst>
          </p:cNvPr>
          <p:cNvPicPr>
            <a:picLocks noChangeAspect="1"/>
          </p:cNvPicPr>
          <p:nvPr/>
        </p:nvPicPr>
        <p:blipFill>
          <a:blip r:embed="rId2"/>
          <a:stretch>
            <a:fillRect/>
          </a:stretch>
        </p:blipFill>
        <p:spPr>
          <a:xfrm>
            <a:off x="1222513" y="49724"/>
            <a:ext cx="9087678" cy="6758551"/>
          </a:xfrm>
          <a:prstGeom prst="rect">
            <a:avLst/>
          </a:prstGeom>
        </p:spPr>
      </p:pic>
    </p:spTree>
    <p:extLst>
      <p:ext uri="{BB962C8B-B14F-4D97-AF65-F5344CB8AC3E}">
        <p14:creationId xmlns:p14="http://schemas.microsoft.com/office/powerpoint/2010/main" val="423755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078" y="304800"/>
            <a:ext cx="10933044" cy="7417415"/>
          </a:xfrm>
          <a:prstGeom prst="rect">
            <a:avLst/>
          </a:prstGeom>
        </p:spPr>
        <p:txBody>
          <a:bodyPr wrap="square">
            <a:spAutoFit/>
          </a:bodyPr>
          <a:lstStyle/>
          <a:p>
            <a:pPr algn="just"/>
            <a:r>
              <a:rPr lang="en-US" sz="3200" b="1" u="sng" dirty="0">
                <a:solidFill>
                  <a:srgbClr val="FF0000"/>
                </a:solidFill>
                <a:latin typeface="Times New Roman" pitchFamily="18" charset="0"/>
                <a:cs typeface="Times New Roman" pitchFamily="18" charset="0"/>
              </a:rPr>
              <a:t>Software Quality Framework:</a:t>
            </a:r>
          </a:p>
          <a:p>
            <a:pPr algn="just"/>
            <a:endParaRPr lang="en-IN" sz="2000" b="1" u="sng" dirty="0">
              <a:latin typeface="Times New Roman" pitchFamily="18" charset="0"/>
              <a:cs typeface="Times New Roman" pitchFamily="18" charset="0"/>
            </a:endParaRPr>
          </a:p>
          <a:p>
            <a:pPr algn="just">
              <a:buFont typeface="Arial" pitchFamily="34" charset="0"/>
              <a:buChar char="•"/>
            </a:pPr>
            <a:r>
              <a:rPr lang="en-US" sz="2800" dirty="0">
                <a:latin typeface="Times New Roman" pitchFamily="18" charset="0"/>
                <a:cs typeface="Times New Roman" pitchFamily="18" charset="0"/>
              </a:rPr>
              <a:t>Software Quality Framework is a model for software quality by connecting and integrating the different views of software quality.</a:t>
            </a:r>
          </a:p>
          <a:p>
            <a:pPr algn="just">
              <a:buFont typeface="Arial" pitchFamily="34" charset="0"/>
              <a:buChar char="•"/>
            </a:pPr>
            <a:r>
              <a:rPr lang="en-US" sz="2800" dirty="0">
                <a:latin typeface="Times New Roman" pitchFamily="18" charset="0"/>
                <a:cs typeface="Times New Roman" pitchFamily="18" charset="0"/>
              </a:rPr>
              <a:t> This framework connects the customer view with the developer view of software quality and it treats software as a product. The software product view describes the characteristics of a product that bear on its ability to satisfy stated and implied needs.</a:t>
            </a:r>
          </a:p>
          <a:p>
            <a:pPr algn="just">
              <a:buFont typeface="Arial" pitchFamily="34" charset="0"/>
              <a:buChar char="•"/>
            </a:pPr>
            <a:r>
              <a:rPr lang="en-US" sz="2800" dirty="0">
                <a:latin typeface="Times New Roman" pitchFamily="18" charset="0"/>
                <a:cs typeface="Times New Roman" pitchFamily="18" charset="0"/>
              </a:rPr>
              <a:t>This is a framework that describes all the different concepts relating to quality in a common way measured by qualitative scale that can be understood and interpreted in a common way. </a:t>
            </a:r>
          </a:p>
          <a:p>
            <a:pPr algn="just">
              <a:buFont typeface="Arial" pitchFamily="34" charset="0"/>
              <a:buChar char="•"/>
            </a:pPr>
            <a:r>
              <a:rPr lang="en-US" sz="2800" dirty="0">
                <a:latin typeface="Times New Roman" pitchFamily="18" charset="0"/>
                <a:cs typeface="Times New Roman" pitchFamily="18" charset="0"/>
              </a:rPr>
              <a:t>Therefore the most influential factor for the developers is the customer perception. </a:t>
            </a:r>
          </a:p>
          <a:p>
            <a:pPr algn="just">
              <a:buFont typeface="Arial" pitchFamily="34" charset="0"/>
              <a:buChar char="•"/>
            </a:pPr>
            <a:r>
              <a:rPr lang="en-US" sz="2800" dirty="0">
                <a:latin typeface="Times New Roman" pitchFamily="18" charset="0"/>
                <a:cs typeface="Times New Roman" pitchFamily="18" charset="0"/>
              </a:rPr>
              <a:t>This framework connects the developer with the customer to derive a common interpretation for quality.</a:t>
            </a:r>
          </a:p>
          <a:p>
            <a:pPr algn="just"/>
            <a:endParaRPr lang="en-US" sz="2000" b="1" u="sng"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104" y="304800"/>
            <a:ext cx="10946296" cy="6678751"/>
          </a:xfrm>
          <a:prstGeom prst="rect">
            <a:avLst/>
          </a:prstGeom>
        </p:spPr>
        <p:txBody>
          <a:bodyPr wrap="square">
            <a:spAutoFit/>
          </a:bodyPr>
          <a:lstStyle/>
          <a:p>
            <a:r>
              <a:rPr lang="en-US" sz="3200" b="1" dirty="0">
                <a:solidFill>
                  <a:srgbClr val="FF0000"/>
                </a:solidFill>
                <a:latin typeface="Times New Roman" pitchFamily="18" charset="0"/>
                <a:cs typeface="Times New Roman" pitchFamily="18" charset="0"/>
              </a:rPr>
              <a:t>verification and validation:</a:t>
            </a:r>
          </a:p>
          <a:p>
            <a:endParaRPr lang="en-IN" sz="2000" b="1" u="sng"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Verification and Validation is the process of investigating that a software system satisfies specifications and standards and it fulfills the required purpose. </a:t>
            </a:r>
            <a:r>
              <a:rPr lang="en-US" sz="2800" b="1" dirty="0">
                <a:latin typeface="Times New Roman" pitchFamily="18" charset="0"/>
                <a:cs typeface="Times New Roman" pitchFamily="18" charset="0"/>
              </a:rPr>
              <a:t>Barry Boehm</a:t>
            </a:r>
            <a:r>
              <a:rPr lang="en-US" sz="2800" dirty="0">
                <a:latin typeface="Times New Roman" pitchFamily="18" charset="0"/>
                <a:cs typeface="Times New Roman" pitchFamily="18" charset="0"/>
              </a:rPr>
              <a:t> described verification and validation as the following:</a:t>
            </a:r>
          </a:p>
          <a:p>
            <a:r>
              <a:rPr lang="en-US" sz="2800" b="1" i="1" dirty="0">
                <a:latin typeface="Times New Roman" pitchFamily="18" charset="0"/>
                <a:cs typeface="Times New Roman" pitchFamily="18" charset="0"/>
              </a:rPr>
              <a:t>Verification:</a:t>
            </a:r>
            <a:r>
              <a:rPr lang="en-US" sz="2800" i="1" dirty="0">
                <a:latin typeface="Times New Roman" pitchFamily="18" charset="0"/>
                <a:cs typeface="Times New Roman" pitchFamily="18" charset="0"/>
              </a:rPr>
              <a:t> Are we building the product right?</a:t>
            </a:r>
            <a:br>
              <a:rPr lang="en-US" sz="2800" dirty="0">
                <a:latin typeface="Times New Roman" pitchFamily="18" charset="0"/>
                <a:cs typeface="Times New Roman" pitchFamily="18" charset="0"/>
              </a:rPr>
            </a:br>
            <a:r>
              <a:rPr lang="en-US" sz="2800" b="1" i="1" dirty="0">
                <a:latin typeface="Times New Roman" pitchFamily="18" charset="0"/>
                <a:cs typeface="Times New Roman" pitchFamily="18" charset="0"/>
              </a:rPr>
              <a:t>Validation:</a:t>
            </a:r>
            <a:r>
              <a:rPr lang="en-US" sz="2800" i="1" dirty="0">
                <a:latin typeface="Times New Roman" pitchFamily="18" charset="0"/>
                <a:cs typeface="Times New Roman" pitchFamily="18" charset="0"/>
              </a:rPr>
              <a:t> Are we building the right product?</a:t>
            </a:r>
          </a:p>
          <a:p>
            <a:endParaRPr lang="en-IN" sz="2800" i="1" u="sng" dirty="0">
              <a:latin typeface="Times New Roman" pitchFamily="18" charset="0"/>
              <a:cs typeface="Times New Roman" pitchFamily="18" charset="0"/>
            </a:endParaRPr>
          </a:p>
          <a:p>
            <a:pPr fontAlgn="base"/>
            <a:r>
              <a:rPr lang="en-US" sz="2800" b="1" dirty="0">
                <a:latin typeface="Times New Roman" pitchFamily="18" charset="0"/>
                <a:cs typeface="Times New Roman" pitchFamily="18" charset="0"/>
              </a:rPr>
              <a:t>Verification: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Verification is the process of checking that a software achieves its goal without any bugs. It is the process to ensure whether the product that is developed is right or not. It verifies whether the developed product fulfills the requirements that we </a:t>
            </a:r>
            <a:r>
              <a:rPr lang="en-US" sz="2800" dirty="0" err="1">
                <a:latin typeface="Times New Roman" pitchFamily="18" charset="0"/>
                <a:cs typeface="Times New Roman" pitchFamily="18" charset="0"/>
              </a:rPr>
              <a:t>have.Verification</a:t>
            </a:r>
            <a:r>
              <a:rPr lang="en-US" sz="2800" dirty="0">
                <a:latin typeface="Times New Roman" pitchFamily="18" charset="0"/>
                <a:cs typeface="Times New Roman" pitchFamily="18" charset="0"/>
              </a:rPr>
              <a:t> is </a:t>
            </a:r>
            <a:r>
              <a:rPr lang="en-US" sz="2800" b="1" dirty="0">
                <a:latin typeface="Times New Roman" pitchFamily="18" charset="0"/>
                <a:cs typeface="Times New Roman" pitchFamily="18" charset="0"/>
              </a:rPr>
              <a:t>Static Testing</a:t>
            </a:r>
            <a:r>
              <a:rPr lang="en-US" sz="2800" dirty="0">
                <a:latin typeface="Times New Roman" pitchFamily="18" charset="0"/>
                <a:cs typeface="Times New Roman" pitchFamily="18" charset="0"/>
              </a:rPr>
              <a:t>.</a:t>
            </a:r>
          </a:p>
          <a:p>
            <a:pPr fontAlgn="base"/>
            <a:endParaRPr lang="en-US" sz="2000" b="1" dirty="0">
              <a:latin typeface="Times New Roman" pitchFamily="18" charset="0"/>
              <a:cs typeface="Times New Roman" pitchFamily="18" charset="0"/>
            </a:endParaRPr>
          </a:p>
          <a:p>
            <a:endParaRPr lang="en-US" sz="2000" u="sng"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5861" y="304800"/>
            <a:ext cx="9839740" cy="3170099"/>
          </a:xfrm>
          <a:prstGeom prst="rect">
            <a:avLst/>
          </a:prstGeom>
        </p:spPr>
        <p:txBody>
          <a:bodyPr wrap="square">
            <a:spAutoFit/>
          </a:bodyPr>
          <a:lstStyle/>
          <a:p>
            <a:pPr fontAlgn="base"/>
            <a:r>
              <a:rPr lang="en-US" sz="3600" b="1" dirty="0">
                <a:solidFill>
                  <a:srgbClr val="FF0000"/>
                </a:solidFill>
                <a:latin typeface="Times New Roman" pitchFamily="18" charset="0"/>
                <a:cs typeface="Times New Roman" pitchFamily="18" charset="0"/>
              </a:rPr>
              <a:t>Activities involved in verification:</a:t>
            </a:r>
          </a:p>
          <a:p>
            <a:pPr fontAlgn="base"/>
            <a:r>
              <a:rPr lang="en-US" sz="3600" dirty="0">
                <a:latin typeface="Times New Roman" pitchFamily="18" charset="0"/>
                <a:cs typeface="Times New Roman" pitchFamily="18" charset="0"/>
              </a:rPr>
              <a:t>Inspections</a:t>
            </a:r>
          </a:p>
          <a:p>
            <a:pPr fontAlgn="base"/>
            <a:r>
              <a:rPr lang="en-US" sz="3600" dirty="0">
                <a:latin typeface="Times New Roman" pitchFamily="18" charset="0"/>
                <a:cs typeface="Times New Roman" pitchFamily="18" charset="0"/>
              </a:rPr>
              <a:t>Reviews</a:t>
            </a:r>
          </a:p>
          <a:p>
            <a:pPr fontAlgn="base"/>
            <a:r>
              <a:rPr lang="en-US" sz="3600" dirty="0">
                <a:latin typeface="Times New Roman" pitchFamily="18" charset="0"/>
                <a:cs typeface="Times New Roman" pitchFamily="18" charset="0"/>
              </a:rPr>
              <a:t>Walkthroughs</a:t>
            </a:r>
          </a:p>
          <a:p>
            <a:pPr fontAlgn="base"/>
            <a:r>
              <a:rPr lang="en-US" sz="3600" dirty="0">
                <a:latin typeface="Times New Roman" pitchFamily="18" charset="0"/>
                <a:cs typeface="Times New Roman" pitchFamily="18" charset="0"/>
              </a:rPr>
              <a:t>Desk-checking</a:t>
            </a:r>
          </a:p>
          <a:p>
            <a:endParaRPr lang="en-US" sz="2000" u="sng" dirty="0">
              <a:latin typeface="Times New Roman" pitchFamily="18" charset="0"/>
              <a:cs typeface="Times New Roman" pitchFamily="18" charset="0"/>
            </a:endParaRPr>
          </a:p>
        </p:txBody>
      </p:sp>
    </p:spTree>
    <p:extLst>
      <p:ext uri="{BB962C8B-B14F-4D97-AF65-F5344CB8AC3E}">
        <p14:creationId xmlns:p14="http://schemas.microsoft.com/office/powerpoint/2010/main" val="203774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851" y="304801"/>
            <a:ext cx="11171583" cy="5262979"/>
          </a:xfrm>
          <a:prstGeom prst="rect">
            <a:avLst/>
          </a:prstGeom>
        </p:spPr>
        <p:txBody>
          <a:bodyPr wrap="square">
            <a:spAutoFit/>
          </a:bodyPr>
          <a:lstStyle/>
          <a:p>
            <a:pPr fontAlgn="base"/>
            <a:r>
              <a:rPr lang="en-US" sz="3200" b="1" dirty="0">
                <a:solidFill>
                  <a:srgbClr val="FF0000"/>
                </a:solidFill>
                <a:latin typeface="Times New Roman" pitchFamily="18" charset="0"/>
                <a:cs typeface="Times New Roman" pitchFamily="18" charset="0"/>
              </a:rPr>
              <a:t>Validation:</a:t>
            </a:r>
          </a:p>
          <a:p>
            <a:pPr algn="just" fontAlgn="base">
              <a:buFont typeface="Arial" pitchFamily="34" charset="0"/>
              <a:buChar char="•"/>
            </a:pPr>
            <a:r>
              <a:rPr lang="en-US" sz="3200" dirty="0">
                <a:latin typeface="Times New Roman" pitchFamily="18" charset="0"/>
                <a:cs typeface="Times New Roman" pitchFamily="18" charset="0"/>
              </a:rPr>
              <a:t>Validation is the process of checking whether the software product is up to the mark or in other words product has high level requirements. </a:t>
            </a:r>
          </a:p>
          <a:p>
            <a:pPr algn="just" fontAlgn="base">
              <a:buFont typeface="Arial" pitchFamily="34" charset="0"/>
              <a:buChar char="•"/>
            </a:pPr>
            <a:r>
              <a:rPr lang="en-US" sz="3200" dirty="0">
                <a:latin typeface="Times New Roman" pitchFamily="18" charset="0"/>
                <a:cs typeface="Times New Roman" pitchFamily="18" charset="0"/>
              </a:rPr>
              <a:t>It is the process of checking the validation of product i.e. it checks what we are developing is the right product. it is validation of actual and expected product.</a:t>
            </a:r>
          </a:p>
          <a:p>
            <a:pPr fontAlgn="base">
              <a:buFont typeface="Arial" pitchFamily="34" charset="0"/>
              <a:buChar char="•"/>
            </a:pPr>
            <a:r>
              <a:rPr lang="en-US" sz="3200" dirty="0">
                <a:latin typeface="Times New Roman" pitchFamily="18" charset="0"/>
                <a:cs typeface="Times New Roman" pitchFamily="18" charset="0"/>
              </a:rPr>
              <a:t>Validation is the </a:t>
            </a:r>
            <a:r>
              <a:rPr lang="en-US" sz="3200" b="1" dirty="0">
                <a:latin typeface="Times New Roman" pitchFamily="18" charset="0"/>
                <a:cs typeface="Times New Roman" pitchFamily="18" charset="0"/>
              </a:rPr>
              <a:t>Dynamic Testing</a:t>
            </a:r>
            <a:r>
              <a:rPr lang="en-US" sz="3200" dirty="0">
                <a:latin typeface="Times New Roman" pitchFamily="18" charset="0"/>
                <a:cs typeface="Times New Roman" pitchFamily="18" charset="0"/>
              </a:rPr>
              <a:t>.</a:t>
            </a:r>
          </a:p>
          <a:p>
            <a:pPr fontAlgn="base"/>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852" y="304801"/>
            <a:ext cx="9283148" cy="3477875"/>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Activities involved in validation:</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Black box testing</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White box testing</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Unit testing</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kumimoji="0" lang="en-US" sz="2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99894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200" dirty="0">
                <a:solidFill>
                  <a:schemeClr val="accent1">
                    <a:lumMod val="75000"/>
                  </a:schemeClr>
                </a:solidFill>
              </a:rPr>
              <a:t>Software Quality Assurance (SQA)</a:t>
            </a:r>
          </a:p>
          <a:p>
            <a:r>
              <a:rPr lang="en-US" sz="3200" dirty="0">
                <a:solidFill>
                  <a:schemeClr val="accent1">
                    <a:lumMod val="75000"/>
                  </a:schemeClr>
                </a:solidFill>
              </a:rPr>
              <a:t>Verification and Validation</a:t>
            </a:r>
          </a:p>
          <a:p>
            <a:r>
              <a:rPr lang="en-US" sz="3200" dirty="0">
                <a:solidFill>
                  <a:schemeClr val="accent1">
                    <a:lumMod val="75000"/>
                  </a:schemeClr>
                </a:solidFill>
              </a:rPr>
              <a:t>SQA Plans</a:t>
            </a:r>
          </a:p>
          <a:p>
            <a:r>
              <a:rPr lang="en-US" sz="3200" dirty="0">
                <a:solidFill>
                  <a:schemeClr val="accent1">
                    <a:lumMod val="75000"/>
                  </a:schemeClr>
                </a:solidFill>
              </a:rPr>
              <a:t>Software Quality Frameworks</a:t>
            </a:r>
          </a:p>
          <a:p>
            <a:r>
              <a:rPr lang="en-US" sz="3200" dirty="0">
                <a:solidFill>
                  <a:schemeClr val="accent1">
                    <a:lumMod val="75000"/>
                  </a:schemeClr>
                </a:solidFill>
              </a:rPr>
              <a:t>ISO 9000 Models</a:t>
            </a:r>
          </a:p>
          <a:p>
            <a:r>
              <a:rPr lang="en-US" sz="3200" dirty="0">
                <a:solidFill>
                  <a:schemeClr val="accent1">
                    <a:lumMod val="75000"/>
                  </a:schemeClr>
                </a:solidFill>
              </a:rPr>
              <a:t>SEI-CMM Model.</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190417134655/3332.jpg"/>
          <p:cNvPicPr>
            <a:picLocks noChangeAspect="1" noChangeArrowheads="1"/>
          </p:cNvPicPr>
          <p:nvPr/>
        </p:nvPicPr>
        <p:blipFill>
          <a:blip r:embed="rId2" cstate="print"/>
          <a:srcRect/>
          <a:stretch>
            <a:fillRect/>
          </a:stretch>
        </p:blipFill>
        <p:spPr bwMode="auto">
          <a:xfrm>
            <a:off x="1828800" y="457200"/>
            <a:ext cx="8318500" cy="4687364"/>
          </a:xfrm>
          <a:prstGeom prst="rect">
            <a:avLst/>
          </a:prstGeom>
          <a:noFill/>
        </p:spPr>
      </p:pic>
      <p:pic>
        <p:nvPicPr>
          <p:cNvPr id="1028" name="Picture 4" descr="https://media.geeksforgeeks.org/wp-content/uploads/20190417134707/Capture666.jpg"/>
          <p:cNvPicPr>
            <a:picLocks noChangeAspect="1" noChangeArrowheads="1"/>
          </p:cNvPicPr>
          <p:nvPr/>
        </p:nvPicPr>
        <p:blipFill>
          <a:blip r:embed="rId3" cstate="print"/>
          <a:srcRect/>
          <a:stretch>
            <a:fillRect/>
          </a:stretch>
        </p:blipFill>
        <p:spPr bwMode="auto">
          <a:xfrm>
            <a:off x="2667000" y="5562600"/>
            <a:ext cx="7525402" cy="1066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4337529"/>
              </p:ext>
            </p:extLst>
          </p:nvPr>
        </p:nvGraphicFramePr>
        <p:xfrm>
          <a:off x="530087" y="198782"/>
          <a:ext cx="10919791" cy="6116084"/>
        </p:xfrm>
        <a:graphic>
          <a:graphicData uri="http://schemas.openxmlformats.org/drawingml/2006/table">
            <a:tbl>
              <a:tblPr/>
              <a:tblGrid>
                <a:gridCol w="5453168">
                  <a:extLst>
                    <a:ext uri="{9D8B030D-6E8A-4147-A177-3AD203B41FA5}">
                      <a16:colId xmlns:a16="http://schemas.microsoft.com/office/drawing/2014/main" val="20000"/>
                    </a:ext>
                  </a:extLst>
                </a:gridCol>
                <a:gridCol w="5466623">
                  <a:extLst>
                    <a:ext uri="{9D8B030D-6E8A-4147-A177-3AD203B41FA5}">
                      <a16:colId xmlns:a16="http://schemas.microsoft.com/office/drawing/2014/main" val="20001"/>
                    </a:ext>
                  </a:extLst>
                </a:gridCol>
              </a:tblGrid>
              <a:tr h="445801">
                <a:tc>
                  <a:txBody>
                    <a:bodyPr/>
                    <a:lstStyle/>
                    <a:p>
                      <a:pPr algn="ctr" fontAlgn="base"/>
                      <a:r>
                        <a:rPr lang="en-US" sz="2800" b="1" u="sng" dirty="0">
                          <a:solidFill>
                            <a:srgbClr val="FF0000"/>
                          </a:solidFill>
                          <a:latin typeface="Times New Roman" pitchFamily="18" charset="0"/>
                          <a:cs typeface="Times New Roman" pitchFamily="18" charset="0"/>
                        </a:rPr>
                        <a:t>Verification</a:t>
                      </a:r>
                    </a:p>
                  </a:txBody>
                  <a:tcPr marL="49082" marR="49082" marT="49082" marB="49082" anchor="ctr">
                    <a:lnL>
                      <a:noFill/>
                    </a:lnL>
                    <a:lnR>
                      <a:noFill/>
                    </a:lnR>
                    <a:lnT>
                      <a:noFill/>
                    </a:lnT>
                    <a:lnB>
                      <a:noFill/>
                    </a:lnB>
                    <a:solidFill>
                      <a:srgbClr val="FFFFFF"/>
                    </a:solidFill>
                  </a:tcPr>
                </a:tc>
                <a:tc>
                  <a:txBody>
                    <a:bodyPr/>
                    <a:lstStyle/>
                    <a:p>
                      <a:pPr algn="ctr" fontAlgn="base"/>
                      <a:r>
                        <a:rPr lang="en-US" sz="2800" b="1" u="sng" dirty="0">
                          <a:solidFill>
                            <a:srgbClr val="FF0000"/>
                          </a:solidFill>
                          <a:latin typeface="Times New Roman" pitchFamily="18" charset="0"/>
                          <a:cs typeface="Times New Roman" pitchFamily="18" charset="0"/>
                        </a:rPr>
                        <a:t>Validation</a:t>
                      </a:r>
                    </a:p>
                  </a:txBody>
                  <a:tcPr marL="49082" marR="49082" marT="49082" marB="49082" anchor="ctr">
                    <a:lnL>
                      <a:noFill/>
                    </a:lnL>
                    <a:lnR>
                      <a:noFill/>
                    </a:lnR>
                    <a:lnT>
                      <a:noFill/>
                    </a:lnT>
                    <a:lnB>
                      <a:noFill/>
                    </a:lnB>
                    <a:solidFill>
                      <a:srgbClr val="FFFFFF"/>
                    </a:solidFill>
                  </a:tcPr>
                </a:tc>
                <a:extLst>
                  <a:ext uri="{0D108BD9-81ED-4DB2-BD59-A6C34878D82A}">
                    <a16:rowId xmlns:a16="http://schemas.microsoft.com/office/drawing/2014/main" val="10000"/>
                  </a:ext>
                </a:extLst>
              </a:tr>
              <a:tr h="1045978">
                <a:tc>
                  <a:txBody>
                    <a:bodyPr/>
                    <a:lstStyle/>
                    <a:p>
                      <a:pPr algn="l" fontAlgn="base"/>
                      <a:r>
                        <a:rPr lang="en-US" sz="2800" b="0">
                          <a:latin typeface="Times New Roman" pitchFamily="18" charset="0"/>
                          <a:cs typeface="Times New Roman" pitchFamily="18" charset="0"/>
                        </a:rPr>
                        <a:t>It includes checking documents, design, codes and programs.</a:t>
                      </a:r>
                    </a:p>
                  </a:txBody>
                  <a:tcPr marL="49082" marR="49082" marT="68715" marB="68715" anchor="ctr">
                    <a:lnL>
                      <a:noFill/>
                    </a:lnL>
                    <a:lnR>
                      <a:noFill/>
                    </a:lnR>
                    <a:lnT>
                      <a:noFill/>
                    </a:lnT>
                    <a:lnB>
                      <a:noFill/>
                    </a:lnB>
                    <a:solidFill>
                      <a:srgbClr val="FFFFFF"/>
                    </a:solidFill>
                  </a:tcPr>
                </a:tc>
                <a:tc>
                  <a:txBody>
                    <a:bodyPr/>
                    <a:lstStyle/>
                    <a:p>
                      <a:pPr algn="l" fontAlgn="base"/>
                      <a:r>
                        <a:rPr lang="en-US" sz="2800" b="0">
                          <a:latin typeface="Times New Roman" pitchFamily="18" charset="0"/>
                          <a:cs typeface="Times New Roman" pitchFamily="18" charset="0"/>
                        </a:rPr>
                        <a:t>It includes testing and validating the actual product.</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1"/>
                  </a:ext>
                </a:extLst>
              </a:tr>
              <a:tr h="731120">
                <a:tc>
                  <a:txBody>
                    <a:bodyPr/>
                    <a:lstStyle/>
                    <a:p>
                      <a:pPr algn="l" fontAlgn="base"/>
                      <a:r>
                        <a:rPr lang="en-US" sz="2800" b="0">
                          <a:latin typeface="Times New Roman" pitchFamily="18" charset="0"/>
                          <a:cs typeface="Times New Roman" pitchFamily="18" charset="0"/>
                        </a:rPr>
                        <a:t>Verification is the static testing.</a:t>
                      </a:r>
                    </a:p>
                  </a:txBody>
                  <a:tcPr marL="49082" marR="49082" marT="68715" marB="68715" anchor="ctr">
                    <a:lnL>
                      <a:noFill/>
                    </a:lnL>
                    <a:lnR>
                      <a:noFill/>
                    </a:lnR>
                    <a:lnT>
                      <a:noFill/>
                    </a:lnT>
                    <a:lnB>
                      <a:noFill/>
                    </a:lnB>
                    <a:solidFill>
                      <a:srgbClr val="FFFFFF"/>
                    </a:solidFill>
                  </a:tcPr>
                </a:tc>
                <a:tc>
                  <a:txBody>
                    <a:bodyPr/>
                    <a:lstStyle/>
                    <a:p>
                      <a:pPr algn="l" fontAlgn="base"/>
                      <a:r>
                        <a:rPr lang="en-US" sz="2800" b="0">
                          <a:latin typeface="Times New Roman" pitchFamily="18" charset="0"/>
                          <a:cs typeface="Times New Roman" pitchFamily="18" charset="0"/>
                        </a:rPr>
                        <a:t>Validation is the dynamic testing.</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2"/>
                  </a:ext>
                </a:extLst>
              </a:tr>
              <a:tr h="841578">
                <a:tc>
                  <a:txBody>
                    <a:bodyPr/>
                    <a:lstStyle/>
                    <a:p>
                      <a:pPr algn="l" fontAlgn="base"/>
                      <a:r>
                        <a:rPr lang="en-US" sz="2800" b="0">
                          <a:latin typeface="Times New Roman" pitchFamily="18" charset="0"/>
                          <a:cs typeface="Times New Roman" pitchFamily="18" charset="0"/>
                        </a:rPr>
                        <a:t>It does </a:t>
                      </a:r>
                      <a:r>
                        <a:rPr lang="en-US" sz="2800" b="0" i="1">
                          <a:latin typeface="Times New Roman" pitchFamily="18" charset="0"/>
                          <a:cs typeface="Times New Roman" pitchFamily="18" charset="0"/>
                        </a:rPr>
                        <a:t>not</a:t>
                      </a:r>
                      <a:r>
                        <a:rPr lang="en-US" sz="2800" b="0">
                          <a:latin typeface="Times New Roman" pitchFamily="18" charset="0"/>
                          <a:cs typeface="Times New Roman" pitchFamily="18" charset="0"/>
                        </a:rPr>
                        <a:t> include the execution of the code.</a:t>
                      </a:r>
                    </a:p>
                  </a:txBody>
                  <a:tcPr marL="49082" marR="49082" marT="68715" marB="68715" anchor="ctr">
                    <a:lnL>
                      <a:noFill/>
                    </a:lnL>
                    <a:lnR>
                      <a:noFill/>
                    </a:lnR>
                    <a:lnT>
                      <a:noFill/>
                    </a:lnT>
                    <a:lnB>
                      <a:noFill/>
                    </a:lnB>
                    <a:solidFill>
                      <a:srgbClr val="FFFFFF"/>
                    </a:solidFill>
                  </a:tcPr>
                </a:tc>
                <a:tc>
                  <a:txBody>
                    <a:bodyPr/>
                    <a:lstStyle/>
                    <a:p>
                      <a:pPr algn="l" fontAlgn="base"/>
                      <a:r>
                        <a:rPr lang="en-US" sz="2800" b="0" dirty="0">
                          <a:latin typeface="Times New Roman" pitchFamily="18" charset="0"/>
                          <a:cs typeface="Times New Roman" pitchFamily="18" charset="0"/>
                        </a:rPr>
                        <a:t>It includes the execution of the code.</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3"/>
                  </a:ext>
                </a:extLst>
              </a:tr>
              <a:tr h="1360837">
                <a:tc>
                  <a:txBody>
                    <a:bodyPr/>
                    <a:lstStyle/>
                    <a:p>
                      <a:pPr algn="l" fontAlgn="base"/>
                      <a:r>
                        <a:rPr lang="en-US" sz="2800" b="0">
                          <a:latin typeface="Times New Roman" pitchFamily="18" charset="0"/>
                          <a:cs typeface="Times New Roman" pitchFamily="18" charset="0"/>
                        </a:rPr>
                        <a:t>Methods used in verification are reviews, walkthroughs, inspections and desk-checking.</a:t>
                      </a:r>
                    </a:p>
                  </a:txBody>
                  <a:tcPr marL="49082" marR="49082" marT="68715" marB="68715" anchor="ctr">
                    <a:lnL>
                      <a:noFill/>
                    </a:lnL>
                    <a:lnR>
                      <a:noFill/>
                    </a:lnR>
                    <a:lnT>
                      <a:noFill/>
                    </a:lnT>
                    <a:lnB>
                      <a:noFill/>
                    </a:lnB>
                    <a:solidFill>
                      <a:srgbClr val="FFFFFF"/>
                    </a:solidFill>
                  </a:tcPr>
                </a:tc>
                <a:tc>
                  <a:txBody>
                    <a:bodyPr/>
                    <a:lstStyle/>
                    <a:p>
                      <a:pPr algn="l" fontAlgn="base"/>
                      <a:r>
                        <a:rPr lang="en-US" sz="2800" b="0" dirty="0">
                          <a:latin typeface="Times New Roman" pitchFamily="18" charset="0"/>
                          <a:cs typeface="Times New Roman" pitchFamily="18" charset="0"/>
                        </a:rPr>
                        <a:t>Methods used in validation are Black Box Testing, White Box Testing and non-functional testing.</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4"/>
                  </a:ext>
                </a:extLst>
              </a:tr>
              <a:tr h="1405642">
                <a:tc gridSpan="2">
                  <a:txBody>
                    <a:bodyPr/>
                    <a:lstStyle/>
                    <a:p>
                      <a:pPr algn="l" fontAlgn="base"/>
                      <a:endParaRPr lang="en-US" sz="1600" b="0" dirty="0">
                        <a:latin typeface="Times New Roman" pitchFamily="18" charset="0"/>
                        <a:cs typeface="Times New Roman" pitchFamily="18" charset="0"/>
                      </a:endParaRPr>
                    </a:p>
                  </a:txBody>
                  <a:tcPr marL="49082" marR="49082" marT="68715" marB="68715" anchor="ctr">
                    <a:lnL>
                      <a:noFill/>
                    </a:lnL>
                    <a:lnR>
                      <a:noFill/>
                    </a:lnR>
                    <a:lnT>
                      <a:noFill/>
                    </a:lnT>
                    <a:lnB>
                      <a:noFill/>
                    </a:lnB>
                    <a:solidFill>
                      <a:srgbClr val="FFFFFF"/>
                    </a:solidFill>
                  </a:tcPr>
                </a:tc>
                <a:tc hMerge="1">
                  <a:txBody>
                    <a:bodyPr/>
                    <a:lstStyle/>
                    <a:p>
                      <a:pPr algn="l" fontAlgn="base"/>
                      <a:endParaRPr lang="en-US" sz="1600" b="0">
                        <a:latin typeface="Times New Roman" pitchFamily="18" charset="0"/>
                        <a:cs typeface="Times New Roman" pitchFamily="18" charset="0"/>
                      </a:endParaRP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9534847"/>
              </p:ext>
            </p:extLst>
          </p:nvPr>
        </p:nvGraphicFramePr>
        <p:xfrm>
          <a:off x="583095" y="152401"/>
          <a:ext cx="11237844" cy="5677624"/>
        </p:xfrm>
        <a:graphic>
          <a:graphicData uri="http://schemas.openxmlformats.org/drawingml/2006/table">
            <a:tbl>
              <a:tblPr/>
              <a:tblGrid>
                <a:gridCol w="5618922">
                  <a:extLst>
                    <a:ext uri="{9D8B030D-6E8A-4147-A177-3AD203B41FA5}">
                      <a16:colId xmlns:a16="http://schemas.microsoft.com/office/drawing/2014/main" val="20000"/>
                    </a:ext>
                  </a:extLst>
                </a:gridCol>
                <a:gridCol w="5618922">
                  <a:extLst>
                    <a:ext uri="{9D8B030D-6E8A-4147-A177-3AD203B41FA5}">
                      <a16:colId xmlns:a16="http://schemas.microsoft.com/office/drawing/2014/main" val="20001"/>
                    </a:ext>
                  </a:extLst>
                </a:gridCol>
              </a:tblGrid>
              <a:tr h="357809">
                <a:tc>
                  <a:txBody>
                    <a:bodyPr/>
                    <a:lstStyle/>
                    <a:p>
                      <a:pPr algn="ctr" fontAlgn="base"/>
                      <a:r>
                        <a:rPr lang="en-US" sz="2400" b="1" u="sng" dirty="0">
                          <a:solidFill>
                            <a:srgbClr val="FF0000"/>
                          </a:solidFill>
                          <a:latin typeface="Times New Roman" pitchFamily="18" charset="0"/>
                          <a:cs typeface="Times New Roman" pitchFamily="18" charset="0"/>
                        </a:rPr>
                        <a:t>Verification</a:t>
                      </a:r>
                    </a:p>
                  </a:txBody>
                  <a:tcPr marL="49082" marR="49082" marT="49082" marB="49082" anchor="ctr">
                    <a:lnL>
                      <a:noFill/>
                    </a:lnL>
                    <a:lnR>
                      <a:noFill/>
                    </a:lnR>
                    <a:lnT>
                      <a:noFill/>
                    </a:lnT>
                    <a:lnB>
                      <a:noFill/>
                    </a:lnB>
                    <a:solidFill>
                      <a:srgbClr val="FFFFFF"/>
                    </a:solidFill>
                  </a:tcPr>
                </a:tc>
                <a:tc>
                  <a:txBody>
                    <a:bodyPr/>
                    <a:lstStyle/>
                    <a:p>
                      <a:pPr algn="ctr" fontAlgn="base"/>
                      <a:r>
                        <a:rPr lang="en-US" sz="2400" b="1" u="sng" dirty="0">
                          <a:solidFill>
                            <a:srgbClr val="FF0000"/>
                          </a:solidFill>
                          <a:latin typeface="Times New Roman" pitchFamily="18" charset="0"/>
                          <a:cs typeface="Times New Roman" pitchFamily="18" charset="0"/>
                        </a:rPr>
                        <a:t>Validation</a:t>
                      </a:r>
                    </a:p>
                  </a:txBody>
                  <a:tcPr marL="49082" marR="49082" marT="49082" marB="49082" anchor="ctr">
                    <a:lnL>
                      <a:noFill/>
                    </a:lnL>
                    <a:lnR>
                      <a:noFill/>
                    </a:lnR>
                    <a:lnT>
                      <a:noFill/>
                    </a:lnT>
                    <a:lnB>
                      <a:noFill/>
                    </a:lnB>
                    <a:solidFill>
                      <a:srgbClr val="FFFFFF"/>
                    </a:solidFill>
                  </a:tcPr>
                </a:tc>
                <a:extLst>
                  <a:ext uri="{0D108BD9-81ED-4DB2-BD59-A6C34878D82A}">
                    <a16:rowId xmlns:a16="http://schemas.microsoft.com/office/drawing/2014/main" val="10000"/>
                  </a:ext>
                </a:extLst>
              </a:tr>
              <a:tr h="767797">
                <a:tc>
                  <a:txBody>
                    <a:bodyPr/>
                    <a:lstStyle/>
                    <a:p>
                      <a:pPr algn="l" fontAlgn="base"/>
                      <a:r>
                        <a:rPr lang="en-US" sz="2400" b="0" dirty="0">
                          <a:latin typeface="Times New Roman" pitchFamily="18" charset="0"/>
                          <a:cs typeface="Times New Roman" pitchFamily="18" charset="0"/>
                        </a:rPr>
                        <a:t>It checks whether the software conforms to specifications or not.</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dirty="0">
                          <a:latin typeface="Times New Roman" pitchFamily="18" charset="0"/>
                          <a:cs typeface="Times New Roman" pitchFamily="18" charset="0"/>
                        </a:rPr>
                        <a:t>It checks whether the software meets the requirements and expectations of a customer or not.</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5"/>
                  </a:ext>
                </a:extLst>
              </a:tr>
              <a:tr h="581440">
                <a:tc>
                  <a:txBody>
                    <a:bodyPr/>
                    <a:lstStyle/>
                    <a:p>
                      <a:pPr algn="l" fontAlgn="base"/>
                      <a:r>
                        <a:rPr lang="en-US" sz="2400" b="0" dirty="0">
                          <a:latin typeface="Times New Roman" pitchFamily="18" charset="0"/>
                          <a:cs typeface="Times New Roman" pitchFamily="18" charset="0"/>
                        </a:rPr>
                        <a:t>It can find the bugs in the early stage of the development.</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a:latin typeface="Times New Roman" pitchFamily="18" charset="0"/>
                          <a:cs typeface="Times New Roman" pitchFamily="18" charset="0"/>
                        </a:rPr>
                        <a:t>It can only find the bugs that could not be found by the verification process.</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6"/>
                  </a:ext>
                </a:extLst>
              </a:tr>
              <a:tr h="581440">
                <a:tc>
                  <a:txBody>
                    <a:bodyPr/>
                    <a:lstStyle/>
                    <a:p>
                      <a:pPr algn="l" fontAlgn="base"/>
                      <a:r>
                        <a:rPr lang="en-US" sz="2400" b="0">
                          <a:latin typeface="Times New Roman" pitchFamily="18" charset="0"/>
                          <a:cs typeface="Times New Roman" pitchFamily="18" charset="0"/>
                        </a:rPr>
                        <a:t>The goal of verification is application and software architecture and specification.</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dirty="0">
                          <a:latin typeface="Times New Roman" pitchFamily="18" charset="0"/>
                          <a:cs typeface="Times New Roman" pitchFamily="18" charset="0"/>
                        </a:rPr>
                        <a:t>The goal of validation is an actual product.</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7"/>
                  </a:ext>
                </a:extLst>
              </a:tr>
              <a:tr h="581440">
                <a:tc>
                  <a:txBody>
                    <a:bodyPr/>
                    <a:lstStyle/>
                    <a:p>
                      <a:pPr algn="l" fontAlgn="base"/>
                      <a:r>
                        <a:rPr lang="en-US" sz="2400" b="0">
                          <a:latin typeface="Times New Roman" pitchFamily="18" charset="0"/>
                          <a:cs typeface="Times New Roman" pitchFamily="18" charset="0"/>
                        </a:rPr>
                        <a:t>Quality assurance team does verification.</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dirty="0">
                          <a:latin typeface="Times New Roman" pitchFamily="18" charset="0"/>
                          <a:cs typeface="Times New Roman" pitchFamily="18" charset="0"/>
                        </a:rPr>
                        <a:t>Validation is executed on software code with the help of testing team.</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8"/>
                  </a:ext>
                </a:extLst>
              </a:tr>
              <a:tr h="395079">
                <a:tc>
                  <a:txBody>
                    <a:bodyPr/>
                    <a:lstStyle/>
                    <a:p>
                      <a:pPr algn="l" fontAlgn="base"/>
                      <a:r>
                        <a:rPr lang="en-US" sz="2400" b="0">
                          <a:latin typeface="Times New Roman" pitchFamily="18" charset="0"/>
                          <a:cs typeface="Times New Roman" pitchFamily="18" charset="0"/>
                        </a:rPr>
                        <a:t>It comes before validation.</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a:latin typeface="Times New Roman" pitchFamily="18" charset="0"/>
                          <a:cs typeface="Times New Roman" pitchFamily="18" charset="0"/>
                        </a:rPr>
                        <a:t>It comes after verification.</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09"/>
                  </a:ext>
                </a:extLst>
              </a:tr>
              <a:tr h="581440">
                <a:tc>
                  <a:txBody>
                    <a:bodyPr/>
                    <a:lstStyle/>
                    <a:p>
                      <a:pPr algn="l" fontAlgn="base"/>
                      <a:r>
                        <a:rPr lang="en-US" sz="2400" b="0">
                          <a:latin typeface="Times New Roman" pitchFamily="18" charset="0"/>
                          <a:cs typeface="Times New Roman" pitchFamily="18" charset="0"/>
                        </a:rPr>
                        <a:t>It consists of checking of documents/files and is performed by human.</a:t>
                      </a:r>
                    </a:p>
                  </a:txBody>
                  <a:tcPr marL="49082" marR="49082" marT="68715" marB="68715" anchor="ctr">
                    <a:lnL>
                      <a:noFill/>
                    </a:lnL>
                    <a:lnR>
                      <a:noFill/>
                    </a:lnR>
                    <a:lnT>
                      <a:noFill/>
                    </a:lnT>
                    <a:lnB>
                      <a:noFill/>
                    </a:lnB>
                    <a:solidFill>
                      <a:srgbClr val="FFFFFF"/>
                    </a:solidFill>
                  </a:tcPr>
                </a:tc>
                <a:tc>
                  <a:txBody>
                    <a:bodyPr/>
                    <a:lstStyle/>
                    <a:p>
                      <a:pPr algn="l" fontAlgn="base"/>
                      <a:r>
                        <a:rPr lang="en-US" sz="2400" b="0" dirty="0">
                          <a:latin typeface="Times New Roman" pitchFamily="18" charset="0"/>
                          <a:cs typeface="Times New Roman" pitchFamily="18" charset="0"/>
                        </a:rPr>
                        <a:t>It consists of execution of program and is performed by computer</a:t>
                      </a:r>
                    </a:p>
                  </a:txBody>
                  <a:tcPr marL="49082" marR="49082" marT="68715" marB="68715" anchor="ctr">
                    <a:lnL>
                      <a:noFill/>
                    </a:lnL>
                    <a:lnR>
                      <a:noFill/>
                    </a:lnR>
                    <a:lnT>
                      <a:noFill/>
                    </a:lnT>
                    <a:lnB>
                      <a:noFill/>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3461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What is Software Quality Assurance?</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lgn="just">
              <a:buNone/>
            </a:pPr>
            <a:r>
              <a:rPr lang="en-US" sz="3200" dirty="0"/>
              <a:t>Software quality assurance (SQA) is a process which assures that all software engineering processes, methods, activities and work items are monitored and comply against the defined standards. These defined standards could be one or a combination of any like ISO 9000, CMMI model, ISO15504, etc.</a:t>
            </a:r>
          </a:p>
          <a:p>
            <a:pPr marL="0" indent="0" algn="just">
              <a:buNone/>
            </a:pPr>
            <a:endParaRPr lang="en-US" sz="3200" dirty="0"/>
          </a:p>
          <a:p>
            <a:pPr marL="0" indent="0" algn="just">
              <a:buNone/>
            </a:pPr>
            <a:r>
              <a:rPr lang="en-US" sz="3200" dirty="0"/>
              <a:t>SQA incorporates all software development processes starting from defining requirements to coding until release. Its prime goal is to ensure quality.</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77515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Software Quality Assurance Plan</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lgn="just">
              <a:buNone/>
            </a:pPr>
            <a:r>
              <a:rPr lang="en-US" sz="3600" dirty="0">
                <a:solidFill>
                  <a:srgbClr val="3A3A3A"/>
                </a:solidFill>
                <a:latin typeface="Work Sans"/>
              </a:rPr>
              <a:t>Abbreviated as SQAP, the software quality assurance plan comprises of the procedures, techniques, and tools that are employed to make sure that a product or service aligns with the requirements defined in the SRS(software requirement specification).</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11986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AEE5F785-DFBA-4F03-A380-DCA4ED8A53D9}"/>
              </a:ext>
            </a:extLst>
          </p:cNvPr>
          <p:cNvPicPr>
            <a:picLocks noChangeAspect="1"/>
          </p:cNvPicPr>
          <p:nvPr/>
        </p:nvPicPr>
        <p:blipFill>
          <a:blip r:embed="rId2"/>
          <a:stretch>
            <a:fillRect/>
          </a:stretch>
        </p:blipFill>
        <p:spPr>
          <a:xfrm>
            <a:off x="2497206" y="136525"/>
            <a:ext cx="6779315" cy="6779315"/>
          </a:xfrm>
          <a:prstGeom prst="rect">
            <a:avLst/>
          </a:prstGeom>
        </p:spPr>
      </p:pic>
    </p:spTree>
    <p:extLst>
      <p:ext uri="{BB962C8B-B14F-4D97-AF65-F5344CB8AC3E}">
        <p14:creationId xmlns:p14="http://schemas.microsoft.com/office/powerpoint/2010/main" val="298368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fontScale="90000"/>
          </a:bodyPr>
          <a:lstStyle/>
          <a:p>
            <a:r>
              <a:rPr lang="en-US" sz="4000" b="1" dirty="0">
                <a:solidFill>
                  <a:schemeClr val="accent1">
                    <a:lumMod val="75000"/>
                  </a:schemeClr>
                </a:solidFill>
              </a:rPr>
              <a:t>The SQA plan document consists of the below sections:</a:t>
            </a:r>
            <a:br>
              <a:rPr lang="en-US" sz="4000" b="1" dirty="0">
                <a:solidFill>
                  <a:schemeClr val="accent1">
                    <a:lumMod val="75000"/>
                  </a:schemeClr>
                </a:solidFill>
              </a:rPr>
            </a:br>
            <a:endParaRPr lang="en-US" sz="4000" b="1" dirty="0">
              <a:solidFill>
                <a:schemeClr val="accent1">
                  <a:lumMod val="75000"/>
                </a:schemeClr>
              </a:solidFill>
            </a:endParaRP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r>
              <a:rPr lang="en-US" dirty="0"/>
              <a:t>Purpose section</a:t>
            </a:r>
          </a:p>
          <a:p>
            <a:r>
              <a:rPr lang="en-US" dirty="0"/>
              <a:t>Reference section</a:t>
            </a:r>
          </a:p>
          <a:p>
            <a:r>
              <a:rPr lang="en-US" dirty="0"/>
              <a:t>Software configuration management section</a:t>
            </a:r>
          </a:p>
          <a:p>
            <a:r>
              <a:rPr lang="en-US" dirty="0"/>
              <a:t>Problem reporting and corrective action section</a:t>
            </a:r>
          </a:p>
          <a:p>
            <a:r>
              <a:rPr lang="en-US" dirty="0"/>
              <a:t>Tools, technologies and methodologies section</a:t>
            </a:r>
          </a:p>
          <a:p>
            <a:r>
              <a:rPr lang="en-US" dirty="0"/>
              <a:t>Code control section</a:t>
            </a:r>
          </a:p>
          <a:p>
            <a:r>
              <a:rPr lang="en-US" dirty="0"/>
              <a:t>Records: Collection, maintenance and retention section</a:t>
            </a:r>
          </a:p>
          <a:p>
            <a:r>
              <a:rPr lang="en-US" dirty="0"/>
              <a:t>Testing methodology</a:t>
            </a:r>
          </a:p>
          <a:p>
            <a:pPr marL="0" indent="0">
              <a:buNone/>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86212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Software Quality Assurance Standards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lgn="just">
              <a:buNone/>
            </a:pPr>
            <a:r>
              <a:rPr lang="en-US" sz="3200" b="1" dirty="0">
                <a:solidFill>
                  <a:srgbClr val="FF6600"/>
                </a:solidFill>
                <a:latin typeface="Work Sans"/>
              </a:rPr>
              <a:t>ISO 9000:</a:t>
            </a:r>
            <a:r>
              <a:rPr lang="en-US" sz="3200" dirty="0">
                <a:solidFill>
                  <a:srgbClr val="FF6600"/>
                </a:solidFill>
                <a:latin typeface="Work Sans"/>
              </a:rPr>
              <a:t> </a:t>
            </a:r>
            <a:r>
              <a:rPr lang="en-US" sz="3200" dirty="0">
                <a:solidFill>
                  <a:srgbClr val="3A3A3A"/>
                </a:solidFill>
                <a:latin typeface="Work Sans"/>
              </a:rPr>
              <a:t>This standard is based on seven quality management principles which help the organizations to ensure that their products or services are aligned with the customer needs’.</a:t>
            </a: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0323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7 principles of ISO 9000</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0" indent="0" algn="ctr">
              <a:buNone/>
            </a:pPr>
            <a:endParaRPr lang="en-US" sz="3200" b="1" dirty="0">
              <a:solidFill>
                <a:srgbClr val="00B050"/>
              </a:solidFill>
            </a:endParaRPr>
          </a:p>
          <a:p>
            <a:pPr algn="ctr"/>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pic>
        <p:nvPicPr>
          <p:cNvPr id="5" name="Picture 4">
            <a:extLst>
              <a:ext uri="{FF2B5EF4-FFF2-40B4-BE49-F238E27FC236}">
                <a16:creationId xmlns:a16="http://schemas.microsoft.com/office/drawing/2014/main" id="{9A6341BF-055C-4E5C-8722-8737B08486F0}"/>
              </a:ext>
            </a:extLst>
          </p:cNvPr>
          <p:cNvPicPr>
            <a:picLocks noChangeAspect="1"/>
          </p:cNvPicPr>
          <p:nvPr/>
        </p:nvPicPr>
        <p:blipFill>
          <a:blip r:embed="rId2"/>
          <a:stretch>
            <a:fillRect/>
          </a:stretch>
        </p:blipFill>
        <p:spPr>
          <a:xfrm>
            <a:off x="1606826" y="959681"/>
            <a:ext cx="9236765" cy="5761794"/>
          </a:xfrm>
          <a:prstGeom prst="rect">
            <a:avLst/>
          </a:prstGeom>
        </p:spPr>
      </p:pic>
    </p:spTree>
    <p:extLst>
      <p:ext uri="{BB962C8B-B14F-4D97-AF65-F5344CB8AC3E}">
        <p14:creationId xmlns:p14="http://schemas.microsoft.com/office/powerpoint/2010/main" val="10912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609" y="228601"/>
            <a:ext cx="10760765" cy="6678751"/>
          </a:xfrm>
          <a:prstGeom prst="rect">
            <a:avLst/>
          </a:prstGeom>
        </p:spPr>
        <p:txBody>
          <a:bodyPr wrap="square">
            <a:spAutoFit/>
          </a:bodyPr>
          <a:lstStyle/>
          <a:p>
            <a:pPr fontAlgn="base"/>
            <a:r>
              <a:rPr lang="en-US" sz="2800" b="1" dirty="0">
                <a:solidFill>
                  <a:srgbClr val="FF0000"/>
                </a:solidFill>
                <a:latin typeface="Times New Roman" pitchFamily="18" charset="0"/>
                <a:cs typeface="Times New Roman" pitchFamily="18" charset="0"/>
              </a:rPr>
              <a:t>Features of ISO 9001 Requirements :</a:t>
            </a:r>
            <a:endParaRPr lang="en-US" sz="2800" dirty="0">
              <a:solidFill>
                <a:srgbClr val="FF0000"/>
              </a:solidFill>
              <a:latin typeface="Times New Roman" pitchFamily="18" charset="0"/>
              <a:cs typeface="Times New Roman" pitchFamily="18" charset="0"/>
            </a:endParaRPr>
          </a:p>
          <a:p>
            <a:pPr fontAlgn="base"/>
            <a:r>
              <a:rPr lang="en-US" sz="2800" b="1" dirty="0">
                <a:latin typeface="Times New Roman" pitchFamily="18" charset="0"/>
                <a:cs typeface="Times New Roman" pitchFamily="18" charset="0"/>
              </a:rPr>
              <a:t>Document control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All documents concerned with the development of a software product should be properly managed and controlled.</a:t>
            </a:r>
          </a:p>
          <a:p>
            <a:pPr fontAlgn="base"/>
            <a:r>
              <a:rPr lang="en-US" sz="2800" b="1" dirty="0">
                <a:latin typeface="Times New Roman" pitchFamily="18" charset="0"/>
                <a:cs typeface="Times New Roman" pitchFamily="18" charset="0"/>
              </a:rPr>
              <a:t>Planning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Proper plans should be prepared and monitored.</a:t>
            </a:r>
          </a:p>
          <a:p>
            <a:pPr fontAlgn="base"/>
            <a:r>
              <a:rPr lang="en-US" sz="2800" b="1" dirty="0">
                <a:latin typeface="Times New Roman" pitchFamily="18" charset="0"/>
                <a:cs typeface="Times New Roman" pitchFamily="18" charset="0"/>
              </a:rPr>
              <a:t>Review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For effectiveness and correctness all important documents across all phases should be independently checked and reviewed .</a:t>
            </a:r>
          </a:p>
          <a:p>
            <a:pPr fontAlgn="base"/>
            <a:r>
              <a:rPr lang="en-US" sz="2800" b="1" dirty="0">
                <a:latin typeface="Times New Roman" pitchFamily="18" charset="0"/>
                <a:cs typeface="Times New Roman" pitchFamily="18" charset="0"/>
              </a:rPr>
              <a:t>Testing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product should be tested against specification.</a:t>
            </a:r>
          </a:p>
          <a:p>
            <a:pPr fontAlgn="base"/>
            <a:r>
              <a:rPr lang="en-US" sz="2800" b="1" dirty="0">
                <a:latin typeface="Times New Roman" pitchFamily="18" charset="0"/>
                <a:cs typeface="Times New Roman" pitchFamily="18" charset="0"/>
              </a:rPr>
              <a:t>Organizational Aspects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Various organizational aspects should be addressed e.g., management reporting of the quality team.</a:t>
            </a:r>
          </a:p>
          <a:p>
            <a:pPr fontAlgn="base"/>
            <a:endParaRPr lang="en-IN" dirty="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9901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1061</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Work Sans</vt:lpstr>
      <vt:lpstr>Office Theme</vt:lpstr>
      <vt:lpstr>  Unit 2 Software Engineering</vt:lpstr>
      <vt:lpstr>Index</vt:lpstr>
      <vt:lpstr>What is Software Quality Assurance?</vt:lpstr>
      <vt:lpstr>Software Quality Assurance Plan</vt:lpstr>
      <vt:lpstr>  </vt:lpstr>
      <vt:lpstr>The SQA plan document consists of the below sections: </vt:lpstr>
      <vt:lpstr>Software Quality Assurance Standards</vt:lpstr>
      <vt:lpstr>7 principles of ISO 9000</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162</cp:revision>
  <dcterms:created xsi:type="dcterms:W3CDTF">2022-01-19T10:20:23Z</dcterms:created>
  <dcterms:modified xsi:type="dcterms:W3CDTF">2022-03-10T04:15:20Z</dcterms:modified>
</cp:coreProperties>
</file>