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3" r:id="rId1"/>
  </p:sldMasterIdLst>
  <p:notesMasterIdLst>
    <p:notesMasterId r:id="rId22"/>
  </p:notesMasterIdLst>
  <p:sldIdLst>
    <p:sldId id="356" r:id="rId2"/>
    <p:sldId id="3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5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7FBFFF"/>
    <a:srgbClr val="FFFF82"/>
    <a:srgbClr val="FF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0929"/>
  </p:normalViewPr>
  <p:slideViewPr>
    <p:cSldViewPr>
      <p:cViewPr varScale="1">
        <p:scale>
          <a:sx n="66" d="100"/>
          <a:sy n="66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B70AA28-E048-42E6-883E-1035A98676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818BB07-B229-4A11-B132-95E13A1D78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F6476C2-7312-4DD1-BE06-45235142C0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9023F8F2-1306-42A0-AE70-15798CCEB5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88D1E58F-BA95-43EE-A7EB-355DA0E917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A6EA2BCE-54AF-4031-A0E4-EA736BA72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0F1139-A33F-45FF-B184-14C33F805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CD12-23ED-4418-88EE-1C527BD4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53B8-CACF-410B-8862-0DC68E19CD8F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C2E6-4A3A-4974-A89D-7599F12E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F049-9476-4FB5-9C8F-0B5987B4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C72F-285D-471C-B3F6-E88A099100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08A0-0AF4-4D94-80B7-5F71ABBB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CB1C-50A7-48A1-A833-5E9F69D4F104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85E0-5EBB-40B4-8C7B-0BCC7C8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8D2D-F271-412B-A539-AB6344FA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B9EF-C010-43FF-BC9E-D7970FC1FF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2525-3487-48DC-8EBF-A9E46DDE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7A759-B4DA-4FFC-93FF-1DBDB5D37EBE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B7CD-1FB6-4A40-BD47-0CFD5B1B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F93D-F6C7-4339-BA40-8B1A2345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0C1C8-E539-4B2E-88A6-E23F85C5BD0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4A90-B10B-41CC-8395-7F9E6D4A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942E6-1E52-4934-A210-F4B1188A1289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28D5-9164-414E-B09B-769A538F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0278-084F-43F4-802F-38DEE555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808CA-BA00-40E2-8574-DA00D39C0C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E84C-58E2-4C2E-A65F-C97B0A6B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E145A-D1C4-4CEF-87EC-6600F01C4F6C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4EFAD-C150-4A00-9150-73D3290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0F94-4838-467F-B1E2-2B9D5DAB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AD7F2-984A-4B03-BC9E-058ACD5097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8E91C-9F3E-48B8-89CA-40B7D9A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CD21-57A3-49FF-8776-EDB945051E08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ABBF52-E8C0-4D1A-A178-CFDFFC54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996EE4-D0D6-4552-B541-1C229AE5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3D0E3-62B1-4AFD-9E85-19B8DB0ADD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619379-33E1-4073-B0AF-5A7CED9F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C05C-5301-4543-BBE5-4BD8185AFF69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95DC5-062B-459B-86CA-69BC3980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DF621F-A1A8-4704-859B-6A980F10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40258-573E-408D-940C-00464BA8E12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0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CC54F4-8F2C-422A-BDA4-03673826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E50D-FC74-4EAC-923A-A35F30A42992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FFB32-19B1-4E17-920C-D0994EC7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C616B2-113C-4A95-9E1E-D941EB19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C7786-4603-4B46-9F6C-89CF729DFF6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4BFDE2-ED60-4BB6-979D-A7C1C13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0971A-E9B5-4427-98D8-939CE40B9378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E90BBE-0C69-4453-A05F-C5A6358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1EDF9D-F36D-4B46-8120-E96090E9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A5CA8-08C1-42CD-9458-F960BBC986F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5B320F-D94F-47DC-A1B6-ABDE087F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68C82-845A-40F4-94DC-E6F2F2A53101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BCB9B5-2159-45CE-B04F-2DBE3358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7E5E2-BE62-4223-A13E-9B7694B4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6EBC-6BAB-4696-ACFA-131A0C34D1B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5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465D58-6898-4598-B54D-DA3311D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BC792-634A-44C5-9909-9036AD58155E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97C138-4EF5-45AD-9963-8CCDB4AB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4CB16-FC82-4B75-B98F-CFD49E50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1209-1830-43B0-85A2-8F6EBA2F57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F5FE04B-9A1C-4E9F-8212-0618359B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70C6B7A-8A11-4400-A32D-24B285920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8584-F077-470F-B02B-99C7EAF06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8442C5F-C1F2-4D86-8E33-63CCEA70DE7F}" type="datetimeFigureOut">
              <a:rPr lang="en-US"/>
              <a:pPr>
                <a:defRPr/>
              </a:pPr>
              <a:t>2/13/2023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9E5F-5A85-4FF8-91E3-03B36F1EF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95F3-7234-4D4C-AF13-3C0013E3A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155A502-0D35-4460-8EE2-2C2D595B4CC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738B-DB1E-481B-BD4D-19A14F04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49275"/>
            <a:ext cx="7772400" cy="4032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Web Technology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(KCS-602)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Unit 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Prepared Statements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A5F99040-ABEA-4C98-A729-DD21868D61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5"/>
            <a:ext cx="6400800" cy="23034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Prepared By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Abhishek Kesharwani</a:t>
            </a:r>
          </a:p>
          <a:p>
            <a:pPr eaLnBrk="1" hangingPunct="1"/>
            <a:r>
              <a:rPr lang="en-US" altLang="en-US" sz="2000" b="1" dirty="0">
                <a:solidFill>
                  <a:schemeClr val="tx1"/>
                </a:solidFill>
              </a:rPr>
              <a:t>Assistant </a:t>
            </a:r>
            <a:r>
              <a:rPr lang="en-US" altLang="en-US" sz="2000" b="1" dirty="0" err="1">
                <a:solidFill>
                  <a:schemeClr val="tx1"/>
                </a:solidFill>
              </a:rPr>
              <a:t>Professor,UCER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Naini,Allahabad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5937736E-3084-476D-B9A8-591A952A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7" y="304800"/>
            <a:ext cx="2282825" cy="161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IN" dirty="0"/>
              <a:t>Let's first create a table in the </a:t>
            </a:r>
            <a:r>
              <a:rPr lang="en-IN" dirty="0" err="1"/>
              <a:t>mysql</a:t>
            </a:r>
            <a:r>
              <a:rPr lang="en-IN" dirty="0"/>
              <a:t> database, but before creating table, we need to create database first.</a:t>
            </a:r>
          </a:p>
          <a:p>
            <a:pPr lvl="0"/>
            <a:r>
              <a:rPr lang="en-IN" dirty="0"/>
              <a:t>create database united;  </a:t>
            </a:r>
          </a:p>
          <a:p>
            <a:pPr lvl="0"/>
            <a:r>
              <a:rPr lang="en-IN" dirty="0"/>
              <a:t>use united;  </a:t>
            </a:r>
          </a:p>
          <a:p>
            <a:pPr lvl="0"/>
            <a:r>
              <a:rPr lang="en-IN" dirty="0"/>
              <a:t>create table </a:t>
            </a:r>
            <a:r>
              <a:rPr lang="en-IN" dirty="0" err="1"/>
              <a:t>emp</a:t>
            </a:r>
            <a:r>
              <a:rPr lang="en-IN" dirty="0"/>
              <a:t>(id </a:t>
            </a:r>
            <a:r>
              <a:rPr lang="en-IN" b="1" dirty="0" err="1"/>
              <a:t>int</a:t>
            </a:r>
            <a:r>
              <a:rPr lang="en-IN" dirty="0"/>
              <a:t>(10),name </a:t>
            </a:r>
            <a:r>
              <a:rPr lang="en-IN" dirty="0" err="1"/>
              <a:t>varchar</a:t>
            </a:r>
            <a:r>
              <a:rPr lang="en-IN" dirty="0"/>
              <a:t>(40),age </a:t>
            </a:r>
            <a:r>
              <a:rPr lang="en-IN" b="1" dirty="0" err="1"/>
              <a:t>int</a:t>
            </a:r>
            <a:r>
              <a:rPr lang="en-IN" dirty="0"/>
              <a:t>(3));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import</a:t>
            </a:r>
            <a:r>
              <a:rPr lang="en-IN" dirty="0"/>
              <a:t> java.sql.*;  </a:t>
            </a:r>
          </a:p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MysqlCon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/>
              <a:t>  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>
              <a:buNone/>
            </a:pPr>
            <a:r>
              <a:rPr lang="en-IN" dirty="0"/>
              <a:t>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united","root",“admin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/>
              <a:t>  Statement stmt=</a:t>
            </a:r>
            <a:r>
              <a:rPr lang="en-IN" dirty="0" err="1"/>
              <a:t>con.createStatement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rs.next</a:t>
            </a:r>
            <a:r>
              <a:rPr lang="en-IN" dirty="0"/>
              <a:t>())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  "+</a:t>
            </a:r>
            <a:r>
              <a:rPr lang="en-IN" dirty="0" err="1"/>
              <a:t>rs.getString</a:t>
            </a:r>
            <a:r>
              <a:rPr lang="en-IN" dirty="0"/>
              <a:t>(2)+"  "+</a:t>
            </a:r>
            <a:r>
              <a:rPr lang="en-IN" dirty="0" err="1"/>
              <a:t>rs.getString</a:t>
            </a:r>
            <a:r>
              <a:rPr lang="en-IN" dirty="0"/>
              <a:t>(3));  </a:t>
            </a:r>
          </a:p>
          <a:p>
            <a:pPr>
              <a:buNone/>
            </a:pPr>
            <a:r>
              <a:rPr lang="en-IN" dirty="0" err="1"/>
              <a:t>con.close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}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/>
              <a:t>To connect java application with the </a:t>
            </a:r>
            <a:r>
              <a:rPr lang="en-IN" sz="3600" dirty="0" err="1"/>
              <a:t>mysql</a:t>
            </a:r>
            <a:r>
              <a:rPr lang="en-IN" sz="3600" dirty="0"/>
              <a:t> database </a:t>
            </a:r>
            <a:r>
              <a:rPr lang="en-IN" sz="3600" dirty="0">
                <a:solidFill>
                  <a:srgbClr val="FF0000"/>
                </a:solidFill>
              </a:rPr>
              <a:t>mysqlconnector.ja</a:t>
            </a:r>
            <a:r>
              <a:rPr lang="en-IN" sz="3600" dirty="0"/>
              <a:t>r file is required. loaded.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DriverManager</a:t>
            </a:r>
            <a:r>
              <a:rPr lang="en-IN" dirty="0">
                <a:solidFill>
                  <a:srgbClr val="FF0000"/>
                </a:solidFill>
              </a:rPr>
              <a:t>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The </a:t>
            </a:r>
            <a:r>
              <a:rPr lang="en-IN" dirty="0" err="1"/>
              <a:t>DriverManager</a:t>
            </a:r>
            <a:r>
              <a:rPr lang="en-IN" dirty="0"/>
              <a:t> class acts as an interface between user and drivers.</a:t>
            </a:r>
          </a:p>
          <a:p>
            <a:pPr algn="just">
              <a:buNone/>
            </a:pPr>
            <a:r>
              <a:rPr lang="en-IN" dirty="0"/>
              <a:t> It keeps track of the drivers that are available and handles establishing a connection between a database and the appropriate driver.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public static Connection </a:t>
            </a:r>
            <a:r>
              <a:rPr lang="en-IN" dirty="0" err="1">
                <a:solidFill>
                  <a:srgbClr val="FF0000"/>
                </a:solidFill>
              </a:rPr>
              <a:t>getConnection</a:t>
            </a:r>
            <a:r>
              <a:rPr lang="en-IN" dirty="0">
                <a:solidFill>
                  <a:srgbClr val="FF0000"/>
                </a:solidFill>
              </a:rPr>
              <a:t>(String </a:t>
            </a:r>
            <a:r>
              <a:rPr lang="en-IN" dirty="0" err="1">
                <a:solidFill>
                  <a:srgbClr val="FF0000"/>
                </a:solidFill>
              </a:rPr>
              <a:t>url,String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userName,String</a:t>
            </a:r>
            <a:r>
              <a:rPr lang="en-IN" dirty="0">
                <a:solidFill>
                  <a:srgbClr val="FF0000"/>
                </a:solidFill>
              </a:rPr>
              <a:t> password)</a:t>
            </a:r>
          </a:p>
          <a:p>
            <a:pPr>
              <a:buNone/>
            </a:pPr>
            <a:r>
              <a:rPr lang="en-IN" dirty="0"/>
              <a:t>is used to establish the connection with the specified </a:t>
            </a:r>
            <a:r>
              <a:rPr lang="en-IN" dirty="0" err="1"/>
              <a:t>url</a:t>
            </a:r>
            <a:r>
              <a:rPr lang="en-IN" dirty="0"/>
              <a:t>, username and password.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Connection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The Connection interface is a factory of Statement, </a:t>
            </a:r>
            <a:r>
              <a:rPr lang="en-IN" dirty="0" err="1"/>
              <a:t>PreparedStatement</a:t>
            </a:r>
            <a:r>
              <a:rPr lang="en-IN" dirty="0"/>
              <a:t>, and </a:t>
            </a:r>
            <a:r>
              <a:rPr lang="en-IN" dirty="0" err="1"/>
              <a:t>DatabaseMetaData</a:t>
            </a:r>
            <a:r>
              <a:rPr lang="en-IN" dirty="0"/>
              <a:t> i.e. object of Connection can be used to get the object of Statement and </a:t>
            </a:r>
            <a:r>
              <a:rPr lang="en-IN" dirty="0" err="1"/>
              <a:t>DatabaseMetaData</a:t>
            </a:r>
            <a:r>
              <a:rPr lang="en-IN" dirty="0"/>
              <a:t>. </a:t>
            </a:r>
          </a:p>
          <a:p>
            <a:pPr algn="just">
              <a:buNone/>
            </a:pPr>
            <a:r>
              <a:rPr lang="en-IN" dirty="0"/>
              <a:t>The Connection interface provide many methods for transaction management like commit(),rollback() etc.</a:t>
            </a:r>
          </a:p>
          <a:p>
            <a:pPr algn="just">
              <a:buNone/>
            </a:pPr>
            <a:r>
              <a:rPr lang="en-IN" b="1" i="1" dirty="0"/>
              <a:t>By default, connection commits the changes after executing queries.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 algn="just">
              <a:buNone/>
            </a:pPr>
            <a:r>
              <a:rPr lang="en-IN" dirty="0">
                <a:solidFill>
                  <a:srgbClr val="FF0000"/>
                </a:solidFill>
              </a:rPr>
              <a:t>Commonly used methods of Connection interface:</a:t>
            </a:r>
            <a:endParaRPr lang="en-IN" b="1" dirty="0">
              <a:solidFill>
                <a:srgbClr val="FF0000"/>
              </a:solidFill>
            </a:endParaRPr>
          </a:p>
          <a:p>
            <a:pPr marL="514350" indent="-514350" algn="just">
              <a:buAutoNum type="arabicParenR"/>
            </a:pPr>
            <a:r>
              <a:rPr lang="en-IN" b="1" dirty="0"/>
              <a:t>public Statement </a:t>
            </a:r>
            <a:r>
              <a:rPr lang="en-IN" b="1" dirty="0" err="1"/>
              <a:t>createStatement</a:t>
            </a:r>
            <a:r>
              <a:rPr lang="en-IN" b="1" dirty="0"/>
              <a:t>():</a:t>
            </a:r>
            <a:r>
              <a:rPr lang="en-IN" dirty="0"/>
              <a:t> creates a statement object that can be used to execute SQL queries.</a:t>
            </a:r>
          </a:p>
          <a:p>
            <a:pPr>
              <a:buNone/>
            </a:pPr>
            <a:r>
              <a:rPr lang="en-IN" b="1" dirty="0"/>
              <a:t>2) public void commit():</a:t>
            </a:r>
            <a:r>
              <a:rPr lang="en-IN" dirty="0"/>
              <a:t> saves the changes made since the previous commit/rollback permanent.</a:t>
            </a:r>
          </a:p>
          <a:p>
            <a:pPr>
              <a:buNone/>
            </a:pPr>
            <a:r>
              <a:rPr lang="en-IN" b="1" dirty="0"/>
              <a:t>3) public void rollback():</a:t>
            </a:r>
            <a:r>
              <a:rPr lang="en-IN" dirty="0"/>
              <a:t> Drops all changes made since the previous commit/rollback.</a:t>
            </a:r>
          </a:p>
          <a:p>
            <a:pPr marL="514350" indent="-514350" algn="just">
              <a:buAutoNum type="arabicParenR"/>
            </a:pPr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Statement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4000" dirty="0"/>
              <a:t>The </a:t>
            </a:r>
            <a:r>
              <a:rPr lang="en-IN" sz="4000" b="1" dirty="0"/>
              <a:t>Statement interface</a:t>
            </a:r>
            <a:r>
              <a:rPr lang="en-IN" sz="4000" dirty="0"/>
              <a:t> provides methods to execute queries with the database. </a:t>
            </a:r>
          </a:p>
          <a:p>
            <a:pPr algn="just">
              <a:buNone/>
            </a:pPr>
            <a:r>
              <a:rPr lang="en-IN" sz="4000" dirty="0">
                <a:solidFill>
                  <a:srgbClr val="FF0000"/>
                </a:solidFill>
              </a:rPr>
              <a:t>Commonly used methods of Statement interface:</a:t>
            </a:r>
          </a:p>
          <a:p>
            <a:pPr algn="just">
              <a:buNone/>
            </a:pPr>
            <a:r>
              <a:rPr lang="en-IN" sz="4000" b="1" dirty="0"/>
              <a:t>1) public </a:t>
            </a:r>
            <a:r>
              <a:rPr lang="en-IN" sz="4000" b="1" dirty="0" err="1"/>
              <a:t>ResultSet</a:t>
            </a:r>
            <a:r>
              <a:rPr lang="en-IN" sz="4000" b="1" dirty="0"/>
              <a:t> </a:t>
            </a:r>
            <a:r>
              <a:rPr lang="en-IN" sz="4000" b="1" dirty="0" err="1"/>
              <a:t>executeQuery</a:t>
            </a:r>
            <a:r>
              <a:rPr lang="en-IN" sz="4000" b="1" dirty="0"/>
              <a:t>(String </a:t>
            </a:r>
            <a:r>
              <a:rPr lang="en-IN" sz="4000" b="1" dirty="0" err="1"/>
              <a:t>sql</a:t>
            </a:r>
            <a:r>
              <a:rPr lang="en-IN" sz="4000" b="1" dirty="0"/>
              <a:t>):</a:t>
            </a:r>
            <a:r>
              <a:rPr lang="en-IN" sz="4000" dirty="0"/>
              <a:t> is used to execute SELECT query. It returns the object of </a:t>
            </a:r>
            <a:r>
              <a:rPr lang="en-IN" sz="4000" dirty="0" err="1"/>
              <a:t>ResultSet</a:t>
            </a:r>
            <a:r>
              <a:rPr lang="en-IN" sz="4000" dirty="0"/>
              <a:t>.</a:t>
            </a:r>
          </a:p>
          <a:p>
            <a:pPr algn="just">
              <a:buNone/>
            </a:pPr>
            <a:r>
              <a:rPr lang="en-IN" sz="4000" b="1" dirty="0"/>
              <a:t>2) public </a:t>
            </a:r>
            <a:r>
              <a:rPr lang="en-IN" sz="4000" b="1" dirty="0" err="1"/>
              <a:t>int</a:t>
            </a:r>
            <a:r>
              <a:rPr lang="en-IN" sz="4000" b="1" dirty="0"/>
              <a:t> </a:t>
            </a:r>
            <a:r>
              <a:rPr lang="en-IN" sz="4000" b="1" dirty="0" err="1"/>
              <a:t>executeUpdate</a:t>
            </a:r>
            <a:r>
              <a:rPr lang="en-IN" sz="4000" b="1" dirty="0"/>
              <a:t>(String </a:t>
            </a:r>
            <a:r>
              <a:rPr lang="en-IN" sz="4000" b="1" dirty="0" err="1"/>
              <a:t>sql</a:t>
            </a:r>
            <a:r>
              <a:rPr lang="en-IN" sz="4000" b="1" dirty="0"/>
              <a:t>):</a:t>
            </a:r>
            <a:r>
              <a:rPr lang="en-IN" sz="4000" dirty="0"/>
              <a:t> is used to execute specified query, it may be create, drop, insert, update, delete etc.</a:t>
            </a:r>
          </a:p>
          <a:p>
            <a:pPr algn="just">
              <a:buNone/>
            </a:pPr>
            <a:r>
              <a:rPr lang="en-IN" sz="4000" b="1" dirty="0"/>
              <a:t>3) public </a:t>
            </a:r>
            <a:r>
              <a:rPr lang="en-IN" sz="4000" b="1" dirty="0" err="1"/>
              <a:t>boolean</a:t>
            </a:r>
            <a:r>
              <a:rPr lang="en-IN" sz="4000" b="1" dirty="0"/>
              <a:t> execute(String </a:t>
            </a:r>
            <a:r>
              <a:rPr lang="en-IN" sz="4000" b="1" dirty="0" err="1"/>
              <a:t>sql</a:t>
            </a:r>
            <a:r>
              <a:rPr lang="en-IN" sz="4000" b="1" dirty="0"/>
              <a:t>):</a:t>
            </a:r>
            <a:r>
              <a:rPr lang="en-IN" sz="4000" dirty="0"/>
              <a:t> is used to execute queries that may return multiple results.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ResultSet</a:t>
            </a:r>
            <a:r>
              <a:rPr lang="en-IN" dirty="0">
                <a:solidFill>
                  <a:srgbClr val="FF0000"/>
                </a:solidFill>
              </a:rPr>
              <a:t>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3600" dirty="0"/>
              <a:t>The object of </a:t>
            </a:r>
            <a:r>
              <a:rPr lang="en-IN" sz="3600" dirty="0" err="1"/>
              <a:t>ResultSet</a:t>
            </a:r>
            <a:r>
              <a:rPr lang="en-IN" sz="3600" dirty="0"/>
              <a:t> maintains a cursor pointing to a particular row of data. Initially, cursor points to before the first row.</a:t>
            </a:r>
          </a:p>
          <a:p>
            <a:pPr algn="just">
              <a:buNone/>
            </a:pPr>
            <a:r>
              <a:rPr lang="en-IN" sz="3600" b="1" dirty="0"/>
              <a:t>By default, </a:t>
            </a:r>
            <a:r>
              <a:rPr lang="en-IN" sz="3600" b="1" dirty="0" err="1"/>
              <a:t>ResultSet</a:t>
            </a:r>
            <a:r>
              <a:rPr lang="en-IN" sz="3600" b="1" dirty="0"/>
              <a:t> object can be moved forward only and it is not updatable.</a:t>
            </a:r>
            <a:endParaRPr lang="en-IN" sz="3600" b="1" i="1" dirty="0"/>
          </a:p>
          <a:p>
            <a:pPr>
              <a:buNone/>
            </a:pPr>
            <a:r>
              <a:rPr lang="en-IN" dirty="0"/>
              <a:t>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rgbClr val="FF0000"/>
                </a:solidFill>
              </a:rPr>
              <a:t>Commonly used methods of </a:t>
            </a:r>
            <a:r>
              <a:rPr lang="en-IN" sz="3600" dirty="0" err="1">
                <a:solidFill>
                  <a:srgbClr val="FF0000"/>
                </a:solidFill>
              </a:rPr>
              <a:t>ResultSet</a:t>
            </a:r>
            <a:r>
              <a:rPr lang="en-IN" sz="3600" dirty="0">
                <a:solidFill>
                  <a:srgbClr val="FF0000"/>
                </a:solidFill>
              </a:rPr>
              <a:t>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/>
              <a:t>1) public </a:t>
            </a:r>
            <a:r>
              <a:rPr lang="en-IN" sz="3400" b="1" dirty="0" err="1"/>
              <a:t>boolean</a:t>
            </a:r>
            <a:r>
              <a:rPr lang="en-IN" sz="3400" b="1" dirty="0"/>
              <a:t> next():</a:t>
            </a:r>
            <a:endParaRPr lang="en-IN" sz="3400" dirty="0"/>
          </a:p>
          <a:p>
            <a:pPr>
              <a:buNone/>
            </a:pPr>
            <a:r>
              <a:rPr lang="en-IN" sz="3400" dirty="0"/>
              <a:t>is used to move the cursor to the one row next from the current position.</a:t>
            </a:r>
          </a:p>
          <a:p>
            <a:pPr>
              <a:buNone/>
            </a:pPr>
            <a:r>
              <a:rPr lang="en-IN" sz="3400" b="1" dirty="0"/>
              <a:t>2) public </a:t>
            </a:r>
            <a:r>
              <a:rPr lang="en-IN" sz="3400" b="1" dirty="0" err="1"/>
              <a:t>boolean</a:t>
            </a:r>
            <a:r>
              <a:rPr lang="en-IN" sz="3400" b="1" dirty="0"/>
              <a:t> previous():</a:t>
            </a:r>
            <a:endParaRPr lang="en-IN" sz="3400" dirty="0"/>
          </a:p>
          <a:p>
            <a:pPr>
              <a:buNone/>
            </a:pPr>
            <a:r>
              <a:rPr lang="en-IN" sz="3400" dirty="0"/>
              <a:t>is used to move the cursor to the one row previous from the current position.</a:t>
            </a:r>
          </a:p>
          <a:p>
            <a:pPr>
              <a:buNone/>
            </a:pPr>
            <a:r>
              <a:rPr lang="en-IN" sz="3400" b="1" dirty="0"/>
              <a:t>3) public </a:t>
            </a:r>
            <a:r>
              <a:rPr lang="en-IN" sz="3400" b="1" dirty="0" err="1"/>
              <a:t>boolean</a:t>
            </a:r>
            <a:r>
              <a:rPr lang="en-IN" sz="3400" b="1" dirty="0"/>
              <a:t> first():</a:t>
            </a:r>
            <a:endParaRPr lang="en-IN" sz="3400" dirty="0"/>
          </a:p>
          <a:p>
            <a:pPr>
              <a:buNone/>
            </a:pPr>
            <a:r>
              <a:rPr lang="en-IN" sz="3400" dirty="0"/>
              <a:t>is used to move the cursor to the first row in result set object.</a:t>
            </a:r>
          </a:p>
          <a:p>
            <a:pPr>
              <a:buNone/>
            </a:pPr>
            <a:r>
              <a:rPr lang="en-IN" sz="3400" b="1" dirty="0"/>
              <a:t>4) public </a:t>
            </a:r>
            <a:r>
              <a:rPr lang="en-IN" sz="3400" b="1" dirty="0" err="1"/>
              <a:t>boolean</a:t>
            </a:r>
            <a:r>
              <a:rPr lang="en-IN" sz="3400" b="1" dirty="0"/>
              <a:t> last():</a:t>
            </a:r>
            <a:endParaRPr lang="en-IN" sz="3400" dirty="0"/>
          </a:p>
          <a:p>
            <a:pPr>
              <a:buNone/>
            </a:pPr>
            <a:r>
              <a:rPr lang="en-IN" sz="3400" dirty="0"/>
              <a:t>is used to move the cursor to the last row in result set object.</a:t>
            </a:r>
          </a:p>
          <a:p>
            <a:pPr>
              <a:buNone/>
            </a:pPr>
            <a:r>
              <a:rPr lang="en-IN" sz="3400" b="1" dirty="0"/>
              <a:t>5) public </a:t>
            </a:r>
            <a:r>
              <a:rPr lang="en-IN" sz="3400" b="1" dirty="0" err="1"/>
              <a:t>boolean</a:t>
            </a:r>
            <a:r>
              <a:rPr lang="en-IN" sz="3400" b="1" dirty="0"/>
              <a:t> absolute(</a:t>
            </a:r>
            <a:r>
              <a:rPr lang="en-IN" sz="3400" b="1" dirty="0" err="1"/>
              <a:t>int</a:t>
            </a:r>
            <a:r>
              <a:rPr lang="en-IN" sz="3400" b="1" dirty="0"/>
              <a:t> row):</a:t>
            </a:r>
            <a:endParaRPr lang="en-IN" sz="3400" dirty="0"/>
          </a:p>
          <a:p>
            <a:pPr>
              <a:buNone/>
            </a:pPr>
            <a:r>
              <a:rPr lang="en-IN" sz="3400" dirty="0"/>
              <a:t>is used to move the cursor to the specified row number in the </a:t>
            </a:r>
            <a:r>
              <a:rPr lang="en-IN" sz="3400" dirty="0" err="1"/>
              <a:t>ResultSet</a:t>
            </a:r>
            <a:r>
              <a:rPr lang="en-IN" sz="3400" dirty="0"/>
              <a:t>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/>
              <a:t>7) 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getInt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columnIndex</a:t>
            </a:r>
            <a:r>
              <a:rPr lang="en-IN" b="1" dirty="0"/>
              <a:t>):</a:t>
            </a:r>
            <a:endParaRPr lang="en-IN" dirty="0"/>
          </a:p>
          <a:p>
            <a:pPr>
              <a:buNone/>
            </a:pPr>
            <a:r>
              <a:rPr lang="en-IN" dirty="0"/>
              <a:t>is used to return the data of specified column index of the current row as int.</a:t>
            </a:r>
          </a:p>
          <a:p>
            <a:pPr>
              <a:buNone/>
            </a:pPr>
            <a:r>
              <a:rPr lang="en-IN" b="1" dirty="0"/>
              <a:t>8) 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getInt</a:t>
            </a:r>
            <a:r>
              <a:rPr lang="en-IN" b="1" dirty="0"/>
              <a:t>(String </a:t>
            </a:r>
            <a:r>
              <a:rPr lang="en-IN" b="1" dirty="0" err="1"/>
              <a:t>columnName</a:t>
            </a:r>
            <a:r>
              <a:rPr lang="en-IN" b="1" dirty="0"/>
              <a:t>):</a:t>
            </a:r>
            <a:endParaRPr lang="en-IN" dirty="0"/>
          </a:p>
          <a:p>
            <a:pPr>
              <a:buNone/>
            </a:pPr>
            <a:r>
              <a:rPr lang="en-IN" dirty="0"/>
              <a:t>is used to return the data of specified column name of the current row as int.</a:t>
            </a:r>
          </a:p>
          <a:p>
            <a:pPr>
              <a:buNone/>
            </a:pPr>
            <a:r>
              <a:rPr lang="en-IN" b="1" dirty="0"/>
              <a:t>9) public String </a:t>
            </a:r>
            <a:r>
              <a:rPr lang="en-IN" b="1" dirty="0" err="1"/>
              <a:t>getString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columnIndex</a:t>
            </a:r>
            <a:r>
              <a:rPr lang="en-IN" b="1" dirty="0"/>
              <a:t>):</a:t>
            </a:r>
            <a:endParaRPr lang="en-IN" dirty="0"/>
          </a:p>
          <a:p>
            <a:pPr>
              <a:buNone/>
            </a:pPr>
            <a:r>
              <a:rPr lang="en-IN" dirty="0"/>
              <a:t>is used to return the data of specified column index of the current row as String.</a:t>
            </a:r>
          </a:p>
          <a:p>
            <a:pPr>
              <a:buNone/>
            </a:pPr>
            <a:r>
              <a:rPr lang="en-IN" b="1" dirty="0"/>
              <a:t>10) public String </a:t>
            </a:r>
            <a:r>
              <a:rPr lang="en-IN" b="1" dirty="0" err="1"/>
              <a:t>getString</a:t>
            </a:r>
            <a:r>
              <a:rPr lang="en-IN" b="1" dirty="0"/>
              <a:t>(String </a:t>
            </a:r>
            <a:r>
              <a:rPr lang="en-IN" b="1" dirty="0" err="1"/>
              <a:t>columnName</a:t>
            </a:r>
            <a:r>
              <a:rPr lang="en-IN" b="1" dirty="0"/>
              <a:t>):</a:t>
            </a:r>
            <a:endParaRPr lang="en-IN" dirty="0"/>
          </a:p>
          <a:p>
            <a:pPr>
              <a:buNone/>
            </a:pPr>
            <a:r>
              <a:rPr lang="en-IN" dirty="0"/>
              <a:t>is used to return the data of specified column name of the current row as String.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6B09-A0BC-429D-9ABC-FCA93D36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C985-65E8-425E-9411-E4AB500B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FB7-176A-4442-93C1-698B952F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AKTU Semester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4751-BF0D-49B4-B952-695226DA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are the various types of JDBC drivers? Write steps to connect database with the web application using JDBC.(2019-20)</a:t>
            </a:r>
          </a:p>
        </p:txBody>
      </p:sp>
    </p:spTree>
    <p:extLst>
      <p:ext uri="{BB962C8B-B14F-4D97-AF65-F5344CB8AC3E}">
        <p14:creationId xmlns:p14="http://schemas.microsoft.com/office/powerpoint/2010/main" val="121408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5 Steps to connect to the database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algn="just">
              <a:buNone/>
            </a:pPr>
            <a:r>
              <a:rPr lang="en-IN" dirty="0"/>
              <a:t>There are 5 steps to connect any java application with the database in java using JDBC. </a:t>
            </a:r>
          </a:p>
          <a:p>
            <a:pPr algn="just">
              <a:buNone/>
            </a:pPr>
            <a:r>
              <a:rPr lang="en-IN" dirty="0"/>
              <a:t>They are as follows</a:t>
            </a:r>
          </a:p>
          <a:p>
            <a:pPr lvl="0"/>
            <a:r>
              <a:rPr lang="en-IN" dirty="0"/>
              <a:t>Register the driver class</a:t>
            </a:r>
          </a:p>
          <a:p>
            <a:pPr lvl="0"/>
            <a:r>
              <a:rPr lang="en-IN" dirty="0"/>
              <a:t>Creating connection</a:t>
            </a:r>
          </a:p>
          <a:p>
            <a:pPr lvl="0"/>
            <a:r>
              <a:rPr lang="en-IN" dirty="0"/>
              <a:t>Creating statement</a:t>
            </a:r>
          </a:p>
          <a:p>
            <a:pPr lvl="0"/>
            <a:r>
              <a:rPr lang="en-IN" dirty="0"/>
              <a:t>Executing queries</a:t>
            </a:r>
          </a:p>
          <a:p>
            <a:pPr lvl="0"/>
            <a:r>
              <a:rPr lang="en-IN" dirty="0"/>
              <a:t>Closing connection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1) Register the driver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algn="just">
              <a:buNone/>
            </a:pPr>
            <a:r>
              <a:rPr lang="en-IN" dirty="0"/>
              <a:t>The </a:t>
            </a:r>
            <a:r>
              <a:rPr lang="en-IN" dirty="0" err="1"/>
              <a:t>forName</a:t>
            </a:r>
            <a:r>
              <a:rPr lang="en-IN" dirty="0"/>
              <a:t>() method of Class </a:t>
            </a:r>
            <a:r>
              <a:rPr lang="en-IN" dirty="0" err="1"/>
              <a:t>class</a:t>
            </a:r>
            <a:r>
              <a:rPr lang="en-IN" dirty="0"/>
              <a:t> is used to register the driver class. </a:t>
            </a:r>
          </a:p>
          <a:p>
            <a:pPr algn="just">
              <a:buNone/>
            </a:pPr>
            <a:r>
              <a:rPr lang="en-IN" dirty="0"/>
              <a:t>This method is used to dynamically load the driver class.</a:t>
            </a:r>
          </a:p>
          <a:p>
            <a:pPr algn="just">
              <a:buNone/>
            </a:pPr>
            <a:r>
              <a:rPr lang="en-IN" b="1" dirty="0"/>
              <a:t>Syntax of </a:t>
            </a:r>
            <a:r>
              <a:rPr lang="en-IN" b="1" dirty="0" err="1"/>
              <a:t>forName</a:t>
            </a:r>
            <a:r>
              <a:rPr lang="en-IN" b="1" dirty="0"/>
              <a:t>() method</a:t>
            </a:r>
            <a:endParaRPr lang="en-IN" dirty="0"/>
          </a:p>
          <a:p>
            <a:pPr lvl="0" algn="just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forName</a:t>
            </a:r>
            <a:r>
              <a:rPr lang="en-IN" dirty="0"/>
              <a:t>(String </a:t>
            </a:r>
            <a:r>
              <a:rPr lang="en-IN" dirty="0" err="1"/>
              <a:t>className</a:t>
            </a:r>
            <a:r>
              <a:rPr lang="en-IN" dirty="0"/>
              <a:t>)</a:t>
            </a:r>
          </a:p>
          <a:p>
            <a:pPr lvl="0" algn="just">
              <a:buNone/>
            </a:pP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ClassNotFoundException</a:t>
            </a:r>
            <a:r>
              <a:rPr lang="en-IN" dirty="0"/>
              <a:t>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2) Create the 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The </a:t>
            </a:r>
            <a:r>
              <a:rPr lang="en-IN" dirty="0" err="1"/>
              <a:t>getConnection</a:t>
            </a:r>
            <a:r>
              <a:rPr lang="en-IN" dirty="0"/>
              <a:t>() method of </a:t>
            </a:r>
            <a:r>
              <a:rPr lang="en-IN" dirty="0" err="1"/>
              <a:t>DriverManager</a:t>
            </a:r>
            <a:r>
              <a:rPr lang="en-IN" dirty="0"/>
              <a:t> class is used to establish connection with the database.</a:t>
            </a:r>
          </a:p>
          <a:p>
            <a:pPr>
              <a:buNone/>
            </a:pPr>
            <a:r>
              <a:rPr lang="en-IN" b="1" dirty="0"/>
              <a:t>Syntax of </a:t>
            </a:r>
            <a:r>
              <a:rPr lang="en-IN" b="1" dirty="0" err="1"/>
              <a:t>getConnection</a:t>
            </a:r>
            <a:r>
              <a:rPr lang="en-IN" b="1" dirty="0"/>
              <a:t>() method</a:t>
            </a:r>
            <a:endParaRPr lang="en-IN" dirty="0"/>
          </a:p>
          <a:p>
            <a:pPr lvl="0">
              <a:buNone/>
            </a:pPr>
            <a:r>
              <a:rPr lang="en-IN" dirty="0"/>
              <a:t>1)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Connection </a:t>
            </a:r>
            <a:r>
              <a:rPr lang="en-IN" dirty="0" err="1"/>
              <a:t>getConnection</a:t>
            </a:r>
            <a:r>
              <a:rPr lang="en-IN" dirty="0"/>
              <a:t>(String </a:t>
            </a:r>
            <a:r>
              <a:rPr lang="en-IN" dirty="0" err="1"/>
              <a:t>url</a:t>
            </a:r>
            <a:r>
              <a:rPr lang="en-IN" dirty="0"/>
              <a:t>)</a:t>
            </a:r>
          </a:p>
          <a:p>
            <a:pPr lvl="0">
              <a:buNone/>
            </a:pP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SQLException</a:t>
            </a:r>
            <a:r>
              <a:rPr lang="en-IN" dirty="0"/>
              <a:t>  </a:t>
            </a:r>
          </a:p>
          <a:p>
            <a:pPr lvl="0">
              <a:buNone/>
            </a:pPr>
            <a:r>
              <a:rPr lang="en-IN" dirty="0"/>
              <a:t>2)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Connection </a:t>
            </a:r>
            <a:r>
              <a:rPr lang="en-IN" dirty="0" err="1"/>
              <a:t>getConnection</a:t>
            </a:r>
            <a:r>
              <a:rPr lang="en-IN" dirty="0"/>
              <a:t>(String </a:t>
            </a:r>
            <a:r>
              <a:rPr lang="en-IN" dirty="0" err="1"/>
              <a:t>url,String</a:t>
            </a:r>
            <a:r>
              <a:rPr lang="en-IN" dirty="0"/>
              <a:t> </a:t>
            </a:r>
            <a:r>
              <a:rPr lang="en-IN" dirty="0" err="1"/>
              <a:t>name,String</a:t>
            </a:r>
            <a:r>
              <a:rPr lang="en-IN" dirty="0"/>
              <a:t> password)</a:t>
            </a:r>
          </a:p>
          <a:p>
            <a:pPr lvl="0">
              <a:buNone/>
            </a:pP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SQLException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3) Create the Statement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The </a:t>
            </a:r>
            <a:r>
              <a:rPr lang="en-IN" dirty="0" err="1"/>
              <a:t>createStatement</a:t>
            </a:r>
            <a:r>
              <a:rPr lang="en-IN" dirty="0"/>
              <a:t>() method of Connection interface is used to create statement. The object of statement is responsible to execute queries with the database.</a:t>
            </a:r>
          </a:p>
          <a:p>
            <a:pPr>
              <a:buNone/>
            </a:pPr>
            <a:r>
              <a:rPr lang="en-IN" b="1" dirty="0"/>
              <a:t>Syntax of </a:t>
            </a:r>
            <a:r>
              <a:rPr lang="en-IN" b="1" dirty="0" err="1"/>
              <a:t>createStatement</a:t>
            </a:r>
            <a:r>
              <a:rPr lang="en-IN" b="1" dirty="0"/>
              <a:t>() method</a:t>
            </a:r>
            <a:endParaRPr lang="en-IN" dirty="0"/>
          </a:p>
          <a:p>
            <a:pPr lvl="0">
              <a:buNone/>
            </a:pPr>
            <a:r>
              <a:rPr lang="en-IN" b="1" dirty="0"/>
              <a:t>public</a:t>
            </a:r>
            <a:r>
              <a:rPr lang="en-IN" dirty="0"/>
              <a:t> Statement </a:t>
            </a:r>
            <a:r>
              <a:rPr lang="en-IN" dirty="0" err="1"/>
              <a:t>createStatement</a:t>
            </a:r>
            <a:r>
              <a:rPr lang="en-IN" dirty="0"/>
              <a:t>()</a:t>
            </a:r>
          </a:p>
          <a:p>
            <a:pPr lvl="0">
              <a:buNone/>
            </a:pP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SQLException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Example to create the statement object</a:t>
            </a:r>
          </a:p>
          <a:p>
            <a:pPr lvl="0">
              <a:buNone/>
            </a:pPr>
            <a:r>
              <a:rPr lang="en-IN" dirty="0">
                <a:solidFill>
                  <a:srgbClr val="FF0000"/>
                </a:solidFill>
              </a:rPr>
              <a:t>Statement stmt=</a:t>
            </a:r>
            <a:r>
              <a:rPr lang="en-IN" dirty="0" err="1">
                <a:solidFill>
                  <a:srgbClr val="FF0000"/>
                </a:solidFill>
              </a:rPr>
              <a:t>con.createStatement</a:t>
            </a:r>
            <a:r>
              <a:rPr lang="en-IN" dirty="0">
                <a:solidFill>
                  <a:srgbClr val="FF0000"/>
                </a:solidFill>
              </a:rPr>
              <a:t>();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4) Execute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The </a:t>
            </a:r>
            <a:r>
              <a:rPr lang="en-IN" dirty="0" err="1"/>
              <a:t>executeQuery</a:t>
            </a:r>
            <a:r>
              <a:rPr lang="en-IN" dirty="0"/>
              <a:t>() method of Statement interface is used to execute queries to the database. This method returns the object of </a:t>
            </a:r>
            <a:r>
              <a:rPr lang="en-IN" dirty="0" err="1"/>
              <a:t>ResultSet</a:t>
            </a:r>
            <a:r>
              <a:rPr lang="en-IN" dirty="0"/>
              <a:t> that can be used to get all the records of a table.</a:t>
            </a:r>
          </a:p>
          <a:p>
            <a:pPr>
              <a:buNone/>
            </a:pPr>
            <a:r>
              <a:rPr lang="en-IN" b="1" dirty="0"/>
              <a:t>Syntax of </a:t>
            </a:r>
            <a:r>
              <a:rPr lang="en-IN" b="1" dirty="0" err="1"/>
              <a:t>executeQuery</a:t>
            </a:r>
            <a:r>
              <a:rPr lang="en-IN" b="1" dirty="0"/>
              <a:t>() method</a:t>
            </a:r>
            <a:endParaRPr lang="en-IN" dirty="0"/>
          </a:p>
          <a:p>
            <a:pPr lvl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executeQuery</a:t>
            </a:r>
            <a:r>
              <a:rPr lang="en-IN" dirty="0"/>
              <a:t>(String 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lvl="0">
              <a:buNone/>
            </a:pP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SQLException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Example to execute query</a:t>
            </a:r>
          </a:p>
          <a:p>
            <a:pPr lvl="0">
              <a:buNone/>
            </a:pPr>
            <a:r>
              <a:rPr lang="en-IN" dirty="0" err="1">
                <a:solidFill>
                  <a:srgbClr val="FF0000"/>
                </a:solidFill>
              </a:rPr>
              <a:t>ResultSet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 err="1">
                <a:solidFill>
                  <a:srgbClr val="FF0000"/>
                </a:solidFill>
              </a:rPr>
              <a:t>rs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 err="1">
                <a:solidFill>
                  <a:srgbClr val="FF0000"/>
                </a:solidFill>
              </a:rPr>
              <a:t>stmt.executeQuery</a:t>
            </a:r>
            <a:r>
              <a:rPr lang="en-IN" dirty="0">
                <a:solidFill>
                  <a:srgbClr val="FF0000"/>
                </a:solidFill>
              </a:rPr>
              <a:t>("select * from </a:t>
            </a:r>
            <a:r>
              <a:rPr lang="en-IN" dirty="0" err="1">
                <a:solidFill>
                  <a:srgbClr val="FF0000"/>
                </a:solidFill>
              </a:rPr>
              <a:t>emp</a:t>
            </a:r>
            <a:r>
              <a:rPr lang="en-IN" dirty="0">
                <a:solidFill>
                  <a:srgbClr val="FF0000"/>
                </a:solidFill>
              </a:rPr>
              <a:t>");  </a:t>
            </a:r>
          </a:p>
          <a:p>
            <a:pPr lvl="0">
              <a:buNone/>
            </a:pPr>
            <a:r>
              <a:rPr lang="en-IN" b="1" dirty="0">
                <a:solidFill>
                  <a:srgbClr val="FF0000"/>
                </a:solidFill>
              </a:rPr>
              <a:t>while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rs.next</a:t>
            </a:r>
            <a:r>
              <a:rPr lang="en-IN" dirty="0">
                <a:solidFill>
                  <a:srgbClr val="FF0000"/>
                </a:solidFill>
              </a:rPr>
              <a:t>()){  </a:t>
            </a:r>
          </a:p>
          <a:p>
            <a:pPr lvl="0">
              <a:buNone/>
            </a:pP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rs.getInt</a:t>
            </a:r>
            <a:r>
              <a:rPr lang="en-IN" dirty="0">
                <a:solidFill>
                  <a:srgbClr val="FF0000"/>
                </a:solidFill>
              </a:rPr>
              <a:t>(1)+" "+</a:t>
            </a:r>
            <a:r>
              <a:rPr lang="en-IN" dirty="0" err="1">
                <a:solidFill>
                  <a:srgbClr val="FF0000"/>
                </a:solidFill>
              </a:rPr>
              <a:t>rs.getString</a:t>
            </a:r>
            <a:r>
              <a:rPr lang="en-IN" dirty="0">
                <a:solidFill>
                  <a:srgbClr val="FF0000"/>
                </a:solidFill>
              </a:rPr>
              <a:t>(2));  </a:t>
            </a:r>
          </a:p>
          <a:p>
            <a:pPr lvl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  <a:r>
              <a:rPr lang="en-IN" dirty="0"/>
              <a:t>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5) Close the 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IN" dirty="0"/>
              <a:t>By closing connection object statement and </a:t>
            </a:r>
            <a:r>
              <a:rPr lang="en-IN" dirty="0" err="1"/>
              <a:t>ResultSet</a:t>
            </a:r>
            <a:r>
              <a:rPr lang="en-IN" dirty="0"/>
              <a:t> will be closed automatically. The close() method of Connection interface is used to close the connection.</a:t>
            </a:r>
          </a:p>
          <a:p>
            <a:pPr>
              <a:buNone/>
            </a:pPr>
            <a:r>
              <a:rPr lang="en-IN" b="1" dirty="0"/>
              <a:t>Syntax of close() method</a:t>
            </a:r>
            <a:endParaRPr lang="en-IN" dirty="0"/>
          </a:p>
          <a:p>
            <a:pPr lvl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close()</a:t>
            </a: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SQLException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Example to close connection</a:t>
            </a:r>
          </a:p>
          <a:p>
            <a:pPr lvl="0">
              <a:buNone/>
            </a:pPr>
            <a:r>
              <a:rPr lang="en-IN" dirty="0" err="1">
                <a:solidFill>
                  <a:srgbClr val="FF0000"/>
                </a:solidFill>
              </a:rPr>
              <a:t>con.close</a:t>
            </a:r>
            <a:r>
              <a:rPr lang="en-IN" dirty="0">
                <a:solidFill>
                  <a:srgbClr val="FF0000"/>
                </a:solidFill>
              </a:rPr>
              <a:t>();</a:t>
            </a:r>
            <a:r>
              <a:rPr lang="en-IN" dirty="0"/>
              <a:t>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Example to connect to the </a:t>
            </a:r>
            <a:r>
              <a:rPr lang="en-IN" sz="3600" dirty="0" err="1">
                <a:solidFill>
                  <a:srgbClr val="FF0000"/>
                </a:solidFill>
              </a:rPr>
              <a:t>mysql</a:t>
            </a:r>
            <a:r>
              <a:rPr lang="en-IN" sz="3600" dirty="0">
                <a:solidFill>
                  <a:srgbClr val="FF0000"/>
                </a:solidFill>
              </a:rPr>
              <a:t> 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we are using MySql as the database. So we need to know following </a:t>
            </a:r>
            <a:r>
              <a:rPr lang="en-IN" dirty="0" err="1">
                <a:solidFill>
                  <a:srgbClr val="FF0000"/>
                </a:solidFill>
              </a:rPr>
              <a:t>informations</a:t>
            </a:r>
            <a:r>
              <a:rPr lang="en-IN" dirty="0">
                <a:solidFill>
                  <a:srgbClr val="FF0000"/>
                </a:solidFill>
              </a:rPr>
              <a:t> for the </a:t>
            </a:r>
            <a:r>
              <a:rPr lang="en-IN" dirty="0" err="1">
                <a:solidFill>
                  <a:srgbClr val="FF0000"/>
                </a:solidFill>
              </a:rPr>
              <a:t>mysql</a:t>
            </a:r>
            <a:r>
              <a:rPr lang="en-IN" dirty="0">
                <a:solidFill>
                  <a:srgbClr val="FF0000"/>
                </a:solidFill>
              </a:rPr>
              <a:t> database:</a:t>
            </a:r>
          </a:p>
          <a:p>
            <a:pPr lvl="0" algn="just"/>
            <a:r>
              <a:rPr lang="en-IN" sz="3400" b="1" dirty="0"/>
              <a:t>Driver class: </a:t>
            </a:r>
            <a:r>
              <a:rPr lang="en-IN" sz="3400" dirty="0"/>
              <a:t>The driver class for the </a:t>
            </a:r>
            <a:r>
              <a:rPr lang="en-IN" sz="3400" dirty="0" err="1"/>
              <a:t>mysql</a:t>
            </a:r>
            <a:r>
              <a:rPr lang="en-IN" sz="3400" dirty="0"/>
              <a:t> database is </a:t>
            </a:r>
            <a:r>
              <a:rPr lang="en-IN" sz="3400" b="1" dirty="0" err="1"/>
              <a:t>com.mysql.jdbc.Driver</a:t>
            </a:r>
            <a:r>
              <a:rPr lang="en-IN" sz="3400" dirty="0"/>
              <a:t>.</a:t>
            </a:r>
          </a:p>
          <a:p>
            <a:pPr lvl="0" algn="just"/>
            <a:r>
              <a:rPr lang="en-IN" sz="3400" b="1" dirty="0"/>
              <a:t>Connection URL: </a:t>
            </a:r>
            <a:r>
              <a:rPr lang="en-IN" sz="3400" dirty="0"/>
              <a:t>The connection URL for the </a:t>
            </a:r>
            <a:r>
              <a:rPr lang="en-IN" sz="3400" dirty="0" err="1"/>
              <a:t>mysql</a:t>
            </a:r>
            <a:r>
              <a:rPr lang="en-IN" sz="3400" dirty="0"/>
              <a:t> database is </a:t>
            </a:r>
            <a:r>
              <a:rPr lang="en-IN" sz="3400" b="1" dirty="0" err="1"/>
              <a:t>jdbc:mysql</a:t>
            </a:r>
            <a:r>
              <a:rPr lang="en-IN" sz="3400" b="1" dirty="0"/>
              <a:t>://localhost:3306/united</a:t>
            </a:r>
            <a:r>
              <a:rPr lang="en-IN" sz="3400" dirty="0"/>
              <a:t> </a:t>
            </a:r>
          </a:p>
          <a:p>
            <a:pPr lvl="0" algn="just"/>
            <a:r>
              <a:rPr lang="en-IN" sz="3400" dirty="0"/>
              <a:t>where </a:t>
            </a:r>
            <a:r>
              <a:rPr lang="en-IN" sz="3400" dirty="0" err="1"/>
              <a:t>jdbc</a:t>
            </a:r>
            <a:r>
              <a:rPr lang="en-IN" sz="3400" dirty="0"/>
              <a:t> is the API, </a:t>
            </a:r>
            <a:r>
              <a:rPr lang="en-IN" sz="3400" dirty="0" err="1"/>
              <a:t>mysql</a:t>
            </a:r>
            <a:r>
              <a:rPr lang="en-IN" sz="3400" dirty="0"/>
              <a:t> is the database, localhost is the server name on which </a:t>
            </a:r>
            <a:r>
              <a:rPr lang="en-IN" sz="3400" dirty="0" err="1"/>
              <a:t>mysql</a:t>
            </a:r>
            <a:r>
              <a:rPr lang="en-IN" sz="3400" dirty="0"/>
              <a:t> is running, we may also use IP address, 3306 is the port number and united is the database name. </a:t>
            </a:r>
          </a:p>
          <a:p>
            <a:pPr lvl="0" algn="just"/>
            <a:r>
              <a:rPr lang="en-IN" sz="3400" b="1" dirty="0"/>
              <a:t>Username: </a:t>
            </a:r>
            <a:r>
              <a:rPr lang="en-IN" sz="3400" dirty="0"/>
              <a:t>The default username for the </a:t>
            </a:r>
            <a:r>
              <a:rPr lang="en-IN" sz="3400" dirty="0" err="1"/>
              <a:t>mysql</a:t>
            </a:r>
            <a:r>
              <a:rPr lang="en-IN" sz="3400" dirty="0"/>
              <a:t> database is </a:t>
            </a:r>
            <a:r>
              <a:rPr lang="en-IN" sz="3400" b="1" dirty="0"/>
              <a:t>root</a:t>
            </a:r>
            <a:r>
              <a:rPr lang="en-IN" sz="3400" dirty="0"/>
              <a:t>.</a:t>
            </a:r>
          </a:p>
          <a:p>
            <a:pPr lvl="0" algn="just"/>
            <a:r>
              <a:rPr lang="en-IN" sz="3400" b="1" dirty="0"/>
              <a:t>Password: </a:t>
            </a:r>
            <a:r>
              <a:rPr lang="en-IN" sz="3400" dirty="0"/>
              <a:t>Password is given by the user at the time of installing the </a:t>
            </a:r>
            <a:r>
              <a:rPr lang="en-IN" sz="3400" dirty="0" err="1"/>
              <a:t>mysql</a:t>
            </a:r>
            <a:r>
              <a:rPr lang="en-IN" sz="3400" dirty="0"/>
              <a:t> database. In this example, we are going to use admin as the password.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753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</vt:lpstr>
      <vt:lpstr>1_Office Theme</vt:lpstr>
      <vt:lpstr>     Web Technology (KCS-602) Unit 4 Prepared Statements   </vt:lpstr>
      <vt:lpstr>Index</vt:lpstr>
      <vt:lpstr>5 Steps to connect to the database in java</vt:lpstr>
      <vt:lpstr>1) Register the driver class</vt:lpstr>
      <vt:lpstr>2) Create the connection object</vt:lpstr>
      <vt:lpstr>3) Create the Statement object</vt:lpstr>
      <vt:lpstr>4) Execute the query</vt:lpstr>
      <vt:lpstr>5) Close the connection object</vt:lpstr>
      <vt:lpstr>Example to connect to the mysql database</vt:lpstr>
      <vt:lpstr>  </vt:lpstr>
      <vt:lpstr>  </vt:lpstr>
      <vt:lpstr>  </vt:lpstr>
      <vt:lpstr>DriverManager class</vt:lpstr>
      <vt:lpstr>Connection interface</vt:lpstr>
      <vt:lpstr>  </vt:lpstr>
      <vt:lpstr>Statement interface</vt:lpstr>
      <vt:lpstr>ResultSet interface</vt:lpstr>
      <vt:lpstr>Commonly used methods of ResultSet interface</vt:lpstr>
      <vt:lpstr>  </vt:lpstr>
      <vt:lpstr>AKTU Semester Questions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David Matuszek</dc:creator>
  <cp:lastModifiedBy>Abhishek Kesharwani</cp:lastModifiedBy>
  <cp:revision>169</cp:revision>
  <cp:lastPrinted>2002-05-13T15:29:48Z</cp:lastPrinted>
  <dcterms:created xsi:type="dcterms:W3CDTF">2002-05-10T15:31:07Z</dcterms:created>
  <dcterms:modified xsi:type="dcterms:W3CDTF">2023-02-13T06:01:23Z</dcterms:modified>
</cp:coreProperties>
</file>