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70" r:id="rId13"/>
    <p:sldId id="269" r:id="rId14"/>
    <p:sldId id="26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kr sah" initials="As" lastIdx="4" clrIdx="0">
    <p:extLst>
      <p:ext uri="{19B8F6BF-5375-455C-9EA6-DF929625EA0E}">
        <p15:presenceInfo xmlns:p15="http://schemas.microsoft.com/office/powerpoint/2012/main" userId="5c49376fc91ea3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7F3D-652B-42B3-B681-50F0B836FDC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A4CB-7A89-4429-9343-6040B404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.com/services/energy-storage-system-testing-and-certification" TargetMode="External"/><Relationship Id="rId2" Type="http://schemas.openxmlformats.org/officeDocument/2006/relationships/hyperlink" Target="https://en.m.wikipedia.org/wiki/Energy_storag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8B8D-0F15-CBA5-DCB0-59C6E5B2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48996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33930-0667-2D9A-6294-56B35D3DF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28671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BA8BD-622C-9599-389B-671E17D67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7"/>
            <a:ext cx="1242333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EF7379-57E7-7A4F-A57B-16CD53995A7F}"/>
              </a:ext>
            </a:extLst>
          </p:cNvPr>
          <p:cNvSpPr txBox="1"/>
          <p:nvPr/>
        </p:nvSpPr>
        <p:spPr>
          <a:xfrm>
            <a:off x="97654" y="2701837"/>
            <a:ext cx="1296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Energy Storage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B0953-626B-B8E8-914E-0CAEA5521B55}"/>
              </a:ext>
            </a:extLst>
          </p:cNvPr>
          <p:cNvSpPr txBox="1"/>
          <p:nvPr/>
        </p:nvSpPr>
        <p:spPr>
          <a:xfrm>
            <a:off x="2796466" y="3728620"/>
            <a:ext cx="7871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Electrical Engineering Department</a:t>
            </a:r>
          </a:p>
          <a:p>
            <a:pPr algn="ctr"/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23E6C-247E-544E-8652-24D533C17FF3}"/>
              </a:ext>
            </a:extLst>
          </p:cNvPr>
          <p:cNvSpPr txBox="1"/>
          <p:nvPr/>
        </p:nvSpPr>
        <p:spPr>
          <a:xfrm>
            <a:off x="5752731" y="26766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74987-F2C5-8976-8F16-98733738FCEE}"/>
              </a:ext>
            </a:extLst>
          </p:cNvPr>
          <p:cNvSpPr txBox="1"/>
          <p:nvPr/>
        </p:nvSpPr>
        <p:spPr>
          <a:xfrm>
            <a:off x="2578003" y="4514590"/>
            <a:ext cx="7563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C0C0C0"/>
                </a:highlight>
                <a:latin typeface="Footlight MT Light" panose="0204060206030A020304" pitchFamily="18" charset="0"/>
              </a:rPr>
              <a:t>Name:- Abhishek Kumar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C0C0C0"/>
                </a:highlight>
                <a:latin typeface="Footlight MT Light" panose="0204060206030A020304" pitchFamily="18" charset="0"/>
              </a:rPr>
              <a:t>Enrollment No:- 21UEE100</a:t>
            </a:r>
          </a:p>
          <a:p>
            <a:pPr algn="ctr"/>
            <a:r>
              <a:rPr lang="en-US" sz="2800" b="1" u="sng" dirty="0" err="1">
                <a:solidFill>
                  <a:schemeClr val="bg1"/>
                </a:solidFill>
                <a:highlight>
                  <a:srgbClr val="C0C0C0"/>
                </a:highlight>
                <a:latin typeface="Footlight MT Light" panose="0204060206030A020304" pitchFamily="18" charset="0"/>
              </a:rPr>
              <a:t>Semsester</a:t>
            </a:r>
            <a:r>
              <a:rPr lang="en-US" sz="2800" b="1" u="sng" dirty="0">
                <a:solidFill>
                  <a:schemeClr val="bg1"/>
                </a:solidFill>
                <a:highlight>
                  <a:srgbClr val="C0C0C0"/>
                </a:highlight>
                <a:latin typeface="Footlight MT Light" panose="0204060206030A020304" pitchFamily="18" charset="0"/>
              </a:rPr>
              <a:t> </a:t>
            </a:r>
            <a:r>
              <a:rPr lang="en-US" sz="2800" b="1" u="sng">
                <a:solidFill>
                  <a:schemeClr val="bg1"/>
                </a:solidFill>
                <a:highlight>
                  <a:srgbClr val="C0C0C0"/>
                </a:highlight>
                <a:latin typeface="Footlight MT Light" panose="0204060206030A020304" pitchFamily="18" charset="0"/>
              </a:rPr>
              <a:t>:- 7th</a:t>
            </a:r>
            <a:endParaRPr lang="en-US" sz="2800" b="1" u="sng" dirty="0">
              <a:solidFill>
                <a:schemeClr val="bg1"/>
              </a:solidFill>
              <a:highlight>
                <a:srgbClr val="C0C0C0"/>
              </a:highlight>
              <a:latin typeface="Footlight MT Light" panose="0204060206030A020304" pitchFamily="18" charset="0"/>
            </a:endParaRPr>
          </a:p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C0C0C0"/>
                </a:highlight>
                <a:latin typeface="Footlight MT Light" panose="0204060206030A020304" pitchFamily="18" charset="0"/>
              </a:rPr>
              <a:t>Section :-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C914F-F65C-9698-8DA2-B051DB33E81F}"/>
              </a:ext>
            </a:extLst>
          </p:cNvPr>
          <p:cNvSpPr txBox="1"/>
          <p:nvPr/>
        </p:nvSpPr>
        <p:spPr>
          <a:xfrm>
            <a:off x="719091" y="6332046"/>
            <a:ext cx="157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80FE9-5B31-BF62-6365-6A3410EE0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51" y="246258"/>
            <a:ext cx="2116477" cy="24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F414-15B5-6155-D6AF-D1C045265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57799" cy="487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FFCB2-7469-BE6B-D1D3-10ED7B3A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56" y="4380059"/>
            <a:ext cx="9579044" cy="2390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AECA9-F37D-5B9B-FE79-D0948CE0A22C}"/>
              </a:ext>
            </a:extLst>
          </p:cNvPr>
          <p:cNvSpPr txBox="1"/>
          <p:nvPr/>
        </p:nvSpPr>
        <p:spPr>
          <a:xfrm>
            <a:off x="250371" y="228600"/>
            <a:ext cx="469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BATTERIES?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D51C5-D6A6-2E1E-8122-C58CF572EA42}"/>
              </a:ext>
            </a:extLst>
          </p:cNvPr>
          <p:cNvSpPr txBox="1"/>
          <p:nvPr/>
        </p:nvSpPr>
        <p:spPr>
          <a:xfrm>
            <a:off x="174171" y="1415143"/>
            <a:ext cx="12577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battery has becomes mainstream as technologies such as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NaS,Lithium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Ion,Lead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-acid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flow batteries have begun to participate in various worldwide projects.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Lithium-Ion Battery which is high in energy density ,</a:t>
            </a:r>
          </a:p>
          <a:p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Voltage,discharge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rate and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lifespan.In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addition,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 is eco-friendly and has no memory effect ,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it optimal for long term use.</a:t>
            </a:r>
          </a:p>
        </p:txBody>
      </p:sp>
    </p:spTree>
    <p:extLst>
      <p:ext uri="{BB962C8B-B14F-4D97-AF65-F5344CB8AC3E}">
        <p14:creationId xmlns:p14="http://schemas.microsoft.com/office/powerpoint/2010/main" val="42869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058D2-7BA3-3F6A-36FD-0D7CFDF7C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20695" r="2175" b="-1422"/>
          <a:stretch/>
        </p:blipFill>
        <p:spPr>
          <a:xfrm>
            <a:off x="54428" y="1295400"/>
            <a:ext cx="12083143" cy="556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C63A67-9C6F-874D-EF66-028357078B5A}"/>
              </a:ext>
            </a:extLst>
          </p:cNvPr>
          <p:cNvSpPr txBox="1"/>
          <p:nvPr/>
        </p:nvSpPr>
        <p:spPr>
          <a:xfrm>
            <a:off x="239487" y="239486"/>
            <a:ext cx="5494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Residential :-</a:t>
            </a:r>
          </a:p>
        </p:txBody>
      </p:sp>
    </p:spTree>
    <p:extLst>
      <p:ext uri="{BB962C8B-B14F-4D97-AF65-F5344CB8AC3E}">
        <p14:creationId xmlns:p14="http://schemas.microsoft.com/office/powerpoint/2010/main" val="153225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5D0AC-82EE-A0C1-671F-3B0A73BC2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44762" r="1674" b="2408"/>
          <a:stretch/>
        </p:blipFill>
        <p:spPr>
          <a:xfrm>
            <a:off x="146957" y="1872342"/>
            <a:ext cx="11898086" cy="3623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46DAD-899C-5911-52CF-725817357B0B}"/>
              </a:ext>
            </a:extLst>
          </p:cNvPr>
          <p:cNvSpPr txBox="1"/>
          <p:nvPr/>
        </p:nvSpPr>
        <p:spPr>
          <a:xfrm>
            <a:off x="337457" y="424543"/>
            <a:ext cx="422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UTILITY :-</a:t>
            </a:r>
          </a:p>
        </p:txBody>
      </p:sp>
    </p:spTree>
    <p:extLst>
      <p:ext uri="{BB962C8B-B14F-4D97-AF65-F5344CB8AC3E}">
        <p14:creationId xmlns:p14="http://schemas.microsoft.com/office/powerpoint/2010/main" val="262374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96E1A-F019-0505-B86B-F06CB94B1DD3}"/>
              </a:ext>
            </a:extLst>
          </p:cNvPr>
          <p:cNvSpPr txBox="1"/>
          <p:nvPr/>
        </p:nvSpPr>
        <p:spPr>
          <a:xfrm>
            <a:off x="1207362" y="6478879"/>
            <a:ext cx="1025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Page no :-2                                                                                                                             Date:- 2/9/22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1F1DAD-8A18-35DC-9E01-A9901A7FD234}"/>
              </a:ext>
            </a:extLst>
          </p:cNvPr>
          <p:cNvSpPr/>
          <p:nvPr/>
        </p:nvSpPr>
        <p:spPr>
          <a:xfrm>
            <a:off x="871121" y="1411303"/>
            <a:ext cx="978408" cy="293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AD758-9AC9-CB3B-1CA8-DCF4325E42B9}"/>
              </a:ext>
            </a:extLst>
          </p:cNvPr>
          <p:cNvSpPr txBox="1"/>
          <p:nvPr/>
        </p:nvSpPr>
        <p:spPr>
          <a:xfrm>
            <a:off x="1849529" y="1107443"/>
            <a:ext cx="8660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Reliable and affordable energy storage is a</a:t>
            </a:r>
          </a:p>
          <a:p>
            <a:r>
              <a:rPr lang="en-US" sz="3200" b="1" dirty="0">
                <a:latin typeface="+mj-lt"/>
              </a:rPr>
              <a:t> prerequisite for using renewable energy.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C7183-8C4D-4843-89D5-39ACF6BDAAE9}"/>
              </a:ext>
            </a:extLst>
          </p:cNvPr>
          <p:cNvSpPr/>
          <p:nvPr/>
        </p:nvSpPr>
        <p:spPr>
          <a:xfrm>
            <a:off x="871121" y="2587095"/>
            <a:ext cx="978408" cy="293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EA346-7D2E-758B-1504-7C5B6BCC4DDA}"/>
              </a:ext>
            </a:extLst>
          </p:cNvPr>
          <p:cNvSpPr txBox="1"/>
          <p:nvPr/>
        </p:nvSpPr>
        <p:spPr>
          <a:xfrm>
            <a:off x="1944779" y="2281394"/>
            <a:ext cx="7133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Energy storage therefore has a pivotal </a:t>
            </a:r>
          </a:p>
          <a:p>
            <a:r>
              <a:rPr lang="en-US" sz="3200" b="1" dirty="0"/>
              <a:t>Role in the future.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5B2621-C204-2EFB-2FE8-7C52DAED7D4D}"/>
              </a:ext>
            </a:extLst>
          </p:cNvPr>
          <p:cNvSpPr/>
          <p:nvPr/>
        </p:nvSpPr>
        <p:spPr>
          <a:xfrm>
            <a:off x="871121" y="3762887"/>
            <a:ext cx="978408" cy="293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B1336-89A5-BD36-E3D9-6540E7C7394C}"/>
              </a:ext>
            </a:extLst>
          </p:cNvPr>
          <p:cNvSpPr txBox="1"/>
          <p:nvPr/>
        </p:nvSpPr>
        <p:spPr>
          <a:xfrm>
            <a:off x="1955983" y="3429000"/>
            <a:ext cx="10764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Energy storage is the most promising technology</a:t>
            </a:r>
          </a:p>
          <a:p>
            <a:r>
              <a:rPr lang="en-US" sz="3200" b="1" dirty="0"/>
              <a:t> currently available to meet the ever</a:t>
            </a:r>
          </a:p>
          <a:p>
            <a:r>
              <a:rPr lang="en-US" sz="3200" b="1" dirty="0"/>
              <a:t> increasing demand for energy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E1455-1AB1-8FB4-F7E6-0DB090B747D0}"/>
              </a:ext>
            </a:extLst>
          </p:cNvPr>
          <p:cNvSpPr txBox="1"/>
          <p:nvPr/>
        </p:nvSpPr>
        <p:spPr>
          <a:xfrm>
            <a:off x="1285876" y="182854"/>
            <a:ext cx="82034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Conclusions:-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49062-615B-767B-4504-649919A6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" y="37984"/>
            <a:ext cx="12192000" cy="68490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D98C0BA-398C-9E9D-C78B-F00F9743629E}"/>
              </a:ext>
            </a:extLst>
          </p:cNvPr>
          <p:cNvSpPr/>
          <p:nvPr/>
        </p:nvSpPr>
        <p:spPr>
          <a:xfrm>
            <a:off x="1023521" y="1563703"/>
            <a:ext cx="978408" cy="293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77BA6-5379-2BD3-6AFE-2E5CA54453D4}"/>
              </a:ext>
            </a:extLst>
          </p:cNvPr>
          <p:cNvSpPr txBox="1"/>
          <p:nvPr/>
        </p:nvSpPr>
        <p:spPr>
          <a:xfrm>
            <a:off x="1023521" y="1259843"/>
            <a:ext cx="9638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Reliable and affordable energy storage is a</a:t>
            </a:r>
          </a:p>
          <a:p>
            <a:r>
              <a:rPr lang="en-US" sz="3200" b="1" dirty="0"/>
              <a:t>prerequisite for using renewable energy.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ECA339-8627-D466-7E8E-3528CA20D81A}"/>
              </a:ext>
            </a:extLst>
          </p:cNvPr>
          <p:cNvSpPr/>
          <p:nvPr/>
        </p:nvSpPr>
        <p:spPr>
          <a:xfrm>
            <a:off x="1023521" y="2739495"/>
            <a:ext cx="978408" cy="293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9C42D-6370-7EDA-6498-02B992C08FA3}"/>
              </a:ext>
            </a:extLst>
          </p:cNvPr>
          <p:cNvSpPr txBox="1"/>
          <p:nvPr/>
        </p:nvSpPr>
        <p:spPr>
          <a:xfrm>
            <a:off x="1023521" y="2433794"/>
            <a:ext cx="8206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Energy storage therefore has a pivotal </a:t>
            </a:r>
          </a:p>
          <a:p>
            <a:r>
              <a:rPr lang="en-US" sz="3200" b="1" dirty="0"/>
              <a:t>Role in the future.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2BE18E-681D-A196-C018-CD3AF56F56D7}"/>
              </a:ext>
            </a:extLst>
          </p:cNvPr>
          <p:cNvSpPr/>
          <p:nvPr/>
        </p:nvSpPr>
        <p:spPr>
          <a:xfrm>
            <a:off x="1023521" y="3915287"/>
            <a:ext cx="978408" cy="293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AF9005-F9B6-5BC4-BA7F-D3D553B08408}"/>
              </a:ext>
            </a:extLst>
          </p:cNvPr>
          <p:cNvSpPr txBox="1"/>
          <p:nvPr/>
        </p:nvSpPr>
        <p:spPr>
          <a:xfrm>
            <a:off x="1023521" y="3581400"/>
            <a:ext cx="11849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Energy storage is the most promising technology</a:t>
            </a:r>
          </a:p>
          <a:p>
            <a:r>
              <a:rPr lang="en-US" sz="3200" b="1" dirty="0"/>
              <a:t> currently available to meet the ever</a:t>
            </a:r>
          </a:p>
          <a:p>
            <a:r>
              <a:rPr lang="en-US" sz="3200" b="1" dirty="0"/>
              <a:t> increasing demand for energy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8A023-0EA0-0E7A-5B59-33FA3DE1C30F}"/>
              </a:ext>
            </a:extLst>
          </p:cNvPr>
          <p:cNvSpPr txBox="1"/>
          <p:nvPr/>
        </p:nvSpPr>
        <p:spPr>
          <a:xfrm>
            <a:off x="544286" y="335254"/>
            <a:ext cx="90973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Conclusions:-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76B290-820F-23C2-9695-36FEA305156B}"/>
              </a:ext>
            </a:extLst>
          </p:cNvPr>
          <p:cNvSpPr/>
          <p:nvPr/>
        </p:nvSpPr>
        <p:spPr>
          <a:xfrm>
            <a:off x="21154" y="1458473"/>
            <a:ext cx="885228" cy="293021"/>
          </a:xfrm>
          <a:prstGeom prst="rightArrow">
            <a:avLst>
              <a:gd name="adj1" fmla="val 85106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C4D31E-BB7A-6016-39DE-4066C975037D}"/>
              </a:ext>
            </a:extLst>
          </p:cNvPr>
          <p:cNvSpPr/>
          <p:nvPr/>
        </p:nvSpPr>
        <p:spPr>
          <a:xfrm>
            <a:off x="0" y="2634266"/>
            <a:ext cx="885228" cy="293020"/>
          </a:xfrm>
          <a:prstGeom prst="rightArrow">
            <a:avLst>
              <a:gd name="adj1" fmla="val 85106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0671057-98C6-36A8-EB2B-A6FA5D98E615}"/>
              </a:ext>
            </a:extLst>
          </p:cNvPr>
          <p:cNvSpPr/>
          <p:nvPr/>
        </p:nvSpPr>
        <p:spPr>
          <a:xfrm>
            <a:off x="31839" y="3762888"/>
            <a:ext cx="885228" cy="293020"/>
          </a:xfrm>
          <a:prstGeom prst="rightArrow">
            <a:avLst>
              <a:gd name="adj1" fmla="val 85106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8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78F8C-8118-5448-236D-832676EC8664}"/>
              </a:ext>
            </a:extLst>
          </p:cNvPr>
          <p:cNvSpPr txBox="1"/>
          <p:nvPr/>
        </p:nvSpPr>
        <p:spPr>
          <a:xfrm>
            <a:off x="1340528" y="648071"/>
            <a:ext cx="3833532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E99-B8BF-5B99-49F4-5E2A76880F06}"/>
              </a:ext>
            </a:extLst>
          </p:cNvPr>
          <p:cNvSpPr txBox="1"/>
          <p:nvPr/>
        </p:nvSpPr>
        <p:spPr>
          <a:xfrm>
            <a:off x="1216240" y="1473694"/>
            <a:ext cx="5299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https://en.m.wikipedia.org/wiki/Energy_storage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https://www.ul.com/services/energy-storage-system-testing-and-certification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https://www.infocusinternational.com/energystorage-online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8C27D-6DEE-0B95-6480-B079F2A24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0" y="-14110"/>
            <a:ext cx="12268940" cy="6886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522C7-2808-37DA-4209-7E9809758EB8}"/>
              </a:ext>
            </a:extLst>
          </p:cNvPr>
          <p:cNvSpPr txBox="1"/>
          <p:nvPr/>
        </p:nvSpPr>
        <p:spPr>
          <a:xfrm>
            <a:off x="489858" y="1979570"/>
            <a:ext cx="8747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https://en.m.wikipedia.org/wiki/Energy_storage</a:t>
            </a:r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https://www.ul.com/services/energy-storage-system-testing-and-certification</a:t>
            </a:r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https://www.infocusinternational.com/energystorage-online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D8EED-62B6-3D13-84B8-5C481F66B91B}"/>
              </a:ext>
            </a:extLst>
          </p:cNvPr>
          <p:cNvSpPr txBox="1"/>
          <p:nvPr/>
        </p:nvSpPr>
        <p:spPr>
          <a:xfrm>
            <a:off x="489858" y="1018746"/>
            <a:ext cx="308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Reference:-</a:t>
            </a:r>
          </a:p>
        </p:txBody>
      </p:sp>
    </p:spTree>
    <p:extLst>
      <p:ext uri="{BB962C8B-B14F-4D97-AF65-F5344CB8AC3E}">
        <p14:creationId xmlns:p14="http://schemas.microsoft.com/office/powerpoint/2010/main" val="17074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E371D-B82A-BA24-285C-2AB837FB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3"/>
            <a:ext cx="12192000" cy="6849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1A9C0-C045-FCFB-A7DF-FC152AAE70BE}"/>
              </a:ext>
            </a:extLst>
          </p:cNvPr>
          <p:cNvSpPr txBox="1"/>
          <p:nvPr/>
        </p:nvSpPr>
        <p:spPr>
          <a:xfrm>
            <a:off x="870010" y="754603"/>
            <a:ext cx="7682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C00000"/>
                </a:solidFill>
                <a:latin typeface="Vivaldi" panose="03020602050506090804" pitchFamily="66" charset="0"/>
              </a:rPr>
              <a:t>Thank You</a:t>
            </a:r>
          </a:p>
          <a:p>
            <a:r>
              <a:rPr lang="en-US" sz="4000" dirty="0">
                <a:solidFill>
                  <a:srgbClr val="FF0000"/>
                </a:solidFill>
                <a:latin typeface="Vivaldi" panose="03020602050506090804" pitchFamily="66" charset="0"/>
              </a:rPr>
              <a:t>Everyone…!</a:t>
            </a:r>
          </a:p>
        </p:txBody>
      </p:sp>
    </p:spTree>
    <p:extLst>
      <p:ext uri="{BB962C8B-B14F-4D97-AF65-F5344CB8AC3E}">
        <p14:creationId xmlns:p14="http://schemas.microsoft.com/office/powerpoint/2010/main" val="12317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8F07C-C642-6D96-877C-C08308AE8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6" y="1816"/>
            <a:ext cx="12192000" cy="6928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DDA72-40AE-E7C1-A063-D161F2004C4D}"/>
              </a:ext>
            </a:extLst>
          </p:cNvPr>
          <p:cNvSpPr txBox="1"/>
          <p:nvPr/>
        </p:nvSpPr>
        <p:spPr>
          <a:xfrm>
            <a:off x="1109709" y="991998"/>
            <a:ext cx="2675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AFF80-3594-6047-1071-E03C9B0204A6}"/>
              </a:ext>
            </a:extLst>
          </p:cNvPr>
          <p:cNvSpPr txBox="1"/>
          <p:nvPr/>
        </p:nvSpPr>
        <p:spPr>
          <a:xfrm>
            <a:off x="11835" y="248575"/>
            <a:ext cx="121387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Energy Storage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61CD-7665-4C4A-FD42-E0CB5FD7D523}"/>
              </a:ext>
            </a:extLst>
          </p:cNvPr>
          <p:cNvSpPr txBox="1"/>
          <p:nvPr/>
        </p:nvSpPr>
        <p:spPr>
          <a:xfrm>
            <a:off x="1109709" y="2148397"/>
            <a:ext cx="3035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ESS ?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Types of ESS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Types of Battery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Residential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Utility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Conclusion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Reference</a:t>
            </a:r>
          </a:p>
        </p:txBody>
      </p:sp>
    </p:spTree>
    <p:extLst>
      <p:ext uri="{BB962C8B-B14F-4D97-AF65-F5344CB8AC3E}">
        <p14:creationId xmlns:p14="http://schemas.microsoft.com/office/powerpoint/2010/main" val="160835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6325E-16DF-7BEC-D2D1-66F052D2B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0"/>
            <a:ext cx="1233424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E78E4-5B7B-CA43-A5F9-177F281BA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 t="54749" r="4842" b="986"/>
          <a:stretch/>
        </p:blipFill>
        <p:spPr>
          <a:xfrm>
            <a:off x="7061970" y="4966069"/>
            <a:ext cx="5272270" cy="1717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6FE4F-A629-6D70-8CAB-D0CA37D40F26}"/>
              </a:ext>
            </a:extLst>
          </p:cNvPr>
          <p:cNvSpPr txBox="1"/>
          <p:nvPr/>
        </p:nvSpPr>
        <p:spPr>
          <a:xfrm>
            <a:off x="-71120" y="441754"/>
            <a:ext cx="894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/>
              <a:t>  ESS is short for</a:t>
            </a:r>
          </a:p>
          <a:p>
            <a:r>
              <a:rPr lang="en-US" sz="4800" b="1" i="1" u="sng" dirty="0"/>
              <a:t>  Energy storage system,</a:t>
            </a:r>
          </a:p>
          <a:p>
            <a:r>
              <a:rPr lang="en-US" sz="4800" b="1" i="1" u="sng" dirty="0"/>
              <a:t>  Meaning that it can actually </a:t>
            </a:r>
          </a:p>
          <a:p>
            <a:r>
              <a:rPr lang="en-US" sz="4800" b="1" i="1" u="sng" dirty="0"/>
              <a:t>  store energy and use the </a:t>
            </a:r>
          </a:p>
          <a:p>
            <a:r>
              <a:rPr lang="en-US" sz="4800" b="1" i="1" u="sng" dirty="0"/>
              <a:t>  stored energy whenever the </a:t>
            </a:r>
          </a:p>
          <a:p>
            <a:r>
              <a:rPr lang="en-US" sz="4800" b="1" i="1" u="sng" dirty="0"/>
              <a:t>  need arises…</a:t>
            </a:r>
          </a:p>
        </p:txBody>
      </p:sp>
    </p:spTree>
    <p:extLst>
      <p:ext uri="{BB962C8B-B14F-4D97-AF65-F5344CB8AC3E}">
        <p14:creationId xmlns:p14="http://schemas.microsoft.com/office/powerpoint/2010/main" val="251745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B7389-C3BD-1113-F5CD-CC83759B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2"/>
            <a:ext cx="12192000" cy="6834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D71E9-BBD4-CBD3-E177-B59CC810B6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9" t="48296" r="5921" b="1778"/>
          <a:stretch/>
        </p:blipFill>
        <p:spPr>
          <a:xfrm>
            <a:off x="6520702" y="4216122"/>
            <a:ext cx="5588000" cy="2448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9E271-0AD9-B409-5120-04EFC9057145}"/>
              </a:ext>
            </a:extLst>
          </p:cNvPr>
          <p:cNvSpPr txBox="1"/>
          <p:nvPr/>
        </p:nvSpPr>
        <p:spPr>
          <a:xfrm>
            <a:off x="2057400" y="1001486"/>
            <a:ext cx="6185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As the need </a:t>
            </a:r>
          </a:p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For clean </a:t>
            </a:r>
            <a:r>
              <a:rPr lang="en-US" sz="4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enegy</a:t>
            </a:r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arises,</a:t>
            </a:r>
          </a:p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The need to replace current </a:t>
            </a:r>
          </a:p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existing power plants</a:t>
            </a:r>
          </a:p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have become global 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07D30-51FC-D673-0603-B21FA8BA976B}"/>
              </a:ext>
            </a:extLst>
          </p:cNvPr>
          <p:cNvSpPr txBox="1"/>
          <p:nvPr/>
        </p:nvSpPr>
        <p:spPr>
          <a:xfrm>
            <a:off x="489857" y="446315"/>
            <a:ext cx="269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Why 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97B57E-90EF-C4FA-7B7A-D712411C9BC1}"/>
              </a:ext>
            </a:extLst>
          </p:cNvPr>
          <p:cNvSpPr/>
          <p:nvPr/>
        </p:nvSpPr>
        <p:spPr>
          <a:xfrm>
            <a:off x="315686" y="1275894"/>
            <a:ext cx="1099457" cy="356964"/>
          </a:xfrm>
          <a:prstGeom prst="rightArrow">
            <a:avLst>
              <a:gd name="adj1" fmla="val 68181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BF56FE-2194-5763-D113-82EC868A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60" y="0"/>
            <a:ext cx="12192000" cy="609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21122-138B-BEEF-3616-99F1E8503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2" t="11861" r="-897" b="6110"/>
          <a:stretch/>
        </p:blipFill>
        <p:spPr>
          <a:xfrm>
            <a:off x="6096000" y="4517572"/>
            <a:ext cx="6140736" cy="2340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5AF18-C27C-A5F5-6783-383E876B98EA}"/>
              </a:ext>
            </a:extLst>
          </p:cNvPr>
          <p:cNvSpPr txBox="1"/>
          <p:nvPr/>
        </p:nvSpPr>
        <p:spPr>
          <a:xfrm>
            <a:off x="337457" y="-97971"/>
            <a:ext cx="7173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err="1">
                <a:solidFill>
                  <a:schemeClr val="bg1"/>
                </a:solidFill>
              </a:rPr>
              <a:t>Ess</a:t>
            </a:r>
            <a:r>
              <a:rPr lang="en-US" sz="3200" b="1" i="1" u="sng" dirty="0">
                <a:solidFill>
                  <a:schemeClr val="bg1"/>
                </a:solidFill>
              </a:rPr>
              <a:t> compensates</a:t>
            </a:r>
          </a:p>
          <a:p>
            <a:r>
              <a:rPr lang="en-US" sz="3200" b="1" i="1" u="sng" dirty="0">
                <a:solidFill>
                  <a:schemeClr val="bg1"/>
                </a:solidFill>
              </a:rPr>
              <a:t>for intermittency of renewable energy,</a:t>
            </a:r>
          </a:p>
          <a:p>
            <a:r>
              <a:rPr lang="en-US" sz="3200" b="1" i="1" u="sng" dirty="0">
                <a:solidFill>
                  <a:schemeClr val="bg1"/>
                </a:solidFill>
              </a:rPr>
              <a:t>such as wind and solar…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FE44B-E682-83DE-7C7F-DA56236DAED2}"/>
              </a:ext>
            </a:extLst>
          </p:cNvPr>
          <p:cNvSpPr txBox="1"/>
          <p:nvPr/>
        </p:nvSpPr>
        <p:spPr>
          <a:xfrm>
            <a:off x="707571" y="1569660"/>
            <a:ext cx="10738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To compensate for wind and </a:t>
            </a:r>
            <a:r>
              <a:rPr lang="en-US" sz="2800" b="1" i="1" dirty="0" err="1">
                <a:solidFill>
                  <a:schemeClr val="bg1"/>
                </a:solidFill>
              </a:rPr>
              <a:t>sunshines’s</a:t>
            </a:r>
            <a:r>
              <a:rPr lang="en-US" sz="2800" b="1" i="1" dirty="0">
                <a:solidFill>
                  <a:schemeClr val="bg1"/>
                </a:solidFill>
              </a:rPr>
              <a:t> variability,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Energy storage provides stored electricity to the grid and stable power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output from </a:t>
            </a:r>
            <a:r>
              <a:rPr lang="en-US" sz="2800" b="1" i="1" dirty="0" err="1">
                <a:solidFill>
                  <a:schemeClr val="bg1"/>
                </a:solidFill>
              </a:rPr>
              <a:t>reneable</a:t>
            </a:r>
            <a:r>
              <a:rPr lang="en-US" sz="2800" b="1" i="1" dirty="0">
                <a:solidFill>
                  <a:schemeClr val="bg1"/>
                </a:solidFill>
              </a:rPr>
              <a:t> energy sources.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30560-1283-4485-E5BD-49BB44B77176}"/>
              </a:ext>
            </a:extLst>
          </p:cNvPr>
          <p:cNvSpPr txBox="1"/>
          <p:nvPr/>
        </p:nvSpPr>
        <p:spPr>
          <a:xfrm>
            <a:off x="707571" y="3075057"/>
            <a:ext cx="359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REDUCES OUTPUT VARIABILITY</a:t>
            </a:r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IMPROVES POWER QUALITY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2DC4E1-D789-1413-2EC5-7659600AB4C7}"/>
              </a:ext>
            </a:extLst>
          </p:cNvPr>
          <p:cNvSpPr/>
          <p:nvPr/>
        </p:nvSpPr>
        <p:spPr>
          <a:xfrm>
            <a:off x="567373" y="3144997"/>
            <a:ext cx="140197" cy="190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2314FD-62BB-8FE2-9855-B328C4701CC4}"/>
              </a:ext>
            </a:extLst>
          </p:cNvPr>
          <p:cNvSpPr/>
          <p:nvPr/>
        </p:nvSpPr>
        <p:spPr>
          <a:xfrm flipH="1">
            <a:off x="567374" y="3430668"/>
            <a:ext cx="152401" cy="190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9DED6D-CB2C-2694-2D4C-9159A01A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" y="152400"/>
            <a:ext cx="10549674" cy="670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51B94-B2A9-53D9-391B-1FE3B344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13" y="4157238"/>
            <a:ext cx="6169687" cy="2700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B857F-2070-CDE0-03B0-FF4DEABC50AD}"/>
              </a:ext>
            </a:extLst>
          </p:cNvPr>
          <p:cNvSpPr txBox="1"/>
          <p:nvPr/>
        </p:nvSpPr>
        <p:spPr>
          <a:xfrm>
            <a:off x="446316" y="228600"/>
            <a:ext cx="699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ESS helps grid system operators</a:t>
            </a:r>
          </a:p>
          <a:p>
            <a:r>
              <a:rPr lang="en-US" sz="4000" b="1" i="1" u="sng" dirty="0"/>
              <a:t> </a:t>
            </a:r>
            <a:r>
              <a:rPr lang="en-US" sz="4000" b="1" i="1" u="sng" dirty="0" err="1"/>
              <a:t>maintaine</a:t>
            </a:r>
            <a:r>
              <a:rPr lang="en-US" sz="4000" b="1" i="1" u="sng" dirty="0"/>
              <a:t> constant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05F7A-BE75-9BA2-F336-D7DF2E6E6AFD}"/>
              </a:ext>
            </a:extLst>
          </p:cNvPr>
          <p:cNvSpPr txBox="1"/>
          <p:nvPr/>
        </p:nvSpPr>
        <p:spPr>
          <a:xfrm>
            <a:off x="457203" y="1894115"/>
            <a:ext cx="10433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0000"/>
                </a:highlight>
              </a:rPr>
              <a:t>Energy storage based on Lithium-Ion Battery provide </a:t>
            </a:r>
            <a:r>
              <a:rPr lang="en-US" sz="2800" b="1" dirty="0" err="1">
                <a:highlight>
                  <a:srgbClr val="000000"/>
                </a:highlight>
              </a:rPr>
              <a:t>realiable</a:t>
            </a:r>
            <a:r>
              <a:rPr lang="en-US" sz="2800" b="1" dirty="0">
                <a:highlight>
                  <a:srgbClr val="000000"/>
                </a:highlight>
              </a:rPr>
              <a:t> and</a:t>
            </a:r>
          </a:p>
          <a:p>
            <a:r>
              <a:rPr lang="en-US" sz="2800" b="1" dirty="0">
                <a:highlight>
                  <a:srgbClr val="000000"/>
                </a:highlight>
              </a:rPr>
              <a:t>Fast frequency response without being subject to</a:t>
            </a:r>
          </a:p>
          <a:p>
            <a:r>
              <a:rPr lang="en-US" sz="2800" b="1" dirty="0">
                <a:highlight>
                  <a:srgbClr val="000000"/>
                </a:highlight>
              </a:rPr>
              <a:t> fuel prices and with zero emissions.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439127-730C-C8F6-1BF3-3BE4E7032F81}"/>
              </a:ext>
            </a:extLst>
          </p:cNvPr>
          <p:cNvSpPr/>
          <p:nvPr/>
        </p:nvSpPr>
        <p:spPr>
          <a:xfrm>
            <a:off x="348343" y="3319790"/>
            <a:ext cx="141518" cy="25910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052-DA0D-57B4-D642-C46B30D8A5D6}"/>
              </a:ext>
            </a:extLst>
          </p:cNvPr>
          <p:cNvSpPr txBox="1"/>
          <p:nvPr/>
        </p:nvSpPr>
        <p:spPr>
          <a:xfrm>
            <a:off x="489861" y="3279110"/>
            <a:ext cx="439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highlight>
                  <a:srgbClr val="000080"/>
                </a:highlight>
              </a:rPr>
              <a:t>FAST FREQUENCY REGULATION SERVICE</a:t>
            </a:r>
          </a:p>
        </p:txBody>
      </p:sp>
    </p:spTree>
    <p:extLst>
      <p:ext uri="{BB962C8B-B14F-4D97-AF65-F5344CB8AC3E}">
        <p14:creationId xmlns:p14="http://schemas.microsoft.com/office/powerpoint/2010/main" val="344226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308B5-E91A-BC82-D566-5B2C688C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FDCAD-EF5E-F287-830D-CF3405C1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8" t="63057" r="2065" b="5642"/>
          <a:stretch/>
        </p:blipFill>
        <p:spPr>
          <a:xfrm>
            <a:off x="5573486" y="4528457"/>
            <a:ext cx="6618514" cy="2242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FD1AF-EBFB-9866-D768-A39092FE843E}"/>
              </a:ext>
            </a:extLst>
          </p:cNvPr>
          <p:cNvSpPr txBox="1"/>
          <p:nvPr/>
        </p:nvSpPr>
        <p:spPr>
          <a:xfrm>
            <a:off x="0" y="87085"/>
            <a:ext cx="5888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ESS can be used for curtailment</a:t>
            </a:r>
          </a:p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of electricity from renewable </a:t>
            </a:r>
          </a:p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Energy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44721-02C9-DC89-39E3-15A6763AAC98}"/>
              </a:ext>
            </a:extLst>
          </p:cNvPr>
          <p:cNvSpPr txBox="1"/>
          <p:nvPr/>
        </p:nvSpPr>
        <p:spPr>
          <a:xfrm>
            <a:off x="523846" y="1828800"/>
            <a:ext cx="112205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000000"/>
                </a:highlight>
              </a:rPr>
              <a:t>Due  to transmission constraints , currently ,ever-increasing portion of</a:t>
            </a:r>
          </a:p>
          <a:p>
            <a:r>
              <a:rPr lang="en-US" sz="2800" b="1" dirty="0">
                <a:highlight>
                  <a:srgbClr val="000000"/>
                </a:highlight>
              </a:rPr>
              <a:t>Wind generation is being </a:t>
            </a:r>
            <a:r>
              <a:rPr lang="en-US" sz="2800" b="1" dirty="0" err="1">
                <a:highlight>
                  <a:srgbClr val="000000"/>
                </a:highlight>
              </a:rPr>
              <a:t>curtailed.Energy</a:t>
            </a:r>
            <a:r>
              <a:rPr lang="en-US" sz="2800" b="1" dirty="0">
                <a:highlight>
                  <a:srgbClr val="000000"/>
                </a:highlight>
              </a:rPr>
              <a:t> storage is the best option for</a:t>
            </a:r>
          </a:p>
          <a:p>
            <a:r>
              <a:rPr lang="en-US" sz="2800" b="1" dirty="0">
                <a:highlight>
                  <a:srgbClr val="000000"/>
                </a:highlight>
              </a:rPr>
              <a:t>reducing renewable power curtailment ,relieving transmission congestion,</a:t>
            </a:r>
          </a:p>
          <a:p>
            <a:r>
              <a:rPr lang="en-US" sz="2800" b="1" dirty="0">
                <a:highlight>
                  <a:srgbClr val="000000"/>
                </a:highlight>
              </a:rPr>
              <a:t>And achieving full utilization of renewable energy sources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7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95823-CFD3-55E0-7200-682CE99E2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" y="0"/>
            <a:ext cx="121493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8CCCD-6D77-AC96-A0BE-2D58400A9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" t="4639" r="6127" b="9430"/>
          <a:stretch/>
        </p:blipFill>
        <p:spPr>
          <a:xfrm>
            <a:off x="6825342" y="0"/>
            <a:ext cx="5366657" cy="2420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D48A83-1D81-5C7B-EE19-196251C0F430}"/>
              </a:ext>
            </a:extLst>
          </p:cNvPr>
          <p:cNvSpPr txBox="1"/>
          <p:nvPr/>
        </p:nvSpPr>
        <p:spPr>
          <a:xfrm>
            <a:off x="481844" y="333015"/>
            <a:ext cx="5493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 enables</a:t>
            </a:r>
          </a:p>
          <a:p>
            <a:r>
              <a:rPr lang="en-US" sz="36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Commericial</a:t>
            </a:r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residential</a:t>
            </a:r>
          </a:p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Owners to cut energy costs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A7770-E7C5-3CC4-8E48-6EFAD123D6A8}"/>
              </a:ext>
            </a:extLst>
          </p:cNvPr>
          <p:cNvSpPr txBox="1"/>
          <p:nvPr/>
        </p:nvSpPr>
        <p:spPr>
          <a:xfrm>
            <a:off x="381308" y="2420357"/>
            <a:ext cx="1173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Electricity stored during off-peak time can be used during on-peak hours so that home/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commercial owners can cut peak demand and electricity cost.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 integrated with PV can maximize consumption of energy by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electricity stored off-peak.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2F49E-764E-0CA6-68D4-49CFAAC23428}"/>
              </a:ext>
            </a:extLst>
          </p:cNvPr>
          <p:cNvSpPr txBox="1"/>
          <p:nvPr/>
        </p:nvSpPr>
        <p:spPr>
          <a:xfrm>
            <a:off x="381308" y="4323033"/>
            <a:ext cx="518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ENERGY COST SAVING</a:t>
            </a:r>
          </a:p>
          <a:p>
            <a:r>
              <a:rPr lang="en-US" sz="2400" b="1" i="1" dirty="0"/>
              <a:t>DEMAND MANAGEMENT </a:t>
            </a:r>
          </a:p>
          <a:p>
            <a:r>
              <a:rPr lang="en-US" sz="2400" b="1" i="1" dirty="0"/>
              <a:t>SELF CONSUMPTION OF SOLAR POWER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0E9B8-B4D8-FD6A-4F12-C66648E359ED}"/>
              </a:ext>
            </a:extLst>
          </p:cNvPr>
          <p:cNvSpPr/>
          <p:nvPr/>
        </p:nvSpPr>
        <p:spPr>
          <a:xfrm>
            <a:off x="274942" y="4437644"/>
            <a:ext cx="141822" cy="1452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B0A59F-E604-96A9-7257-F50D4E24881C}"/>
              </a:ext>
            </a:extLst>
          </p:cNvPr>
          <p:cNvSpPr/>
          <p:nvPr/>
        </p:nvSpPr>
        <p:spPr>
          <a:xfrm>
            <a:off x="239486" y="4859887"/>
            <a:ext cx="141822" cy="1452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233D8-A6A9-22F7-1659-78975825C639}"/>
              </a:ext>
            </a:extLst>
          </p:cNvPr>
          <p:cNvSpPr/>
          <p:nvPr/>
        </p:nvSpPr>
        <p:spPr>
          <a:xfrm>
            <a:off x="204031" y="5150658"/>
            <a:ext cx="141822" cy="1452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B72EA-A647-256E-ACBB-EFCAB3661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7886" cy="5729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A7159-FD58-8EC9-029F-F2D547B5F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50431" r="3682" b="1409"/>
          <a:stretch/>
        </p:blipFill>
        <p:spPr>
          <a:xfrm>
            <a:off x="3483429" y="4495800"/>
            <a:ext cx="8708572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20E30-BC9D-FD6C-3567-DAF768874AB0}"/>
              </a:ext>
            </a:extLst>
          </p:cNvPr>
          <p:cNvSpPr txBox="1"/>
          <p:nvPr/>
        </p:nvSpPr>
        <p:spPr>
          <a:xfrm>
            <a:off x="500742" y="420223"/>
            <a:ext cx="3154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ESS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DFE33-108F-9A5B-D1AE-9037DC32EFCD}"/>
              </a:ext>
            </a:extLst>
          </p:cNvPr>
          <p:cNvSpPr txBox="1"/>
          <p:nvPr/>
        </p:nvSpPr>
        <p:spPr>
          <a:xfrm>
            <a:off x="838200" y="1785257"/>
            <a:ext cx="11017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 is a technology that has been adopted for many years .</a:t>
            </a: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technology used behind ESS includes Compressed Air Storage(CASES),</a:t>
            </a: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Flywheel , Pumped Hydro and batteries.</a:t>
            </a:r>
          </a:p>
        </p:txBody>
      </p:sp>
    </p:spTree>
    <p:extLst>
      <p:ext uri="{BB962C8B-B14F-4D97-AF65-F5344CB8AC3E}">
        <p14:creationId xmlns:p14="http://schemas.microsoft.com/office/powerpoint/2010/main" val="274901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583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Cooper Black</vt:lpstr>
      <vt:lpstr>Footlight MT Light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Abhishekkr sah</dc:creator>
  <cp:lastModifiedBy>Abhishekkr sah</cp:lastModifiedBy>
  <cp:revision>26</cp:revision>
  <dcterms:created xsi:type="dcterms:W3CDTF">2022-09-01T17:10:14Z</dcterms:created>
  <dcterms:modified xsi:type="dcterms:W3CDTF">2024-08-05T13:12:07Z</dcterms:modified>
</cp:coreProperties>
</file>