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modernComment_103_91487ADB.xml" ContentType="application/vnd.ms-powerpoint.comments+xml"/>
  <Override PartName="/ppt/comments/modernComment_108_62EFF185.xml" ContentType="application/vnd.ms-powerpoint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63" r:id="rId6"/>
    <p:sldId id="259" r:id="rId7"/>
    <p:sldId id="262" r:id="rId8"/>
    <p:sldId id="264" r:id="rId9"/>
    <p:sldId id="266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4D7EC38-A277-B5EE-AF2E-035CF29F9C23}" name="Vamsi Krishna Seemakurthi" initials="VS" userId="S::vseemaku@purdue.edu::b50826bd-459b-49e7-943d-85aedfcf601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C5B3F0-234E-4161-AFED-4F593378E75A}" v="42" dt="2024-02-20T09:21:07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91" autoAdjust="0"/>
    <p:restoredTop sz="94660"/>
  </p:normalViewPr>
  <p:slideViewPr>
    <p:cSldViewPr snapToGrid="0">
      <p:cViewPr>
        <p:scale>
          <a:sx n="90" d="100"/>
          <a:sy n="90" d="100"/>
        </p:scale>
        <p:origin x="88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msi Krishna Seemakurthi" userId="S::vseemaku@purdue.edu::b50826bd-459b-49e7-943d-85aedfcf6019" providerId="AD" clId="Web-{CBC5B3F0-234E-4161-AFED-4F593378E75A}"/>
    <pc:docChg chg="modSld">
      <pc:chgData name="Vamsi Krishna Seemakurthi" userId="S::vseemaku@purdue.edu::b50826bd-459b-49e7-943d-85aedfcf6019" providerId="AD" clId="Web-{CBC5B3F0-234E-4161-AFED-4F593378E75A}" dt="2024-02-20T09:21:07.250" v="39" actId="14100"/>
      <pc:docMkLst>
        <pc:docMk/>
      </pc:docMkLst>
      <pc:sldChg chg="addSp delSp modSp">
        <pc:chgData name="Vamsi Krishna Seemakurthi" userId="S::vseemaku@purdue.edu::b50826bd-459b-49e7-943d-85aedfcf6019" providerId="AD" clId="Web-{CBC5B3F0-234E-4161-AFED-4F593378E75A}" dt="2024-02-20T09:21:07.250" v="39" actId="14100"/>
        <pc:sldMkLst>
          <pc:docMk/>
          <pc:sldMk cId="3027052172" sldId="262"/>
        </pc:sldMkLst>
        <pc:spChg chg="add del">
          <ac:chgData name="Vamsi Krishna Seemakurthi" userId="S::vseemaku@purdue.edu::b50826bd-459b-49e7-943d-85aedfcf6019" providerId="AD" clId="Web-{CBC5B3F0-234E-4161-AFED-4F593378E75A}" dt="2024-02-20T08:49:45.876" v="2"/>
          <ac:spMkLst>
            <pc:docMk/>
            <pc:sldMk cId="3027052172" sldId="262"/>
            <ac:spMk id="4" creationId="{6493C29B-4E85-EA9E-8495-4C61D5F0EA69}"/>
          </ac:spMkLst>
        </pc:spChg>
        <pc:spChg chg="add del mod">
          <ac:chgData name="Vamsi Krishna Seemakurthi" userId="S::vseemaku@purdue.edu::b50826bd-459b-49e7-943d-85aedfcf6019" providerId="AD" clId="Web-{CBC5B3F0-234E-4161-AFED-4F593378E75A}" dt="2024-02-20T09:19:50.374" v="26"/>
          <ac:spMkLst>
            <pc:docMk/>
            <pc:sldMk cId="3027052172" sldId="262"/>
            <ac:spMk id="5" creationId="{CB186EC9-9062-9057-F922-FEF587ABD082}"/>
          </ac:spMkLst>
        </pc:spChg>
        <pc:spChg chg="add del mod">
          <ac:chgData name="Vamsi Krishna Seemakurthi" userId="S::vseemaku@purdue.edu::b50826bd-459b-49e7-943d-85aedfcf6019" providerId="AD" clId="Web-{CBC5B3F0-234E-4161-AFED-4F593378E75A}" dt="2024-02-20T09:19:50.374" v="25"/>
          <ac:spMkLst>
            <pc:docMk/>
            <pc:sldMk cId="3027052172" sldId="262"/>
            <ac:spMk id="7" creationId="{95465EA1-D2C2-F815-9487-161AAA85CA3C}"/>
          </ac:spMkLst>
        </pc:spChg>
        <pc:spChg chg="add del mod">
          <ac:chgData name="Vamsi Krishna Seemakurthi" userId="S::vseemaku@purdue.edu::b50826bd-459b-49e7-943d-85aedfcf6019" providerId="AD" clId="Web-{CBC5B3F0-234E-4161-AFED-4F593378E75A}" dt="2024-02-20T09:19:50.374" v="24"/>
          <ac:spMkLst>
            <pc:docMk/>
            <pc:sldMk cId="3027052172" sldId="262"/>
            <ac:spMk id="8" creationId="{8ECB96EA-C3A8-DEDC-812E-2C1264DA12AE}"/>
          </ac:spMkLst>
        </pc:spChg>
        <pc:spChg chg="del">
          <ac:chgData name="Vamsi Krishna Seemakurthi" userId="S::vseemaku@purdue.edu::b50826bd-459b-49e7-943d-85aedfcf6019" providerId="AD" clId="Web-{CBC5B3F0-234E-4161-AFED-4F593378E75A}" dt="2024-02-20T09:19:50.374" v="28"/>
          <ac:spMkLst>
            <pc:docMk/>
            <pc:sldMk cId="3027052172" sldId="262"/>
            <ac:spMk id="30" creationId="{743AA782-23D1-4521-8CAD-47662984AA08}"/>
          </ac:spMkLst>
        </pc:spChg>
        <pc:picChg chg="add mod modCrop">
          <ac:chgData name="Vamsi Krishna Seemakurthi" userId="S::vseemaku@purdue.edu::b50826bd-459b-49e7-943d-85aedfcf6019" providerId="AD" clId="Web-{CBC5B3F0-234E-4161-AFED-4F593378E75A}" dt="2024-02-20T09:21:07.250" v="39" actId="14100"/>
          <ac:picMkLst>
            <pc:docMk/>
            <pc:sldMk cId="3027052172" sldId="262"/>
            <ac:picMk id="4" creationId="{EDFCD263-3DC1-A98A-0685-DD0EACEDDA0D}"/>
          </ac:picMkLst>
        </pc:picChg>
        <pc:picChg chg="del mod">
          <ac:chgData name="Vamsi Krishna Seemakurthi" userId="S::vseemaku@purdue.edu::b50826bd-459b-49e7-943d-85aedfcf6019" providerId="AD" clId="Web-{CBC5B3F0-234E-4161-AFED-4F593378E75A}" dt="2024-02-20T09:19:50.374" v="27"/>
          <ac:picMkLst>
            <pc:docMk/>
            <pc:sldMk cId="3027052172" sldId="262"/>
            <ac:picMk id="6" creationId="{71689B3D-2A74-49E9-BB04-0FEE602B44C5}"/>
          </ac:picMkLst>
        </pc:picChg>
        <pc:picChg chg="add mod modCrop">
          <ac:chgData name="Vamsi Krishna Seemakurthi" userId="S::vseemaku@purdue.edu::b50826bd-459b-49e7-943d-85aedfcf6019" providerId="AD" clId="Web-{CBC5B3F0-234E-4161-AFED-4F593378E75A}" dt="2024-02-20T09:21:00.532" v="38" actId="14100"/>
          <ac:picMkLst>
            <pc:docMk/>
            <pc:sldMk cId="3027052172" sldId="262"/>
            <ac:picMk id="10" creationId="{AF577A64-E170-DB17-F568-47EB8D4E3AD2}"/>
          </ac:picMkLst>
        </pc:picChg>
        <pc:cxnChg chg="add del mod">
          <ac:chgData name="Vamsi Krishna Seemakurthi" userId="S::vseemaku@purdue.edu::b50826bd-459b-49e7-943d-85aedfcf6019" providerId="AD" clId="Web-{CBC5B3F0-234E-4161-AFED-4F593378E75A}" dt="2024-02-20T09:19:50.374" v="23"/>
          <ac:cxnSpMkLst>
            <pc:docMk/>
            <pc:sldMk cId="3027052172" sldId="262"/>
            <ac:cxnSpMk id="9" creationId="{470A3AF8-EF0C-4D5A-F729-4170BF5F309D}"/>
          </ac:cxnSpMkLst>
        </pc:cxnChg>
      </pc:sldChg>
    </pc:docChg>
  </pc:docChgLst>
</pc:chgInfo>
</file>

<file path=ppt/comments/modernComment_103_91487AD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D87619A-47B3-4333-AD72-ACD1EE9BB463}" authorId="{04D7EC38-A277-B5EE-AF2E-035CF29F9C23}" created="2024-02-19T09:33:32.741">
    <pc:sldMkLst xmlns:pc="http://schemas.microsoft.com/office/powerpoint/2013/main/command">
      <pc:docMk/>
      <pc:sldMk cId="2437446363" sldId="259"/>
    </pc:sldMkLst>
    <p188:txBody>
      <a:bodyPr/>
      <a:lstStyle/>
      <a:p>
        <a:r>
          <a:rPr lang="en-IN"/>
          <a:t>Basically extracted the dates and assigned sine and cosine values to it.</a:t>
        </a:r>
      </a:p>
    </p188:txBody>
  </p188:cm>
</p188:cmLst>
</file>

<file path=ppt/comments/modernComment_108_62EFF18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C9E21C4-47F2-4E60-9195-6B0189CB8501}" authorId="{04D7EC38-A277-B5EE-AF2E-035CF29F9C23}" created="2024-02-20T07:55:57.81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659892101" sldId="264"/>
      <ac:graphicFrameMk id="5" creationId="{D9E25CF6-1EB1-4F4D-06D4-818739499CEC}"/>
    </ac:deMkLst>
    <p188:txBody>
      <a:bodyPr/>
      <a:lstStyle/>
      <a:p>
        <a:r>
          <a:rPr lang="en-IN"/>
          <a:t>Change Structure</a:t>
        </a:r>
      </a:p>
    </p188:txBody>
  </p188:cm>
</p188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4EB269-A974-4416-9E0C-9AD9D05E1B4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4CE81FA7-2F7B-4F80-A9A8-286027708AF0}">
      <dgm:prSet/>
      <dgm:spPr/>
      <dgm:t>
        <a:bodyPr/>
        <a:lstStyle/>
        <a:p>
          <a:r>
            <a:rPr lang="en-US" b="1" i="0"/>
            <a:t>Source</a:t>
          </a:r>
          <a:r>
            <a:rPr lang="en-US" b="0" i="0"/>
            <a:t>: Utilized two main datasets: sales data and calendar events data.</a:t>
          </a:r>
        </a:p>
      </dgm:t>
    </dgm:pt>
    <dgm:pt modelId="{EAE1DE56-F1FC-4E62-9D1F-8C9E4BCF8C4B}" type="parTrans" cxnId="{14E6416F-5D53-4608-820B-C9C386F8D340}">
      <dgm:prSet/>
      <dgm:spPr/>
      <dgm:t>
        <a:bodyPr/>
        <a:lstStyle/>
        <a:p>
          <a:endParaRPr lang="en-IN"/>
        </a:p>
      </dgm:t>
    </dgm:pt>
    <dgm:pt modelId="{E5BE071F-4FD4-47F0-93C3-DA9448447B06}" type="sibTrans" cxnId="{14E6416F-5D53-4608-820B-C9C386F8D340}">
      <dgm:prSet/>
      <dgm:spPr/>
      <dgm:t>
        <a:bodyPr/>
        <a:lstStyle/>
        <a:p>
          <a:endParaRPr lang="en-IN"/>
        </a:p>
      </dgm:t>
    </dgm:pt>
    <dgm:pt modelId="{70CBC366-8D84-4D30-ADEE-71495583F676}">
      <dgm:prSet/>
      <dgm:spPr/>
      <dgm:t>
        <a:bodyPr/>
        <a:lstStyle/>
        <a:p>
          <a:r>
            <a:rPr lang="en-US" b="1" i="0"/>
            <a:t>Initial Shape</a:t>
          </a:r>
          <a:r>
            <a:rPr lang="en-US" b="0" i="0"/>
            <a:t>: The sales dataset initially contained 30490 rows and 1947 columns before filtering.</a:t>
          </a:r>
        </a:p>
      </dgm:t>
    </dgm:pt>
    <dgm:pt modelId="{5F4C49E7-7D3B-4430-8E27-E2BB862095D1}" type="parTrans" cxnId="{E1E2F88E-7A14-42CB-8745-D77BB55B3E30}">
      <dgm:prSet/>
      <dgm:spPr/>
      <dgm:t>
        <a:bodyPr/>
        <a:lstStyle/>
        <a:p>
          <a:endParaRPr lang="en-IN"/>
        </a:p>
      </dgm:t>
    </dgm:pt>
    <dgm:pt modelId="{4753F7D0-E2D6-4131-AC92-76E0AB10325C}" type="sibTrans" cxnId="{E1E2F88E-7A14-42CB-8745-D77BB55B3E30}">
      <dgm:prSet/>
      <dgm:spPr/>
      <dgm:t>
        <a:bodyPr/>
        <a:lstStyle/>
        <a:p>
          <a:endParaRPr lang="en-IN"/>
        </a:p>
      </dgm:t>
    </dgm:pt>
    <dgm:pt modelId="{3013395D-A7F4-4216-8E75-480B226C3DE9}">
      <dgm:prSet/>
      <dgm:spPr/>
      <dgm:t>
        <a:bodyPr/>
        <a:lstStyle/>
        <a:p>
          <a:r>
            <a:rPr lang="en-US" b="1" i="0"/>
            <a:t>Filtering Criteria</a:t>
          </a:r>
          <a:r>
            <a:rPr lang="en-US" b="0" i="0"/>
            <a:t>: Narrowed down to 'HOBBIES' category in 'TX_1' store, Texas, and latest 180 days.</a:t>
          </a:r>
        </a:p>
      </dgm:t>
    </dgm:pt>
    <dgm:pt modelId="{523FAFFB-8C99-46C0-B866-A3D9B5828119}" type="parTrans" cxnId="{0EB7C931-CD4E-4E78-B808-951C11CC6EE9}">
      <dgm:prSet/>
      <dgm:spPr/>
      <dgm:t>
        <a:bodyPr/>
        <a:lstStyle/>
        <a:p>
          <a:endParaRPr lang="en-IN"/>
        </a:p>
      </dgm:t>
    </dgm:pt>
    <dgm:pt modelId="{3419859E-535E-4895-B8E9-BD531B10E109}" type="sibTrans" cxnId="{0EB7C931-CD4E-4E78-B808-951C11CC6EE9}">
      <dgm:prSet/>
      <dgm:spPr/>
      <dgm:t>
        <a:bodyPr/>
        <a:lstStyle/>
        <a:p>
          <a:endParaRPr lang="en-IN"/>
        </a:p>
      </dgm:t>
    </dgm:pt>
    <dgm:pt modelId="{FB2892C9-98C5-4B65-BDEC-169C84E9A050}">
      <dgm:prSet/>
      <dgm:spPr/>
      <dgm:t>
        <a:bodyPr/>
        <a:lstStyle/>
        <a:p>
          <a:r>
            <a:rPr lang="en-US" b="0" i="0"/>
            <a:t>Primary Focus on the impact of cyclical factors (month, week, weekday, and day) on purchase behavior.</a:t>
          </a:r>
        </a:p>
      </dgm:t>
    </dgm:pt>
    <dgm:pt modelId="{EA5C1227-6416-4BED-8E03-499848F98100}" type="parTrans" cxnId="{343939E1-9215-419D-84AF-7B9DD63CAC88}">
      <dgm:prSet/>
      <dgm:spPr/>
      <dgm:t>
        <a:bodyPr/>
        <a:lstStyle/>
        <a:p>
          <a:endParaRPr lang="en-IN"/>
        </a:p>
      </dgm:t>
    </dgm:pt>
    <dgm:pt modelId="{10FB8DB3-34C2-41AD-8A8C-61CAD57DD775}" type="sibTrans" cxnId="{343939E1-9215-419D-84AF-7B9DD63CAC88}">
      <dgm:prSet/>
      <dgm:spPr/>
      <dgm:t>
        <a:bodyPr/>
        <a:lstStyle/>
        <a:p>
          <a:endParaRPr lang="en-IN"/>
        </a:p>
      </dgm:t>
    </dgm:pt>
    <dgm:pt modelId="{B76AD1C8-C6C2-4680-9624-99292ED859BF}" type="pres">
      <dgm:prSet presAssocID="{124EB269-A974-4416-9E0C-9AD9D05E1B4D}" presName="root" presStyleCnt="0">
        <dgm:presLayoutVars>
          <dgm:dir/>
          <dgm:resizeHandles val="exact"/>
        </dgm:presLayoutVars>
      </dgm:prSet>
      <dgm:spPr/>
    </dgm:pt>
    <dgm:pt modelId="{9037B40A-6C15-4AF2-A0E9-A4A71DB4D931}" type="pres">
      <dgm:prSet presAssocID="{4CE81FA7-2F7B-4F80-A9A8-286027708AF0}" presName="compNode" presStyleCnt="0"/>
      <dgm:spPr/>
    </dgm:pt>
    <dgm:pt modelId="{54309077-3043-4731-851E-E28C4E3C71E5}" type="pres">
      <dgm:prSet presAssocID="{4CE81FA7-2F7B-4F80-A9A8-286027708AF0}" presName="bgRect" presStyleLbl="bgShp" presStyleIdx="0" presStyleCnt="4"/>
      <dgm:spPr/>
    </dgm:pt>
    <dgm:pt modelId="{611A1E12-07ED-4B42-87A8-2EC3CBB9C638}" type="pres">
      <dgm:prSet presAssocID="{4CE81FA7-2F7B-4F80-A9A8-286027708AF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09C7F616-5295-43BD-B099-5D46FD2055DB}" type="pres">
      <dgm:prSet presAssocID="{4CE81FA7-2F7B-4F80-A9A8-286027708AF0}" presName="spaceRect" presStyleCnt="0"/>
      <dgm:spPr/>
    </dgm:pt>
    <dgm:pt modelId="{4F60F40F-D291-4B4D-94CA-B2C73005BA2B}" type="pres">
      <dgm:prSet presAssocID="{4CE81FA7-2F7B-4F80-A9A8-286027708AF0}" presName="parTx" presStyleLbl="revTx" presStyleIdx="0" presStyleCnt="4">
        <dgm:presLayoutVars>
          <dgm:chMax val="0"/>
          <dgm:chPref val="0"/>
        </dgm:presLayoutVars>
      </dgm:prSet>
      <dgm:spPr/>
    </dgm:pt>
    <dgm:pt modelId="{64F2F647-41E5-48D3-80AA-0F6E9C96989B}" type="pres">
      <dgm:prSet presAssocID="{E5BE071F-4FD4-47F0-93C3-DA9448447B06}" presName="sibTrans" presStyleCnt="0"/>
      <dgm:spPr/>
    </dgm:pt>
    <dgm:pt modelId="{0BAD5D63-8600-472E-B607-BE415999CBE0}" type="pres">
      <dgm:prSet presAssocID="{70CBC366-8D84-4D30-ADEE-71495583F676}" presName="compNode" presStyleCnt="0"/>
      <dgm:spPr/>
    </dgm:pt>
    <dgm:pt modelId="{BB0DB9C0-06CE-45A0-97E9-670ECD17F839}" type="pres">
      <dgm:prSet presAssocID="{70CBC366-8D84-4D30-ADEE-71495583F676}" presName="bgRect" presStyleLbl="bgShp" presStyleIdx="1" presStyleCnt="4"/>
      <dgm:spPr/>
    </dgm:pt>
    <dgm:pt modelId="{3E7E08C1-D580-41C4-BE6A-61E8ED3D2E6F}" type="pres">
      <dgm:prSet presAssocID="{70CBC366-8D84-4D30-ADEE-71495583F6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terations &amp; Tailoring with solid fill"/>
        </a:ext>
      </dgm:extLst>
    </dgm:pt>
    <dgm:pt modelId="{98A39120-99D7-4C2E-A0CE-23A527661193}" type="pres">
      <dgm:prSet presAssocID="{70CBC366-8D84-4D30-ADEE-71495583F676}" presName="spaceRect" presStyleCnt="0"/>
      <dgm:spPr/>
    </dgm:pt>
    <dgm:pt modelId="{19522B95-FCAE-4E43-813B-B643FC0B7236}" type="pres">
      <dgm:prSet presAssocID="{70CBC366-8D84-4D30-ADEE-71495583F676}" presName="parTx" presStyleLbl="revTx" presStyleIdx="1" presStyleCnt="4" custScaleX="100000">
        <dgm:presLayoutVars>
          <dgm:chMax val="0"/>
          <dgm:chPref val="0"/>
        </dgm:presLayoutVars>
      </dgm:prSet>
      <dgm:spPr/>
    </dgm:pt>
    <dgm:pt modelId="{8E8A8FE5-0309-4D68-B9EB-6F73287A3816}" type="pres">
      <dgm:prSet presAssocID="{4753F7D0-E2D6-4131-AC92-76E0AB10325C}" presName="sibTrans" presStyleCnt="0"/>
      <dgm:spPr/>
    </dgm:pt>
    <dgm:pt modelId="{4F40FF97-C998-4121-BA53-F043868A9CFB}" type="pres">
      <dgm:prSet presAssocID="{3013395D-A7F4-4216-8E75-480B226C3DE9}" presName="compNode" presStyleCnt="0"/>
      <dgm:spPr/>
    </dgm:pt>
    <dgm:pt modelId="{E3A6B258-2476-4944-9D12-DA64436DA538}" type="pres">
      <dgm:prSet presAssocID="{3013395D-A7F4-4216-8E75-480B226C3DE9}" presName="bgRect" presStyleLbl="bgShp" presStyleIdx="2" presStyleCnt="4"/>
      <dgm:spPr/>
    </dgm:pt>
    <dgm:pt modelId="{A6FF7003-342C-44AA-8076-5AE9E01C5C9D}" type="pres">
      <dgm:prSet presAssocID="{3013395D-A7F4-4216-8E75-480B226C3DE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 with solid fill"/>
        </a:ext>
      </dgm:extLst>
    </dgm:pt>
    <dgm:pt modelId="{1DE53620-F702-4153-97F9-D45DD1ECFC39}" type="pres">
      <dgm:prSet presAssocID="{3013395D-A7F4-4216-8E75-480B226C3DE9}" presName="spaceRect" presStyleCnt="0"/>
      <dgm:spPr/>
    </dgm:pt>
    <dgm:pt modelId="{1D4D342B-199C-46D2-82F2-11E7F70122D3}" type="pres">
      <dgm:prSet presAssocID="{3013395D-A7F4-4216-8E75-480B226C3DE9}" presName="parTx" presStyleLbl="revTx" presStyleIdx="2" presStyleCnt="4">
        <dgm:presLayoutVars>
          <dgm:chMax val="0"/>
          <dgm:chPref val="0"/>
        </dgm:presLayoutVars>
      </dgm:prSet>
      <dgm:spPr/>
    </dgm:pt>
    <dgm:pt modelId="{29A37320-22D2-408D-AB0C-D7EB2A11BBB3}" type="pres">
      <dgm:prSet presAssocID="{3419859E-535E-4895-B8E9-BD531B10E109}" presName="sibTrans" presStyleCnt="0"/>
      <dgm:spPr/>
    </dgm:pt>
    <dgm:pt modelId="{A9E27FA5-D5D9-4ED9-AF35-1F084882C26F}" type="pres">
      <dgm:prSet presAssocID="{FB2892C9-98C5-4B65-BDEC-169C84E9A050}" presName="compNode" presStyleCnt="0"/>
      <dgm:spPr/>
    </dgm:pt>
    <dgm:pt modelId="{07BAE232-1FFB-48BF-AF86-9C44D02B5B18}" type="pres">
      <dgm:prSet presAssocID="{FB2892C9-98C5-4B65-BDEC-169C84E9A050}" presName="bgRect" presStyleLbl="bgShp" presStyleIdx="3" presStyleCnt="4"/>
      <dgm:spPr/>
    </dgm:pt>
    <dgm:pt modelId="{D2D0048A-596C-4A7A-B087-6DAF837160D8}" type="pres">
      <dgm:prSet presAssocID="{FB2892C9-98C5-4B65-BDEC-169C84E9A05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 with solid fill"/>
        </a:ext>
      </dgm:extLst>
    </dgm:pt>
    <dgm:pt modelId="{6D3A700B-211F-4946-8ECE-CD40DDB9BABB}" type="pres">
      <dgm:prSet presAssocID="{FB2892C9-98C5-4B65-BDEC-169C84E9A050}" presName="spaceRect" presStyleCnt="0"/>
      <dgm:spPr/>
    </dgm:pt>
    <dgm:pt modelId="{8D0E382B-8B35-40A6-99BA-999BF558C1A6}" type="pres">
      <dgm:prSet presAssocID="{FB2892C9-98C5-4B65-BDEC-169C84E9A05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EB7C931-CD4E-4E78-B808-951C11CC6EE9}" srcId="{124EB269-A974-4416-9E0C-9AD9D05E1B4D}" destId="{3013395D-A7F4-4216-8E75-480B226C3DE9}" srcOrd="2" destOrd="0" parTransId="{523FAFFB-8C99-46C0-B866-A3D9B5828119}" sibTransId="{3419859E-535E-4895-B8E9-BD531B10E109}"/>
    <dgm:cxn modelId="{F3C95F5E-E8E6-41D2-B3DB-27DA332ECAC4}" type="presOf" srcId="{124EB269-A974-4416-9E0C-9AD9D05E1B4D}" destId="{B76AD1C8-C6C2-4680-9624-99292ED859BF}" srcOrd="0" destOrd="0" presId="urn:microsoft.com/office/officeart/2018/2/layout/IconVerticalSolidList"/>
    <dgm:cxn modelId="{14E6416F-5D53-4608-820B-C9C386F8D340}" srcId="{124EB269-A974-4416-9E0C-9AD9D05E1B4D}" destId="{4CE81FA7-2F7B-4F80-A9A8-286027708AF0}" srcOrd="0" destOrd="0" parTransId="{EAE1DE56-F1FC-4E62-9D1F-8C9E4BCF8C4B}" sibTransId="{E5BE071F-4FD4-47F0-93C3-DA9448447B06}"/>
    <dgm:cxn modelId="{E1E2F88E-7A14-42CB-8745-D77BB55B3E30}" srcId="{124EB269-A974-4416-9E0C-9AD9D05E1B4D}" destId="{70CBC366-8D84-4D30-ADEE-71495583F676}" srcOrd="1" destOrd="0" parTransId="{5F4C49E7-7D3B-4430-8E27-E2BB862095D1}" sibTransId="{4753F7D0-E2D6-4131-AC92-76E0AB10325C}"/>
    <dgm:cxn modelId="{A78C3B9A-0FA1-4A27-8FD6-D099584E8B71}" type="presOf" srcId="{3013395D-A7F4-4216-8E75-480B226C3DE9}" destId="{1D4D342B-199C-46D2-82F2-11E7F70122D3}" srcOrd="0" destOrd="0" presId="urn:microsoft.com/office/officeart/2018/2/layout/IconVerticalSolidList"/>
    <dgm:cxn modelId="{187E299B-4206-4393-8063-605D123258C4}" type="presOf" srcId="{70CBC366-8D84-4D30-ADEE-71495583F676}" destId="{19522B95-FCAE-4E43-813B-B643FC0B7236}" srcOrd="0" destOrd="0" presId="urn:microsoft.com/office/officeart/2018/2/layout/IconVerticalSolidList"/>
    <dgm:cxn modelId="{315094A0-A411-4BBE-813F-19860C6CECC6}" type="presOf" srcId="{4CE81FA7-2F7B-4F80-A9A8-286027708AF0}" destId="{4F60F40F-D291-4B4D-94CA-B2C73005BA2B}" srcOrd="0" destOrd="0" presId="urn:microsoft.com/office/officeart/2018/2/layout/IconVerticalSolidList"/>
    <dgm:cxn modelId="{B32C43BD-856C-465A-84A0-A8C1FDE77C81}" type="presOf" srcId="{FB2892C9-98C5-4B65-BDEC-169C84E9A050}" destId="{8D0E382B-8B35-40A6-99BA-999BF558C1A6}" srcOrd="0" destOrd="0" presId="urn:microsoft.com/office/officeart/2018/2/layout/IconVerticalSolidList"/>
    <dgm:cxn modelId="{343939E1-9215-419D-84AF-7B9DD63CAC88}" srcId="{124EB269-A974-4416-9E0C-9AD9D05E1B4D}" destId="{FB2892C9-98C5-4B65-BDEC-169C84E9A050}" srcOrd="3" destOrd="0" parTransId="{EA5C1227-6416-4BED-8E03-499848F98100}" sibTransId="{10FB8DB3-34C2-41AD-8A8C-61CAD57DD775}"/>
    <dgm:cxn modelId="{EF4A6737-BC8F-4BB2-BA68-D92DC841D098}" type="presParOf" srcId="{B76AD1C8-C6C2-4680-9624-99292ED859BF}" destId="{9037B40A-6C15-4AF2-A0E9-A4A71DB4D931}" srcOrd="0" destOrd="0" presId="urn:microsoft.com/office/officeart/2018/2/layout/IconVerticalSolidList"/>
    <dgm:cxn modelId="{345EAE9D-DC37-4EEE-AA1C-3CF97BB4E047}" type="presParOf" srcId="{9037B40A-6C15-4AF2-A0E9-A4A71DB4D931}" destId="{54309077-3043-4731-851E-E28C4E3C71E5}" srcOrd="0" destOrd="0" presId="urn:microsoft.com/office/officeart/2018/2/layout/IconVerticalSolidList"/>
    <dgm:cxn modelId="{ED941E7C-F528-41D0-BDA3-EFC9843B0531}" type="presParOf" srcId="{9037B40A-6C15-4AF2-A0E9-A4A71DB4D931}" destId="{611A1E12-07ED-4B42-87A8-2EC3CBB9C638}" srcOrd="1" destOrd="0" presId="urn:microsoft.com/office/officeart/2018/2/layout/IconVerticalSolidList"/>
    <dgm:cxn modelId="{E653E801-7881-4BB0-BF96-A4487E8E1025}" type="presParOf" srcId="{9037B40A-6C15-4AF2-A0E9-A4A71DB4D931}" destId="{09C7F616-5295-43BD-B099-5D46FD2055DB}" srcOrd="2" destOrd="0" presId="urn:microsoft.com/office/officeart/2018/2/layout/IconVerticalSolidList"/>
    <dgm:cxn modelId="{75F3A71E-6D51-49F4-B977-CD17F12E66C6}" type="presParOf" srcId="{9037B40A-6C15-4AF2-A0E9-A4A71DB4D931}" destId="{4F60F40F-D291-4B4D-94CA-B2C73005BA2B}" srcOrd="3" destOrd="0" presId="urn:microsoft.com/office/officeart/2018/2/layout/IconVerticalSolidList"/>
    <dgm:cxn modelId="{CCC9F526-1486-4FD9-9887-504BEA872DB9}" type="presParOf" srcId="{B76AD1C8-C6C2-4680-9624-99292ED859BF}" destId="{64F2F647-41E5-48D3-80AA-0F6E9C96989B}" srcOrd="1" destOrd="0" presId="urn:microsoft.com/office/officeart/2018/2/layout/IconVerticalSolidList"/>
    <dgm:cxn modelId="{68B82F0E-7CD7-47C6-8F40-EFCB5A9D2AE0}" type="presParOf" srcId="{B76AD1C8-C6C2-4680-9624-99292ED859BF}" destId="{0BAD5D63-8600-472E-B607-BE415999CBE0}" srcOrd="2" destOrd="0" presId="urn:microsoft.com/office/officeart/2018/2/layout/IconVerticalSolidList"/>
    <dgm:cxn modelId="{AAE30979-41F7-4DBF-9358-AE169226E0D2}" type="presParOf" srcId="{0BAD5D63-8600-472E-B607-BE415999CBE0}" destId="{BB0DB9C0-06CE-45A0-97E9-670ECD17F839}" srcOrd="0" destOrd="0" presId="urn:microsoft.com/office/officeart/2018/2/layout/IconVerticalSolidList"/>
    <dgm:cxn modelId="{9F3BA6CC-B446-413C-AD2E-670656D714E1}" type="presParOf" srcId="{0BAD5D63-8600-472E-B607-BE415999CBE0}" destId="{3E7E08C1-D580-41C4-BE6A-61E8ED3D2E6F}" srcOrd="1" destOrd="0" presId="urn:microsoft.com/office/officeart/2018/2/layout/IconVerticalSolidList"/>
    <dgm:cxn modelId="{A913C7B3-D7B8-4A33-9ACD-13883AD7721F}" type="presParOf" srcId="{0BAD5D63-8600-472E-B607-BE415999CBE0}" destId="{98A39120-99D7-4C2E-A0CE-23A527661193}" srcOrd="2" destOrd="0" presId="urn:microsoft.com/office/officeart/2018/2/layout/IconVerticalSolidList"/>
    <dgm:cxn modelId="{F5D35F6F-7D3E-4776-97D4-2D0D3FF9947D}" type="presParOf" srcId="{0BAD5D63-8600-472E-B607-BE415999CBE0}" destId="{19522B95-FCAE-4E43-813B-B643FC0B7236}" srcOrd="3" destOrd="0" presId="urn:microsoft.com/office/officeart/2018/2/layout/IconVerticalSolidList"/>
    <dgm:cxn modelId="{DF34F95F-DCFC-473A-9465-F866BE2C8E67}" type="presParOf" srcId="{B76AD1C8-C6C2-4680-9624-99292ED859BF}" destId="{8E8A8FE5-0309-4D68-B9EB-6F73287A3816}" srcOrd="3" destOrd="0" presId="urn:microsoft.com/office/officeart/2018/2/layout/IconVerticalSolidList"/>
    <dgm:cxn modelId="{03D21974-FED4-42C3-A436-4E44D2B40859}" type="presParOf" srcId="{B76AD1C8-C6C2-4680-9624-99292ED859BF}" destId="{4F40FF97-C998-4121-BA53-F043868A9CFB}" srcOrd="4" destOrd="0" presId="urn:microsoft.com/office/officeart/2018/2/layout/IconVerticalSolidList"/>
    <dgm:cxn modelId="{9A16B8F4-E05B-49A4-B8FD-29C5856B152C}" type="presParOf" srcId="{4F40FF97-C998-4121-BA53-F043868A9CFB}" destId="{E3A6B258-2476-4944-9D12-DA64436DA538}" srcOrd="0" destOrd="0" presId="urn:microsoft.com/office/officeart/2018/2/layout/IconVerticalSolidList"/>
    <dgm:cxn modelId="{3DF13CF6-7828-4217-A7CE-251F5D72A294}" type="presParOf" srcId="{4F40FF97-C998-4121-BA53-F043868A9CFB}" destId="{A6FF7003-342C-44AA-8076-5AE9E01C5C9D}" srcOrd="1" destOrd="0" presId="urn:microsoft.com/office/officeart/2018/2/layout/IconVerticalSolidList"/>
    <dgm:cxn modelId="{B32C76C0-0D19-4A49-ABB8-331349715A5A}" type="presParOf" srcId="{4F40FF97-C998-4121-BA53-F043868A9CFB}" destId="{1DE53620-F702-4153-97F9-D45DD1ECFC39}" srcOrd="2" destOrd="0" presId="urn:microsoft.com/office/officeart/2018/2/layout/IconVerticalSolidList"/>
    <dgm:cxn modelId="{31698976-4109-4EA2-82FE-73D626CD04D3}" type="presParOf" srcId="{4F40FF97-C998-4121-BA53-F043868A9CFB}" destId="{1D4D342B-199C-46D2-82F2-11E7F70122D3}" srcOrd="3" destOrd="0" presId="urn:microsoft.com/office/officeart/2018/2/layout/IconVerticalSolidList"/>
    <dgm:cxn modelId="{07213A33-7E8E-411E-B382-1BDB8309C936}" type="presParOf" srcId="{B76AD1C8-C6C2-4680-9624-99292ED859BF}" destId="{29A37320-22D2-408D-AB0C-D7EB2A11BBB3}" srcOrd="5" destOrd="0" presId="urn:microsoft.com/office/officeart/2018/2/layout/IconVerticalSolidList"/>
    <dgm:cxn modelId="{654B9C7D-5981-4477-A94D-9E55995F47B6}" type="presParOf" srcId="{B76AD1C8-C6C2-4680-9624-99292ED859BF}" destId="{A9E27FA5-D5D9-4ED9-AF35-1F084882C26F}" srcOrd="6" destOrd="0" presId="urn:microsoft.com/office/officeart/2018/2/layout/IconVerticalSolidList"/>
    <dgm:cxn modelId="{C91FAD45-DD38-4219-9715-DFCE6BF784D9}" type="presParOf" srcId="{A9E27FA5-D5D9-4ED9-AF35-1F084882C26F}" destId="{07BAE232-1FFB-48BF-AF86-9C44D02B5B18}" srcOrd="0" destOrd="0" presId="urn:microsoft.com/office/officeart/2018/2/layout/IconVerticalSolidList"/>
    <dgm:cxn modelId="{F0C298BD-2468-4039-91A9-99481F768ACB}" type="presParOf" srcId="{A9E27FA5-D5D9-4ED9-AF35-1F084882C26F}" destId="{D2D0048A-596C-4A7A-B087-6DAF837160D8}" srcOrd="1" destOrd="0" presId="urn:microsoft.com/office/officeart/2018/2/layout/IconVerticalSolidList"/>
    <dgm:cxn modelId="{4F4EF9D0-A7A5-4A97-8165-4C2C1A4AFD98}" type="presParOf" srcId="{A9E27FA5-D5D9-4ED9-AF35-1F084882C26F}" destId="{6D3A700B-211F-4946-8ECE-CD40DDB9BABB}" srcOrd="2" destOrd="0" presId="urn:microsoft.com/office/officeart/2018/2/layout/IconVerticalSolidList"/>
    <dgm:cxn modelId="{DA13DF85-16D7-4A0D-AEEE-39129A3A0C7F}" type="presParOf" srcId="{A9E27FA5-D5D9-4ED9-AF35-1F084882C26F}" destId="{8D0E382B-8B35-40A6-99BA-999BF558C1A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2F1AB6-4061-4186-BBE5-5AEBF5B381B6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9F4EC74-12CD-413B-875F-0BEF67DFF02D}">
      <dgm:prSet/>
      <dgm:spPr/>
      <dgm:t>
        <a:bodyPr/>
        <a:lstStyle/>
        <a:p>
          <a:r>
            <a:rPr lang="en-US" dirty="0"/>
            <a:t>Unique Identifier: Created a '</a:t>
          </a:r>
          <a:r>
            <a:rPr lang="en-US" dirty="0" err="1"/>
            <a:t>unique_id</a:t>
          </a:r>
          <a:r>
            <a:rPr lang="en-US" dirty="0"/>
            <a:t>' by concatenating '</a:t>
          </a:r>
          <a:r>
            <a:rPr lang="en-US" dirty="0" err="1"/>
            <a:t>item_id</a:t>
          </a:r>
          <a:r>
            <a:rPr lang="en-US" dirty="0"/>
            <a:t>' and '</a:t>
          </a:r>
          <a:r>
            <a:rPr lang="en-US" dirty="0" err="1"/>
            <a:t>store_id</a:t>
          </a:r>
          <a:r>
            <a:rPr lang="en-US" dirty="0"/>
            <a:t>' to uniquely identify each product in the store.</a:t>
          </a:r>
        </a:p>
      </dgm:t>
    </dgm:pt>
    <dgm:pt modelId="{77BD098E-974B-4218-AD37-7663A0190227}" type="parTrans" cxnId="{31E9E64D-CAF6-458A-8031-FF6A7D181278}">
      <dgm:prSet/>
      <dgm:spPr/>
      <dgm:t>
        <a:bodyPr/>
        <a:lstStyle/>
        <a:p>
          <a:endParaRPr lang="en-US"/>
        </a:p>
      </dgm:t>
    </dgm:pt>
    <dgm:pt modelId="{5F0D53AA-B368-4344-95FF-25A78D09E49D}" type="sibTrans" cxnId="{31E9E64D-CAF6-458A-8031-FF6A7D181278}">
      <dgm:prSet/>
      <dgm:spPr/>
      <dgm:t>
        <a:bodyPr/>
        <a:lstStyle/>
        <a:p>
          <a:endParaRPr lang="en-US"/>
        </a:p>
      </dgm:t>
    </dgm:pt>
    <dgm:pt modelId="{25422265-E5DE-4AD1-A6B0-CD9371C5A774}">
      <dgm:prSet/>
      <dgm:spPr/>
      <dgm:t>
        <a:bodyPr/>
        <a:lstStyle/>
        <a:p>
          <a:r>
            <a:rPr lang="en-US" dirty="0"/>
            <a:t>Column Reduction: Removed unnecessary columns to focus solely on the daily sales data and the new '</a:t>
          </a:r>
          <a:r>
            <a:rPr lang="en-US" dirty="0" err="1"/>
            <a:t>unique_id</a:t>
          </a:r>
          <a:r>
            <a:rPr lang="en-US" dirty="0"/>
            <a:t>'.</a:t>
          </a:r>
        </a:p>
      </dgm:t>
    </dgm:pt>
    <dgm:pt modelId="{EC5C2CD8-838D-45C0-9D85-F1B5E1948CBB}" type="parTrans" cxnId="{7BE32273-4DF5-41C0-971B-41E4CC0D1A47}">
      <dgm:prSet/>
      <dgm:spPr/>
      <dgm:t>
        <a:bodyPr/>
        <a:lstStyle/>
        <a:p>
          <a:endParaRPr lang="en-US"/>
        </a:p>
      </dgm:t>
    </dgm:pt>
    <dgm:pt modelId="{4DF55AE3-EB6D-4AF3-8B6D-7C45516C594A}" type="sibTrans" cxnId="{7BE32273-4DF5-41C0-971B-41E4CC0D1A47}">
      <dgm:prSet/>
      <dgm:spPr/>
      <dgm:t>
        <a:bodyPr/>
        <a:lstStyle/>
        <a:p>
          <a:endParaRPr lang="en-US"/>
        </a:p>
      </dgm:t>
    </dgm:pt>
    <dgm:pt modelId="{0E17BFAB-356C-4571-9288-240F4E94878B}">
      <dgm:prSet/>
      <dgm:spPr/>
      <dgm:t>
        <a:bodyPr/>
        <a:lstStyle/>
        <a:p>
          <a:r>
            <a:rPr lang="en-US" dirty="0"/>
            <a:t>Data Structure: Transposed the dataset to a time series format, aligning sales data with corresponding dates.</a:t>
          </a:r>
        </a:p>
      </dgm:t>
    </dgm:pt>
    <dgm:pt modelId="{1EF5058D-CABE-43AC-B2B9-2D954DF529A0}" type="parTrans" cxnId="{EEB2D964-31FF-4A60-B8C2-080380D2310B}">
      <dgm:prSet/>
      <dgm:spPr/>
      <dgm:t>
        <a:bodyPr/>
        <a:lstStyle/>
        <a:p>
          <a:endParaRPr lang="en-US"/>
        </a:p>
      </dgm:t>
    </dgm:pt>
    <dgm:pt modelId="{87083CBD-C1E9-4729-A141-A4D3BE179607}" type="sibTrans" cxnId="{EEB2D964-31FF-4A60-B8C2-080380D2310B}">
      <dgm:prSet/>
      <dgm:spPr/>
      <dgm:t>
        <a:bodyPr/>
        <a:lstStyle/>
        <a:p>
          <a:endParaRPr lang="en-US"/>
        </a:p>
      </dgm:t>
    </dgm:pt>
    <dgm:pt modelId="{BD16BBE1-9E41-4BC4-920F-1DB57937C523}">
      <dgm:prSet/>
      <dgm:spPr/>
      <dgm:t>
        <a:bodyPr/>
        <a:lstStyle/>
        <a:p>
          <a:r>
            <a:rPr lang="en-US" dirty="0"/>
            <a:t>Calendar Integration: Enhanced the sales dataset with calendar attributes such as date, day, month, and special events.</a:t>
          </a:r>
        </a:p>
      </dgm:t>
    </dgm:pt>
    <dgm:pt modelId="{423362A7-63EB-4F33-90DF-17AA06275926}" type="parTrans" cxnId="{553C1C3B-9BBC-49C3-A0D2-9C1AF8B755BA}">
      <dgm:prSet/>
      <dgm:spPr/>
      <dgm:t>
        <a:bodyPr/>
        <a:lstStyle/>
        <a:p>
          <a:endParaRPr lang="en-IN"/>
        </a:p>
      </dgm:t>
    </dgm:pt>
    <dgm:pt modelId="{2FF8C34C-2088-4531-BEF0-73B09C9E699E}" type="sibTrans" cxnId="{553C1C3B-9BBC-49C3-A0D2-9C1AF8B755BA}">
      <dgm:prSet/>
      <dgm:spPr/>
      <dgm:t>
        <a:bodyPr/>
        <a:lstStyle/>
        <a:p>
          <a:endParaRPr lang="en-IN"/>
        </a:p>
      </dgm:t>
    </dgm:pt>
    <dgm:pt modelId="{1933AEF1-E7B9-4F56-8B40-387D6D3529CD}">
      <dgm:prSet/>
      <dgm:spPr/>
      <dgm:t>
        <a:bodyPr/>
        <a:lstStyle/>
        <a:p>
          <a:r>
            <a:rPr lang="en-US" dirty="0"/>
            <a:t>Label Encoding: Encoded categorical variables like '</a:t>
          </a:r>
          <a:r>
            <a:rPr lang="en-US" dirty="0" err="1"/>
            <a:t>event_name</a:t>
          </a:r>
          <a:r>
            <a:rPr lang="en-US" dirty="0"/>
            <a:t>' and '</a:t>
          </a:r>
          <a:r>
            <a:rPr lang="en-US" dirty="0" err="1"/>
            <a:t>event_type</a:t>
          </a:r>
          <a:r>
            <a:rPr lang="en-US" dirty="0"/>
            <a:t>' into numerical form for model ingestion.</a:t>
          </a:r>
        </a:p>
      </dgm:t>
    </dgm:pt>
    <dgm:pt modelId="{F3451BFB-6C34-4C33-8FBC-DA5152B7D24D}" type="parTrans" cxnId="{8DD7F0FB-348A-4447-8F59-7A6954E423EB}">
      <dgm:prSet/>
      <dgm:spPr/>
      <dgm:t>
        <a:bodyPr/>
        <a:lstStyle/>
        <a:p>
          <a:endParaRPr lang="en-IN"/>
        </a:p>
      </dgm:t>
    </dgm:pt>
    <dgm:pt modelId="{54FCF1F2-7CC1-4677-ADFB-BCFCF7D810A2}" type="sibTrans" cxnId="{8DD7F0FB-348A-4447-8F59-7A6954E423EB}">
      <dgm:prSet/>
      <dgm:spPr/>
      <dgm:t>
        <a:bodyPr/>
        <a:lstStyle/>
        <a:p>
          <a:endParaRPr lang="en-IN"/>
        </a:p>
      </dgm:t>
    </dgm:pt>
    <dgm:pt modelId="{37274CB9-E5B9-4E0C-B6BD-BAF1DA96C689}">
      <dgm:prSet/>
      <dgm:spPr/>
      <dgm:t>
        <a:bodyPr/>
        <a:lstStyle/>
        <a:p>
          <a:r>
            <a:rPr lang="en-US" dirty="0"/>
            <a:t>Custom Week Feature: Created a '</a:t>
          </a:r>
          <a:r>
            <a:rPr lang="en-US" dirty="0" err="1"/>
            <a:t>week_of_yr</a:t>
          </a:r>
          <a:r>
            <a:rPr lang="en-US" dirty="0"/>
            <a:t>' feature to capture sales patterns on a weekly basis, improving model granularity. </a:t>
          </a:r>
        </a:p>
      </dgm:t>
    </dgm:pt>
    <dgm:pt modelId="{1D74097F-8E3E-4322-8386-5D92FEBD747B}" type="parTrans" cxnId="{218012E9-179C-4C75-8A78-056DCDDF75C8}">
      <dgm:prSet/>
      <dgm:spPr/>
      <dgm:t>
        <a:bodyPr/>
        <a:lstStyle/>
        <a:p>
          <a:endParaRPr lang="en-IN"/>
        </a:p>
      </dgm:t>
    </dgm:pt>
    <dgm:pt modelId="{F280E803-403F-4537-89D8-7E98DDF4B00A}" type="sibTrans" cxnId="{218012E9-179C-4C75-8A78-056DCDDF75C8}">
      <dgm:prSet/>
      <dgm:spPr/>
      <dgm:t>
        <a:bodyPr/>
        <a:lstStyle/>
        <a:p>
          <a:endParaRPr lang="en-IN"/>
        </a:p>
      </dgm:t>
    </dgm:pt>
    <dgm:pt modelId="{37B87050-453E-4094-B84E-382E1564276C}">
      <dgm:prSet/>
      <dgm:spPr/>
      <dgm:t>
        <a:bodyPr/>
        <a:lstStyle/>
        <a:p>
          <a:r>
            <a:rPr lang="en-US" dirty="0"/>
            <a:t>Applied Sine and Cosine function on periodic variables such as day, </a:t>
          </a:r>
          <a:r>
            <a:rPr lang="en-US" dirty="0" err="1"/>
            <a:t>week_day</a:t>
          </a:r>
          <a:r>
            <a:rPr lang="en-US" dirty="0"/>
            <a:t>, </a:t>
          </a:r>
          <a:r>
            <a:rPr lang="en-US" dirty="0" err="1"/>
            <a:t>week_of_the_year</a:t>
          </a:r>
          <a:r>
            <a:rPr lang="en-US" dirty="0"/>
            <a:t>, and month values</a:t>
          </a:r>
        </a:p>
      </dgm:t>
    </dgm:pt>
    <dgm:pt modelId="{DF83FFF4-E8E0-4810-B8A2-ECF0D2B59593}" type="parTrans" cxnId="{AF53FAF5-9741-4972-A91F-B7C87F3C55AE}">
      <dgm:prSet/>
      <dgm:spPr/>
      <dgm:t>
        <a:bodyPr/>
        <a:lstStyle/>
        <a:p>
          <a:endParaRPr lang="en-IN"/>
        </a:p>
      </dgm:t>
    </dgm:pt>
    <dgm:pt modelId="{9F401722-5C18-44C5-8659-4AC20B70CDDB}" type="sibTrans" cxnId="{AF53FAF5-9741-4972-A91F-B7C87F3C55AE}">
      <dgm:prSet/>
      <dgm:spPr/>
      <dgm:t>
        <a:bodyPr/>
        <a:lstStyle/>
        <a:p>
          <a:endParaRPr lang="en-IN"/>
        </a:p>
      </dgm:t>
    </dgm:pt>
    <dgm:pt modelId="{F9C78C6A-299C-4900-BB1C-510FC5A39F4B}" type="pres">
      <dgm:prSet presAssocID="{242F1AB6-4061-4186-BBE5-5AEBF5B381B6}" presName="vert0" presStyleCnt="0">
        <dgm:presLayoutVars>
          <dgm:dir/>
          <dgm:animOne val="branch"/>
          <dgm:animLvl val="lvl"/>
        </dgm:presLayoutVars>
      </dgm:prSet>
      <dgm:spPr/>
    </dgm:pt>
    <dgm:pt modelId="{8966D47C-C5FB-40B9-AC25-B3819400A067}" type="pres">
      <dgm:prSet presAssocID="{29F4EC74-12CD-413B-875F-0BEF67DFF02D}" presName="thickLine" presStyleLbl="alignNode1" presStyleIdx="0" presStyleCnt="7"/>
      <dgm:spPr/>
    </dgm:pt>
    <dgm:pt modelId="{C2810F8D-9A9A-471E-A2F7-B3513EC7D17F}" type="pres">
      <dgm:prSet presAssocID="{29F4EC74-12CD-413B-875F-0BEF67DFF02D}" presName="horz1" presStyleCnt="0"/>
      <dgm:spPr/>
    </dgm:pt>
    <dgm:pt modelId="{2175AEAB-02D9-47A2-982F-834EC8260D9D}" type="pres">
      <dgm:prSet presAssocID="{29F4EC74-12CD-413B-875F-0BEF67DFF02D}" presName="tx1" presStyleLbl="revTx" presStyleIdx="0" presStyleCnt="7"/>
      <dgm:spPr/>
    </dgm:pt>
    <dgm:pt modelId="{D8326C80-AF11-4B3B-AA83-4503FFF7FC6A}" type="pres">
      <dgm:prSet presAssocID="{29F4EC74-12CD-413B-875F-0BEF67DFF02D}" presName="vert1" presStyleCnt="0"/>
      <dgm:spPr/>
    </dgm:pt>
    <dgm:pt modelId="{DA0D1E20-293C-469F-B7A6-37E2DE2387CC}" type="pres">
      <dgm:prSet presAssocID="{25422265-E5DE-4AD1-A6B0-CD9371C5A774}" presName="thickLine" presStyleLbl="alignNode1" presStyleIdx="1" presStyleCnt="7"/>
      <dgm:spPr/>
    </dgm:pt>
    <dgm:pt modelId="{F8101DD6-EF97-4CD1-92C0-9F43AB580C99}" type="pres">
      <dgm:prSet presAssocID="{25422265-E5DE-4AD1-A6B0-CD9371C5A774}" presName="horz1" presStyleCnt="0"/>
      <dgm:spPr/>
    </dgm:pt>
    <dgm:pt modelId="{9539D3E1-787C-4041-B7A1-10405B32C1EB}" type="pres">
      <dgm:prSet presAssocID="{25422265-E5DE-4AD1-A6B0-CD9371C5A774}" presName="tx1" presStyleLbl="revTx" presStyleIdx="1" presStyleCnt="7"/>
      <dgm:spPr/>
    </dgm:pt>
    <dgm:pt modelId="{39118148-86BF-44EC-8CF6-F05C99B72410}" type="pres">
      <dgm:prSet presAssocID="{25422265-E5DE-4AD1-A6B0-CD9371C5A774}" presName="vert1" presStyleCnt="0"/>
      <dgm:spPr/>
    </dgm:pt>
    <dgm:pt modelId="{2EC391A8-C632-4F5D-ACBB-41DA8AEED30B}" type="pres">
      <dgm:prSet presAssocID="{0E17BFAB-356C-4571-9288-240F4E94878B}" presName="thickLine" presStyleLbl="alignNode1" presStyleIdx="2" presStyleCnt="7"/>
      <dgm:spPr/>
    </dgm:pt>
    <dgm:pt modelId="{A4F8DB27-03D6-4850-B614-7D64D709A57E}" type="pres">
      <dgm:prSet presAssocID="{0E17BFAB-356C-4571-9288-240F4E94878B}" presName="horz1" presStyleCnt="0"/>
      <dgm:spPr/>
    </dgm:pt>
    <dgm:pt modelId="{861A10AB-8EFC-41C7-8230-3A93D1232474}" type="pres">
      <dgm:prSet presAssocID="{0E17BFAB-356C-4571-9288-240F4E94878B}" presName="tx1" presStyleLbl="revTx" presStyleIdx="2" presStyleCnt="7"/>
      <dgm:spPr/>
    </dgm:pt>
    <dgm:pt modelId="{E7492759-1317-4736-BE24-5EE841D6FEBB}" type="pres">
      <dgm:prSet presAssocID="{0E17BFAB-356C-4571-9288-240F4E94878B}" presName="vert1" presStyleCnt="0"/>
      <dgm:spPr/>
    </dgm:pt>
    <dgm:pt modelId="{E7EB529D-AF04-4410-AFA5-122D2BEA29CA}" type="pres">
      <dgm:prSet presAssocID="{BD16BBE1-9E41-4BC4-920F-1DB57937C523}" presName="thickLine" presStyleLbl="alignNode1" presStyleIdx="3" presStyleCnt="7"/>
      <dgm:spPr/>
    </dgm:pt>
    <dgm:pt modelId="{26A5B830-0E3E-41BB-AC21-EBD02E84421B}" type="pres">
      <dgm:prSet presAssocID="{BD16BBE1-9E41-4BC4-920F-1DB57937C523}" presName="horz1" presStyleCnt="0"/>
      <dgm:spPr/>
    </dgm:pt>
    <dgm:pt modelId="{76EDD8F4-B230-4B59-812C-84E7601DA1C4}" type="pres">
      <dgm:prSet presAssocID="{BD16BBE1-9E41-4BC4-920F-1DB57937C523}" presName="tx1" presStyleLbl="revTx" presStyleIdx="3" presStyleCnt="7"/>
      <dgm:spPr/>
    </dgm:pt>
    <dgm:pt modelId="{FFC34739-6BAE-48AC-9C10-2B788E8BCCA5}" type="pres">
      <dgm:prSet presAssocID="{BD16BBE1-9E41-4BC4-920F-1DB57937C523}" presName="vert1" presStyleCnt="0"/>
      <dgm:spPr/>
    </dgm:pt>
    <dgm:pt modelId="{B0CDF771-3379-4374-BAE7-AFEA62EFD2DE}" type="pres">
      <dgm:prSet presAssocID="{1933AEF1-E7B9-4F56-8B40-387D6D3529CD}" presName="thickLine" presStyleLbl="alignNode1" presStyleIdx="4" presStyleCnt="7"/>
      <dgm:spPr/>
    </dgm:pt>
    <dgm:pt modelId="{3D9109F7-0FA0-412C-B8B0-E99D07E81157}" type="pres">
      <dgm:prSet presAssocID="{1933AEF1-E7B9-4F56-8B40-387D6D3529CD}" presName="horz1" presStyleCnt="0"/>
      <dgm:spPr/>
    </dgm:pt>
    <dgm:pt modelId="{04419781-CCEB-4E7C-BC9E-EAAC59912012}" type="pres">
      <dgm:prSet presAssocID="{1933AEF1-E7B9-4F56-8B40-387D6D3529CD}" presName="tx1" presStyleLbl="revTx" presStyleIdx="4" presStyleCnt="7"/>
      <dgm:spPr/>
    </dgm:pt>
    <dgm:pt modelId="{0DA5ECEC-203E-4C0E-8E0F-FE0EAC341B08}" type="pres">
      <dgm:prSet presAssocID="{1933AEF1-E7B9-4F56-8B40-387D6D3529CD}" presName="vert1" presStyleCnt="0"/>
      <dgm:spPr/>
    </dgm:pt>
    <dgm:pt modelId="{89E8709D-CDC5-4AF7-ADE3-03F49D331678}" type="pres">
      <dgm:prSet presAssocID="{37274CB9-E5B9-4E0C-B6BD-BAF1DA96C689}" presName="thickLine" presStyleLbl="alignNode1" presStyleIdx="5" presStyleCnt="7"/>
      <dgm:spPr/>
    </dgm:pt>
    <dgm:pt modelId="{52B1EA2F-E3E0-4ADE-BFD5-82441719296A}" type="pres">
      <dgm:prSet presAssocID="{37274CB9-E5B9-4E0C-B6BD-BAF1DA96C689}" presName="horz1" presStyleCnt="0"/>
      <dgm:spPr/>
    </dgm:pt>
    <dgm:pt modelId="{84606829-EBDA-4C37-85A2-5A1A14015CED}" type="pres">
      <dgm:prSet presAssocID="{37274CB9-E5B9-4E0C-B6BD-BAF1DA96C689}" presName="tx1" presStyleLbl="revTx" presStyleIdx="5" presStyleCnt="7"/>
      <dgm:spPr/>
    </dgm:pt>
    <dgm:pt modelId="{9354A973-C25D-4A3B-89D4-B0EB62FA277F}" type="pres">
      <dgm:prSet presAssocID="{37274CB9-E5B9-4E0C-B6BD-BAF1DA96C689}" presName="vert1" presStyleCnt="0"/>
      <dgm:spPr/>
    </dgm:pt>
    <dgm:pt modelId="{E5A11126-AB26-4F34-9781-B5832CBC94F4}" type="pres">
      <dgm:prSet presAssocID="{37B87050-453E-4094-B84E-382E1564276C}" presName="thickLine" presStyleLbl="alignNode1" presStyleIdx="6" presStyleCnt="7"/>
      <dgm:spPr/>
    </dgm:pt>
    <dgm:pt modelId="{8211C933-2761-4517-A68A-C993E38DEEE0}" type="pres">
      <dgm:prSet presAssocID="{37B87050-453E-4094-B84E-382E1564276C}" presName="horz1" presStyleCnt="0"/>
      <dgm:spPr/>
    </dgm:pt>
    <dgm:pt modelId="{235FA5FC-F55C-4376-8899-61533310FB73}" type="pres">
      <dgm:prSet presAssocID="{37B87050-453E-4094-B84E-382E1564276C}" presName="tx1" presStyleLbl="revTx" presStyleIdx="6" presStyleCnt="7"/>
      <dgm:spPr/>
    </dgm:pt>
    <dgm:pt modelId="{1F85E49F-45EA-450E-968F-094F7874CA9B}" type="pres">
      <dgm:prSet presAssocID="{37B87050-453E-4094-B84E-382E1564276C}" presName="vert1" presStyleCnt="0"/>
      <dgm:spPr/>
    </dgm:pt>
  </dgm:ptLst>
  <dgm:cxnLst>
    <dgm:cxn modelId="{85EF2E0D-57AC-4BE9-9AB5-217E0F268C5E}" type="presOf" srcId="{37274CB9-E5B9-4E0C-B6BD-BAF1DA96C689}" destId="{84606829-EBDA-4C37-85A2-5A1A14015CED}" srcOrd="0" destOrd="0" presId="urn:microsoft.com/office/officeart/2008/layout/LinedList"/>
    <dgm:cxn modelId="{553C1C3B-9BBC-49C3-A0D2-9C1AF8B755BA}" srcId="{242F1AB6-4061-4186-BBE5-5AEBF5B381B6}" destId="{BD16BBE1-9E41-4BC4-920F-1DB57937C523}" srcOrd="3" destOrd="0" parTransId="{423362A7-63EB-4F33-90DF-17AA06275926}" sibTransId="{2FF8C34C-2088-4531-BEF0-73B09C9E699E}"/>
    <dgm:cxn modelId="{5F5EE93F-92F1-4FC3-974C-3228BC5CA208}" type="presOf" srcId="{BD16BBE1-9E41-4BC4-920F-1DB57937C523}" destId="{76EDD8F4-B230-4B59-812C-84E7601DA1C4}" srcOrd="0" destOrd="0" presId="urn:microsoft.com/office/officeart/2008/layout/LinedList"/>
    <dgm:cxn modelId="{B7EACF64-7B71-41E3-A1DB-E5852BC5A7A1}" type="presOf" srcId="{29F4EC74-12CD-413B-875F-0BEF67DFF02D}" destId="{2175AEAB-02D9-47A2-982F-834EC8260D9D}" srcOrd="0" destOrd="0" presId="urn:microsoft.com/office/officeart/2008/layout/LinedList"/>
    <dgm:cxn modelId="{EEB2D964-31FF-4A60-B8C2-080380D2310B}" srcId="{242F1AB6-4061-4186-BBE5-5AEBF5B381B6}" destId="{0E17BFAB-356C-4571-9288-240F4E94878B}" srcOrd="2" destOrd="0" parTransId="{1EF5058D-CABE-43AC-B2B9-2D954DF529A0}" sibTransId="{87083CBD-C1E9-4729-A141-A4D3BE179607}"/>
    <dgm:cxn modelId="{31E9E64D-CAF6-458A-8031-FF6A7D181278}" srcId="{242F1AB6-4061-4186-BBE5-5AEBF5B381B6}" destId="{29F4EC74-12CD-413B-875F-0BEF67DFF02D}" srcOrd="0" destOrd="0" parTransId="{77BD098E-974B-4218-AD37-7663A0190227}" sibTransId="{5F0D53AA-B368-4344-95FF-25A78D09E49D}"/>
    <dgm:cxn modelId="{7BE32273-4DF5-41C0-971B-41E4CC0D1A47}" srcId="{242F1AB6-4061-4186-BBE5-5AEBF5B381B6}" destId="{25422265-E5DE-4AD1-A6B0-CD9371C5A774}" srcOrd="1" destOrd="0" parTransId="{EC5C2CD8-838D-45C0-9D85-F1B5E1948CBB}" sibTransId="{4DF55AE3-EB6D-4AF3-8B6D-7C45516C594A}"/>
    <dgm:cxn modelId="{8ABADD54-B33F-4A49-BD84-0147F1267440}" type="presOf" srcId="{0E17BFAB-356C-4571-9288-240F4E94878B}" destId="{861A10AB-8EFC-41C7-8230-3A93D1232474}" srcOrd="0" destOrd="0" presId="urn:microsoft.com/office/officeart/2008/layout/LinedList"/>
    <dgm:cxn modelId="{5CC934A8-7622-40AD-8AED-4808E8330A20}" type="presOf" srcId="{242F1AB6-4061-4186-BBE5-5AEBF5B381B6}" destId="{F9C78C6A-299C-4900-BB1C-510FC5A39F4B}" srcOrd="0" destOrd="0" presId="urn:microsoft.com/office/officeart/2008/layout/LinedList"/>
    <dgm:cxn modelId="{895DE1A8-069B-40BE-9E03-E64999209342}" type="presOf" srcId="{25422265-E5DE-4AD1-A6B0-CD9371C5A774}" destId="{9539D3E1-787C-4041-B7A1-10405B32C1EB}" srcOrd="0" destOrd="0" presId="urn:microsoft.com/office/officeart/2008/layout/LinedList"/>
    <dgm:cxn modelId="{56CDBFCB-DECE-420E-A047-F59FF4F93CD1}" type="presOf" srcId="{37B87050-453E-4094-B84E-382E1564276C}" destId="{235FA5FC-F55C-4376-8899-61533310FB73}" srcOrd="0" destOrd="0" presId="urn:microsoft.com/office/officeart/2008/layout/LinedList"/>
    <dgm:cxn modelId="{218012E9-179C-4C75-8A78-056DCDDF75C8}" srcId="{242F1AB6-4061-4186-BBE5-5AEBF5B381B6}" destId="{37274CB9-E5B9-4E0C-B6BD-BAF1DA96C689}" srcOrd="5" destOrd="0" parTransId="{1D74097F-8E3E-4322-8386-5D92FEBD747B}" sibTransId="{F280E803-403F-4537-89D8-7E98DDF4B00A}"/>
    <dgm:cxn modelId="{AF53FAF5-9741-4972-A91F-B7C87F3C55AE}" srcId="{242F1AB6-4061-4186-BBE5-5AEBF5B381B6}" destId="{37B87050-453E-4094-B84E-382E1564276C}" srcOrd="6" destOrd="0" parTransId="{DF83FFF4-E8E0-4810-B8A2-ECF0D2B59593}" sibTransId="{9F401722-5C18-44C5-8659-4AC20B70CDDB}"/>
    <dgm:cxn modelId="{8DD7F0FB-348A-4447-8F59-7A6954E423EB}" srcId="{242F1AB6-4061-4186-BBE5-5AEBF5B381B6}" destId="{1933AEF1-E7B9-4F56-8B40-387D6D3529CD}" srcOrd="4" destOrd="0" parTransId="{F3451BFB-6C34-4C33-8FBC-DA5152B7D24D}" sibTransId="{54FCF1F2-7CC1-4677-ADFB-BCFCF7D810A2}"/>
    <dgm:cxn modelId="{0A0E0DFE-FC63-4153-A4DC-006FB01539F3}" type="presOf" srcId="{1933AEF1-E7B9-4F56-8B40-387D6D3529CD}" destId="{04419781-CCEB-4E7C-BC9E-EAAC59912012}" srcOrd="0" destOrd="0" presId="urn:microsoft.com/office/officeart/2008/layout/LinedList"/>
    <dgm:cxn modelId="{E49D2C00-B04E-4DDD-9351-B26C14C4FB63}" type="presParOf" srcId="{F9C78C6A-299C-4900-BB1C-510FC5A39F4B}" destId="{8966D47C-C5FB-40B9-AC25-B3819400A067}" srcOrd="0" destOrd="0" presId="urn:microsoft.com/office/officeart/2008/layout/LinedList"/>
    <dgm:cxn modelId="{5DCA5BFB-C8A6-4271-AEDC-EACD77C98CD6}" type="presParOf" srcId="{F9C78C6A-299C-4900-BB1C-510FC5A39F4B}" destId="{C2810F8D-9A9A-471E-A2F7-B3513EC7D17F}" srcOrd="1" destOrd="0" presId="urn:microsoft.com/office/officeart/2008/layout/LinedList"/>
    <dgm:cxn modelId="{C3E17816-FC82-40C6-AA0B-9678F3280781}" type="presParOf" srcId="{C2810F8D-9A9A-471E-A2F7-B3513EC7D17F}" destId="{2175AEAB-02D9-47A2-982F-834EC8260D9D}" srcOrd="0" destOrd="0" presId="urn:microsoft.com/office/officeart/2008/layout/LinedList"/>
    <dgm:cxn modelId="{722D8983-60E3-4C43-AA47-1CE3D092C659}" type="presParOf" srcId="{C2810F8D-9A9A-471E-A2F7-B3513EC7D17F}" destId="{D8326C80-AF11-4B3B-AA83-4503FFF7FC6A}" srcOrd="1" destOrd="0" presId="urn:microsoft.com/office/officeart/2008/layout/LinedList"/>
    <dgm:cxn modelId="{FA914A58-DF40-45C6-956D-5C33A4FB4AF3}" type="presParOf" srcId="{F9C78C6A-299C-4900-BB1C-510FC5A39F4B}" destId="{DA0D1E20-293C-469F-B7A6-37E2DE2387CC}" srcOrd="2" destOrd="0" presId="urn:microsoft.com/office/officeart/2008/layout/LinedList"/>
    <dgm:cxn modelId="{4C87D906-2600-402F-9E15-2EFD12796E47}" type="presParOf" srcId="{F9C78C6A-299C-4900-BB1C-510FC5A39F4B}" destId="{F8101DD6-EF97-4CD1-92C0-9F43AB580C99}" srcOrd="3" destOrd="0" presId="urn:microsoft.com/office/officeart/2008/layout/LinedList"/>
    <dgm:cxn modelId="{C1D82889-AEFE-483E-80BD-83D3AE9B2382}" type="presParOf" srcId="{F8101DD6-EF97-4CD1-92C0-9F43AB580C99}" destId="{9539D3E1-787C-4041-B7A1-10405B32C1EB}" srcOrd="0" destOrd="0" presId="urn:microsoft.com/office/officeart/2008/layout/LinedList"/>
    <dgm:cxn modelId="{FB0E314B-4AD6-4910-9636-27FEBB2E9148}" type="presParOf" srcId="{F8101DD6-EF97-4CD1-92C0-9F43AB580C99}" destId="{39118148-86BF-44EC-8CF6-F05C99B72410}" srcOrd="1" destOrd="0" presId="urn:microsoft.com/office/officeart/2008/layout/LinedList"/>
    <dgm:cxn modelId="{4EFFC18A-EEA3-40D5-B67E-7C8BD8E51ACF}" type="presParOf" srcId="{F9C78C6A-299C-4900-BB1C-510FC5A39F4B}" destId="{2EC391A8-C632-4F5D-ACBB-41DA8AEED30B}" srcOrd="4" destOrd="0" presId="urn:microsoft.com/office/officeart/2008/layout/LinedList"/>
    <dgm:cxn modelId="{C93434DC-AC75-4549-A220-6422AF4167FB}" type="presParOf" srcId="{F9C78C6A-299C-4900-BB1C-510FC5A39F4B}" destId="{A4F8DB27-03D6-4850-B614-7D64D709A57E}" srcOrd="5" destOrd="0" presId="urn:microsoft.com/office/officeart/2008/layout/LinedList"/>
    <dgm:cxn modelId="{C29D1B8D-28DC-423B-A3B1-EF39B7F4B87D}" type="presParOf" srcId="{A4F8DB27-03D6-4850-B614-7D64D709A57E}" destId="{861A10AB-8EFC-41C7-8230-3A93D1232474}" srcOrd="0" destOrd="0" presId="urn:microsoft.com/office/officeart/2008/layout/LinedList"/>
    <dgm:cxn modelId="{48B8CF62-BF74-4ADB-8FDF-A4CAE4BB6B66}" type="presParOf" srcId="{A4F8DB27-03D6-4850-B614-7D64D709A57E}" destId="{E7492759-1317-4736-BE24-5EE841D6FEBB}" srcOrd="1" destOrd="0" presId="urn:microsoft.com/office/officeart/2008/layout/LinedList"/>
    <dgm:cxn modelId="{F0A16A0A-8F74-456D-AE50-3950D9C58728}" type="presParOf" srcId="{F9C78C6A-299C-4900-BB1C-510FC5A39F4B}" destId="{E7EB529D-AF04-4410-AFA5-122D2BEA29CA}" srcOrd="6" destOrd="0" presId="urn:microsoft.com/office/officeart/2008/layout/LinedList"/>
    <dgm:cxn modelId="{46ED09E3-73F3-4923-9C55-21957CDBB962}" type="presParOf" srcId="{F9C78C6A-299C-4900-BB1C-510FC5A39F4B}" destId="{26A5B830-0E3E-41BB-AC21-EBD02E84421B}" srcOrd="7" destOrd="0" presId="urn:microsoft.com/office/officeart/2008/layout/LinedList"/>
    <dgm:cxn modelId="{690D31F6-DA54-4394-BA5D-FFA5A9C3E11B}" type="presParOf" srcId="{26A5B830-0E3E-41BB-AC21-EBD02E84421B}" destId="{76EDD8F4-B230-4B59-812C-84E7601DA1C4}" srcOrd="0" destOrd="0" presId="urn:microsoft.com/office/officeart/2008/layout/LinedList"/>
    <dgm:cxn modelId="{E718E47C-1F84-4B6C-8431-3CA66B2A169A}" type="presParOf" srcId="{26A5B830-0E3E-41BB-AC21-EBD02E84421B}" destId="{FFC34739-6BAE-48AC-9C10-2B788E8BCCA5}" srcOrd="1" destOrd="0" presId="urn:microsoft.com/office/officeart/2008/layout/LinedList"/>
    <dgm:cxn modelId="{7E38A02D-33BE-4836-9EB0-13FA01665522}" type="presParOf" srcId="{F9C78C6A-299C-4900-BB1C-510FC5A39F4B}" destId="{B0CDF771-3379-4374-BAE7-AFEA62EFD2DE}" srcOrd="8" destOrd="0" presId="urn:microsoft.com/office/officeart/2008/layout/LinedList"/>
    <dgm:cxn modelId="{E1F06AC7-4A72-4954-9A31-DA24C44486A4}" type="presParOf" srcId="{F9C78C6A-299C-4900-BB1C-510FC5A39F4B}" destId="{3D9109F7-0FA0-412C-B8B0-E99D07E81157}" srcOrd="9" destOrd="0" presId="urn:microsoft.com/office/officeart/2008/layout/LinedList"/>
    <dgm:cxn modelId="{F0CC60CB-00BF-4666-8FC5-9DD4E81E6FA6}" type="presParOf" srcId="{3D9109F7-0FA0-412C-B8B0-E99D07E81157}" destId="{04419781-CCEB-4E7C-BC9E-EAAC59912012}" srcOrd="0" destOrd="0" presId="urn:microsoft.com/office/officeart/2008/layout/LinedList"/>
    <dgm:cxn modelId="{72775B65-503C-471D-8E34-4A962961547E}" type="presParOf" srcId="{3D9109F7-0FA0-412C-B8B0-E99D07E81157}" destId="{0DA5ECEC-203E-4C0E-8E0F-FE0EAC341B08}" srcOrd="1" destOrd="0" presId="urn:microsoft.com/office/officeart/2008/layout/LinedList"/>
    <dgm:cxn modelId="{6482E797-BF05-459D-B259-BD03C94CF221}" type="presParOf" srcId="{F9C78C6A-299C-4900-BB1C-510FC5A39F4B}" destId="{89E8709D-CDC5-4AF7-ADE3-03F49D331678}" srcOrd="10" destOrd="0" presId="urn:microsoft.com/office/officeart/2008/layout/LinedList"/>
    <dgm:cxn modelId="{EE7804D0-F2AE-427D-90B3-D15299A83902}" type="presParOf" srcId="{F9C78C6A-299C-4900-BB1C-510FC5A39F4B}" destId="{52B1EA2F-E3E0-4ADE-BFD5-82441719296A}" srcOrd="11" destOrd="0" presId="urn:microsoft.com/office/officeart/2008/layout/LinedList"/>
    <dgm:cxn modelId="{511AE177-BA45-44BE-8FCA-F29FADD0ACB0}" type="presParOf" srcId="{52B1EA2F-E3E0-4ADE-BFD5-82441719296A}" destId="{84606829-EBDA-4C37-85A2-5A1A14015CED}" srcOrd="0" destOrd="0" presId="urn:microsoft.com/office/officeart/2008/layout/LinedList"/>
    <dgm:cxn modelId="{57A3F156-8B52-4922-A50C-DE82FFE75881}" type="presParOf" srcId="{52B1EA2F-E3E0-4ADE-BFD5-82441719296A}" destId="{9354A973-C25D-4A3B-89D4-B0EB62FA277F}" srcOrd="1" destOrd="0" presId="urn:microsoft.com/office/officeart/2008/layout/LinedList"/>
    <dgm:cxn modelId="{8FBB0F3C-2970-4ABC-BDCA-6F226BF68E3E}" type="presParOf" srcId="{F9C78C6A-299C-4900-BB1C-510FC5A39F4B}" destId="{E5A11126-AB26-4F34-9781-B5832CBC94F4}" srcOrd="12" destOrd="0" presId="urn:microsoft.com/office/officeart/2008/layout/LinedList"/>
    <dgm:cxn modelId="{B7F7A30D-D0F0-42F6-98FD-30093B79A08D}" type="presParOf" srcId="{F9C78C6A-299C-4900-BB1C-510FC5A39F4B}" destId="{8211C933-2761-4517-A68A-C993E38DEEE0}" srcOrd="13" destOrd="0" presId="urn:microsoft.com/office/officeart/2008/layout/LinedList"/>
    <dgm:cxn modelId="{13E3CAEA-BD29-4DE5-A0C4-1C3E215F4F01}" type="presParOf" srcId="{8211C933-2761-4517-A68A-C993E38DEEE0}" destId="{235FA5FC-F55C-4376-8899-61533310FB73}" srcOrd="0" destOrd="0" presId="urn:microsoft.com/office/officeart/2008/layout/LinedList"/>
    <dgm:cxn modelId="{DEF6180E-ED9A-4598-A688-FA94AFC426E0}" type="presParOf" srcId="{8211C933-2761-4517-A68A-C993E38DEEE0}" destId="{1F85E49F-45EA-450E-968F-094F7874CA9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79741D-5ABD-4777-BABD-983A47687D7A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00C7CC0-6267-4103-8DCB-81BFC42D6907}">
      <dgm:prSet/>
      <dgm:spPr/>
      <dgm:t>
        <a:bodyPr/>
        <a:lstStyle/>
        <a:p>
          <a:r>
            <a:rPr lang="en-US" b="1" i="0" dirty="0"/>
            <a:t>LSTM Architecture</a:t>
          </a:r>
          <a:r>
            <a:rPr lang="en-US" b="0" i="0" dirty="0"/>
            <a:t>: Configured the LSTM with 2 layers and 128 and 64 neurons per layer, designed to effectively capture the temporal dependencies in the sales data.</a:t>
          </a:r>
          <a:endParaRPr lang="en-US" dirty="0"/>
        </a:p>
      </dgm:t>
    </dgm:pt>
    <dgm:pt modelId="{E5608F7C-6307-44BA-BA7D-99F56C453258}" type="parTrans" cxnId="{F44E79FC-EF30-4856-8270-F733F8B7D3BC}">
      <dgm:prSet/>
      <dgm:spPr/>
      <dgm:t>
        <a:bodyPr/>
        <a:lstStyle/>
        <a:p>
          <a:endParaRPr lang="en-US"/>
        </a:p>
      </dgm:t>
    </dgm:pt>
    <dgm:pt modelId="{0AAEA2E6-A584-415C-A9D2-423EE3E24301}" type="sibTrans" cxnId="{F44E79FC-EF30-4856-8270-F733F8B7D3BC}">
      <dgm:prSet/>
      <dgm:spPr/>
      <dgm:t>
        <a:bodyPr/>
        <a:lstStyle/>
        <a:p>
          <a:endParaRPr lang="en-US"/>
        </a:p>
      </dgm:t>
    </dgm:pt>
    <dgm:pt modelId="{B24081F8-D57D-42D1-AB98-F8476576819F}">
      <dgm:prSet/>
      <dgm:spPr/>
      <dgm:t>
        <a:bodyPr/>
        <a:lstStyle/>
        <a:p>
          <a:r>
            <a:rPr lang="en-US" b="1" i="0"/>
            <a:t>Activation and Loss Functions</a:t>
          </a:r>
          <a:r>
            <a:rPr lang="en-US" b="0" i="0"/>
            <a:t>: Utilized ‘Relu’ as the activation function in the LSTM layers, with Mean Squared Error as the loss function to guide the training process.</a:t>
          </a:r>
          <a:endParaRPr lang="en-US"/>
        </a:p>
      </dgm:t>
    </dgm:pt>
    <dgm:pt modelId="{08091802-873F-4934-A439-5560A82FD19A}" type="parTrans" cxnId="{BF135364-7ACB-4AFE-AE9F-882D4C09B3E6}">
      <dgm:prSet/>
      <dgm:spPr/>
      <dgm:t>
        <a:bodyPr/>
        <a:lstStyle/>
        <a:p>
          <a:endParaRPr lang="en-US"/>
        </a:p>
      </dgm:t>
    </dgm:pt>
    <dgm:pt modelId="{876E3280-5B6B-4BAC-BBAD-CAE2C4419437}" type="sibTrans" cxnId="{BF135364-7ACB-4AFE-AE9F-882D4C09B3E6}">
      <dgm:prSet/>
      <dgm:spPr/>
      <dgm:t>
        <a:bodyPr/>
        <a:lstStyle/>
        <a:p>
          <a:endParaRPr lang="en-US"/>
        </a:p>
      </dgm:t>
    </dgm:pt>
    <dgm:pt modelId="{19ED88D4-9A5C-4349-98D0-1667CE20A9F3}">
      <dgm:prSet/>
      <dgm:spPr/>
      <dgm:t>
        <a:bodyPr/>
        <a:lstStyle/>
        <a:p>
          <a:r>
            <a:rPr lang="en-US" b="1" i="0"/>
            <a:t>Optimizer</a:t>
          </a:r>
          <a:r>
            <a:rPr lang="en-US" b="0" i="0"/>
            <a:t>: ADAM optimizer with a learning rate of 0.0001 to fine-tune the network weights during training.</a:t>
          </a:r>
          <a:endParaRPr lang="en-US"/>
        </a:p>
      </dgm:t>
    </dgm:pt>
    <dgm:pt modelId="{31B509DB-84D2-41A9-AB0B-D45B71F76793}" type="parTrans" cxnId="{7F9FFA61-1E30-4761-A41D-6EB1B0922B6F}">
      <dgm:prSet/>
      <dgm:spPr/>
      <dgm:t>
        <a:bodyPr/>
        <a:lstStyle/>
        <a:p>
          <a:endParaRPr lang="en-US"/>
        </a:p>
      </dgm:t>
    </dgm:pt>
    <dgm:pt modelId="{7F93B410-30C9-4D76-9C87-250C3B5E7D5A}" type="sibTrans" cxnId="{7F9FFA61-1E30-4761-A41D-6EB1B0922B6F}">
      <dgm:prSet/>
      <dgm:spPr/>
      <dgm:t>
        <a:bodyPr/>
        <a:lstStyle/>
        <a:p>
          <a:endParaRPr lang="en-US"/>
        </a:p>
      </dgm:t>
    </dgm:pt>
    <dgm:pt modelId="{A3F76E10-010E-483E-8D5A-11042B784E8F}">
      <dgm:prSet/>
      <dgm:spPr/>
      <dgm:t>
        <a:bodyPr/>
        <a:lstStyle/>
        <a:p>
          <a:r>
            <a:rPr lang="en-US" b="1" i="0"/>
            <a:t>Input Features</a:t>
          </a:r>
          <a:r>
            <a:rPr lang="en-US" b="0" i="0"/>
            <a:t>: The model was fed with a set of features including events and cyclical time parameters to predict future sales.</a:t>
          </a:r>
          <a:endParaRPr lang="en-US"/>
        </a:p>
      </dgm:t>
    </dgm:pt>
    <dgm:pt modelId="{0BEE4CE5-0981-4D88-8337-B0861D221CE7}" type="parTrans" cxnId="{8E10E3FB-7A19-4843-B71D-ACA406662F97}">
      <dgm:prSet/>
      <dgm:spPr/>
      <dgm:t>
        <a:bodyPr/>
        <a:lstStyle/>
        <a:p>
          <a:endParaRPr lang="en-US"/>
        </a:p>
      </dgm:t>
    </dgm:pt>
    <dgm:pt modelId="{C0454CCF-83E5-4621-B98F-B4B03E7A859F}" type="sibTrans" cxnId="{8E10E3FB-7A19-4843-B71D-ACA406662F97}">
      <dgm:prSet/>
      <dgm:spPr/>
      <dgm:t>
        <a:bodyPr/>
        <a:lstStyle/>
        <a:p>
          <a:endParaRPr lang="en-US"/>
        </a:p>
      </dgm:t>
    </dgm:pt>
    <dgm:pt modelId="{8BA72A80-8BA8-4F98-9133-68E046DF6E7A}">
      <dgm:prSet/>
      <dgm:spPr/>
      <dgm:t>
        <a:bodyPr/>
        <a:lstStyle/>
        <a:p>
          <a:r>
            <a:rPr lang="en-US" b="1" i="0"/>
            <a:t>Sequence Length</a:t>
          </a:r>
          <a:r>
            <a:rPr lang="en-US" b="0" i="0"/>
            <a:t>: Experimented with different sequence lengths (10, 12, 15, 30, 35) based on the sizes of input data. </a:t>
          </a:r>
          <a:endParaRPr lang="en-US"/>
        </a:p>
      </dgm:t>
    </dgm:pt>
    <dgm:pt modelId="{29E531DA-F5ED-4740-BEFB-263907FC87B9}" type="parTrans" cxnId="{49588E0A-9033-4C5A-999C-68301D47A482}">
      <dgm:prSet/>
      <dgm:spPr/>
      <dgm:t>
        <a:bodyPr/>
        <a:lstStyle/>
        <a:p>
          <a:endParaRPr lang="en-US"/>
        </a:p>
      </dgm:t>
    </dgm:pt>
    <dgm:pt modelId="{7CDF0CFE-9CF8-491A-B504-CCF6CC94278B}" type="sibTrans" cxnId="{49588E0A-9033-4C5A-999C-68301D47A482}">
      <dgm:prSet/>
      <dgm:spPr/>
      <dgm:t>
        <a:bodyPr/>
        <a:lstStyle/>
        <a:p>
          <a:endParaRPr lang="en-US"/>
        </a:p>
      </dgm:t>
    </dgm:pt>
    <dgm:pt modelId="{E98AF436-9B77-4EC3-BD13-828B5F120247}" type="pres">
      <dgm:prSet presAssocID="{1C79741D-5ABD-4777-BABD-983A47687D7A}" presName="vert0" presStyleCnt="0">
        <dgm:presLayoutVars>
          <dgm:dir/>
          <dgm:animOne val="branch"/>
          <dgm:animLvl val="lvl"/>
        </dgm:presLayoutVars>
      </dgm:prSet>
      <dgm:spPr/>
    </dgm:pt>
    <dgm:pt modelId="{90CE299E-ED27-4931-9DC0-B15460C0847E}" type="pres">
      <dgm:prSet presAssocID="{000C7CC0-6267-4103-8DCB-81BFC42D6907}" presName="thickLine" presStyleLbl="alignNode1" presStyleIdx="0" presStyleCnt="5"/>
      <dgm:spPr/>
    </dgm:pt>
    <dgm:pt modelId="{0F69E0B5-D48B-40A8-AA1D-25F6B756E554}" type="pres">
      <dgm:prSet presAssocID="{000C7CC0-6267-4103-8DCB-81BFC42D6907}" presName="horz1" presStyleCnt="0"/>
      <dgm:spPr/>
    </dgm:pt>
    <dgm:pt modelId="{1993B11E-9545-4280-AD66-FFCE80AE5A9B}" type="pres">
      <dgm:prSet presAssocID="{000C7CC0-6267-4103-8DCB-81BFC42D6907}" presName="tx1" presStyleLbl="revTx" presStyleIdx="0" presStyleCnt="5"/>
      <dgm:spPr/>
    </dgm:pt>
    <dgm:pt modelId="{4FB9FC6A-10F8-48E2-85D4-504422CB0476}" type="pres">
      <dgm:prSet presAssocID="{000C7CC0-6267-4103-8DCB-81BFC42D6907}" presName="vert1" presStyleCnt="0"/>
      <dgm:spPr/>
    </dgm:pt>
    <dgm:pt modelId="{815BC1BC-808D-418E-AD7A-E9412DD8211B}" type="pres">
      <dgm:prSet presAssocID="{B24081F8-D57D-42D1-AB98-F8476576819F}" presName="thickLine" presStyleLbl="alignNode1" presStyleIdx="1" presStyleCnt="5"/>
      <dgm:spPr/>
    </dgm:pt>
    <dgm:pt modelId="{41C841F9-AEC4-4F3C-B35C-90C18B485BC4}" type="pres">
      <dgm:prSet presAssocID="{B24081F8-D57D-42D1-AB98-F8476576819F}" presName="horz1" presStyleCnt="0"/>
      <dgm:spPr/>
    </dgm:pt>
    <dgm:pt modelId="{2C886BF1-44FA-4DFD-9C89-6600CD4161E3}" type="pres">
      <dgm:prSet presAssocID="{B24081F8-D57D-42D1-AB98-F8476576819F}" presName="tx1" presStyleLbl="revTx" presStyleIdx="1" presStyleCnt="5"/>
      <dgm:spPr/>
    </dgm:pt>
    <dgm:pt modelId="{1BE14AAF-F5C5-4393-8A70-EDB86C8B094D}" type="pres">
      <dgm:prSet presAssocID="{B24081F8-D57D-42D1-AB98-F8476576819F}" presName="vert1" presStyleCnt="0"/>
      <dgm:spPr/>
    </dgm:pt>
    <dgm:pt modelId="{9470401D-E8D3-49A1-84A0-4C1D2C2C9D53}" type="pres">
      <dgm:prSet presAssocID="{19ED88D4-9A5C-4349-98D0-1667CE20A9F3}" presName="thickLine" presStyleLbl="alignNode1" presStyleIdx="2" presStyleCnt="5"/>
      <dgm:spPr/>
    </dgm:pt>
    <dgm:pt modelId="{F219214E-BE41-46D6-8F1A-07ABD4192F2A}" type="pres">
      <dgm:prSet presAssocID="{19ED88D4-9A5C-4349-98D0-1667CE20A9F3}" presName="horz1" presStyleCnt="0"/>
      <dgm:spPr/>
    </dgm:pt>
    <dgm:pt modelId="{11C9CA3F-F968-4C8A-A0B4-E159B512A49B}" type="pres">
      <dgm:prSet presAssocID="{19ED88D4-9A5C-4349-98D0-1667CE20A9F3}" presName="tx1" presStyleLbl="revTx" presStyleIdx="2" presStyleCnt="5"/>
      <dgm:spPr/>
    </dgm:pt>
    <dgm:pt modelId="{287CEF6E-6748-4636-8241-9B409653BBBB}" type="pres">
      <dgm:prSet presAssocID="{19ED88D4-9A5C-4349-98D0-1667CE20A9F3}" presName="vert1" presStyleCnt="0"/>
      <dgm:spPr/>
    </dgm:pt>
    <dgm:pt modelId="{AC5F79CC-9A8D-468E-8360-0D0DDD0CCE2A}" type="pres">
      <dgm:prSet presAssocID="{A3F76E10-010E-483E-8D5A-11042B784E8F}" presName="thickLine" presStyleLbl="alignNode1" presStyleIdx="3" presStyleCnt="5"/>
      <dgm:spPr/>
    </dgm:pt>
    <dgm:pt modelId="{1418E129-A9EE-44E1-9462-338F1EEE2C20}" type="pres">
      <dgm:prSet presAssocID="{A3F76E10-010E-483E-8D5A-11042B784E8F}" presName="horz1" presStyleCnt="0"/>
      <dgm:spPr/>
    </dgm:pt>
    <dgm:pt modelId="{D5370835-2F6F-4840-A92D-99699B87FFFD}" type="pres">
      <dgm:prSet presAssocID="{A3F76E10-010E-483E-8D5A-11042B784E8F}" presName="tx1" presStyleLbl="revTx" presStyleIdx="3" presStyleCnt="5"/>
      <dgm:spPr/>
    </dgm:pt>
    <dgm:pt modelId="{79FBE11D-E63C-460B-983F-C750D2F383E7}" type="pres">
      <dgm:prSet presAssocID="{A3F76E10-010E-483E-8D5A-11042B784E8F}" presName="vert1" presStyleCnt="0"/>
      <dgm:spPr/>
    </dgm:pt>
    <dgm:pt modelId="{E604332F-3112-4DC8-BBE3-43159B74D7D9}" type="pres">
      <dgm:prSet presAssocID="{8BA72A80-8BA8-4F98-9133-68E046DF6E7A}" presName="thickLine" presStyleLbl="alignNode1" presStyleIdx="4" presStyleCnt="5"/>
      <dgm:spPr/>
    </dgm:pt>
    <dgm:pt modelId="{ED1BF3FF-F801-4479-94D9-5D66816D3742}" type="pres">
      <dgm:prSet presAssocID="{8BA72A80-8BA8-4F98-9133-68E046DF6E7A}" presName="horz1" presStyleCnt="0"/>
      <dgm:spPr/>
    </dgm:pt>
    <dgm:pt modelId="{2F24E7F5-F37E-44DC-9F8B-2930AD9E3A0E}" type="pres">
      <dgm:prSet presAssocID="{8BA72A80-8BA8-4F98-9133-68E046DF6E7A}" presName="tx1" presStyleLbl="revTx" presStyleIdx="4" presStyleCnt="5"/>
      <dgm:spPr/>
    </dgm:pt>
    <dgm:pt modelId="{3103A72B-E62B-4DBE-A0F3-7C57A0C8E40A}" type="pres">
      <dgm:prSet presAssocID="{8BA72A80-8BA8-4F98-9133-68E046DF6E7A}" presName="vert1" presStyleCnt="0"/>
      <dgm:spPr/>
    </dgm:pt>
  </dgm:ptLst>
  <dgm:cxnLst>
    <dgm:cxn modelId="{49588E0A-9033-4C5A-999C-68301D47A482}" srcId="{1C79741D-5ABD-4777-BABD-983A47687D7A}" destId="{8BA72A80-8BA8-4F98-9133-68E046DF6E7A}" srcOrd="4" destOrd="0" parTransId="{29E531DA-F5ED-4740-BEFB-263907FC87B9}" sibTransId="{7CDF0CFE-9CF8-491A-B504-CCF6CC94278B}"/>
    <dgm:cxn modelId="{31C6D31E-3EAC-48C2-9F62-B863ABF5519E}" type="presOf" srcId="{B24081F8-D57D-42D1-AB98-F8476576819F}" destId="{2C886BF1-44FA-4DFD-9C89-6600CD4161E3}" srcOrd="0" destOrd="0" presId="urn:microsoft.com/office/officeart/2008/layout/LinedList"/>
    <dgm:cxn modelId="{7AEC5E22-A71C-48C6-A669-406049866726}" type="presOf" srcId="{000C7CC0-6267-4103-8DCB-81BFC42D6907}" destId="{1993B11E-9545-4280-AD66-FFCE80AE5A9B}" srcOrd="0" destOrd="0" presId="urn:microsoft.com/office/officeart/2008/layout/LinedList"/>
    <dgm:cxn modelId="{7F9FFA61-1E30-4761-A41D-6EB1B0922B6F}" srcId="{1C79741D-5ABD-4777-BABD-983A47687D7A}" destId="{19ED88D4-9A5C-4349-98D0-1667CE20A9F3}" srcOrd="2" destOrd="0" parTransId="{31B509DB-84D2-41A9-AB0B-D45B71F76793}" sibTransId="{7F93B410-30C9-4D76-9C87-250C3B5E7D5A}"/>
    <dgm:cxn modelId="{BF135364-7ACB-4AFE-AE9F-882D4C09B3E6}" srcId="{1C79741D-5ABD-4777-BABD-983A47687D7A}" destId="{B24081F8-D57D-42D1-AB98-F8476576819F}" srcOrd="1" destOrd="0" parTransId="{08091802-873F-4934-A439-5560A82FD19A}" sibTransId="{876E3280-5B6B-4BAC-BBAD-CAE2C4419437}"/>
    <dgm:cxn modelId="{090A7752-21E6-4CDF-A1ED-424800F13A42}" type="presOf" srcId="{8BA72A80-8BA8-4F98-9133-68E046DF6E7A}" destId="{2F24E7F5-F37E-44DC-9F8B-2930AD9E3A0E}" srcOrd="0" destOrd="0" presId="urn:microsoft.com/office/officeart/2008/layout/LinedList"/>
    <dgm:cxn modelId="{037ADDC5-A1A8-4EB4-8191-207C666FA245}" type="presOf" srcId="{A3F76E10-010E-483E-8D5A-11042B784E8F}" destId="{D5370835-2F6F-4840-A92D-99699B87FFFD}" srcOrd="0" destOrd="0" presId="urn:microsoft.com/office/officeart/2008/layout/LinedList"/>
    <dgm:cxn modelId="{EC0954CB-E140-4F73-9B53-C3D718A369A9}" type="presOf" srcId="{1C79741D-5ABD-4777-BABD-983A47687D7A}" destId="{E98AF436-9B77-4EC3-BD13-828B5F120247}" srcOrd="0" destOrd="0" presId="urn:microsoft.com/office/officeart/2008/layout/LinedList"/>
    <dgm:cxn modelId="{8CD038E8-C23B-4FDC-9043-E55044C93345}" type="presOf" srcId="{19ED88D4-9A5C-4349-98D0-1667CE20A9F3}" destId="{11C9CA3F-F968-4C8A-A0B4-E159B512A49B}" srcOrd="0" destOrd="0" presId="urn:microsoft.com/office/officeart/2008/layout/LinedList"/>
    <dgm:cxn modelId="{8E10E3FB-7A19-4843-B71D-ACA406662F97}" srcId="{1C79741D-5ABD-4777-BABD-983A47687D7A}" destId="{A3F76E10-010E-483E-8D5A-11042B784E8F}" srcOrd="3" destOrd="0" parTransId="{0BEE4CE5-0981-4D88-8337-B0861D221CE7}" sibTransId="{C0454CCF-83E5-4621-B98F-B4B03E7A859F}"/>
    <dgm:cxn modelId="{F44E79FC-EF30-4856-8270-F733F8B7D3BC}" srcId="{1C79741D-5ABD-4777-BABD-983A47687D7A}" destId="{000C7CC0-6267-4103-8DCB-81BFC42D6907}" srcOrd="0" destOrd="0" parTransId="{E5608F7C-6307-44BA-BA7D-99F56C453258}" sibTransId="{0AAEA2E6-A584-415C-A9D2-423EE3E24301}"/>
    <dgm:cxn modelId="{993B19F4-3081-4892-A255-923DFB8D8240}" type="presParOf" srcId="{E98AF436-9B77-4EC3-BD13-828B5F120247}" destId="{90CE299E-ED27-4931-9DC0-B15460C0847E}" srcOrd="0" destOrd="0" presId="urn:microsoft.com/office/officeart/2008/layout/LinedList"/>
    <dgm:cxn modelId="{60A8B8E1-EE3B-4F8F-BB6F-5800E1419288}" type="presParOf" srcId="{E98AF436-9B77-4EC3-BD13-828B5F120247}" destId="{0F69E0B5-D48B-40A8-AA1D-25F6B756E554}" srcOrd="1" destOrd="0" presId="urn:microsoft.com/office/officeart/2008/layout/LinedList"/>
    <dgm:cxn modelId="{21715FF1-A5AA-441B-86E9-5406D75C35BC}" type="presParOf" srcId="{0F69E0B5-D48B-40A8-AA1D-25F6B756E554}" destId="{1993B11E-9545-4280-AD66-FFCE80AE5A9B}" srcOrd="0" destOrd="0" presId="urn:microsoft.com/office/officeart/2008/layout/LinedList"/>
    <dgm:cxn modelId="{44319305-6E52-4D63-8BE8-71649025C964}" type="presParOf" srcId="{0F69E0B5-D48B-40A8-AA1D-25F6B756E554}" destId="{4FB9FC6A-10F8-48E2-85D4-504422CB0476}" srcOrd="1" destOrd="0" presId="urn:microsoft.com/office/officeart/2008/layout/LinedList"/>
    <dgm:cxn modelId="{34FE4ECB-AAA2-4364-942A-B1AA1A2D3DF5}" type="presParOf" srcId="{E98AF436-9B77-4EC3-BD13-828B5F120247}" destId="{815BC1BC-808D-418E-AD7A-E9412DD8211B}" srcOrd="2" destOrd="0" presId="urn:microsoft.com/office/officeart/2008/layout/LinedList"/>
    <dgm:cxn modelId="{D37E5BF1-0C6C-402E-AECC-F8AD0DD232A5}" type="presParOf" srcId="{E98AF436-9B77-4EC3-BD13-828B5F120247}" destId="{41C841F9-AEC4-4F3C-B35C-90C18B485BC4}" srcOrd="3" destOrd="0" presId="urn:microsoft.com/office/officeart/2008/layout/LinedList"/>
    <dgm:cxn modelId="{946B1A63-49F7-48BF-A492-E29DC82F15E1}" type="presParOf" srcId="{41C841F9-AEC4-4F3C-B35C-90C18B485BC4}" destId="{2C886BF1-44FA-4DFD-9C89-6600CD4161E3}" srcOrd="0" destOrd="0" presId="urn:microsoft.com/office/officeart/2008/layout/LinedList"/>
    <dgm:cxn modelId="{E58C190A-BEA0-41CF-A441-ABDB845CEB0C}" type="presParOf" srcId="{41C841F9-AEC4-4F3C-B35C-90C18B485BC4}" destId="{1BE14AAF-F5C5-4393-8A70-EDB86C8B094D}" srcOrd="1" destOrd="0" presId="urn:microsoft.com/office/officeart/2008/layout/LinedList"/>
    <dgm:cxn modelId="{B5513E09-0A56-440C-9A28-CD6F6549E778}" type="presParOf" srcId="{E98AF436-9B77-4EC3-BD13-828B5F120247}" destId="{9470401D-E8D3-49A1-84A0-4C1D2C2C9D53}" srcOrd="4" destOrd="0" presId="urn:microsoft.com/office/officeart/2008/layout/LinedList"/>
    <dgm:cxn modelId="{2CFB9B32-BF6C-45EA-A57C-9DF9303B0983}" type="presParOf" srcId="{E98AF436-9B77-4EC3-BD13-828B5F120247}" destId="{F219214E-BE41-46D6-8F1A-07ABD4192F2A}" srcOrd="5" destOrd="0" presId="urn:microsoft.com/office/officeart/2008/layout/LinedList"/>
    <dgm:cxn modelId="{9027852D-7365-4257-8506-8D61FCB691D9}" type="presParOf" srcId="{F219214E-BE41-46D6-8F1A-07ABD4192F2A}" destId="{11C9CA3F-F968-4C8A-A0B4-E159B512A49B}" srcOrd="0" destOrd="0" presId="urn:microsoft.com/office/officeart/2008/layout/LinedList"/>
    <dgm:cxn modelId="{0CC9D40B-33EA-441D-A0C7-0B8D2AD89BE6}" type="presParOf" srcId="{F219214E-BE41-46D6-8F1A-07ABD4192F2A}" destId="{287CEF6E-6748-4636-8241-9B409653BBBB}" srcOrd="1" destOrd="0" presId="urn:microsoft.com/office/officeart/2008/layout/LinedList"/>
    <dgm:cxn modelId="{86D3469B-359A-425E-95EF-72AF3FA569D0}" type="presParOf" srcId="{E98AF436-9B77-4EC3-BD13-828B5F120247}" destId="{AC5F79CC-9A8D-468E-8360-0D0DDD0CCE2A}" srcOrd="6" destOrd="0" presId="urn:microsoft.com/office/officeart/2008/layout/LinedList"/>
    <dgm:cxn modelId="{16D62383-32B4-40D3-BE99-13D34A76AF4C}" type="presParOf" srcId="{E98AF436-9B77-4EC3-BD13-828B5F120247}" destId="{1418E129-A9EE-44E1-9462-338F1EEE2C20}" srcOrd="7" destOrd="0" presId="urn:microsoft.com/office/officeart/2008/layout/LinedList"/>
    <dgm:cxn modelId="{F87A3C73-1CB2-41CF-80D3-3D66A4164367}" type="presParOf" srcId="{1418E129-A9EE-44E1-9462-338F1EEE2C20}" destId="{D5370835-2F6F-4840-A92D-99699B87FFFD}" srcOrd="0" destOrd="0" presId="urn:microsoft.com/office/officeart/2008/layout/LinedList"/>
    <dgm:cxn modelId="{D40D68DD-6D09-407C-AB8F-20F989A48A6F}" type="presParOf" srcId="{1418E129-A9EE-44E1-9462-338F1EEE2C20}" destId="{79FBE11D-E63C-460B-983F-C750D2F383E7}" srcOrd="1" destOrd="0" presId="urn:microsoft.com/office/officeart/2008/layout/LinedList"/>
    <dgm:cxn modelId="{56C301D3-9326-4231-8DE8-F569A772D24F}" type="presParOf" srcId="{E98AF436-9B77-4EC3-BD13-828B5F120247}" destId="{E604332F-3112-4DC8-BBE3-43159B74D7D9}" srcOrd="8" destOrd="0" presId="urn:microsoft.com/office/officeart/2008/layout/LinedList"/>
    <dgm:cxn modelId="{164A0BE0-2099-47A5-A0F7-47FAA68AE975}" type="presParOf" srcId="{E98AF436-9B77-4EC3-BD13-828B5F120247}" destId="{ED1BF3FF-F801-4479-94D9-5D66816D3742}" srcOrd="9" destOrd="0" presId="urn:microsoft.com/office/officeart/2008/layout/LinedList"/>
    <dgm:cxn modelId="{BF166886-E001-498E-A866-C8844D250F22}" type="presParOf" srcId="{ED1BF3FF-F801-4479-94D9-5D66816D3742}" destId="{2F24E7F5-F37E-44DC-9F8B-2930AD9E3A0E}" srcOrd="0" destOrd="0" presId="urn:microsoft.com/office/officeart/2008/layout/LinedList"/>
    <dgm:cxn modelId="{03AA6C10-B1AE-4515-82D7-2F3001D143CF}" type="presParOf" srcId="{ED1BF3FF-F801-4479-94D9-5D66816D3742}" destId="{3103A72B-E62B-4DBE-A0F3-7C57A0C8E40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09077-3043-4731-851E-E28C4E3C71E5}">
      <dsp:nvSpPr>
        <dsp:cNvPr id="0" name=""/>
        <dsp:cNvSpPr/>
      </dsp:nvSpPr>
      <dsp:spPr>
        <a:xfrm>
          <a:off x="0" y="1709"/>
          <a:ext cx="6713552" cy="86647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A1E12-07ED-4B42-87A8-2EC3CBB9C638}">
      <dsp:nvSpPr>
        <dsp:cNvPr id="0" name=""/>
        <dsp:cNvSpPr/>
      </dsp:nvSpPr>
      <dsp:spPr>
        <a:xfrm>
          <a:off x="262108" y="196666"/>
          <a:ext cx="476560" cy="4765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60F40F-D291-4B4D-94CA-B2C73005BA2B}">
      <dsp:nvSpPr>
        <dsp:cNvPr id="0" name=""/>
        <dsp:cNvSpPr/>
      </dsp:nvSpPr>
      <dsp:spPr>
        <a:xfrm>
          <a:off x="1000777" y="1709"/>
          <a:ext cx="5712774" cy="866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02" tIns="91702" rIns="91702" bIns="9170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Source</a:t>
          </a:r>
          <a:r>
            <a:rPr lang="en-US" sz="1800" b="0" i="0" kern="1200"/>
            <a:t>: Utilized two main datasets: sales data and calendar events data.</a:t>
          </a:r>
        </a:p>
      </dsp:txBody>
      <dsp:txXfrm>
        <a:off x="1000777" y="1709"/>
        <a:ext cx="5712774" cy="866474"/>
      </dsp:txXfrm>
    </dsp:sp>
    <dsp:sp modelId="{BB0DB9C0-06CE-45A0-97E9-670ECD17F839}">
      <dsp:nvSpPr>
        <dsp:cNvPr id="0" name=""/>
        <dsp:cNvSpPr/>
      </dsp:nvSpPr>
      <dsp:spPr>
        <a:xfrm>
          <a:off x="0" y="1084802"/>
          <a:ext cx="6713552" cy="86647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7E08C1-D580-41C4-BE6A-61E8ED3D2E6F}">
      <dsp:nvSpPr>
        <dsp:cNvPr id="0" name=""/>
        <dsp:cNvSpPr/>
      </dsp:nvSpPr>
      <dsp:spPr>
        <a:xfrm>
          <a:off x="262108" y="1279759"/>
          <a:ext cx="476560" cy="4765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522B95-FCAE-4E43-813B-B643FC0B7236}">
      <dsp:nvSpPr>
        <dsp:cNvPr id="0" name=""/>
        <dsp:cNvSpPr/>
      </dsp:nvSpPr>
      <dsp:spPr>
        <a:xfrm>
          <a:off x="1000777" y="1084802"/>
          <a:ext cx="5712774" cy="866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02" tIns="91702" rIns="91702" bIns="9170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Initial Shape</a:t>
          </a:r>
          <a:r>
            <a:rPr lang="en-US" sz="1800" b="0" i="0" kern="1200"/>
            <a:t>: The sales dataset initially contained 30490 rows and 1947 columns before filtering.</a:t>
          </a:r>
        </a:p>
      </dsp:txBody>
      <dsp:txXfrm>
        <a:off x="1000777" y="1084802"/>
        <a:ext cx="5712774" cy="866474"/>
      </dsp:txXfrm>
    </dsp:sp>
    <dsp:sp modelId="{E3A6B258-2476-4944-9D12-DA64436DA538}">
      <dsp:nvSpPr>
        <dsp:cNvPr id="0" name=""/>
        <dsp:cNvSpPr/>
      </dsp:nvSpPr>
      <dsp:spPr>
        <a:xfrm>
          <a:off x="0" y="2167895"/>
          <a:ext cx="6713552" cy="86647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FF7003-342C-44AA-8076-5AE9E01C5C9D}">
      <dsp:nvSpPr>
        <dsp:cNvPr id="0" name=""/>
        <dsp:cNvSpPr/>
      </dsp:nvSpPr>
      <dsp:spPr>
        <a:xfrm>
          <a:off x="262108" y="2362851"/>
          <a:ext cx="476560" cy="4765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D342B-199C-46D2-82F2-11E7F70122D3}">
      <dsp:nvSpPr>
        <dsp:cNvPr id="0" name=""/>
        <dsp:cNvSpPr/>
      </dsp:nvSpPr>
      <dsp:spPr>
        <a:xfrm>
          <a:off x="1000777" y="2167895"/>
          <a:ext cx="5712774" cy="866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02" tIns="91702" rIns="91702" bIns="9170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Filtering Criteria</a:t>
          </a:r>
          <a:r>
            <a:rPr lang="en-US" sz="1800" b="0" i="0" kern="1200"/>
            <a:t>: Narrowed down to 'HOBBIES' category in 'TX_1' store, Texas, and latest 180 days.</a:t>
          </a:r>
        </a:p>
      </dsp:txBody>
      <dsp:txXfrm>
        <a:off x="1000777" y="2167895"/>
        <a:ext cx="5712774" cy="866474"/>
      </dsp:txXfrm>
    </dsp:sp>
    <dsp:sp modelId="{07BAE232-1FFB-48BF-AF86-9C44D02B5B18}">
      <dsp:nvSpPr>
        <dsp:cNvPr id="0" name=""/>
        <dsp:cNvSpPr/>
      </dsp:nvSpPr>
      <dsp:spPr>
        <a:xfrm>
          <a:off x="0" y="3250988"/>
          <a:ext cx="6713552" cy="86647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D0048A-596C-4A7A-B087-6DAF837160D8}">
      <dsp:nvSpPr>
        <dsp:cNvPr id="0" name=""/>
        <dsp:cNvSpPr/>
      </dsp:nvSpPr>
      <dsp:spPr>
        <a:xfrm>
          <a:off x="262108" y="3445944"/>
          <a:ext cx="476560" cy="4765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0E382B-8B35-40A6-99BA-999BF558C1A6}">
      <dsp:nvSpPr>
        <dsp:cNvPr id="0" name=""/>
        <dsp:cNvSpPr/>
      </dsp:nvSpPr>
      <dsp:spPr>
        <a:xfrm>
          <a:off x="1000777" y="3250988"/>
          <a:ext cx="5712774" cy="866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02" tIns="91702" rIns="91702" bIns="9170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Primary Focus on the impact of cyclical factors (month, week, weekday, and day) on purchase behavior.</a:t>
          </a:r>
        </a:p>
      </dsp:txBody>
      <dsp:txXfrm>
        <a:off x="1000777" y="3250988"/>
        <a:ext cx="5712774" cy="8664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66D47C-C5FB-40B9-AC25-B3819400A067}">
      <dsp:nvSpPr>
        <dsp:cNvPr id="0" name=""/>
        <dsp:cNvSpPr/>
      </dsp:nvSpPr>
      <dsp:spPr>
        <a:xfrm>
          <a:off x="0" y="502"/>
          <a:ext cx="671355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75AEAB-02D9-47A2-982F-834EC8260D9D}">
      <dsp:nvSpPr>
        <dsp:cNvPr id="0" name=""/>
        <dsp:cNvSpPr/>
      </dsp:nvSpPr>
      <dsp:spPr>
        <a:xfrm>
          <a:off x="0" y="502"/>
          <a:ext cx="6713552" cy="587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Unique Identifier: Created a '</a:t>
          </a:r>
          <a:r>
            <a:rPr lang="en-US" sz="1600" kern="1200" dirty="0" err="1"/>
            <a:t>unique_id</a:t>
          </a:r>
          <a:r>
            <a:rPr lang="en-US" sz="1600" kern="1200" dirty="0"/>
            <a:t>' by concatenating '</a:t>
          </a:r>
          <a:r>
            <a:rPr lang="en-US" sz="1600" kern="1200" dirty="0" err="1"/>
            <a:t>item_id</a:t>
          </a:r>
          <a:r>
            <a:rPr lang="en-US" sz="1600" kern="1200" dirty="0"/>
            <a:t>' and '</a:t>
          </a:r>
          <a:r>
            <a:rPr lang="en-US" sz="1600" kern="1200" dirty="0" err="1"/>
            <a:t>store_id</a:t>
          </a:r>
          <a:r>
            <a:rPr lang="en-US" sz="1600" kern="1200" dirty="0"/>
            <a:t>' to uniquely identify each product in the store.</a:t>
          </a:r>
        </a:p>
      </dsp:txBody>
      <dsp:txXfrm>
        <a:off x="0" y="502"/>
        <a:ext cx="6713552" cy="587685"/>
      </dsp:txXfrm>
    </dsp:sp>
    <dsp:sp modelId="{DA0D1E20-293C-469F-B7A6-37E2DE2387CC}">
      <dsp:nvSpPr>
        <dsp:cNvPr id="0" name=""/>
        <dsp:cNvSpPr/>
      </dsp:nvSpPr>
      <dsp:spPr>
        <a:xfrm>
          <a:off x="0" y="588187"/>
          <a:ext cx="671355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39D3E1-787C-4041-B7A1-10405B32C1EB}">
      <dsp:nvSpPr>
        <dsp:cNvPr id="0" name=""/>
        <dsp:cNvSpPr/>
      </dsp:nvSpPr>
      <dsp:spPr>
        <a:xfrm>
          <a:off x="0" y="588187"/>
          <a:ext cx="6713552" cy="587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Column Reduction: Removed unnecessary columns to focus solely on the daily sales data and the new '</a:t>
          </a:r>
          <a:r>
            <a:rPr lang="en-US" sz="1600" kern="1200" dirty="0" err="1"/>
            <a:t>unique_id</a:t>
          </a:r>
          <a:r>
            <a:rPr lang="en-US" sz="1600" kern="1200" dirty="0"/>
            <a:t>'.</a:t>
          </a:r>
        </a:p>
      </dsp:txBody>
      <dsp:txXfrm>
        <a:off x="0" y="588187"/>
        <a:ext cx="6713552" cy="587685"/>
      </dsp:txXfrm>
    </dsp:sp>
    <dsp:sp modelId="{2EC391A8-C632-4F5D-ACBB-41DA8AEED30B}">
      <dsp:nvSpPr>
        <dsp:cNvPr id="0" name=""/>
        <dsp:cNvSpPr/>
      </dsp:nvSpPr>
      <dsp:spPr>
        <a:xfrm>
          <a:off x="0" y="1175872"/>
          <a:ext cx="671355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1A10AB-8EFC-41C7-8230-3A93D1232474}">
      <dsp:nvSpPr>
        <dsp:cNvPr id="0" name=""/>
        <dsp:cNvSpPr/>
      </dsp:nvSpPr>
      <dsp:spPr>
        <a:xfrm>
          <a:off x="0" y="1175872"/>
          <a:ext cx="6713552" cy="587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Structure: Transposed the dataset to a time series format, aligning sales data with corresponding dates.</a:t>
          </a:r>
        </a:p>
      </dsp:txBody>
      <dsp:txXfrm>
        <a:off x="0" y="1175872"/>
        <a:ext cx="6713552" cy="587685"/>
      </dsp:txXfrm>
    </dsp:sp>
    <dsp:sp modelId="{E7EB529D-AF04-4410-AFA5-122D2BEA29CA}">
      <dsp:nvSpPr>
        <dsp:cNvPr id="0" name=""/>
        <dsp:cNvSpPr/>
      </dsp:nvSpPr>
      <dsp:spPr>
        <a:xfrm>
          <a:off x="0" y="1763557"/>
          <a:ext cx="671355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DD8F4-B230-4B59-812C-84E7601DA1C4}">
      <dsp:nvSpPr>
        <dsp:cNvPr id="0" name=""/>
        <dsp:cNvSpPr/>
      </dsp:nvSpPr>
      <dsp:spPr>
        <a:xfrm>
          <a:off x="0" y="1763557"/>
          <a:ext cx="6713552" cy="587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Calendar Integration: Enhanced the sales dataset with calendar attributes such as date, day, month, and special events.</a:t>
          </a:r>
        </a:p>
      </dsp:txBody>
      <dsp:txXfrm>
        <a:off x="0" y="1763557"/>
        <a:ext cx="6713552" cy="587685"/>
      </dsp:txXfrm>
    </dsp:sp>
    <dsp:sp modelId="{B0CDF771-3379-4374-BAE7-AFEA62EFD2DE}">
      <dsp:nvSpPr>
        <dsp:cNvPr id="0" name=""/>
        <dsp:cNvSpPr/>
      </dsp:nvSpPr>
      <dsp:spPr>
        <a:xfrm>
          <a:off x="0" y="2351242"/>
          <a:ext cx="671355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419781-CCEB-4E7C-BC9E-EAAC59912012}">
      <dsp:nvSpPr>
        <dsp:cNvPr id="0" name=""/>
        <dsp:cNvSpPr/>
      </dsp:nvSpPr>
      <dsp:spPr>
        <a:xfrm>
          <a:off x="0" y="2351242"/>
          <a:ext cx="6713552" cy="587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Label Encoding: Encoded categorical variables like '</a:t>
          </a:r>
          <a:r>
            <a:rPr lang="en-US" sz="1600" kern="1200" dirty="0" err="1"/>
            <a:t>event_name</a:t>
          </a:r>
          <a:r>
            <a:rPr lang="en-US" sz="1600" kern="1200" dirty="0"/>
            <a:t>' and '</a:t>
          </a:r>
          <a:r>
            <a:rPr lang="en-US" sz="1600" kern="1200" dirty="0" err="1"/>
            <a:t>event_type</a:t>
          </a:r>
          <a:r>
            <a:rPr lang="en-US" sz="1600" kern="1200" dirty="0"/>
            <a:t>' into numerical form for model ingestion.</a:t>
          </a:r>
        </a:p>
      </dsp:txBody>
      <dsp:txXfrm>
        <a:off x="0" y="2351242"/>
        <a:ext cx="6713552" cy="587685"/>
      </dsp:txXfrm>
    </dsp:sp>
    <dsp:sp modelId="{89E8709D-CDC5-4AF7-ADE3-03F49D331678}">
      <dsp:nvSpPr>
        <dsp:cNvPr id="0" name=""/>
        <dsp:cNvSpPr/>
      </dsp:nvSpPr>
      <dsp:spPr>
        <a:xfrm>
          <a:off x="0" y="2938927"/>
          <a:ext cx="671355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06829-EBDA-4C37-85A2-5A1A14015CED}">
      <dsp:nvSpPr>
        <dsp:cNvPr id="0" name=""/>
        <dsp:cNvSpPr/>
      </dsp:nvSpPr>
      <dsp:spPr>
        <a:xfrm>
          <a:off x="0" y="2938927"/>
          <a:ext cx="6713552" cy="587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Custom Week Feature: Created a '</a:t>
          </a:r>
          <a:r>
            <a:rPr lang="en-US" sz="1600" kern="1200" dirty="0" err="1"/>
            <a:t>week_of_yr</a:t>
          </a:r>
          <a:r>
            <a:rPr lang="en-US" sz="1600" kern="1200" dirty="0"/>
            <a:t>' feature to capture sales patterns on a weekly basis, improving model granularity. </a:t>
          </a:r>
        </a:p>
      </dsp:txBody>
      <dsp:txXfrm>
        <a:off x="0" y="2938927"/>
        <a:ext cx="6713552" cy="587685"/>
      </dsp:txXfrm>
    </dsp:sp>
    <dsp:sp modelId="{E5A11126-AB26-4F34-9781-B5832CBC94F4}">
      <dsp:nvSpPr>
        <dsp:cNvPr id="0" name=""/>
        <dsp:cNvSpPr/>
      </dsp:nvSpPr>
      <dsp:spPr>
        <a:xfrm>
          <a:off x="0" y="3526612"/>
          <a:ext cx="671355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5FA5FC-F55C-4376-8899-61533310FB73}">
      <dsp:nvSpPr>
        <dsp:cNvPr id="0" name=""/>
        <dsp:cNvSpPr/>
      </dsp:nvSpPr>
      <dsp:spPr>
        <a:xfrm>
          <a:off x="0" y="3526612"/>
          <a:ext cx="6713552" cy="587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Applied Sine and Cosine function on periodic variables such as day, </a:t>
          </a:r>
          <a:r>
            <a:rPr lang="en-US" sz="1600" kern="1200" dirty="0" err="1"/>
            <a:t>week_day</a:t>
          </a:r>
          <a:r>
            <a:rPr lang="en-US" sz="1600" kern="1200" dirty="0"/>
            <a:t>, </a:t>
          </a:r>
          <a:r>
            <a:rPr lang="en-US" sz="1600" kern="1200" dirty="0" err="1"/>
            <a:t>week_of_the_year</a:t>
          </a:r>
          <a:r>
            <a:rPr lang="en-US" sz="1600" kern="1200" dirty="0"/>
            <a:t>, and month values</a:t>
          </a:r>
        </a:p>
      </dsp:txBody>
      <dsp:txXfrm>
        <a:off x="0" y="3526612"/>
        <a:ext cx="6713552" cy="5876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CE299E-ED27-4931-9DC0-B15460C0847E}">
      <dsp:nvSpPr>
        <dsp:cNvPr id="0" name=""/>
        <dsp:cNvSpPr/>
      </dsp:nvSpPr>
      <dsp:spPr>
        <a:xfrm>
          <a:off x="0" y="433"/>
          <a:ext cx="481888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3B11E-9545-4280-AD66-FFCE80AE5A9B}">
      <dsp:nvSpPr>
        <dsp:cNvPr id="0" name=""/>
        <dsp:cNvSpPr/>
      </dsp:nvSpPr>
      <dsp:spPr>
        <a:xfrm>
          <a:off x="0" y="433"/>
          <a:ext cx="4818888" cy="709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LSTM Architecture</a:t>
          </a:r>
          <a:r>
            <a:rPr lang="en-US" sz="1400" b="0" i="0" kern="1200" dirty="0"/>
            <a:t>: Configured the LSTM with 2 layers and 128 and 64 neurons per layer, designed to effectively capture the temporal dependencies in the sales data.</a:t>
          </a:r>
          <a:endParaRPr lang="en-US" sz="1400" kern="1200" dirty="0"/>
        </a:p>
      </dsp:txBody>
      <dsp:txXfrm>
        <a:off x="0" y="433"/>
        <a:ext cx="4818888" cy="709401"/>
      </dsp:txXfrm>
    </dsp:sp>
    <dsp:sp modelId="{815BC1BC-808D-418E-AD7A-E9412DD8211B}">
      <dsp:nvSpPr>
        <dsp:cNvPr id="0" name=""/>
        <dsp:cNvSpPr/>
      </dsp:nvSpPr>
      <dsp:spPr>
        <a:xfrm>
          <a:off x="0" y="709834"/>
          <a:ext cx="4818888" cy="0"/>
        </a:xfrm>
        <a:prstGeom prst="line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86BF1-44FA-4DFD-9C89-6600CD4161E3}">
      <dsp:nvSpPr>
        <dsp:cNvPr id="0" name=""/>
        <dsp:cNvSpPr/>
      </dsp:nvSpPr>
      <dsp:spPr>
        <a:xfrm>
          <a:off x="0" y="709834"/>
          <a:ext cx="4818888" cy="709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Activation and Loss Functions</a:t>
          </a:r>
          <a:r>
            <a:rPr lang="en-US" sz="1400" b="0" i="0" kern="1200"/>
            <a:t>: Utilized ‘Relu’ as the activation function in the LSTM layers, with Mean Squared Error as the loss function to guide the training process.</a:t>
          </a:r>
          <a:endParaRPr lang="en-US" sz="1400" kern="1200"/>
        </a:p>
      </dsp:txBody>
      <dsp:txXfrm>
        <a:off x="0" y="709834"/>
        <a:ext cx="4818888" cy="709401"/>
      </dsp:txXfrm>
    </dsp:sp>
    <dsp:sp modelId="{9470401D-E8D3-49A1-84A0-4C1D2C2C9D53}">
      <dsp:nvSpPr>
        <dsp:cNvPr id="0" name=""/>
        <dsp:cNvSpPr/>
      </dsp:nvSpPr>
      <dsp:spPr>
        <a:xfrm>
          <a:off x="0" y="1419235"/>
          <a:ext cx="4818888" cy="0"/>
        </a:xfrm>
        <a:prstGeom prst="line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9CA3F-F968-4C8A-A0B4-E159B512A49B}">
      <dsp:nvSpPr>
        <dsp:cNvPr id="0" name=""/>
        <dsp:cNvSpPr/>
      </dsp:nvSpPr>
      <dsp:spPr>
        <a:xfrm>
          <a:off x="0" y="1419235"/>
          <a:ext cx="4818888" cy="709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Optimizer</a:t>
          </a:r>
          <a:r>
            <a:rPr lang="en-US" sz="1400" b="0" i="0" kern="1200"/>
            <a:t>: ADAM optimizer with a learning rate of 0.0001 to fine-tune the network weights during training.</a:t>
          </a:r>
          <a:endParaRPr lang="en-US" sz="1400" kern="1200"/>
        </a:p>
      </dsp:txBody>
      <dsp:txXfrm>
        <a:off x="0" y="1419235"/>
        <a:ext cx="4818888" cy="709401"/>
      </dsp:txXfrm>
    </dsp:sp>
    <dsp:sp modelId="{AC5F79CC-9A8D-468E-8360-0D0DDD0CCE2A}">
      <dsp:nvSpPr>
        <dsp:cNvPr id="0" name=""/>
        <dsp:cNvSpPr/>
      </dsp:nvSpPr>
      <dsp:spPr>
        <a:xfrm>
          <a:off x="0" y="2128636"/>
          <a:ext cx="4818888" cy="0"/>
        </a:xfrm>
        <a:prstGeom prst="line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370835-2F6F-4840-A92D-99699B87FFFD}">
      <dsp:nvSpPr>
        <dsp:cNvPr id="0" name=""/>
        <dsp:cNvSpPr/>
      </dsp:nvSpPr>
      <dsp:spPr>
        <a:xfrm>
          <a:off x="0" y="2128636"/>
          <a:ext cx="4818888" cy="709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Input Features</a:t>
          </a:r>
          <a:r>
            <a:rPr lang="en-US" sz="1400" b="0" i="0" kern="1200"/>
            <a:t>: The model was fed with a set of features including events and cyclical time parameters to predict future sales.</a:t>
          </a:r>
          <a:endParaRPr lang="en-US" sz="1400" kern="1200"/>
        </a:p>
      </dsp:txBody>
      <dsp:txXfrm>
        <a:off x="0" y="2128636"/>
        <a:ext cx="4818888" cy="709401"/>
      </dsp:txXfrm>
    </dsp:sp>
    <dsp:sp modelId="{E604332F-3112-4DC8-BBE3-43159B74D7D9}">
      <dsp:nvSpPr>
        <dsp:cNvPr id="0" name=""/>
        <dsp:cNvSpPr/>
      </dsp:nvSpPr>
      <dsp:spPr>
        <a:xfrm>
          <a:off x="0" y="2838037"/>
          <a:ext cx="4818888" cy="0"/>
        </a:xfrm>
        <a:prstGeom prst="lin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24E7F5-F37E-44DC-9F8B-2930AD9E3A0E}">
      <dsp:nvSpPr>
        <dsp:cNvPr id="0" name=""/>
        <dsp:cNvSpPr/>
      </dsp:nvSpPr>
      <dsp:spPr>
        <a:xfrm>
          <a:off x="0" y="2838037"/>
          <a:ext cx="4818888" cy="709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Sequence Length</a:t>
          </a:r>
          <a:r>
            <a:rPr lang="en-US" sz="1400" b="0" i="0" kern="1200"/>
            <a:t>: Experimented with different sequence lengths (10, 12, 15, 30, 35) based on the sizes of input data. </a:t>
          </a:r>
          <a:endParaRPr lang="en-US" sz="1400" kern="1200"/>
        </a:p>
      </dsp:txBody>
      <dsp:txXfrm>
        <a:off x="0" y="2838037"/>
        <a:ext cx="4818888" cy="709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AF8F-68B2-366B-87AA-F0C4B4132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0109D-A927-137F-667F-DE0255454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A137B-8186-D5ED-BD00-C2A8EC6CF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8021-7F0C-4E91-93EB-15C3858A74D2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B6253-DCF3-2D4E-1274-9801636D9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BD3D8-A9C0-8AA9-B171-E0C3CCFC6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77D0-9D41-4C99-B8DF-575C366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74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CC76B-DFDF-C5D3-C2AA-EB135D71A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B53C4-F306-5256-D689-9B860C332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D3C03-5377-C2FC-B7ED-7EA25E3B5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8021-7F0C-4E91-93EB-15C3858A74D2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F5D8C-EC3E-1004-30C9-CDC181B2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B4E0A-3DD5-298A-3E04-224F1154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77D0-9D41-4C99-B8DF-575C366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59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A3E206-EF82-FAC1-F2F5-4F894D2DA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6299A-4859-EF86-4C00-921985AC8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F0549-E8C0-7734-7C72-F85F3FCEA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8021-7F0C-4E91-93EB-15C3858A74D2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47394-7955-85A6-86BE-0BA816B2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C6808-E5E5-FEB1-A1F8-4BCE97805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77D0-9D41-4C99-B8DF-575C366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249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C8750-1C61-1950-BDDB-B992F57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9B4B4-02C1-CF1A-EC9F-4EBA24C7FA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37B16-99A9-3B6D-E8D4-4DE1844D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8021-7F0C-4E91-93EB-15C3858A74D2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87C38-E789-BBC6-8AF1-AE09CC64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75536-891D-39B7-1E68-DCC6C278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77D0-9D41-4C99-B8DF-575C366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60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38783-C4D8-C186-37FD-CDA85864A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2656A-B85A-91E0-F35D-81AEE1172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9B14B-7312-519C-BBD8-A974C92FC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8021-7F0C-4E91-93EB-15C3858A74D2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CBFE7-6967-CDA7-4AE3-6CA589C25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9CE81-19ED-837E-AE29-AD4033EDF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77D0-9D41-4C99-B8DF-575C366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77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4816C-DDED-B9F7-702B-B39F71FDC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7F51F-8C76-B95E-3983-EE5EFB256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E3176-1DE1-A913-3C2C-AA93AFBE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8021-7F0C-4E91-93EB-15C3858A74D2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9A904-4B58-6FBD-22DE-C79D6BF5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62BC1-B3EB-33BE-B2D0-1C45C5AF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77D0-9D41-4C99-B8DF-575C366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58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F231-A510-1B00-E1FD-FEF30A498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BD6DF-B61B-9F44-28FF-5E0299289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7ACBC-1B36-65BF-6FCD-1A0A94894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04CF4-ADAB-EA1B-2129-B70AB480D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8021-7F0C-4E91-93EB-15C3858A74D2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68FE5-0D53-285C-8521-A78AF777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60178-6560-34B2-8BE1-5FCA21C8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77D0-9D41-4C99-B8DF-575C366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79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9909-B35E-2DC3-85C1-A9ABF6C8D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0098F-1465-EBD7-59A2-1C21BA0F5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78698-0D58-568B-1BE1-791AE132D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42CB8-A00A-2E47-7CC1-A067871E6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EEBD6-9AF5-AB98-CE46-5D39F77CD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15834F-631A-30C3-842E-E3AF80AEE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8021-7F0C-4E91-93EB-15C3858A74D2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13A301-88C7-9573-F3AB-AB0C5E190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59A05-6A22-C0B1-E6DF-6B9838670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77D0-9D41-4C99-B8DF-575C366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79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E87EE-C47A-CBC6-A3C3-17C1DBBDD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43086-D975-E28F-5C92-F19C08BA1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8021-7F0C-4E91-93EB-15C3858A74D2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29E30-2E32-8E3B-B6D6-82BD38D91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68D5F-1D6B-1818-C594-EC2A945B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77D0-9D41-4C99-B8DF-575C366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19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DFC8C-7043-EFC4-8640-55712FCB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8021-7F0C-4E91-93EB-15C3858A74D2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F4C43-B859-1CCD-4B7A-C7C069FAB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437B9-D338-482A-5096-ED498D04C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77D0-9D41-4C99-B8DF-575C366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96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9786-75EB-301A-2FED-925EF8FA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B770D-AEDE-79A5-E287-1A866A95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109A6-DF47-4A59-5817-1DE91E67E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75963-C32B-E365-6945-6468DC6D9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8021-7F0C-4E91-93EB-15C3858A74D2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15DD1-C8BB-D015-6714-CD1151022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BB366-3837-6EFD-2026-BCE0E8A4D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77D0-9D41-4C99-B8DF-575C366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55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39E7-A8ED-F6C0-372D-AEAA4EEFF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AC022-43CC-36A4-E36B-E4BECE8F9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DF6C0-45E5-6909-F173-590B78DC4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2F3D7-AA41-DE08-7511-41B237EC9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8021-7F0C-4E91-93EB-15C3858A74D2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6C08F-7578-F31A-7D1C-0DF44784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A2659-F17E-7A55-2473-E3388B54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B77D0-9D41-4C99-B8DF-575C366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84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3DE09-F79C-1E99-1666-03FF5E752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05AEF-03AB-842B-ABB4-2FC97CE31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C3B82-A0DB-8711-6887-715172292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038021-7F0C-4E91-93EB-15C3858A74D2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523A-65AA-6809-E467-BB71C7B23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3B2DC-8DF6-83BC-546F-C83E33058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EB77D0-9D41-4C99-B8DF-575C366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13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8/10/relationships/comments" Target="../comments/modernComment_103_91487ADB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8.jpeg"/><Relationship Id="rId7" Type="http://schemas.openxmlformats.org/officeDocument/2006/relationships/diagramColors" Target="../diagrams/colors3.xml"/><Relationship Id="rId2" Type="http://schemas.microsoft.com/office/2018/10/relationships/comments" Target="../comments/modernComment_108_62EFF185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ows of shopping trolleys">
            <a:extLst>
              <a:ext uri="{FF2B5EF4-FFF2-40B4-BE49-F238E27FC236}">
                <a16:creationId xmlns:a16="http://schemas.microsoft.com/office/drawing/2014/main" id="{B746CB28-3D4A-97BB-DC22-AAF50FC3F1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42" b="55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3934" y="1860919"/>
            <a:ext cx="497528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26ADB-6E45-867C-923A-F3BC60F0B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528" y="2299176"/>
            <a:ext cx="4131368" cy="15711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en-US" sz="3300" b="1" i="0" dirty="0">
                <a:effectLst/>
              </a:rPr>
              <a:t>M5 Forecasting - Accuracy</a:t>
            </a:r>
            <a:br>
              <a:rPr lang="en-US" sz="3300" b="0" i="0" dirty="0">
                <a:effectLst/>
              </a:rPr>
            </a:br>
            <a:endParaRPr lang="en-US" sz="33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F681D-1317-4D6A-BC39-642C3D89A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0529" y="4199213"/>
            <a:ext cx="4191938" cy="5985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b="0" i="0" dirty="0">
                <a:effectLst/>
              </a:rPr>
              <a:t>Estimate the unit sales of Walmart SKUs</a:t>
            </a:r>
            <a:endParaRPr lang="en-US" sz="1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3170" y="403477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805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3776D-AA50-FAB7-C1AA-6B1564F6E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Model Insights and Interpretation</a:t>
            </a:r>
          </a:p>
        </p:txBody>
      </p:sp>
      <p:sp>
        <p:nvSpPr>
          <p:cNvPr id="4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87A5A-BF1C-1206-41D2-076EF94E0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Learning Dynamics: Discussed how the LSTM model adapted to the sales data characteristics, capturing underlying patterns such as seasonality, trend, and the impact of promotional events.</a:t>
            </a:r>
          </a:p>
          <a:p>
            <a:r>
              <a:rPr lang="en-US" sz="1700"/>
              <a:t>Future Scope:</a:t>
            </a:r>
          </a:p>
          <a:p>
            <a:pPr lvl="1"/>
            <a:r>
              <a:rPr lang="en-US" sz="1700"/>
              <a:t>Include more features</a:t>
            </a:r>
          </a:p>
          <a:p>
            <a:pPr lvl="1"/>
            <a:r>
              <a:rPr lang="en-US" sz="1700"/>
              <a:t>Fine tune the model further</a:t>
            </a:r>
          </a:p>
          <a:p>
            <a:pPr lvl="1"/>
            <a:r>
              <a:rPr lang="en-US" sz="1700"/>
              <a:t>Try other models such as GRU and VAR to conduct multi-variate analysis including price fluctuations. </a:t>
            </a:r>
          </a:p>
        </p:txBody>
      </p:sp>
      <p:pic>
        <p:nvPicPr>
          <p:cNvPr id="5" name="Picture 4" descr="3D rendering of game pieces tied together with a rope">
            <a:extLst>
              <a:ext uri="{FF2B5EF4-FFF2-40B4-BE49-F238E27FC236}">
                <a16:creationId xmlns:a16="http://schemas.microsoft.com/office/drawing/2014/main" id="{CF48627D-39F3-576B-5B9F-94CCA7283E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77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2215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ubes connected with a red line">
            <a:extLst>
              <a:ext uri="{FF2B5EF4-FFF2-40B4-BE49-F238E27FC236}">
                <a16:creationId xmlns:a16="http://schemas.microsoft.com/office/drawing/2014/main" id="{F07912E6-FB01-FD9A-AA3E-5AE5E0F7FD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152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E9D56-F2AA-555B-F42E-974E0BB7C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Problem Framing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0C08B-8779-F79F-EDA3-9A1923C88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1"/>
              <a:t>Point Forecast: </a:t>
            </a:r>
            <a:r>
              <a:rPr lang="en-US" sz="2000"/>
              <a:t>To predict SKU sales estimates for the next 28 days at a Walmart store in Texas.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813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D155F-55FB-74FC-5939-42DA42A41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Data Overview</a:t>
            </a:r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B1BB64F5-5937-CE7E-8480-5434B8B09F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2" r="34362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graphicFrame>
        <p:nvGraphicFramePr>
          <p:cNvPr id="13" name="Text Placeholder 2">
            <a:extLst>
              <a:ext uri="{FF2B5EF4-FFF2-40B4-BE49-F238E27FC236}">
                <a16:creationId xmlns:a16="http://schemas.microsoft.com/office/drawing/2014/main" id="{2BBD8947-3957-97D5-0D25-11F0620692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0222709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039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3" name="Rectangle 1082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AA8AD0-31FF-5F15-BA1E-E663185A6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6986015" cy="17764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Exploratory Data Analysis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1015C21-A6E9-CCA8-64D8-B970D1C30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79409" y="430053"/>
            <a:ext cx="3532036" cy="155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FE2DBFD-DF69-C9AA-86A9-D325F9E3E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2504819"/>
            <a:ext cx="6986016" cy="3672144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Data Sparsity Challenge:</a:t>
            </a:r>
          </a:p>
          <a:p>
            <a:r>
              <a:rPr lang="en-US" sz="1500" dirty="0"/>
              <a:t>Examined the extent of zero-sales days across different products.</a:t>
            </a:r>
          </a:p>
          <a:p>
            <a:r>
              <a:rPr lang="en-US" sz="1500" dirty="0"/>
              <a:t>Experimented with different techniques like data aggregation at weekly and monthly levels. </a:t>
            </a:r>
          </a:p>
          <a:p>
            <a:pPr marL="0" indent="0">
              <a:buNone/>
            </a:pPr>
            <a:r>
              <a:rPr lang="en-US" sz="1500" b="1" dirty="0"/>
              <a:t>SKU Data Visualization:</a:t>
            </a:r>
          </a:p>
          <a:p>
            <a:r>
              <a:rPr lang="en-US" sz="1500" dirty="0"/>
              <a:t>Selected three random SKUs to illustrate the sparsity issue over the entire timeline.</a:t>
            </a:r>
          </a:p>
          <a:p>
            <a:pPr marL="0" indent="0">
              <a:buNone/>
            </a:pPr>
            <a:r>
              <a:rPr lang="en-US" sz="1500" b="1" dirty="0"/>
              <a:t>Focused Analysis Scope:</a:t>
            </a:r>
          </a:p>
          <a:p>
            <a:r>
              <a:rPr lang="en-US" sz="1500" dirty="0"/>
              <a:t>Concentrated on the 'HOBBIES' category within the 'TX_1' store in Texas.</a:t>
            </a:r>
          </a:p>
          <a:p>
            <a:r>
              <a:rPr lang="en-US" sz="1500" dirty="0"/>
              <a:t>Narrowed down the dataset to a specific segment for a more detailed examination.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86FA01C-E59E-5B8C-3CF5-6454024EA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1136" y="2478528"/>
            <a:ext cx="3530309" cy="155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59E5AC9-A186-F8A8-01DF-5D3FCA844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1136" y="4526623"/>
            <a:ext cx="3530309" cy="155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100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EAE82-7A82-C841-6F82-35B9F29FB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47013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Data Preprocessing and Feature Engineering</a:t>
            </a:r>
          </a:p>
        </p:txBody>
      </p:sp>
      <p:sp>
        <p:nvSpPr>
          <p:cNvPr id="52" name="sketch line">
            <a:extLst>
              <a:ext uri="{FF2B5EF4-FFF2-40B4-BE49-F238E27FC236}">
                <a16:creationId xmlns:a16="http://schemas.microsoft.com/office/drawing/2014/main" id="{927D5270-6648-4CC1-8F78-48BE299C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767709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5AE8D9FA-F836-31AC-6D22-144D0075F2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6817347"/>
              </p:ext>
            </p:extLst>
          </p:nvPr>
        </p:nvGraphicFramePr>
        <p:xfrm>
          <a:off x="4905955" y="2071316"/>
          <a:ext cx="6713552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white paper with orange and black graphics&#10;&#10;Description automatically generated with medium confidence">
            <a:extLst>
              <a:ext uri="{FF2B5EF4-FFF2-40B4-BE49-F238E27FC236}">
                <a16:creationId xmlns:a16="http://schemas.microsoft.com/office/drawing/2014/main" id="{7765AFE6-AE00-F51D-E202-A22F9CE8FD3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1" t="10598" r="8982" b="7280"/>
          <a:stretch/>
        </p:blipFill>
        <p:spPr>
          <a:xfrm>
            <a:off x="572493" y="2071316"/>
            <a:ext cx="416624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65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C40ED-9AB6-D111-0444-9519E929A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View</a:t>
            </a:r>
          </a:p>
        </p:txBody>
      </p:sp>
      <p:sp>
        <p:nvSpPr>
          <p:cNvPr id="2066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2D0CC5-EA29-8043-FD08-9A693C11C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68" y="2514600"/>
            <a:ext cx="11386526" cy="332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4636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A056-5A1B-099D-3F85-1D27A1D6C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Selection and Forecasting Approach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54719-61F6-4897-1E21-B24F28581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2000" b="1" dirty="0"/>
              <a:t>Model Used: </a:t>
            </a:r>
            <a:r>
              <a:rPr lang="en-US" sz="2000" dirty="0"/>
              <a:t>Chose Long Short-Term Memory (LSTM) networks for forecasting quantities due to their effectiveness in capturing long-term dependencies in time series data, crucial for understanding sales patterns in retail.</a:t>
            </a:r>
          </a:p>
          <a:p>
            <a:pPr marL="0"/>
            <a:r>
              <a:rPr lang="en-US" sz="2000" b="1" dirty="0"/>
              <a:t>Rationale: </a:t>
            </a:r>
            <a:r>
              <a:rPr lang="en-US" sz="2000" dirty="0"/>
              <a:t>LSTMs are well-suited for the complex, sequential nature of sales data, capable of learning from the seasonality, trends, and impact of events over extended periods.</a:t>
            </a:r>
          </a:p>
        </p:txBody>
      </p:sp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EDFCD263-3DC1-A98A-0685-DD0EACEDDA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875" b="222"/>
          <a:stretch/>
        </p:blipFill>
        <p:spPr>
          <a:xfrm>
            <a:off x="5374968" y="1764109"/>
            <a:ext cx="2613660" cy="4060567"/>
          </a:xfrm>
          <a:prstGeom prst="rect">
            <a:avLst/>
          </a:prstGeom>
        </p:spPr>
      </p:pic>
      <p:pic>
        <p:nvPicPr>
          <p:cNvPr id="10" name="Picture 9" descr="A diagram of a flowchart&#10;&#10;Description automatically generated">
            <a:extLst>
              <a:ext uri="{FF2B5EF4-FFF2-40B4-BE49-F238E27FC236}">
                <a16:creationId xmlns:a16="http://schemas.microsoft.com/office/drawing/2014/main" id="{AF577A64-E170-DB17-F568-47EB8D4E3A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00" b="-789"/>
          <a:stretch/>
        </p:blipFill>
        <p:spPr>
          <a:xfrm>
            <a:off x="8260080" y="1707328"/>
            <a:ext cx="3665220" cy="423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52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FBF92-3B31-884D-BB6E-8F1C7E0F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Training and Validation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and with red strings">
            <a:extLst>
              <a:ext uri="{FF2B5EF4-FFF2-40B4-BE49-F238E27FC236}">
                <a16:creationId xmlns:a16="http://schemas.microsoft.com/office/drawing/2014/main" id="{004733EC-EB70-B980-CA60-617EFD5D4E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74" r="22089" b="-1"/>
          <a:stretch/>
        </p:blipFill>
        <p:spPr>
          <a:xfrm>
            <a:off x="6662722" y="640080"/>
            <a:ext cx="4331620" cy="5577840"/>
          </a:xfrm>
          <a:prstGeom prst="rect">
            <a:avLst/>
          </a:prstGeom>
        </p:spPr>
      </p:pic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D9E25CF6-1EB1-4F4D-06D4-818739499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0369550"/>
              </p:ext>
            </p:extLst>
          </p:nvPr>
        </p:nvGraphicFramePr>
        <p:xfrm>
          <a:off x="630936" y="2660904"/>
          <a:ext cx="4818888" cy="3547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5989210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B3608-932F-B36A-3061-3AEBE1899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Validation Strategy and Performance Evaluation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71CF4-0C5D-9CC5-1309-B67C90324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706624"/>
            <a:ext cx="6894576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b="1" dirty="0"/>
              <a:t>Validation Approach: </a:t>
            </a:r>
            <a:r>
              <a:rPr lang="en-US" sz="1700" dirty="0"/>
              <a:t>Adopted a train-</a:t>
            </a:r>
            <a:r>
              <a:rPr lang="en-US" sz="1700" dirty="0" err="1"/>
              <a:t>val</a:t>
            </a:r>
            <a:r>
              <a:rPr lang="en-US" sz="1700" dirty="0"/>
              <a:t>-test split approach as suggested on Kaggle to assess the model's forecasting ability on unseen data, ensuring a robust evaluation of its performance.</a:t>
            </a:r>
          </a:p>
          <a:p>
            <a:r>
              <a:rPr lang="en-US" sz="1700" b="1" dirty="0"/>
              <a:t>Performance Metrics: </a:t>
            </a:r>
            <a:r>
              <a:rPr lang="en-US" sz="1700" dirty="0"/>
              <a:t>The model's accuracy was quantified using RMSSE, providing a normalized measure of the forecast error relative to a naive benchmark, making it a stringent metric for time series forecasting.</a:t>
            </a:r>
          </a:p>
          <a:p>
            <a:r>
              <a:rPr lang="en-US" sz="1700" b="1" dirty="0"/>
              <a:t>Results: </a:t>
            </a:r>
            <a:r>
              <a:rPr lang="en-US" sz="1700" dirty="0"/>
              <a:t>The best RMSSE score was 1.1 and the worst was 1.6. Based on these results, the model can be further fine-tuned and additional features can be given as input to improve the RMSSE score.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7012FA-1F73-AED2-F261-C8E929477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6497" y="2532950"/>
            <a:ext cx="3770614" cy="25690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1BBEEE-BB53-31D5-80C3-9B8B10D09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628" y="5522733"/>
            <a:ext cx="10617292" cy="82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88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743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M5 Forecasting - Accuracy </vt:lpstr>
      <vt:lpstr>Problem Framing</vt:lpstr>
      <vt:lpstr>Data Overview</vt:lpstr>
      <vt:lpstr>Exploratory Data Analysis</vt:lpstr>
      <vt:lpstr>Data Preprocessing and Feature Engineering</vt:lpstr>
      <vt:lpstr>Data View</vt:lpstr>
      <vt:lpstr>Model Selection and Forecasting Approach</vt:lpstr>
      <vt:lpstr>Model Training and Validation</vt:lpstr>
      <vt:lpstr>Validation Strategy and Performance Evaluation</vt:lpstr>
      <vt:lpstr>Model Insights and Interpretation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M5 Forecasting - Accuracy </dc:title>
  <dc:creator>Vamsi Krishna Seemakurthi</dc:creator>
  <cp:lastModifiedBy>Vamsi Krishna Seemakurthi</cp:lastModifiedBy>
  <cp:revision>47</cp:revision>
  <dcterms:created xsi:type="dcterms:W3CDTF">2024-02-19T05:58:24Z</dcterms:created>
  <dcterms:modified xsi:type="dcterms:W3CDTF">2024-02-20T09:21:11Z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2024-02-19T06:18:57Z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ba1cb05c-8e71-49c0-89f8-db08c754fe39</vt:lpwstr>
  </property>
  <property fmtid="{D5CDD505-2E9C-101B-9397-08002B2CF9AE}" pid="8" name="MSIP_Label_4044bd30-2ed7-4c9d-9d12-46200872a97b_ContentBits">
    <vt:lpwstr>0</vt:lpwstr>
  </property>
</Properties>
</file>