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Lst>
  <p:sldSz cx="18288000" cy="10287000"/>
  <p:notesSz cx="6858000" cy="9144000"/>
  <p:embeddedFontLst>
    <p:embeddedFont>
      <p:font typeface="Anton" charset="1" panose="00000500000000000000"/>
      <p:regular r:id="rId11"/>
    </p:embeddedFont>
    <p:embeddedFont>
      <p:font typeface="Canva Sans Bold" charset="1" panose="020B0803030501040103"/>
      <p:regular r:id="rId12"/>
    </p:embeddedFont>
    <p:embeddedFont>
      <p:font typeface="Times New Roman" charset="1" panose="02030502070405020303"/>
      <p:regular r:id="rId13"/>
    </p:embeddedFont>
    <p:embeddedFont>
      <p:font typeface="Codec Pro" charset="1" panose="000005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 Id="rId6" Target="../media/image1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jpe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97B2">
                <a:alpha val="100000"/>
              </a:srgbClr>
            </a:gs>
            <a:gs pos="100000">
              <a:srgbClr val="7ED957">
                <a:alpha val="100000"/>
              </a:srgbClr>
            </a:gs>
          </a:gsLst>
          <a:lin ang="0"/>
        </a:gradFill>
      </p:bgPr>
    </p:bg>
    <p:spTree>
      <p:nvGrpSpPr>
        <p:cNvPr id="1" name=""/>
        <p:cNvGrpSpPr/>
        <p:nvPr/>
      </p:nvGrpSpPr>
      <p:grpSpPr>
        <a:xfrm>
          <a:off x="0" y="0"/>
          <a:ext cx="0" cy="0"/>
          <a:chOff x="0" y="0"/>
          <a:chExt cx="0" cy="0"/>
        </a:xfrm>
      </p:grpSpPr>
      <p:sp>
        <p:nvSpPr>
          <p:cNvPr name="AutoShape 2" id="2"/>
          <p:cNvSpPr/>
          <p:nvPr/>
        </p:nvSpPr>
        <p:spPr>
          <a:xfrm flipH="true">
            <a:off x="12051587" y="-478994"/>
            <a:ext cx="0" cy="10765994"/>
          </a:xfrm>
          <a:prstGeom prst="line">
            <a:avLst/>
          </a:prstGeom>
          <a:ln cap="flat" w="38100">
            <a:solidFill>
              <a:srgbClr val="FFFFF5"/>
            </a:solidFill>
            <a:prstDash val="solid"/>
            <a:headEnd type="none" len="sm" w="sm"/>
            <a:tailEnd type="none" len="sm" w="sm"/>
          </a:ln>
        </p:spPr>
      </p:sp>
      <p:sp>
        <p:nvSpPr>
          <p:cNvPr name="AutoShape 3" id="3"/>
          <p:cNvSpPr/>
          <p:nvPr/>
        </p:nvSpPr>
        <p:spPr>
          <a:xfrm flipH="true" flipV="true">
            <a:off x="-1394805" y="1562012"/>
            <a:ext cx="19988576" cy="0"/>
          </a:xfrm>
          <a:prstGeom prst="line">
            <a:avLst/>
          </a:prstGeom>
          <a:ln cap="flat" w="38100">
            <a:solidFill>
              <a:srgbClr val="FFFFF5"/>
            </a:solidFill>
            <a:prstDash val="solid"/>
            <a:headEnd type="none" len="sm" w="sm"/>
            <a:tailEnd type="none" len="sm" w="sm"/>
          </a:ln>
        </p:spPr>
      </p:sp>
      <p:sp>
        <p:nvSpPr>
          <p:cNvPr name="Freeform 4" id="4"/>
          <p:cNvSpPr/>
          <p:nvPr/>
        </p:nvSpPr>
        <p:spPr>
          <a:xfrm flipH="false" flipV="false" rot="0">
            <a:off x="9144000" y="9076157"/>
            <a:ext cx="786511" cy="353215"/>
          </a:xfrm>
          <a:custGeom>
            <a:avLst/>
            <a:gdLst/>
            <a:ahLst/>
            <a:cxnLst/>
            <a:rect r="r" b="b" t="t" l="l"/>
            <a:pathLst>
              <a:path h="353215" w="786511">
                <a:moveTo>
                  <a:pt x="0" y="0"/>
                </a:moveTo>
                <a:lnTo>
                  <a:pt x="786511" y="0"/>
                </a:lnTo>
                <a:lnTo>
                  <a:pt x="786511" y="353215"/>
                </a:lnTo>
                <a:lnTo>
                  <a:pt x="0" y="3532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150665" y="395990"/>
            <a:ext cx="1000309" cy="880272"/>
          </a:xfrm>
          <a:custGeom>
            <a:avLst/>
            <a:gdLst/>
            <a:ahLst/>
            <a:cxnLst/>
            <a:rect r="r" b="b" t="t" l="l"/>
            <a:pathLst>
              <a:path h="880272" w="1000309">
                <a:moveTo>
                  <a:pt x="0" y="0"/>
                </a:moveTo>
                <a:lnTo>
                  <a:pt x="1000309" y="0"/>
                </a:lnTo>
                <a:lnTo>
                  <a:pt x="1000309" y="880272"/>
                </a:lnTo>
                <a:lnTo>
                  <a:pt x="0" y="8802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782024" y="8916156"/>
            <a:ext cx="954552" cy="953359"/>
          </a:xfrm>
          <a:custGeom>
            <a:avLst/>
            <a:gdLst/>
            <a:ahLst/>
            <a:cxnLst/>
            <a:rect r="r" b="b" t="t" l="l"/>
            <a:pathLst>
              <a:path h="953359" w="954552">
                <a:moveTo>
                  <a:pt x="0" y="0"/>
                </a:moveTo>
                <a:lnTo>
                  <a:pt x="954552" y="0"/>
                </a:lnTo>
                <a:lnTo>
                  <a:pt x="954552" y="953359"/>
                </a:lnTo>
                <a:lnTo>
                  <a:pt x="0" y="953359"/>
                </a:lnTo>
                <a:lnTo>
                  <a:pt x="0" y="0"/>
                </a:lnTo>
                <a:close/>
              </a:path>
            </a:pathLst>
          </a:custGeom>
          <a:blipFill>
            <a:blip r:embed="rId6"/>
            <a:stretch>
              <a:fillRect l="0" t="0" r="0" b="0"/>
            </a:stretch>
          </a:blipFill>
        </p:spPr>
      </p:sp>
      <p:sp>
        <p:nvSpPr>
          <p:cNvPr name="TextBox 7" id="7"/>
          <p:cNvSpPr txBox="true"/>
          <p:nvPr/>
        </p:nvSpPr>
        <p:spPr>
          <a:xfrm rot="0">
            <a:off x="1938892" y="2085881"/>
            <a:ext cx="7205108" cy="6160991"/>
          </a:xfrm>
          <a:prstGeom prst="rect">
            <a:avLst/>
          </a:prstGeom>
        </p:spPr>
        <p:txBody>
          <a:bodyPr anchor="t" rtlCol="false" tIns="0" lIns="0" bIns="0" rIns="0">
            <a:spAutoFit/>
          </a:bodyPr>
          <a:lstStyle/>
          <a:p>
            <a:pPr algn="l">
              <a:lnSpc>
                <a:spcPts val="16002"/>
              </a:lnSpc>
            </a:pPr>
            <a:r>
              <a:rPr lang="en-US" sz="15688">
                <a:solidFill>
                  <a:srgbClr val="FFFFFF"/>
                </a:solidFill>
                <a:latin typeface="Anton"/>
                <a:ea typeface="Anton"/>
                <a:cs typeface="Anton"/>
                <a:sym typeface="Anton"/>
              </a:rPr>
              <a:t>SALES ANALYSIS REPORT</a:t>
            </a:r>
          </a:p>
        </p:txBody>
      </p:sp>
      <p:sp>
        <p:nvSpPr>
          <p:cNvPr name="TextBox 8" id="8"/>
          <p:cNvSpPr txBox="true"/>
          <p:nvPr/>
        </p:nvSpPr>
        <p:spPr>
          <a:xfrm rot="0">
            <a:off x="13670837" y="2814439"/>
            <a:ext cx="3592521" cy="6142576"/>
          </a:xfrm>
          <a:prstGeom prst="rect">
            <a:avLst/>
          </a:prstGeom>
        </p:spPr>
        <p:txBody>
          <a:bodyPr anchor="t" rtlCol="false" tIns="0" lIns="0" bIns="0" rIns="0">
            <a:spAutoFit/>
          </a:bodyPr>
          <a:lstStyle/>
          <a:p>
            <a:pPr algn="l">
              <a:lnSpc>
                <a:spcPts val="23734"/>
              </a:lnSpc>
            </a:pPr>
            <a:r>
              <a:rPr lang="en-US" sz="23269">
                <a:solidFill>
                  <a:srgbClr val="000000"/>
                </a:solidFill>
                <a:latin typeface="Anton"/>
                <a:ea typeface="Anton"/>
                <a:cs typeface="Anton"/>
                <a:sym typeface="Anton"/>
              </a:rPr>
              <a:t>20</a:t>
            </a:r>
          </a:p>
          <a:p>
            <a:pPr algn="l">
              <a:lnSpc>
                <a:spcPts val="23734"/>
              </a:lnSpc>
            </a:pPr>
            <a:r>
              <a:rPr lang="en-US" sz="23269">
                <a:solidFill>
                  <a:srgbClr val="000000"/>
                </a:solidFill>
                <a:latin typeface="Anton"/>
                <a:ea typeface="Anton"/>
                <a:cs typeface="Anton"/>
                <a:sym typeface="Anton"/>
              </a:rPr>
              <a:t>22</a:t>
            </a:r>
          </a:p>
        </p:txBody>
      </p:sp>
      <p:sp>
        <p:nvSpPr>
          <p:cNvPr name="TextBox 9" id="9"/>
          <p:cNvSpPr txBox="true"/>
          <p:nvPr/>
        </p:nvSpPr>
        <p:spPr>
          <a:xfrm rot="0">
            <a:off x="2264544" y="8751692"/>
            <a:ext cx="2609519" cy="372546"/>
          </a:xfrm>
          <a:prstGeom prst="rect">
            <a:avLst/>
          </a:prstGeom>
        </p:spPr>
        <p:txBody>
          <a:bodyPr anchor="t" rtlCol="false" tIns="0" lIns="0" bIns="0" rIns="0">
            <a:spAutoFit/>
          </a:bodyPr>
          <a:lstStyle/>
          <a:p>
            <a:pPr algn="l">
              <a:lnSpc>
                <a:spcPts val="3090"/>
              </a:lnSpc>
              <a:spcBef>
                <a:spcPct val="0"/>
              </a:spcBef>
            </a:pPr>
            <a:r>
              <a:rPr lang="en-US" sz="2207">
                <a:solidFill>
                  <a:srgbClr val="000000"/>
                </a:solidFill>
                <a:latin typeface="Canva Sans Bold"/>
                <a:ea typeface="Canva Sans Bold"/>
                <a:cs typeface="Canva Sans Bold"/>
                <a:sym typeface="Canva Sans Bold"/>
              </a:rPr>
              <a:t>presented by</a:t>
            </a:r>
          </a:p>
        </p:txBody>
      </p:sp>
      <p:sp>
        <p:nvSpPr>
          <p:cNvPr name="TextBox 10" id="10"/>
          <p:cNvSpPr txBox="true"/>
          <p:nvPr/>
        </p:nvSpPr>
        <p:spPr>
          <a:xfrm rot="0">
            <a:off x="2264544" y="9143288"/>
            <a:ext cx="3921071" cy="556287"/>
          </a:xfrm>
          <a:prstGeom prst="rect">
            <a:avLst/>
          </a:prstGeom>
        </p:spPr>
        <p:txBody>
          <a:bodyPr anchor="t" rtlCol="false" tIns="0" lIns="0" bIns="0" rIns="0">
            <a:spAutoFit/>
          </a:bodyPr>
          <a:lstStyle/>
          <a:p>
            <a:pPr algn="l">
              <a:lnSpc>
                <a:spcPts val="4513"/>
              </a:lnSpc>
              <a:spcBef>
                <a:spcPct val="0"/>
              </a:spcBef>
            </a:pPr>
            <a:r>
              <a:rPr lang="en-US" sz="3223">
                <a:solidFill>
                  <a:srgbClr val="FFFFFF"/>
                </a:solidFill>
                <a:latin typeface="Canva Sans Bold"/>
                <a:ea typeface="Canva Sans Bold"/>
                <a:cs typeface="Canva Sans Bold"/>
                <a:sym typeface="Canva Sans Bold"/>
              </a:rPr>
              <a:t>Abhishek Kumar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12987037" y="462747"/>
            <a:ext cx="2766734" cy="1954593"/>
            <a:chOff x="0" y="0"/>
            <a:chExt cx="849971" cy="600473"/>
          </a:xfrm>
        </p:grpSpPr>
        <p:sp>
          <p:nvSpPr>
            <p:cNvPr name="Freeform 4" id="4"/>
            <p:cNvSpPr/>
            <p:nvPr/>
          </p:nvSpPr>
          <p:spPr>
            <a:xfrm flipH="false" flipV="false" rot="0">
              <a:off x="0" y="0"/>
              <a:ext cx="849971" cy="600473"/>
            </a:xfrm>
            <a:custGeom>
              <a:avLst/>
              <a:gdLst/>
              <a:ahLst/>
              <a:cxnLst/>
              <a:rect r="r" b="b" t="t" l="l"/>
              <a:pathLst>
                <a:path h="600473" w="849971">
                  <a:moveTo>
                    <a:pt x="0" y="0"/>
                  </a:moveTo>
                  <a:lnTo>
                    <a:pt x="849971" y="0"/>
                  </a:lnTo>
                  <a:lnTo>
                    <a:pt x="849971" y="600473"/>
                  </a:lnTo>
                  <a:lnTo>
                    <a:pt x="0" y="600473"/>
                  </a:lnTo>
                  <a:close/>
                </a:path>
              </a:pathLst>
            </a:custGeom>
            <a:gradFill rotWithShape="true">
              <a:gsLst>
                <a:gs pos="0">
                  <a:srgbClr val="0097B2">
                    <a:alpha val="100000"/>
                  </a:srgbClr>
                </a:gs>
                <a:gs pos="100000">
                  <a:srgbClr val="7ED957">
                    <a:alpha val="100000"/>
                  </a:srgbClr>
                </a:gs>
              </a:gsLst>
              <a:lin ang="0"/>
            </a:gradFill>
            <a:ln cap="sq">
              <a:noFill/>
              <a:prstDash val="solid"/>
              <a:miter/>
            </a:ln>
          </p:spPr>
        </p:sp>
        <p:sp>
          <p:nvSpPr>
            <p:cNvPr name="TextBox 5" id="5"/>
            <p:cNvSpPr txBox="true"/>
            <p:nvPr/>
          </p:nvSpPr>
          <p:spPr>
            <a:xfrm>
              <a:off x="0" y="-38100"/>
              <a:ext cx="849971" cy="638573"/>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3547119" y="582695"/>
            <a:ext cx="1714697" cy="1714697"/>
          </a:xfrm>
          <a:custGeom>
            <a:avLst/>
            <a:gdLst/>
            <a:ahLst/>
            <a:cxnLst/>
            <a:rect r="r" b="b" t="t" l="l"/>
            <a:pathLst>
              <a:path h="1714697" w="1714697">
                <a:moveTo>
                  <a:pt x="0" y="0"/>
                </a:moveTo>
                <a:lnTo>
                  <a:pt x="1714696" y="0"/>
                </a:lnTo>
                <a:lnTo>
                  <a:pt x="1714696" y="1714697"/>
                </a:lnTo>
                <a:lnTo>
                  <a:pt x="0" y="17146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16343494" y="-1241062"/>
            <a:ext cx="1213233" cy="3180530"/>
            <a:chOff x="0" y="0"/>
            <a:chExt cx="319534" cy="837671"/>
          </a:xfrm>
        </p:grpSpPr>
        <p:sp>
          <p:nvSpPr>
            <p:cNvPr name="Freeform 8" id="8"/>
            <p:cNvSpPr/>
            <p:nvPr/>
          </p:nvSpPr>
          <p:spPr>
            <a:xfrm flipH="false" flipV="false" rot="0">
              <a:off x="0" y="0"/>
              <a:ext cx="319534" cy="837671"/>
            </a:xfrm>
            <a:custGeom>
              <a:avLst/>
              <a:gdLst/>
              <a:ahLst/>
              <a:cxnLst/>
              <a:rect r="r" b="b" t="t" l="l"/>
              <a:pathLst>
                <a:path h="837671" w="319534">
                  <a:moveTo>
                    <a:pt x="0" y="0"/>
                  </a:moveTo>
                  <a:lnTo>
                    <a:pt x="319534" y="0"/>
                  </a:lnTo>
                  <a:lnTo>
                    <a:pt x="319534" y="837671"/>
                  </a:lnTo>
                  <a:lnTo>
                    <a:pt x="0" y="837671"/>
                  </a:lnTo>
                  <a:close/>
                </a:path>
              </a:pathLst>
            </a:custGeom>
            <a:gradFill rotWithShape="true">
              <a:gsLst>
                <a:gs pos="0">
                  <a:srgbClr val="0097B2">
                    <a:alpha val="100000"/>
                  </a:srgbClr>
                </a:gs>
                <a:gs pos="100000">
                  <a:srgbClr val="7ED957">
                    <a:alpha val="100000"/>
                  </a:srgbClr>
                </a:gs>
              </a:gsLst>
              <a:lin ang="0"/>
            </a:gradFill>
            <a:ln w="19050" cap="sq">
              <a:solidFill>
                <a:srgbClr val="FFFFFF"/>
              </a:solidFill>
              <a:prstDash val="solid"/>
              <a:miter/>
            </a:ln>
          </p:spPr>
        </p:sp>
        <p:sp>
          <p:nvSpPr>
            <p:cNvPr name="TextBox 9" id="9"/>
            <p:cNvSpPr txBox="true"/>
            <p:nvPr/>
          </p:nvSpPr>
          <p:spPr>
            <a:xfrm>
              <a:off x="0" y="-38100"/>
              <a:ext cx="319534" cy="875771"/>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650340" y="3620536"/>
            <a:ext cx="9978343" cy="5637764"/>
          </a:xfrm>
          <a:custGeom>
            <a:avLst/>
            <a:gdLst/>
            <a:ahLst/>
            <a:cxnLst/>
            <a:rect r="r" b="b" t="t" l="l"/>
            <a:pathLst>
              <a:path h="5637764" w="9978343">
                <a:moveTo>
                  <a:pt x="0" y="0"/>
                </a:moveTo>
                <a:lnTo>
                  <a:pt x="9978343" y="0"/>
                </a:lnTo>
                <a:lnTo>
                  <a:pt x="9978343" y="5637764"/>
                </a:lnTo>
                <a:lnTo>
                  <a:pt x="0" y="5637764"/>
                </a:lnTo>
                <a:lnTo>
                  <a:pt x="0" y="0"/>
                </a:lnTo>
                <a:close/>
              </a:path>
            </a:pathLst>
          </a:custGeom>
          <a:blipFill>
            <a:blip r:embed="rId5"/>
            <a:stretch>
              <a:fillRect l="0" t="0" r="0" b="0"/>
            </a:stretch>
          </a:blipFill>
        </p:spPr>
      </p:sp>
      <p:sp>
        <p:nvSpPr>
          <p:cNvPr name="Freeform 11" id="11"/>
          <p:cNvSpPr/>
          <p:nvPr/>
        </p:nvSpPr>
        <p:spPr>
          <a:xfrm flipH="false" flipV="false" rot="0">
            <a:off x="11102234" y="3620536"/>
            <a:ext cx="6516206" cy="5637764"/>
          </a:xfrm>
          <a:custGeom>
            <a:avLst/>
            <a:gdLst/>
            <a:ahLst/>
            <a:cxnLst/>
            <a:rect r="r" b="b" t="t" l="l"/>
            <a:pathLst>
              <a:path h="5637764" w="6516206">
                <a:moveTo>
                  <a:pt x="0" y="0"/>
                </a:moveTo>
                <a:lnTo>
                  <a:pt x="6516206" y="0"/>
                </a:lnTo>
                <a:lnTo>
                  <a:pt x="6516206" y="5637764"/>
                </a:lnTo>
                <a:lnTo>
                  <a:pt x="0" y="5637764"/>
                </a:lnTo>
                <a:lnTo>
                  <a:pt x="0" y="0"/>
                </a:lnTo>
                <a:close/>
              </a:path>
            </a:pathLst>
          </a:custGeom>
          <a:blipFill>
            <a:blip r:embed="rId6"/>
            <a:stretch>
              <a:fillRect l="0" t="0" r="0" b="0"/>
            </a:stretch>
          </a:blipFill>
        </p:spPr>
      </p:sp>
      <p:sp>
        <p:nvSpPr>
          <p:cNvPr name="TextBox 12" id="12"/>
          <p:cNvSpPr txBox="true"/>
          <p:nvPr/>
        </p:nvSpPr>
        <p:spPr>
          <a:xfrm rot="0">
            <a:off x="6937603" y="596853"/>
            <a:ext cx="5527837" cy="1922018"/>
          </a:xfrm>
          <a:prstGeom prst="rect">
            <a:avLst/>
          </a:prstGeom>
        </p:spPr>
        <p:txBody>
          <a:bodyPr anchor="t" rtlCol="false" tIns="0" lIns="0" bIns="0" rIns="0">
            <a:spAutoFit/>
          </a:bodyPr>
          <a:lstStyle/>
          <a:p>
            <a:pPr algn="l">
              <a:lnSpc>
                <a:spcPts val="14577"/>
              </a:lnSpc>
            </a:pPr>
            <a:r>
              <a:rPr lang="en-US" sz="14292">
                <a:solidFill>
                  <a:srgbClr val="7ED957"/>
                </a:solidFill>
                <a:latin typeface="Anton"/>
                <a:ea typeface="Anton"/>
                <a:cs typeface="Anton"/>
                <a:sym typeface="Anton"/>
              </a:rPr>
              <a:t>TRENDS</a:t>
            </a:r>
          </a:p>
        </p:txBody>
      </p:sp>
      <p:sp>
        <p:nvSpPr>
          <p:cNvPr name="TextBox 13" id="13"/>
          <p:cNvSpPr txBox="true"/>
          <p:nvPr/>
        </p:nvSpPr>
        <p:spPr>
          <a:xfrm rot="0">
            <a:off x="744557" y="596853"/>
            <a:ext cx="6193046" cy="1926919"/>
          </a:xfrm>
          <a:prstGeom prst="rect">
            <a:avLst/>
          </a:prstGeom>
        </p:spPr>
        <p:txBody>
          <a:bodyPr anchor="t" rtlCol="false" tIns="0" lIns="0" bIns="0" rIns="0">
            <a:spAutoFit/>
          </a:bodyPr>
          <a:lstStyle/>
          <a:p>
            <a:pPr algn="l">
              <a:lnSpc>
                <a:spcPts val="14577"/>
              </a:lnSpc>
            </a:pPr>
            <a:r>
              <a:rPr lang="en-US" sz="14292">
                <a:solidFill>
                  <a:srgbClr val="000000"/>
                </a:solidFill>
                <a:latin typeface="Anton"/>
                <a:ea typeface="Anton"/>
                <a:cs typeface="Anton"/>
                <a:sym typeface="Anton"/>
              </a:rPr>
              <a:t>MARKET </a:t>
            </a:r>
          </a:p>
        </p:txBody>
      </p:sp>
      <p:sp>
        <p:nvSpPr>
          <p:cNvPr name="TextBox 14" id="14"/>
          <p:cNvSpPr txBox="true"/>
          <p:nvPr/>
        </p:nvSpPr>
        <p:spPr>
          <a:xfrm rot="0">
            <a:off x="16590459" y="434928"/>
            <a:ext cx="719302" cy="1222346"/>
          </a:xfrm>
          <a:prstGeom prst="rect">
            <a:avLst/>
          </a:prstGeom>
        </p:spPr>
        <p:txBody>
          <a:bodyPr anchor="t" rtlCol="false" tIns="0" lIns="0" bIns="0" rIns="0">
            <a:spAutoFit/>
          </a:bodyPr>
          <a:lstStyle/>
          <a:p>
            <a:pPr algn="l">
              <a:lnSpc>
                <a:spcPts val="4752"/>
              </a:lnSpc>
            </a:pPr>
            <a:r>
              <a:rPr lang="en-US" sz="4659">
                <a:solidFill>
                  <a:srgbClr val="FFFFFF"/>
                </a:solidFill>
                <a:latin typeface="Anton"/>
                <a:ea typeface="Anton"/>
                <a:cs typeface="Anton"/>
                <a:sym typeface="Anton"/>
              </a:rPr>
              <a:t>20</a:t>
            </a:r>
          </a:p>
          <a:p>
            <a:pPr algn="l">
              <a:lnSpc>
                <a:spcPts val="4752"/>
              </a:lnSpc>
            </a:pPr>
            <a:r>
              <a:rPr lang="en-US" sz="4659">
                <a:solidFill>
                  <a:srgbClr val="FFFFFF"/>
                </a:solidFill>
                <a:latin typeface="Anton"/>
                <a:ea typeface="Anton"/>
                <a:cs typeface="Anton"/>
                <a:sym typeface="Anton"/>
              </a:rPr>
              <a:t>22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111" r="0" b="-9111"/>
            </a:stretch>
          </a:blipFill>
        </p:spPr>
      </p:sp>
      <p:grpSp>
        <p:nvGrpSpPr>
          <p:cNvPr name="Group 3" id="3"/>
          <p:cNvGrpSpPr/>
          <p:nvPr/>
        </p:nvGrpSpPr>
        <p:grpSpPr>
          <a:xfrm rot="0">
            <a:off x="16590459" y="-1085948"/>
            <a:ext cx="1213233" cy="3180530"/>
            <a:chOff x="0" y="0"/>
            <a:chExt cx="319534" cy="837671"/>
          </a:xfrm>
        </p:grpSpPr>
        <p:sp>
          <p:nvSpPr>
            <p:cNvPr name="Freeform 4" id="4"/>
            <p:cNvSpPr/>
            <p:nvPr/>
          </p:nvSpPr>
          <p:spPr>
            <a:xfrm flipH="false" flipV="false" rot="0">
              <a:off x="0" y="0"/>
              <a:ext cx="319534" cy="837671"/>
            </a:xfrm>
            <a:custGeom>
              <a:avLst/>
              <a:gdLst/>
              <a:ahLst/>
              <a:cxnLst/>
              <a:rect r="r" b="b" t="t" l="l"/>
              <a:pathLst>
                <a:path h="837671" w="319534">
                  <a:moveTo>
                    <a:pt x="0" y="0"/>
                  </a:moveTo>
                  <a:lnTo>
                    <a:pt x="319534" y="0"/>
                  </a:lnTo>
                  <a:lnTo>
                    <a:pt x="319534" y="837671"/>
                  </a:lnTo>
                  <a:lnTo>
                    <a:pt x="0" y="837671"/>
                  </a:lnTo>
                  <a:close/>
                </a:path>
              </a:pathLst>
            </a:custGeom>
            <a:solidFill>
              <a:srgbClr val="000000"/>
            </a:solidFill>
            <a:ln w="19050" cap="sq">
              <a:solidFill>
                <a:srgbClr val="FFFFFF"/>
              </a:solidFill>
              <a:prstDash val="solid"/>
              <a:miter/>
            </a:ln>
          </p:spPr>
        </p:sp>
        <p:sp>
          <p:nvSpPr>
            <p:cNvPr name="TextBox 5" id="5"/>
            <p:cNvSpPr txBox="true"/>
            <p:nvPr/>
          </p:nvSpPr>
          <p:spPr>
            <a:xfrm>
              <a:off x="0" y="-38100"/>
              <a:ext cx="319534" cy="875771"/>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362222" y="475110"/>
            <a:ext cx="1567977" cy="627191"/>
          </a:xfrm>
          <a:custGeom>
            <a:avLst/>
            <a:gdLst/>
            <a:ahLst/>
            <a:cxnLst/>
            <a:rect r="r" b="b" t="t" l="l"/>
            <a:pathLst>
              <a:path h="627191" w="1567977">
                <a:moveTo>
                  <a:pt x="0" y="0"/>
                </a:moveTo>
                <a:lnTo>
                  <a:pt x="1567977" y="0"/>
                </a:lnTo>
                <a:lnTo>
                  <a:pt x="1567977" y="627191"/>
                </a:lnTo>
                <a:lnTo>
                  <a:pt x="0" y="6271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17071354" y="8710703"/>
            <a:ext cx="1095195" cy="1095195"/>
            <a:chOff x="0" y="0"/>
            <a:chExt cx="288446" cy="288446"/>
          </a:xfrm>
        </p:grpSpPr>
        <p:sp>
          <p:nvSpPr>
            <p:cNvPr name="Freeform 8" id="8"/>
            <p:cNvSpPr/>
            <p:nvPr/>
          </p:nvSpPr>
          <p:spPr>
            <a:xfrm flipH="false" flipV="false" rot="0">
              <a:off x="0" y="0"/>
              <a:ext cx="288446" cy="288446"/>
            </a:xfrm>
            <a:custGeom>
              <a:avLst/>
              <a:gdLst/>
              <a:ahLst/>
              <a:cxnLst/>
              <a:rect r="r" b="b" t="t" l="l"/>
              <a:pathLst>
                <a:path h="288446" w="288446">
                  <a:moveTo>
                    <a:pt x="0" y="0"/>
                  </a:moveTo>
                  <a:lnTo>
                    <a:pt x="288446" y="0"/>
                  </a:lnTo>
                  <a:lnTo>
                    <a:pt x="288446" y="288446"/>
                  </a:lnTo>
                  <a:lnTo>
                    <a:pt x="0" y="288446"/>
                  </a:lnTo>
                  <a:close/>
                </a:path>
              </a:pathLst>
            </a:custGeom>
            <a:gradFill rotWithShape="true">
              <a:gsLst>
                <a:gs pos="0">
                  <a:srgbClr val="0097B2">
                    <a:alpha val="100000"/>
                  </a:srgbClr>
                </a:gs>
                <a:gs pos="100000">
                  <a:srgbClr val="7ED957">
                    <a:alpha val="100000"/>
                  </a:srgbClr>
                </a:gs>
              </a:gsLst>
              <a:lin ang="0"/>
            </a:gradFill>
          </p:spPr>
        </p:sp>
        <p:sp>
          <p:nvSpPr>
            <p:cNvPr name="TextBox 9" id="9"/>
            <p:cNvSpPr txBox="true"/>
            <p:nvPr/>
          </p:nvSpPr>
          <p:spPr>
            <a:xfrm>
              <a:off x="0" y="-38100"/>
              <a:ext cx="288446" cy="326546"/>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362222" y="3563938"/>
            <a:ext cx="8666073" cy="5838767"/>
          </a:xfrm>
          <a:custGeom>
            <a:avLst/>
            <a:gdLst/>
            <a:ahLst/>
            <a:cxnLst/>
            <a:rect r="r" b="b" t="t" l="l"/>
            <a:pathLst>
              <a:path h="5838767" w="8666073">
                <a:moveTo>
                  <a:pt x="0" y="0"/>
                </a:moveTo>
                <a:lnTo>
                  <a:pt x="8666073" y="0"/>
                </a:lnTo>
                <a:lnTo>
                  <a:pt x="8666073" y="5838767"/>
                </a:lnTo>
                <a:lnTo>
                  <a:pt x="0" y="5838767"/>
                </a:lnTo>
                <a:lnTo>
                  <a:pt x="0" y="0"/>
                </a:lnTo>
                <a:close/>
              </a:path>
            </a:pathLst>
          </a:custGeom>
          <a:blipFill>
            <a:blip r:embed="rId5"/>
            <a:stretch>
              <a:fillRect l="0" t="0" r="0" b="0"/>
            </a:stretch>
          </a:blipFill>
        </p:spPr>
      </p:sp>
      <p:sp>
        <p:nvSpPr>
          <p:cNvPr name="Freeform 11" id="11"/>
          <p:cNvSpPr/>
          <p:nvPr/>
        </p:nvSpPr>
        <p:spPr>
          <a:xfrm flipH="false" flipV="false" rot="0">
            <a:off x="9305119" y="3563938"/>
            <a:ext cx="8689725" cy="5836545"/>
          </a:xfrm>
          <a:custGeom>
            <a:avLst/>
            <a:gdLst/>
            <a:ahLst/>
            <a:cxnLst/>
            <a:rect r="r" b="b" t="t" l="l"/>
            <a:pathLst>
              <a:path h="5836545" w="8689725">
                <a:moveTo>
                  <a:pt x="0" y="0"/>
                </a:moveTo>
                <a:lnTo>
                  <a:pt x="8689725" y="0"/>
                </a:lnTo>
                <a:lnTo>
                  <a:pt x="8689725" y="5836545"/>
                </a:lnTo>
                <a:lnTo>
                  <a:pt x="0" y="5836545"/>
                </a:lnTo>
                <a:lnTo>
                  <a:pt x="0" y="0"/>
                </a:lnTo>
                <a:close/>
              </a:path>
            </a:pathLst>
          </a:custGeom>
          <a:blipFill>
            <a:blip r:embed="rId6"/>
            <a:stretch>
              <a:fillRect l="0" t="0" r="0" b="0"/>
            </a:stretch>
          </a:blipFill>
        </p:spPr>
      </p:sp>
      <p:sp>
        <p:nvSpPr>
          <p:cNvPr name="TextBox 12" id="12"/>
          <p:cNvSpPr txBox="true"/>
          <p:nvPr/>
        </p:nvSpPr>
        <p:spPr>
          <a:xfrm rot="0">
            <a:off x="5639511" y="1376795"/>
            <a:ext cx="10741439" cy="1922018"/>
          </a:xfrm>
          <a:prstGeom prst="rect">
            <a:avLst/>
          </a:prstGeom>
        </p:spPr>
        <p:txBody>
          <a:bodyPr anchor="t" rtlCol="false" tIns="0" lIns="0" bIns="0" rIns="0">
            <a:spAutoFit/>
          </a:bodyPr>
          <a:lstStyle/>
          <a:p>
            <a:pPr algn="l">
              <a:lnSpc>
                <a:spcPts val="14577"/>
              </a:lnSpc>
            </a:pPr>
            <a:r>
              <a:rPr lang="en-US" sz="14292">
                <a:solidFill>
                  <a:srgbClr val="000000"/>
                </a:solidFill>
                <a:latin typeface="Anton"/>
                <a:ea typeface="Anton"/>
                <a:cs typeface="Anton"/>
                <a:sym typeface="Anton"/>
              </a:rPr>
              <a:t>PERFORMANCE </a:t>
            </a:r>
          </a:p>
        </p:txBody>
      </p:sp>
      <p:sp>
        <p:nvSpPr>
          <p:cNvPr name="TextBox 13" id="13"/>
          <p:cNvSpPr txBox="true"/>
          <p:nvPr/>
        </p:nvSpPr>
        <p:spPr>
          <a:xfrm rot="0">
            <a:off x="1146211" y="1376795"/>
            <a:ext cx="4493301" cy="1926919"/>
          </a:xfrm>
          <a:prstGeom prst="rect">
            <a:avLst/>
          </a:prstGeom>
        </p:spPr>
        <p:txBody>
          <a:bodyPr anchor="t" rtlCol="false" tIns="0" lIns="0" bIns="0" rIns="0">
            <a:spAutoFit/>
          </a:bodyPr>
          <a:lstStyle/>
          <a:p>
            <a:pPr algn="l">
              <a:lnSpc>
                <a:spcPts val="14577"/>
              </a:lnSpc>
            </a:pPr>
            <a:r>
              <a:rPr lang="en-US" sz="14292">
                <a:solidFill>
                  <a:srgbClr val="7ED957"/>
                </a:solidFill>
                <a:latin typeface="Anton"/>
                <a:ea typeface="Anton"/>
                <a:cs typeface="Anton"/>
                <a:sym typeface="Anton"/>
              </a:rPr>
              <a:t>SALES</a:t>
            </a:r>
          </a:p>
        </p:txBody>
      </p:sp>
      <p:sp>
        <p:nvSpPr>
          <p:cNvPr name="TextBox 14" id="14"/>
          <p:cNvSpPr txBox="true"/>
          <p:nvPr/>
        </p:nvSpPr>
        <p:spPr>
          <a:xfrm rot="0">
            <a:off x="16899649" y="560835"/>
            <a:ext cx="719302" cy="1222346"/>
          </a:xfrm>
          <a:prstGeom prst="rect">
            <a:avLst/>
          </a:prstGeom>
        </p:spPr>
        <p:txBody>
          <a:bodyPr anchor="t" rtlCol="false" tIns="0" lIns="0" bIns="0" rIns="0">
            <a:spAutoFit/>
          </a:bodyPr>
          <a:lstStyle/>
          <a:p>
            <a:pPr algn="l">
              <a:lnSpc>
                <a:spcPts val="4752"/>
              </a:lnSpc>
            </a:pPr>
            <a:r>
              <a:rPr lang="en-US" sz="4659">
                <a:solidFill>
                  <a:srgbClr val="7ED957"/>
                </a:solidFill>
                <a:latin typeface="Anton"/>
                <a:ea typeface="Anton"/>
                <a:cs typeface="Anton"/>
                <a:sym typeface="Anton"/>
              </a:rPr>
              <a:t>20</a:t>
            </a:r>
          </a:p>
          <a:p>
            <a:pPr algn="l">
              <a:lnSpc>
                <a:spcPts val="4752"/>
              </a:lnSpc>
            </a:pPr>
            <a:r>
              <a:rPr lang="en-US" sz="4659">
                <a:solidFill>
                  <a:srgbClr val="7ED957"/>
                </a:solidFill>
                <a:latin typeface="Anton"/>
                <a:ea typeface="Anton"/>
                <a:cs typeface="Anton"/>
                <a:sym typeface="Anton"/>
              </a:rPr>
              <a:t>22</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0">
            <a:off x="1028700" y="432509"/>
            <a:ext cx="13028896" cy="1146809"/>
          </a:xfrm>
          <a:prstGeom prst="rect">
            <a:avLst/>
          </a:prstGeom>
        </p:spPr>
        <p:txBody>
          <a:bodyPr anchor="t" rtlCol="false" tIns="0" lIns="0" bIns="0" rIns="0">
            <a:spAutoFit/>
          </a:bodyPr>
          <a:lstStyle/>
          <a:p>
            <a:pPr algn="l">
              <a:lnSpc>
                <a:spcPts val="8669"/>
              </a:lnSpc>
            </a:pPr>
            <a:r>
              <a:rPr lang="en-US" sz="8499">
                <a:solidFill>
                  <a:srgbClr val="7ED957"/>
                </a:solidFill>
                <a:latin typeface="Anton"/>
                <a:ea typeface="Anton"/>
                <a:cs typeface="Anton"/>
                <a:sym typeface="Anton"/>
              </a:rPr>
              <a:t>SALES STRATEGIES, INITIATIVES</a:t>
            </a:r>
          </a:p>
        </p:txBody>
      </p:sp>
      <p:sp>
        <p:nvSpPr>
          <p:cNvPr name="TextBox 4" id="4"/>
          <p:cNvSpPr txBox="true"/>
          <p:nvPr/>
        </p:nvSpPr>
        <p:spPr>
          <a:xfrm rot="0">
            <a:off x="8366054" y="1722194"/>
            <a:ext cx="6625002" cy="1068706"/>
          </a:xfrm>
          <a:prstGeom prst="rect">
            <a:avLst/>
          </a:prstGeom>
        </p:spPr>
        <p:txBody>
          <a:bodyPr anchor="t" rtlCol="false" tIns="0" lIns="0" bIns="0" rIns="0">
            <a:spAutoFit/>
          </a:bodyPr>
          <a:lstStyle/>
          <a:p>
            <a:pPr algn="l">
              <a:lnSpc>
                <a:spcPts val="8160"/>
              </a:lnSpc>
            </a:pPr>
            <a:r>
              <a:rPr lang="en-US" sz="8000">
                <a:solidFill>
                  <a:srgbClr val="FFFFFF"/>
                </a:solidFill>
                <a:latin typeface="Anton"/>
                <a:ea typeface="Anton"/>
                <a:cs typeface="Anton"/>
                <a:sym typeface="Anton"/>
              </a:rPr>
              <a:t>AND ACTION PLAN</a:t>
            </a:r>
          </a:p>
        </p:txBody>
      </p:sp>
      <p:sp>
        <p:nvSpPr>
          <p:cNvPr name="AutoShape 5" id="5"/>
          <p:cNvSpPr/>
          <p:nvPr/>
        </p:nvSpPr>
        <p:spPr>
          <a:xfrm flipH="true" flipV="true">
            <a:off x="-850288" y="2795662"/>
            <a:ext cx="19988576" cy="0"/>
          </a:xfrm>
          <a:prstGeom prst="line">
            <a:avLst/>
          </a:prstGeom>
          <a:ln cap="flat" w="9525">
            <a:solidFill>
              <a:srgbClr val="FFFFF5"/>
            </a:solidFill>
            <a:prstDash val="solid"/>
            <a:headEnd type="none" len="sm" w="sm"/>
            <a:tailEnd type="none" len="sm" w="sm"/>
          </a:ln>
        </p:spPr>
      </p:sp>
      <p:grpSp>
        <p:nvGrpSpPr>
          <p:cNvPr name="Group 6" id="6"/>
          <p:cNvGrpSpPr/>
          <p:nvPr/>
        </p:nvGrpSpPr>
        <p:grpSpPr>
          <a:xfrm rot="0">
            <a:off x="16590459" y="-1241062"/>
            <a:ext cx="1213233" cy="3180530"/>
            <a:chOff x="0" y="0"/>
            <a:chExt cx="319534" cy="837671"/>
          </a:xfrm>
        </p:grpSpPr>
        <p:sp>
          <p:nvSpPr>
            <p:cNvPr name="Freeform 7" id="7"/>
            <p:cNvSpPr/>
            <p:nvPr/>
          </p:nvSpPr>
          <p:spPr>
            <a:xfrm flipH="false" flipV="false" rot="0">
              <a:off x="0" y="0"/>
              <a:ext cx="319534" cy="837671"/>
            </a:xfrm>
            <a:custGeom>
              <a:avLst/>
              <a:gdLst/>
              <a:ahLst/>
              <a:cxnLst/>
              <a:rect r="r" b="b" t="t" l="l"/>
              <a:pathLst>
                <a:path h="837671" w="319534">
                  <a:moveTo>
                    <a:pt x="0" y="0"/>
                  </a:moveTo>
                  <a:lnTo>
                    <a:pt x="319534" y="0"/>
                  </a:lnTo>
                  <a:lnTo>
                    <a:pt x="319534" y="837671"/>
                  </a:lnTo>
                  <a:lnTo>
                    <a:pt x="0" y="837671"/>
                  </a:lnTo>
                  <a:close/>
                </a:path>
              </a:pathLst>
            </a:custGeom>
            <a:gradFill rotWithShape="true">
              <a:gsLst>
                <a:gs pos="0">
                  <a:srgbClr val="0097B2">
                    <a:alpha val="100000"/>
                  </a:srgbClr>
                </a:gs>
                <a:gs pos="100000">
                  <a:srgbClr val="7ED957">
                    <a:alpha val="100000"/>
                  </a:srgbClr>
                </a:gs>
              </a:gsLst>
              <a:lin ang="0"/>
            </a:gradFill>
            <a:ln w="19050" cap="sq">
              <a:solidFill>
                <a:srgbClr val="FFFFFF"/>
              </a:solidFill>
              <a:prstDash val="solid"/>
              <a:miter/>
            </a:ln>
          </p:spPr>
        </p:sp>
        <p:sp>
          <p:nvSpPr>
            <p:cNvPr name="TextBox 8" id="8"/>
            <p:cNvSpPr txBox="true"/>
            <p:nvPr/>
          </p:nvSpPr>
          <p:spPr>
            <a:xfrm>
              <a:off x="0" y="-38100"/>
              <a:ext cx="319534" cy="875771"/>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6899649" y="434928"/>
            <a:ext cx="719302" cy="1222346"/>
          </a:xfrm>
          <a:prstGeom prst="rect">
            <a:avLst/>
          </a:prstGeom>
        </p:spPr>
        <p:txBody>
          <a:bodyPr anchor="t" rtlCol="false" tIns="0" lIns="0" bIns="0" rIns="0">
            <a:spAutoFit/>
          </a:bodyPr>
          <a:lstStyle/>
          <a:p>
            <a:pPr algn="l">
              <a:lnSpc>
                <a:spcPts val="4752"/>
              </a:lnSpc>
            </a:pPr>
            <a:r>
              <a:rPr lang="en-US" sz="4659">
                <a:solidFill>
                  <a:srgbClr val="FFFFFF"/>
                </a:solidFill>
                <a:latin typeface="Anton"/>
                <a:ea typeface="Anton"/>
                <a:cs typeface="Anton"/>
                <a:sym typeface="Anton"/>
              </a:rPr>
              <a:t>20</a:t>
            </a:r>
          </a:p>
          <a:p>
            <a:pPr algn="l">
              <a:lnSpc>
                <a:spcPts val="4752"/>
              </a:lnSpc>
            </a:pPr>
            <a:r>
              <a:rPr lang="en-US" sz="4659">
                <a:solidFill>
                  <a:srgbClr val="FFFFFF"/>
                </a:solidFill>
                <a:latin typeface="Anton"/>
                <a:ea typeface="Anton"/>
                <a:cs typeface="Anton"/>
                <a:sym typeface="Anton"/>
              </a:rPr>
              <a:t>22</a:t>
            </a:r>
          </a:p>
        </p:txBody>
      </p:sp>
      <p:sp>
        <p:nvSpPr>
          <p:cNvPr name="Freeform 10" id="10"/>
          <p:cNvSpPr/>
          <p:nvPr/>
        </p:nvSpPr>
        <p:spPr>
          <a:xfrm flipH="false" flipV="false" rot="-5400000">
            <a:off x="15339429" y="6601287"/>
            <a:ext cx="1567977" cy="627191"/>
          </a:xfrm>
          <a:custGeom>
            <a:avLst/>
            <a:gdLst/>
            <a:ahLst/>
            <a:cxnLst/>
            <a:rect r="r" b="b" t="t" l="l"/>
            <a:pathLst>
              <a:path h="627191" w="1567977">
                <a:moveTo>
                  <a:pt x="0" y="0"/>
                </a:moveTo>
                <a:lnTo>
                  <a:pt x="1567977" y="0"/>
                </a:lnTo>
                <a:lnTo>
                  <a:pt x="1567977" y="627190"/>
                </a:lnTo>
                <a:lnTo>
                  <a:pt x="0" y="6271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1" id="11"/>
          <p:cNvSpPr txBox="true"/>
          <p:nvPr/>
        </p:nvSpPr>
        <p:spPr>
          <a:xfrm rot="0">
            <a:off x="605489" y="3188589"/>
            <a:ext cx="17077022" cy="6069711"/>
          </a:xfrm>
          <a:prstGeom prst="rect">
            <a:avLst/>
          </a:prstGeom>
        </p:spPr>
        <p:txBody>
          <a:bodyPr anchor="t" rtlCol="false" tIns="0" lIns="0" bIns="0" rIns="0">
            <a:spAutoFit/>
          </a:bodyPr>
          <a:lstStyle/>
          <a:p>
            <a:pPr algn="just" marL="561337" indent="-280669" lvl="1">
              <a:lnSpc>
                <a:spcPts val="2651"/>
              </a:lnSpc>
              <a:buFont typeface="Arial"/>
              <a:buChar char="•"/>
            </a:pPr>
            <a:r>
              <a:rPr lang="en-US" sz="2599">
                <a:solidFill>
                  <a:srgbClr val="FFFFFF"/>
                </a:solidFill>
                <a:latin typeface="Times New Roman"/>
                <a:ea typeface="Times New Roman"/>
                <a:cs typeface="Times New Roman"/>
                <a:sym typeface="Times New Roman"/>
              </a:rPr>
              <a:t>The strategy focuses on boosting sales during low-performing months (Jan, Apr, Jul, Sep, Oct) and increasing market penetration in underperforming regions, especially the West. Targeted marketing, sales promotions, and strengthened customer relationships will be key, along with data-driven insights to sustain Central region performance.</a:t>
            </a:r>
          </a:p>
          <a:p>
            <a:pPr algn="just">
              <a:lnSpc>
                <a:spcPts val="2651"/>
              </a:lnSpc>
            </a:pPr>
          </a:p>
          <a:p>
            <a:pPr algn="just" marL="561337" indent="-280669" lvl="1">
              <a:lnSpc>
                <a:spcPts val="2651"/>
              </a:lnSpc>
              <a:buFont typeface="Arial"/>
              <a:buChar char="•"/>
            </a:pPr>
            <a:r>
              <a:rPr lang="en-US" sz="2599">
                <a:solidFill>
                  <a:srgbClr val="FFFFFF"/>
                </a:solidFill>
                <a:latin typeface="Times New Roman"/>
                <a:ea typeface="Times New Roman"/>
                <a:cs typeface="Times New Roman"/>
                <a:sym typeface="Times New Roman"/>
              </a:rPr>
              <a:t>To address regional variations, the strategy will optimize product offerings based on local preferences, with a focus on improving sales in the West by increasing Binder and Desk penetration. In the Central region, complementary products will be introduced to capitalize on strong sales of Binders and Pencils.</a:t>
            </a:r>
          </a:p>
          <a:p>
            <a:pPr algn="just">
              <a:lnSpc>
                <a:spcPts val="2651"/>
              </a:lnSpc>
            </a:pPr>
          </a:p>
          <a:p>
            <a:pPr algn="just" marL="561337" indent="-280669" lvl="1">
              <a:lnSpc>
                <a:spcPts val="2651"/>
              </a:lnSpc>
              <a:buFont typeface="Arial"/>
              <a:buChar char="•"/>
            </a:pPr>
            <a:r>
              <a:rPr lang="en-US" sz="2599">
                <a:solidFill>
                  <a:srgbClr val="FFFFFF"/>
                </a:solidFill>
                <a:latin typeface="Times New Roman"/>
                <a:ea typeface="Times New Roman"/>
                <a:cs typeface="Times New Roman"/>
                <a:sym typeface="Times New Roman"/>
              </a:rPr>
              <a:t>Pricing strategy will aim to standardize prices across regions, enhancing competitiveness, particularly in the West, where high-value items like Desks and Binders are priced higher. Aligning pricing with regional demand will help optimize revenue and customer satisfaction.</a:t>
            </a:r>
          </a:p>
          <a:p>
            <a:pPr algn="just">
              <a:lnSpc>
                <a:spcPts val="2651"/>
              </a:lnSpc>
            </a:pPr>
          </a:p>
          <a:p>
            <a:pPr algn="just">
              <a:lnSpc>
                <a:spcPts val="2651"/>
              </a:lnSpc>
            </a:pPr>
          </a:p>
          <a:p>
            <a:pPr algn="just">
              <a:lnSpc>
                <a:spcPts val="2651"/>
              </a:lnSpc>
              <a:spcBef>
                <a:spcPct val="0"/>
              </a:spcBef>
            </a:pPr>
            <a:r>
              <a:rPr lang="en-US" sz="2599">
                <a:solidFill>
                  <a:srgbClr val="FFFFFF"/>
                </a:solidFill>
                <a:latin typeface="Times New Roman"/>
                <a:ea typeface="Times New Roman"/>
                <a:cs typeface="Times New Roman"/>
                <a:sym typeface="Times New Roman"/>
              </a:rPr>
              <a:t>The action plan will be targeting low-performance months with promotions and focuses on regional growth. Boosting sales in the West with a dedicated team, upselling in the East, and maintaining Central region momentum. It includes optimizing products and pricing strategies, expanding product ranges in Central, promoting Pens in the East, and driving demand for Binders and Desks in the West. Region-specific campaigns, bundling, and dynamic pricing will enhance sales, while customer segmentation and feedback will refine offerings and ensure consistent stock levels across all regions.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111" r="0" b="-9111"/>
            </a:stretch>
          </a:blipFill>
        </p:spPr>
      </p:sp>
      <p:sp>
        <p:nvSpPr>
          <p:cNvPr name="TextBox 3" id="3"/>
          <p:cNvSpPr txBox="true"/>
          <p:nvPr/>
        </p:nvSpPr>
        <p:spPr>
          <a:xfrm rot="0">
            <a:off x="2300693" y="3549996"/>
            <a:ext cx="14364178" cy="2557661"/>
          </a:xfrm>
          <a:prstGeom prst="rect">
            <a:avLst/>
          </a:prstGeom>
        </p:spPr>
        <p:txBody>
          <a:bodyPr anchor="t" rtlCol="false" tIns="0" lIns="0" bIns="0" rIns="0">
            <a:spAutoFit/>
          </a:bodyPr>
          <a:lstStyle/>
          <a:p>
            <a:pPr algn="ctr">
              <a:lnSpc>
                <a:spcPts val="19381"/>
              </a:lnSpc>
            </a:pPr>
            <a:r>
              <a:rPr lang="en-US" sz="19001">
                <a:solidFill>
                  <a:srgbClr val="7ED957"/>
                </a:solidFill>
                <a:latin typeface="Anton"/>
                <a:ea typeface="Anton"/>
                <a:cs typeface="Anton"/>
                <a:sym typeface="Anton"/>
              </a:rPr>
              <a:t>THANK YOU!</a:t>
            </a:r>
          </a:p>
        </p:txBody>
      </p:sp>
      <p:sp>
        <p:nvSpPr>
          <p:cNvPr name="TextBox 4" id="4"/>
          <p:cNvSpPr txBox="true"/>
          <p:nvPr/>
        </p:nvSpPr>
        <p:spPr>
          <a:xfrm rot="0">
            <a:off x="1870140" y="8534884"/>
            <a:ext cx="15175872" cy="723416"/>
          </a:xfrm>
          <a:prstGeom prst="rect">
            <a:avLst/>
          </a:prstGeom>
        </p:spPr>
        <p:txBody>
          <a:bodyPr anchor="t" rtlCol="false" tIns="0" lIns="0" bIns="0" rIns="0">
            <a:spAutoFit/>
          </a:bodyPr>
          <a:lstStyle/>
          <a:p>
            <a:pPr algn="ctr">
              <a:lnSpc>
                <a:spcPts val="2775"/>
              </a:lnSpc>
              <a:spcBef>
                <a:spcPct val="0"/>
              </a:spcBef>
            </a:pPr>
            <a:r>
              <a:rPr lang="en-US" sz="1982">
                <a:solidFill>
                  <a:srgbClr val="FDFDFD"/>
                </a:solidFill>
                <a:latin typeface="Codec Pro"/>
                <a:ea typeface="Codec Pro"/>
                <a:cs typeface="Codec Pro"/>
                <a:sym typeface="Codec Pro"/>
              </a:rPr>
              <a:t>Thank you for your attention to our sales report presentation. If you have any questions or would like to discuss the findings in more detail, please don't hesitate to reach out to our sales team. We appreciate your continued support and partnership.</a:t>
            </a:r>
          </a:p>
        </p:txBody>
      </p:sp>
      <p:sp>
        <p:nvSpPr>
          <p:cNvPr name="Freeform 5" id="5"/>
          <p:cNvSpPr/>
          <p:nvPr/>
        </p:nvSpPr>
        <p:spPr>
          <a:xfrm flipH="false" flipV="false" rot="0">
            <a:off x="15478035" y="4348544"/>
            <a:ext cx="1567977" cy="627191"/>
          </a:xfrm>
          <a:custGeom>
            <a:avLst/>
            <a:gdLst/>
            <a:ahLst/>
            <a:cxnLst/>
            <a:rect r="r" b="b" t="t" l="l"/>
            <a:pathLst>
              <a:path h="627191" w="1567977">
                <a:moveTo>
                  <a:pt x="0" y="0"/>
                </a:moveTo>
                <a:lnTo>
                  <a:pt x="1567977" y="0"/>
                </a:lnTo>
                <a:lnTo>
                  <a:pt x="1567977" y="627191"/>
                </a:lnTo>
                <a:lnTo>
                  <a:pt x="0" y="6271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894846" y="4516309"/>
            <a:ext cx="1567977" cy="627191"/>
          </a:xfrm>
          <a:custGeom>
            <a:avLst/>
            <a:gdLst/>
            <a:ahLst/>
            <a:cxnLst/>
            <a:rect r="r" b="b" t="t" l="l"/>
            <a:pathLst>
              <a:path h="627191" w="1567977">
                <a:moveTo>
                  <a:pt x="0" y="0"/>
                </a:moveTo>
                <a:lnTo>
                  <a:pt x="1567977" y="0"/>
                </a:lnTo>
                <a:lnTo>
                  <a:pt x="1567977" y="627191"/>
                </a:lnTo>
                <a:lnTo>
                  <a:pt x="0" y="6271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DAGPS_1o9vs</dc:identifier>
  <dcterms:modified xsi:type="dcterms:W3CDTF">2011-08-01T06:04:30Z</dcterms:modified>
  <cp:revision>1</cp:revision>
  <dc:title>Orange Black Minimalist Sales Report Presentation</dc:title>
</cp:coreProperties>
</file>