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9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10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1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2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17"/>
  </p:notesMasterIdLst>
  <p:sldIdLst>
    <p:sldId id="259" r:id="rId5"/>
    <p:sldId id="295" r:id="rId6"/>
    <p:sldId id="281" r:id="rId7"/>
    <p:sldId id="294" r:id="rId8"/>
    <p:sldId id="296" r:id="rId9"/>
    <p:sldId id="308" r:id="rId10"/>
    <p:sldId id="305" r:id="rId11"/>
    <p:sldId id="310" r:id="rId12"/>
    <p:sldId id="306" r:id="rId13"/>
    <p:sldId id="307" r:id="rId14"/>
    <p:sldId id="300" r:id="rId15"/>
    <p:sldId id="31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98" autoAdjust="0"/>
  </p:normalViewPr>
  <p:slideViewPr>
    <p:cSldViewPr snapToGrid="0">
      <p:cViewPr>
        <p:scale>
          <a:sx n="80" d="100"/>
          <a:sy n="80" d="100"/>
        </p:scale>
        <p:origin x="34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Data%20for%20projects\Data%20analyst%20job%20posting%20data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for%20projects\Data%20analyst%20job%20posting%20data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for%20projects\Data%20analyst%20job%20posting%20data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for%20projects\Data%20analyst%20job%20posting%20data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for%20projects\Data%20analyst%20job%20posting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Data%20for%20projects\Data%20analyst%20job%20posting%20data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for%20projects\Data%20analyst%20job%20posting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for%20projects\Data%20analyst%20job%20posting%20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for%20projects\Data%20analyst%20job%20posting%20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Data%20for%20projects\Data%20analyst%20job%20posting%20data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for%20projects\Data%20analyst%20job%20posting%20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for%20projects\Data%20analyst%20job%20posting%20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800" b="1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</a:t>
            </a:r>
            <a:r>
              <a:rPr lang="en-US" sz="1800" b="1" strike="noStrik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 salary ($) range</a:t>
            </a:r>
          </a:p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800" b="1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c:rich>
      </c:tx>
      <c:layout>
        <c:manualLayout>
          <c:xMode val="edge"/>
          <c:yMode val="edge"/>
          <c:x val="0.38851460438263058"/>
          <c:y val="2.452911818785828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3.0555555555555555E-2"/>
          <c:y val="0.1704263265589924"/>
          <c:w val="0.93888888888888888"/>
          <c:h val="0.71359371171636499"/>
        </c:manualLayout>
      </c:layout>
      <c:barChart>
        <c:barDir val="col"/>
        <c:grouping val="clustered"/>
        <c:varyColors val="0"/>
        <c:ser>
          <c:idx val="2"/>
          <c:order val="0"/>
          <c:tx>
            <c:strRef>
              <c:f>'Analysis '!$F$3</c:f>
              <c:strCache>
                <c:ptCount val="1"/>
                <c:pt idx="0">
                  <c:v>Count of Salary Range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invertIfNegative val="0"/>
          <c:cat>
            <c:strRef>
              <c:f>'Analysis '!$E$4:$E$8</c:f>
              <c:strCache>
                <c:ptCount val="5"/>
                <c:pt idx="0">
                  <c:v>$42K-$76K</c:v>
                </c:pt>
                <c:pt idx="1">
                  <c:v>$41K-$78K</c:v>
                </c:pt>
                <c:pt idx="2">
                  <c:v>$50K-$86K</c:v>
                </c:pt>
                <c:pt idx="3">
                  <c:v>$60K-$66K</c:v>
                </c:pt>
                <c:pt idx="4">
                  <c:v>$37K-$68K</c:v>
                </c:pt>
              </c:strCache>
            </c:strRef>
          </c:cat>
          <c:val>
            <c:numRef>
              <c:f>'Analysis '!$F$4:$F$8</c:f>
              <c:numCache>
                <c:formatCode>General</c:formatCode>
                <c:ptCount val="5"/>
                <c:pt idx="0">
                  <c:v>51</c:v>
                </c:pt>
                <c:pt idx="1">
                  <c:v>49</c:v>
                </c:pt>
                <c:pt idx="2">
                  <c:v>38</c:v>
                </c:pt>
                <c:pt idx="3">
                  <c:v>29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94-40D3-AEB3-1CC1D4397522}"/>
            </c:ext>
          </c:extLst>
        </c:ser>
        <c:ser>
          <c:idx val="3"/>
          <c:order val="1"/>
          <c:tx>
            <c:strRef>
              <c:f>'Analysis '!$G$3</c:f>
              <c:strCache>
                <c:ptCount val="1"/>
                <c:pt idx="0">
                  <c:v>HL</c:v>
                </c:pt>
              </c:strCache>
            </c:strRef>
          </c:tx>
          <c:spPr>
            <a:solidFill>
              <a:srgbClr val="164863"/>
            </a:solidFill>
          </c:spPr>
          <c:invertIfNegative val="0"/>
          <c:val>
            <c:numRef>
              <c:f>'Analysis '!$G$4:$G$8</c:f>
              <c:numCache>
                <c:formatCode>General</c:formatCode>
                <c:ptCount val="5"/>
                <c:pt idx="0">
                  <c:v>51</c:v>
                </c:pt>
                <c:pt idx="1">
                  <c:v>49</c:v>
                </c:pt>
                <c:pt idx="2">
                  <c:v>38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94-40D3-AEB3-1CC1D4397522}"/>
            </c:ext>
          </c:extLst>
        </c:ser>
        <c:ser>
          <c:idx val="0"/>
          <c:order val="2"/>
          <c:tx>
            <c:strRef>
              <c:f>'Analysis '!$F$3</c:f>
              <c:strCache>
                <c:ptCount val="1"/>
                <c:pt idx="0">
                  <c:v>Count of Salary Range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'Analysis '!$E$4:$E$8</c:f>
              <c:strCache>
                <c:ptCount val="5"/>
                <c:pt idx="0">
                  <c:v>$42K-$76K</c:v>
                </c:pt>
                <c:pt idx="1">
                  <c:v>$41K-$78K</c:v>
                </c:pt>
                <c:pt idx="2">
                  <c:v>$50K-$86K</c:v>
                </c:pt>
                <c:pt idx="3">
                  <c:v>$60K-$66K</c:v>
                </c:pt>
                <c:pt idx="4">
                  <c:v>$37K-$68K</c:v>
                </c:pt>
              </c:strCache>
            </c:strRef>
          </c:cat>
          <c:val>
            <c:numRef>
              <c:f>'Analysis '!$F$4:$F$8</c:f>
              <c:numCache>
                <c:formatCode>General</c:formatCode>
                <c:ptCount val="5"/>
                <c:pt idx="0">
                  <c:v>51</c:v>
                </c:pt>
                <c:pt idx="1">
                  <c:v>49</c:v>
                </c:pt>
                <c:pt idx="2">
                  <c:v>38</c:v>
                </c:pt>
                <c:pt idx="3">
                  <c:v>29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A94-40D3-AEB3-1CC1D4397522}"/>
            </c:ext>
          </c:extLst>
        </c:ser>
        <c:ser>
          <c:idx val="1"/>
          <c:order val="3"/>
          <c:tx>
            <c:strRef>
              <c:f>'Analysis '!$G$3</c:f>
              <c:strCache>
                <c:ptCount val="1"/>
                <c:pt idx="0">
                  <c:v>HL</c:v>
                </c:pt>
              </c:strCache>
            </c:strRef>
          </c:tx>
          <c:spPr>
            <a:solidFill>
              <a:srgbClr val="164863"/>
            </a:solidFill>
            <a:ln>
              <a:noFill/>
            </a:ln>
            <a:effectLst/>
          </c:spPr>
          <c:invertIfNegative val="0"/>
          <c:val>
            <c:numRef>
              <c:f>'Analysis '!$G$4:$G$8</c:f>
              <c:numCache>
                <c:formatCode>General</c:formatCode>
                <c:ptCount val="5"/>
                <c:pt idx="0">
                  <c:v>51</c:v>
                </c:pt>
                <c:pt idx="1">
                  <c:v>49</c:v>
                </c:pt>
                <c:pt idx="2">
                  <c:v>38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A94-40D3-AEB3-1CC1D43975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077676463"/>
        <c:axId val="1365528815"/>
      </c:barChart>
      <c:catAx>
        <c:axId val="1077676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5528815"/>
        <c:crosses val="autoZero"/>
        <c:auto val="1"/>
        <c:lblAlgn val="ctr"/>
        <c:lblOffset val="100"/>
        <c:noMultiLvlLbl val="0"/>
      </c:catAx>
      <c:valAx>
        <c:axId val="136552881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77676463"/>
        <c:crosses val="autoZero"/>
        <c:crossBetween val="between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Market competitors</a:t>
            </a:r>
            <a:r>
              <a:rPr lang="en-US" sz="1600" b="1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 companies</a:t>
            </a:r>
            <a:endParaRPr 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36920384951881E-2"/>
          <c:y val="0.24612232510405677"/>
          <c:w val="0.89019685039370078"/>
          <c:h val="0.651107904479078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'Analysis '!$DS$3</c:f>
              <c:strCache>
                <c:ptCount val="1"/>
                <c:pt idx="0">
                  <c:v>Competitor  ?</c:v>
                </c:pt>
              </c:strCache>
            </c:strRef>
          </c:tx>
          <c:spPr>
            <a:solidFill>
              <a:srgbClr val="DAC0A3"/>
            </a:solidFill>
            <a:ln>
              <a:noFill/>
            </a:ln>
            <a:effectLst/>
          </c:spPr>
          <c:invertIfNegative val="0"/>
          <c:cat>
            <c:strRef>
              <c:f>'Analysis '!$DR$4:$DR$7</c:f>
              <c:strCache>
                <c:ptCount val="4"/>
                <c:pt idx="0">
                  <c:v>Multi-national</c:v>
                </c:pt>
                <c:pt idx="1">
                  <c:v>Big company</c:v>
                </c:pt>
                <c:pt idx="2">
                  <c:v>Small company</c:v>
                </c:pt>
                <c:pt idx="3">
                  <c:v>Startup</c:v>
                </c:pt>
              </c:strCache>
            </c:strRef>
          </c:cat>
          <c:val>
            <c:numRef>
              <c:f>'Analysis '!$DS$4:$DS$7</c:f>
              <c:numCache>
                <c:formatCode>General</c:formatCode>
                <c:ptCount val="4"/>
                <c:pt idx="0">
                  <c:v>204</c:v>
                </c:pt>
                <c:pt idx="1">
                  <c:v>169</c:v>
                </c:pt>
                <c:pt idx="2">
                  <c:v>83</c:v>
                </c:pt>
                <c:pt idx="3">
                  <c:v>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05-4782-B556-CE6E93EE241F}"/>
            </c:ext>
          </c:extLst>
        </c:ser>
        <c:ser>
          <c:idx val="1"/>
          <c:order val="1"/>
          <c:tx>
            <c:strRef>
              <c:f>'Analysis '!$DT$3</c:f>
              <c:strCache>
                <c:ptCount val="1"/>
                <c:pt idx="0">
                  <c:v>Highlight</c:v>
                </c:pt>
              </c:strCache>
            </c:strRef>
          </c:tx>
          <c:spPr>
            <a:solidFill>
              <a:srgbClr val="164863"/>
            </a:solidFill>
            <a:ln>
              <a:noFill/>
            </a:ln>
            <a:effectLst/>
          </c:spPr>
          <c:invertIfNegative val="0"/>
          <c:val>
            <c:numRef>
              <c:f>'Analysis '!$DT$4:$DT$7</c:f>
              <c:numCache>
                <c:formatCode>General</c:formatCode>
                <c:ptCount val="4"/>
                <c:pt idx="0">
                  <c:v>204</c:v>
                </c:pt>
                <c:pt idx="1">
                  <c:v>169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205-4782-B556-CE6E93EE24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311753775"/>
        <c:axId val="1456536623"/>
      </c:barChart>
      <c:catAx>
        <c:axId val="3117537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6536623"/>
        <c:crosses val="autoZero"/>
        <c:auto val="1"/>
        <c:lblAlgn val="ctr"/>
        <c:lblOffset val="100"/>
        <c:noMultiLvlLbl val="0"/>
      </c:catAx>
      <c:valAx>
        <c:axId val="145653662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117537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 5 analyst</a:t>
            </a:r>
            <a:r>
              <a:rPr lang="en-US" sz="1600" b="1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roles in</a:t>
            </a:r>
            <a:r>
              <a:rPr lang="en-US" sz="1600" b="1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USA</a:t>
            </a:r>
            <a:endParaRPr 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5690281811925179E-2"/>
          <c:y val="0.28720766933150149"/>
          <c:w val="0.81828766778435824"/>
          <c:h val="0.623600881465942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'Analysis '!$EG$3</c:f>
              <c:strCache>
                <c:ptCount val="1"/>
                <c:pt idx="0">
                  <c:v>Count of Job Title</c:v>
                </c:pt>
              </c:strCache>
            </c:strRef>
          </c:tx>
          <c:spPr>
            <a:solidFill>
              <a:srgbClr val="DAC0A3"/>
            </a:solidFill>
            <a:ln>
              <a:noFill/>
            </a:ln>
            <a:effectLst/>
          </c:spPr>
          <c:invertIfNegative val="0"/>
          <c:cat>
            <c:strRef>
              <c:f>'Analysis '!$EF$4:$EF$8</c:f>
              <c:strCache>
                <c:ptCount val="5"/>
                <c:pt idx="0">
                  <c:v>data analyst</c:v>
                </c:pt>
                <c:pt idx="1">
                  <c:v>senior data analyst</c:v>
                </c:pt>
                <c:pt idx="2">
                  <c:v>junior data analyst</c:v>
                </c:pt>
                <c:pt idx="3">
                  <c:v>business data analyst</c:v>
                </c:pt>
                <c:pt idx="4">
                  <c:v>data quality analyst</c:v>
                </c:pt>
              </c:strCache>
            </c:strRef>
          </c:cat>
          <c:val>
            <c:numRef>
              <c:f>'Analysis '!$EG$4:$EG$8</c:f>
              <c:numCache>
                <c:formatCode>General</c:formatCode>
                <c:ptCount val="5"/>
                <c:pt idx="0">
                  <c:v>338</c:v>
                </c:pt>
                <c:pt idx="1">
                  <c:v>105</c:v>
                </c:pt>
                <c:pt idx="2">
                  <c:v>47</c:v>
                </c:pt>
                <c:pt idx="3">
                  <c:v>25</c:v>
                </c:pt>
                <c:pt idx="4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81-4D0A-9B5C-4FC635CAB369}"/>
            </c:ext>
          </c:extLst>
        </c:ser>
        <c:ser>
          <c:idx val="1"/>
          <c:order val="1"/>
          <c:tx>
            <c:strRef>
              <c:f>'Analysis '!$EH$3</c:f>
              <c:strCache>
                <c:ptCount val="1"/>
                <c:pt idx="0">
                  <c:v>hk</c:v>
                </c:pt>
              </c:strCache>
            </c:strRef>
          </c:tx>
          <c:spPr>
            <a:solidFill>
              <a:srgbClr val="164863"/>
            </a:solidFill>
            <a:ln>
              <a:noFill/>
            </a:ln>
            <a:effectLst/>
          </c:spPr>
          <c:invertIfNegative val="0"/>
          <c:val>
            <c:numRef>
              <c:f>'Analysis '!$EH$4:$EH$8</c:f>
              <c:numCache>
                <c:formatCode>General</c:formatCode>
                <c:ptCount val="5"/>
                <c:pt idx="0">
                  <c:v>338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81-4D0A-9B5C-4FC635CAB3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439810496"/>
        <c:axId val="1487833423"/>
      </c:barChart>
      <c:catAx>
        <c:axId val="439810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833423"/>
        <c:crosses val="autoZero"/>
        <c:auto val="1"/>
        <c:lblAlgn val="ctr"/>
        <c:lblOffset val="100"/>
        <c:noMultiLvlLbl val="0"/>
      </c:catAx>
      <c:valAx>
        <c:axId val="148783342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39810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 analyst job posting data.xlsx]Analysis !PivotTable13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600" b="1" i="0" u="none" strike="noStrike" kern="1200" spc="0" baseline="0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600" b="1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Job posting by company (revenue)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600" b="1" i="0" u="none" strike="noStrike" kern="1200" spc="0" baseline="0" dirty="0" smtClean="0"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164863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22769828064337216"/>
              <c:y val="-0.10854986220652468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DAC0A3"/>
          </a:solidFill>
          <a:ln w="19050">
            <a:solidFill>
              <a:schemeClr val="lt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164863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22769828064337216"/>
              <c:y val="-0.10854986220652468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DAC0A3"/>
          </a:solidFill>
          <a:ln w="19050">
            <a:solidFill>
              <a:schemeClr val="lt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164863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22769828064337216"/>
              <c:y val="-0.10854986220652468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DAC0A3"/>
          </a:solidFill>
          <a:ln w="19050">
            <a:solidFill>
              <a:schemeClr val="lt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'Analysis '!$EO$4</c:f>
              <c:strCache>
                <c:ptCount val="1"/>
                <c:pt idx="0">
                  <c:v>Total</c:v>
                </c:pt>
              </c:strCache>
            </c:strRef>
          </c:tx>
          <c:explosion val="1"/>
          <c:dPt>
            <c:idx val="0"/>
            <c:bubble3D val="0"/>
            <c:spPr>
              <a:solidFill>
                <a:srgbClr val="16486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BFA-434E-A9DB-0D3232831E1F}"/>
              </c:ext>
            </c:extLst>
          </c:dPt>
          <c:dPt>
            <c:idx val="1"/>
            <c:bubble3D val="0"/>
            <c:spPr>
              <a:solidFill>
                <a:srgbClr val="DAC0A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BFA-434E-A9DB-0D3232831E1F}"/>
              </c:ext>
            </c:extLst>
          </c:dPt>
          <c:dLbls>
            <c:dLbl>
              <c:idx val="0"/>
              <c:layout>
                <c:manualLayout>
                  <c:x val="-0.22769828064337216"/>
                  <c:y val="-0.1085498622065246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FBFA-434E-A9DB-0D3232831E1F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FBFA-434E-A9DB-0D3232831E1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'Analysis '!$EN$5:$EN$6</c:f>
              <c:strCache>
                <c:ptCount val="2"/>
                <c:pt idx="0">
                  <c:v>Million $ company</c:v>
                </c:pt>
                <c:pt idx="1">
                  <c:v>Billion $ company</c:v>
                </c:pt>
              </c:strCache>
            </c:strRef>
          </c:cat>
          <c:val>
            <c:numRef>
              <c:f>'Analysis '!$EO$5:$EO$6</c:f>
              <c:numCache>
                <c:formatCode>General</c:formatCode>
                <c:ptCount val="2"/>
                <c:pt idx="0">
                  <c:v>961</c:v>
                </c:pt>
                <c:pt idx="1">
                  <c:v>459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BFA-434E-A9DB-0D3232831E1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</a:t>
            </a:r>
            <a:r>
              <a:rPr lang="en-US" sz="1800" b="1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type</a:t>
            </a:r>
            <a:r>
              <a:rPr lang="en-US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based on job posting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6425640994358827E-2"/>
          <c:y val="0.10502792814403711"/>
          <c:w val="0.91159971231891501"/>
          <c:h val="0.8541315587266424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'Analysis '!$Y$4</c:f>
              <c:strCache>
                <c:ptCount val="1"/>
                <c:pt idx="0">
                  <c:v>Job Posting</c:v>
                </c:pt>
              </c:strCache>
            </c:strRef>
          </c:tx>
          <c:spPr>
            <a:solidFill>
              <a:srgbClr val="566573"/>
            </a:solidFill>
            <a:ln>
              <a:noFill/>
            </a:ln>
            <a:effectLst/>
          </c:spPr>
          <c:invertIfNegative val="0"/>
          <c:dLbls>
            <c:dLbl>
              <c:idx val="4"/>
              <c:layout>
                <c:manualLayout>
                  <c:x val="-0.1004750652827695"/>
                  <c:y val="9.4299619452806382E-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88CD-4BD2-AF3F-E2AA74223EC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'Analysis '!$X$5:$X$9</c:f>
              <c:strCache>
                <c:ptCount val="5"/>
                <c:pt idx="0">
                  <c:v>New company</c:v>
                </c:pt>
                <c:pt idx="1">
                  <c:v>Late 20th century company</c:v>
                </c:pt>
                <c:pt idx="2">
                  <c:v>Very old company</c:v>
                </c:pt>
                <c:pt idx="3">
                  <c:v>Established company</c:v>
                </c:pt>
                <c:pt idx="4">
                  <c:v>Old company</c:v>
                </c:pt>
              </c:strCache>
            </c:strRef>
          </c:cat>
          <c:val>
            <c:numRef>
              <c:f>'Analysis '!$Y$5:$Y$9</c:f>
              <c:numCache>
                <c:formatCode>General</c:formatCode>
                <c:ptCount val="5"/>
                <c:pt idx="0">
                  <c:v>596</c:v>
                </c:pt>
                <c:pt idx="1">
                  <c:v>576</c:v>
                </c:pt>
                <c:pt idx="2">
                  <c:v>369</c:v>
                </c:pt>
                <c:pt idx="3">
                  <c:v>278</c:v>
                </c:pt>
                <c:pt idx="4">
                  <c:v>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8CD-4BD2-AF3F-E2AA74223EC8}"/>
            </c:ext>
          </c:extLst>
        </c:ser>
        <c:ser>
          <c:idx val="1"/>
          <c:order val="1"/>
          <c:tx>
            <c:strRef>
              <c:f>'Analysis '!$Z$4</c:f>
              <c:strCache>
                <c:ptCount val="1"/>
                <c:pt idx="0">
                  <c:v>Duplicate</c:v>
                </c:pt>
              </c:strCache>
            </c:strRef>
          </c:tx>
          <c:spPr>
            <a:solidFill>
              <a:srgbClr val="566573"/>
            </a:solidFill>
            <a:ln>
              <a:noFill/>
            </a:ln>
            <a:effectLst/>
          </c:spPr>
          <c:invertIfNegative val="0"/>
          <c:cat>
            <c:strRef>
              <c:f>'Analysis '!$X$5:$X$9</c:f>
              <c:strCache>
                <c:ptCount val="5"/>
                <c:pt idx="0">
                  <c:v>New company</c:v>
                </c:pt>
                <c:pt idx="1">
                  <c:v>Late 20th century company</c:v>
                </c:pt>
                <c:pt idx="2">
                  <c:v>Very old company</c:v>
                </c:pt>
                <c:pt idx="3">
                  <c:v>Established company</c:v>
                </c:pt>
                <c:pt idx="4">
                  <c:v>Old company</c:v>
                </c:pt>
              </c:strCache>
            </c:strRef>
          </c:cat>
          <c:val>
            <c:numRef>
              <c:f>'Analysis '!$Z$5:$Z$9</c:f>
              <c:numCache>
                <c:formatCode>General</c:formatCode>
                <c:ptCount val="5"/>
                <c:pt idx="0">
                  <c:v>596</c:v>
                </c:pt>
                <c:pt idx="1">
                  <c:v>576</c:v>
                </c:pt>
                <c:pt idx="2">
                  <c:v>369</c:v>
                </c:pt>
                <c:pt idx="3">
                  <c:v>278</c:v>
                </c:pt>
                <c:pt idx="4">
                  <c:v>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8CD-4BD2-AF3F-E2AA74223E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3"/>
        <c:overlap val="100"/>
        <c:axId val="950026575"/>
        <c:axId val="1276292383"/>
      </c:barChart>
      <c:catAx>
        <c:axId val="950026575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extTo"/>
        <c:crossAx val="1276292383"/>
        <c:crosses val="autoZero"/>
        <c:auto val="1"/>
        <c:lblAlgn val="ctr"/>
        <c:lblOffset val="100"/>
        <c:noMultiLvlLbl val="0"/>
      </c:catAx>
      <c:valAx>
        <c:axId val="1276292383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9500265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</a:t>
            </a:r>
            <a:r>
              <a:rPr lang="en-US" sz="1600" b="1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 sector based on job posting</a:t>
            </a:r>
            <a:endParaRPr 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c:rich>
      </c:tx>
      <c:layout>
        <c:manualLayout>
          <c:xMode val="edge"/>
          <c:yMode val="edge"/>
          <c:x val="0.29267420940468414"/>
          <c:y val="4.0747992554343165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6.0959687731341278E-2"/>
          <c:y val="0.24495089449130431"/>
          <c:w val="0.85111754745998713"/>
          <c:h val="0.62040265738296063"/>
        </c:manualLayout>
      </c:layout>
      <c:barChart>
        <c:barDir val="col"/>
        <c:grouping val="clustered"/>
        <c:varyColors val="0"/>
        <c:ser>
          <c:idx val="2"/>
          <c:order val="0"/>
          <c:tx>
            <c:strRef>
              <c:f>'Analysis '!$BA$2</c:f>
              <c:strCache>
                <c:ptCount val="1"/>
                <c:pt idx="0">
                  <c:v>Job Posting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dLbls>
            <c:delete val="1"/>
          </c:dLbls>
          <c:cat>
            <c:strRef>
              <c:f>'Analysis '!$AZ$3:$AZ$7</c:f>
              <c:strCache>
                <c:ptCount val="5"/>
                <c:pt idx="0">
                  <c:v>Information Technology</c:v>
                </c:pt>
                <c:pt idx="1">
                  <c:v>Business Services</c:v>
                </c:pt>
                <c:pt idx="2">
                  <c:v>Finance</c:v>
                </c:pt>
                <c:pt idx="3">
                  <c:v>Health Care</c:v>
                </c:pt>
                <c:pt idx="4">
                  <c:v>Insurance</c:v>
                </c:pt>
              </c:strCache>
            </c:strRef>
          </c:cat>
          <c:val>
            <c:numRef>
              <c:f>'Analysis '!$BA$3:$BA$7</c:f>
              <c:numCache>
                <c:formatCode>General</c:formatCode>
                <c:ptCount val="5"/>
                <c:pt idx="0">
                  <c:v>568</c:v>
                </c:pt>
                <c:pt idx="1">
                  <c:v>520</c:v>
                </c:pt>
                <c:pt idx="2">
                  <c:v>169</c:v>
                </c:pt>
                <c:pt idx="3">
                  <c:v>151</c:v>
                </c:pt>
                <c:pt idx="4">
                  <c:v>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40-4D64-9945-3D2359329ABE}"/>
            </c:ext>
          </c:extLst>
        </c:ser>
        <c:ser>
          <c:idx val="3"/>
          <c:order val="1"/>
          <c:tx>
            <c:strRef>
              <c:f>'Analysis '!$BB$2</c:f>
              <c:strCache>
                <c:ptCount val="1"/>
                <c:pt idx="0">
                  <c:v>Highlight</c:v>
                </c:pt>
              </c:strCache>
            </c:strRef>
          </c:tx>
          <c:spPr>
            <a:solidFill>
              <a:srgbClr val="566573"/>
            </a:solidFill>
          </c:spPr>
          <c:invertIfNegative val="0"/>
          <c:dLbls>
            <c:delete val="1"/>
          </c:dLbls>
          <c:val>
            <c:numRef>
              <c:f>'Analysis '!$BB$3:$BB$7</c:f>
              <c:numCache>
                <c:formatCode>General</c:formatCode>
                <c:ptCount val="5"/>
                <c:pt idx="0">
                  <c:v>568</c:v>
                </c:pt>
                <c:pt idx="1">
                  <c:v>520</c:v>
                </c:pt>
                <c:pt idx="2">
                  <c:v>169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A40-4D64-9945-3D2359329ABE}"/>
            </c:ext>
          </c:extLst>
        </c:ser>
        <c:ser>
          <c:idx val="0"/>
          <c:order val="2"/>
          <c:tx>
            <c:strRef>
              <c:f>'Analysis '!$BA$2</c:f>
              <c:strCache>
                <c:ptCount val="1"/>
                <c:pt idx="0">
                  <c:v>Job Posting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'Analysis '!$AZ$3:$AZ$7</c:f>
              <c:strCache>
                <c:ptCount val="5"/>
                <c:pt idx="0">
                  <c:v>Information Technology</c:v>
                </c:pt>
                <c:pt idx="1">
                  <c:v>Business Services</c:v>
                </c:pt>
                <c:pt idx="2">
                  <c:v>Finance</c:v>
                </c:pt>
                <c:pt idx="3">
                  <c:v>Health Care</c:v>
                </c:pt>
                <c:pt idx="4">
                  <c:v>Insurance</c:v>
                </c:pt>
              </c:strCache>
            </c:strRef>
          </c:cat>
          <c:val>
            <c:numRef>
              <c:f>'Analysis '!$BA$3:$BA$7</c:f>
              <c:numCache>
                <c:formatCode>General</c:formatCode>
                <c:ptCount val="5"/>
                <c:pt idx="0">
                  <c:v>568</c:v>
                </c:pt>
                <c:pt idx="1">
                  <c:v>520</c:v>
                </c:pt>
                <c:pt idx="2">
                  <c:v>169</c:v>
                </c:pt>
                <c:pt idx="3">
                  <c:v>151</c:v>
                </c:pt>
                <c:pt idx="4">
                  <c:v>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A40-4D64-9945-3D2359329ABE}"/>
            </c:ext>
          </c:extLst>
        </c:ser>
        <c:ser>
          <c:idx val="1"/>
          <c:order val="3"/>
          <c:tx>
            <c:strRef>
              <c:f>'Analysis '!$BB$2</c:f>
              <c:strCache>
                <c:ptCount val="1"/>
                <c:pt idx="0">
                  <c:v>Highlight</c:v>
                </c:pt>
              </c:strCache>
            </c:strRef>
          </c:tx>
          <c:spPr>
            <a:solidFill>
              <a:srgbClr val="566573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'Analysis '!$BB$3:$BB$7</c:f>
              <c:numCache>
                <c:formatCode>General</c:formatCode>
                <c:ptCount val="5"/>
                <c:pt idx="0">
                  <c:v>568</c:v>
                </c:pt>
                <c:pt idx="1">
                  <c:v>520</c:v>
                </c:pt>
                <c:pt idx="2">
                  <c:v>169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A40-4D64-9945-3D2359329AB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1861412480"/>
        <c:axId val="1052173776"/>
      </c:barChart>
      <c:catAx>
        <c:axId val="1861412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2173776"/>
        <c:crosses val="autoZero"/>
        <c:auto val="1"/>
        <c:lblAlgn val="ctr"/>
        <c:lblOffset val="100"/>
        <c:noMultiLvlLbl val="0"/>
      </c:catAx>
      <c:valAx>
        <c:axId val="10521737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61412480"/>
        <c:crosses val="autoZero"/>
        <c:crossBetween val="between"/>
      </c:valAx>
    </c:plotArea>
    <c:plotVisOnly val="1"/>
    <c:dispBlanksAs val="gap"/>
    <c:showDLblsOverMax val="0"/>
    <c:extLst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Job</a:t>
            </a:r>
            <a:r>
              <a:rPr lang="en-US" sz="1600" b="1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posting by industry</a:t>
            </a:r>
            <a:endParaRPr 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2827494892409293E-2"/>
          <c:y val="0.11714493292241972"/>
          <c:w val="0.74619681165244189"/>
          <c:h val="0.8392690630069056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'Analysis '!$BM$2</c:f>
              <c:strCache>
                <c:ptCount val="1"/>
                <c:pt idx="0">
                  <c:v>Count of Job Title</c:v>
                </c:pt>
              </c:strCache>
            </c:strRef>
          </c:tx>
          <c:spPr>
            <a:solidFill>
              <a:srgbClr val="566573"/>
            </a:solidFill>
            <a:ln>
              <a:noFill/>
            </a:ln>
            <a:effectLst/>
          </c:spPr>
          <c:invertIfNegative val="0"/>
          <c:cat>
            <c:strRef>
              <c:f>'Analysis '!$BL$3:$BL$7</c:f>
              <c:strCache>
                <c:ptCount val="5"/>
                <c:pt idx="0">
                  <c:v>Computer Hardware &amp; Software</c:v>
                </c:pt>
                <c:pt idx="1">
                  <c:v>Consulting</c:v>
                </c:pt>
                <c:pt idx="2">
                  <c:v>Health Care Services &amp; Hospitals</c:v>
                </c:pt>
                <c:pt idx="3">
                  <c:v>Staffing &amp; Outsourcing</c:v>
                </c:pt>
                <c:pt idx="4">
                  <c:v>IT Services</c:v>
                </c:pt>
              </c:strCache>
            </c:strRef>
          </c:cat>
          <c:val>
            <c:numRef>
              <c:f>'Analysis '!$BM$3:$BM$7</c:f>
              <c:numCache>
                <c:formatCode>General</c:formatCode>
                <c:ptCount val="5"/>
                <c:pt idx="0">
                  <c:v>110</c:v>
                </c:pt>
                <c:pt idx="1">
                  <c:v>111</c:v>
                </c:pt>
                <c:pt idx="2">
                  <c:v>151</c:v>
                </c:pt>
                <c:pt idx="3">
                  <c:v>320</c:v>
                </c:pt>
                <c:pt idx="4">
                  <c:v>324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70-4368-873A-95B5D0C8A487}"/>
            </c:ext>
          </c:extLst>
        </c:ser>
        <c:ser>
          <c:idx val="1"/>
          <c:order val="1"/>
          <c:tx>
            <c:strRef>
              <c:f>'Analysis '!$BN$2</c:f>
              <c:strCache>
                <c:ptCount val="1"/>
                <c:pt idx="0">
                  <c:v>Duplicates</c:v>
                </c:pt>
              </c:strCache>
            </c:strRef>
          </c:tx>
          <c:spPr>
            <a:solidFill>
              <a:srgbClr val="56657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'Analysis '!$BL$3:$BL$7</c:f>
              <c:strCache>
                <c:ptCount val="5"/>
                <c:pt idx="0">
                  <c:v>Computer Hardware &amp; Software</c:v>
                </c:pt>
                <c:pt idx="1">
                  <c:v>Consulting</c:v>
                </c:pt>
                <c:pt idx="2">
                  <c:v>Health Care Services &amp; Hospitals</c:v>
                </c:pt>
                <c:pt idx="3">
                  <c:v>Staffing &amp; Outsourcing</c:v>
                </c:pt>
                <c:pt idx="4">
                  <c:v>IT Services</c:v>
                </c:pt>
              </c:strCache>
            </c:strRef>
          </c:cat>
          <c:val>
            <c:numRef>
              <c:f>'Analysis '!$BN$3:$BN$7</c:f>
              <c:numCache>
                <c:formatCode>General</c:formatCode>
                <c:ptCount val="5"/>
                <c:pt idx="0">
                  <c:v>110</c:v>
                </c:pt>
                <c:pt idx="1">
                  <c:v>111</c:v>
                </c:pt>
                <c:pt idx="2">
                  <c:v>151</c:v>
                </c:pt>
                <c:pt idx="3">
                  <c:v>320</c:v>
                </c:pt>
                <c:pt idx="4">
                  <c:v>324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70-4368-873A-95B5D0C8A4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00414367"/>
        <c:axId val="1026954784"/>
      </c:barChart>
      <c:catAx>
        <c:axId val="20041436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26954784"/>
        <c:crosses val="autoZero"/>
        <c:auto val="1"/>
        <c:lblAlgn val="ctr"/>
        <c:lblOffset val="100"/>
        <c:noMultiLvlLbl val="0"/>
      </c:catAx>
      <c:valAx>
        <c:axId val="10269547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04143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</a:t>
            </a:r>
            <a:r>
              <a:rPr lang="en-US" sz="1600" b="1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  sectors facing competitors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5325863351862396E-2"/>
          <c:y val="0.18759444574865905"/>
          <c:w val="0.91905545585853721"/>
          <c:h val="0.659300759863815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'Analysis '!$BW$5</c:f>
              <c:strCache>
                <c:ptCount val="1"/>
                <c:pt idx="0">
                  <c:v>Competitors</c:v>
                </c:pt>
              </c:strCache>
            </c:strRef>
          </c:tx>
          <c:spPr>
            <a:solidFill>
              <a:srgbClr val="DAC0A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'Analysis '!$BV$6:$BV$10</c:f>
              <c:strCache>
                <c:ptCount val="5"/>
                <c:pt idx="0">
                  <c:v>Information Technology</c:v>
                </c:pt>
                <c:pt idx="1">
                  <c:v>Business Services</c:v>
                </c:pt>
                <c:pt idx="2">
                  <c:v>Finance</c:v>
                </c:pt>
                <c:pt idx="3">
                  <c:v>Health Care</c:v>
                </c:pt>
                <c:pt idx="4">
                  <c:v>Insurance</c:v>
                </c:pt>
              </c:strCache>
            </c:strRef>
          </c:cat>
          <c:val>
            <c:numRef>
              <c:f>'Analysis '!$BW$6:$BW$10</c:f>
              <c:numCache>
                <c:formatCode>General</c:formatCode>
                <c:ptCount val="5"/>
                <c:pt idx="0">
                  <c:v>143</c:v>
                </c:pt>
                <c:pt idx="1">
                  <c:v>143</c:v>
                </c:pt>
                <c:pt idx="2">
                  <c:v>57</c:v>
                </c:pt>
                <c:pt idx="3">
                  <c:v>37</c:v>
                </c:pt>
                <c:pt idx="4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DD-4A2E-B0EC-1CDA31D88EB2}"/>
            </c:ext>
          </c:extLst>
        </c:ser>
        <c:ser>
          <c:idx val="1"/>
          <c:order val="1"/>
          <c:tx>
            <c:strRef>
              <c:f>'Analysis '!$BX$5</c:f>
              <c:strCache>
                <c:ptCount val="1"/>
                <c:pt idx="0">
                  <c:v>Highlight</c:v>
                </c:pt>
              </c:strCache>
            </c:strRef>
          </c:tx>
          <c:spPr>
            <a:solidFill>
              <a:srgbClr val="164863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'Analysis '!$BX$6:$BX$10</c:f>
              <c:numCache>
                <c:formatCode>General</c:formatCode>
                <c:ptCount val="5"/>
                <c:pt idx="0">
                  <c:v>143</c:v>
                </c:pt>
                <c:pt idx="1">
                  <c:v>143</c:v>
                </c:pt>
                <c:pt idx="2">
                  <c:v>57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DD-4A2E-B0EC-1CDA31D88EB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99"/>
        <c:axId val="375195215"/>
        <c:axId val="1420061615"/>
      </c:barChart>
      <c:catAx>
        <c:axId val="3751952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0061615"/>
        <c:crosses val="autoZero"/>
        <c:auto val="1"/>
        <c:lblAlgn val="ctr"/>
        <c:lblOffset val="100"/>
        <c:noMultiLvlLbl val="0"/>
      </c:catAx>
      <c:valAx>
        <c:axId val="142006161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751952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</a:t>
            </a:r>
            <a:r>
              <a:rPr lang="en-US" sz="1800" b="1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 industry facing competitors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7738165895092253E-2"/>
          <c:y val="0.16766804694372331"/>
          <c:w val="0.82364533658644778"/>
          <c:h val="0.7900039334320266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'Analysis '!$CI$15</c:f>
              <c:strCache>
                <c:ptCount val="1"/>
                <c:pt idx="0">
                  <c:v>Competitors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'Analysis '!$CH$16:$CH$20</c:f>
              <c:strCache>
                <c:ptCount val="5"/>
                <c:pt idx="0">
                  <c:v>Staffing &amp; Outsourcing</c:v>
                </c:pt>
                <c:pt idx="1">
                  <c:v>IT Services</c:v>
                </c:pt>
                <c:pt idx="2">
                  <c:v>Computer Hardware &amp; Software</c:v>
                </c:pt>
                <c:pt idx="3">
                  <c:v>Health Care Services &amp; Hospitals</c:v>
                </c:pt>
                <c:pt idx="4">
                  <c:v>Consulting</c:v>
                </c:pt>
              </c:strCache>
            </c:strRef>
          </c:cat>
          <c:val>
            <c:numRef>
              <c:f>'Analysis '!$CI$16:$CI$20</c:f>
              <c:numCache>
                <c:formatCode>General</c:formatCode>
                <c:ptCount val="5"/>
                <c:pt idx="0">
                  <c:v>108</c:v>
                </c:pt>
                <c:pt idx="1">
                  <c:v>56</c:v>
                </c:pt>
                <c:pt idx="2">
                  <c:v>45</c:v>
                </c:pt>
                <c:pt idx="3">
                  <c:v>37</c:v>
                </c:pt>
                <c:pt idx="4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95-4E80-BAD6-392D6FF5C1CE}"/>
            </c:ext>
          </c:extLst>
        </c:ser>
        <c:ser>
          <c:idx val="1"/>
          <c:order val="1"/>
          <c:tx>
            <c:strRef>
              <c:f>'Analysis '!$CJ$15</c:f>
              <c:strCache>
                <c:ptCount val="1"/>
                <c:pt idx="0">
                  <c:v>Duplicates</c:v>
                </c:pt>
              </c:strCache>
            </c:strRef>
          </c:tx>
          <c:spPr>
            <a:solidFill>
              <a:srgbClr val="164863"/>
            </a:solidFill>
            <a:ln>
              <a:noFill/>
            </a:ln>
            <a:effectLst/>
          </c:spPr>
          <c:invertIfNegative val="0"/>
          <c:cat>
            <c:strRef>
              <c:f>'Analysis '!$CH$16:$CH$20</c:f>
              <c:strCache>
                <c:ptCount val="5"/>
                <c:pt idx="0">
                  <c:v>Staffing &amp; Outsourcing</c:v>
                </c:pt>
                <c:pt idx="1">
                  <c:v>IT Services</c:v>
                </c:pt>
                <c:pt idx="2">
                  <c:v>Computer Hardware &amp; Software</c:v>
                </c:pt>
                <c:pt idx="3">
                  <c:v>Health Care Services &amp; Hospitals</c:v>
                </c:pt>
                <c:pt idx="4">
                  <c:v>Consulting</c:v>
                </c:pt>
              </c:strCache>
            </c:strRef>
          </c:cat>
          <c:val>
            <c:numRef>
              <c:f>'Analysis '!$CJ$16:$CJ$20</c:f>
              <c:numCache>
                <c:formatCode>General</c:formatCode>
                <c:ptCount val="5"/>
                <c:pt idx="0">
                  <c:v>108</c:v>
                </c:pt>
                <c:pt idx="1">
                  <c:v>56</c:v>
                </c:pt>
                <c:pt idx="2">
                  <c:v>45</c:v>
                </c:pt>
                <c:pt idx="3">
                  <c:v>37</c:v>
                </c:pt>
                <c:pt idx="4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95-4E80-BAD6-392D6FF5C1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178309247"/>
        <c:axId val="636134063"/>
      </c:barChart>
      <c:catAx>
        <c:axId val="1178309247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extTo"/>
        <c:crossAx val="636134063"/>
        <c:crosses val="autoZero"/>
        <c:auto val="1"/>
        <c:lblAlgn val="ctr"/>
        <c:lblOffset val="100"/>
        <c:noMultiLvlLbl val="0"/>
      </c:catAx>
      <c:valAx>
        <c:axId val="636134063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11783092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Market competitors by company type</a:t>
            </a:r>
          </a:p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1.6913317987543038E-2"/>
          <c:y val="0.14828583373103471"/>
          <c:w val="0.76884854649324552"/>
          <c:h val="0.80773616219667144"/>
        </c:manualLayout>
      </c:layout>
      <c:barChart>
        <c:barDir val="bar"/>
        <c:grouping val="clustered"/>
        <c:varyColors val="0"/>
        <c:ser>
          <c:idx val="2"/>
          <c:order val="0"/>
          <c:tx>
            <c:strRef>
              <c:f>'Analysis '!$CI$15</c:f>
              <c:strCache>
                <c:ptCount val="1"/>
                <c:pt idx="0">
                  <c:v>Competitors</c:v>
                </c:pt>
              </c:strCache>
            </c:strRef>
          </c:tx>
          <c:invertIfNegative val="0"/>
          <c:cat>
            <c:strRef>
              <c:f>'Analysis '!$CH$16:$CH$20</c:f>
              <c:strCache>
                <c:ptCount val="5"/>
                <c:pt idx="0">
                  <c:v>Staffing &amp; Outsourcing</c:v>
                </c:pt>
                <c:pt idx="1">
                  <c:v>IT Services</c:v>
                </c:pt>
                <c:pt idx="2">
                  <c:v>Computer Hardware &amp; Software</c:v>
                </c:pt>
                <c:pt idx="3">
                  <c:v>Health Care Services &amp; Hospitals</c:v>
                </c:pt>
                <c:pt idx="4">
                  <c:v>Consulting</c:v>
                </c:pt>
              </c:strCache>
            </c:strRef>
          </c:cat>
          <c:val>
            <c:numRef>
              <c:f>'Analysis '!$CI$16:$CI$20</c:f>
              <c:numCache>
                <c:formatCode>General</c:formatCode>
                <c:ptCount val="5"/>
                <c:pt idx="0">
                  <c:v>108</c:v>
                </c:pt>
                <c:pt idx="1">
                  <c:v>56</c:v>
                </c:pt>
                <c:pt idx="2">
                  <c:v>45</c:v>
                </c:pt>
                <c:pt idx="3">
                  <c:v>37</c:v>
                </c:pt>
                <c:pt idx="4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DA-446D-A19A-DDF171A2CF93}"/>
            </c:ext>
          </c:extLst>
        </c:ser>
        <c:ser>
          <c:idx val="3"/>
          <c:order val="1"/>
          <c:tx>
            <c:strRef>
              <c:f>'Analysis '!$CJ$15</c:f>
              <c:strCache>
                <c:ptCount val="1"/>
                <c:pt idx="0">
                  <c:v>Duplicates</c:v>
                </c:pt>
              </c:strCache>
            </c:strRef>
          </c:tx>
          <c:spPr>
            <a:solidFill>
              <a:srgbClr val="164863"/>
            </a:solidFill>
          </c:spPr>
          <c:invertIfNegative val="0"/>
          <c:cat>
            <c:strRef>
              <c:f>'Analysis '!$CH$16:$CH$20</c:f>
              <c:strCache>
                <c:ptCount val="5"/>
                <c:pt idx="0">
                  <c:v>Staffing &amp; Outsourcing</c:v>
                </c:pt>
                <c:pt idx="1">
                  <c:v>IT Services</c:v>
                </c:pt>
                <c:pt idx="2">
                  <c:v>Computer Hardware &amp; Software</c:v>
                </c:pt>
                <c:pt idx="3">
                  <c:v>Health Care Services &amp; Hospitals</c:v>
                </c:pt>
                <c:pt idx="4">
                  <c:v>Consulting</c:v>
                </c:pt>
              </c:strCache>
            </c:strRef>
          </c:cat>
          <c:val>
            <c:numRef>
              <c:f>'Analysis '!$CJ$16:$CJ$20</c:f>
              <c:numCache>
                <c:formatCode>General</c:formatCode>
                <c:ptCount val="5"/>
                <c:pt idx="0">
                  <c:v>108</c:v>
                </c:pt>
                <c:pt idx="1">
                  <c:v>56</c:v>
                </c:pt>
                <c:pt idx="2">
                  <c:v>45</c:v>
                </c:pt>
                <c:pt idx="3">
                  <c:v>37</c:v>
                </c:pt>
                <c:pt idx="4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0DA-446D-A19A-DDF171A2CF93}"/>
            </c:ext>
          </c:extLst>
        </c:ser>
        <c:ser>
          <c:idx val="0"/>
          <c:order val="2"/>
          <c:tx>
            <c:strRef>
              <c:f>'Analysis '!$CH$36</c:f>
              <c:strCache>
                <c:ptCount val="1"/>
                <c:pt idx="0">
                  <c:v>Count of Competitor  ?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3"/>
              <c:layout>
                <c:manualLayout>
                  <c:x val="-0.13025533635158865"/>
                  <c:y val="3.1480317877084427E-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1119285799264515"/>
                      <c:h val="6.39081933193728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A0DA-446D-A19A-DDF171A2CF93}"/>
                </c:ext>
              </c:extLst>
            </c:dLbl>
            <c:dLbl>
              <c:idx val="4"/>
              <c:layout>
                <c:manualLayout>
                  <c:x val="-7.7995545105096056E-2"/>
                  <c:y val="3.998945363710202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10594307062989752"/>
                      <c:h val="6.39081933193728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A0DA-446D-A19A-DDF171A2CF9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'Analysis '!$CG$37:$CG$41</c:f>
              <c:strCache>
                <c:ptCount val="5"/>
                <c:pt idx="0">
                  <c:v>Late 20th century company</c:v>
                </c:pt>
                <c:pt idx="1">
                  <c:v>Established company</c:v>
                </c:pt>
                <c:pt idx="2">
                  <c:v>New company</c:v>
                </c:pt>
                <c:pt idx="3">
                  <c:v>Very old co</c:v>
                </c:pt>
                <c:pt idx="4">
                  <c:v>Old co.</c:v>
                </c:pt>
              </c:strCache>
            </c:strRef>
          </c:cat>
          <c:val>
            <c:numRef>
              <c:f>'Analysis '!$CH$37:$CH$41</c:f>
              <c:numCache>
                <c:formatCode>General</c:formatCode>
                <c:ptCount val="5"/>
                <c:pt idx="0">
                  <c:v>246</c:v>
                </c:pt>
                <c:pt idx="1">
                  <c:v>131</c:v>
                </c:pt>
                <c:pt idx="2">
                  <c:v>91</c:v>
                </c:pt>
                <c:pt idx="3">
                  <c:v>29</c:v>
                </c:pt>
                <c:pt idx="4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0DA-446D-A19A-DDF171A2CF93}"/>
            </c:ext>
          </c:extLst>
        </c:ser>
        <c:ser>
          <c:idx val="1"/>
          <c:order val="3"/>
          <c:tx>
            <c:strRef>
              <c:f>'Analysis '!$CI$36</c:f>
              <c:strCache>
                <c:ptCount val="1"/>
                <c:pt idx="0">
                  <c:v>duplicate</c:v>
                </c:pt>
              </c:strCache>
            </c:strRef>
          </c:tx>
          <c:spPr>
            <a:solidFill>
              <a:srgbClr val="164863"/>
            </a:solidFill>
            <a:ln>
              <a:noFill/>
            </a:ln>
            <a:effectLst/>
          </c:spPr>
          <c:invertIfNegative val="0"/>
          <c:cat>
            <c:strRef>
              <c:f>'Analysis '!$CG$37:$CG$41</c:f>
              <c:strCache>
                <c:ptCount val="5"/>
                <c:pt idx="0">
                  <c:v>Late 20th century company</c:v>
                </c:pt>
                <c:pt idx="1">
                  <c:v>Established company</c:v>
                </c:pt>
                <c:pt idx="2">
                  <c:v>New company</c:v>
                </c:pt>
                <c:pt idx="3">
                  <c:v>Very old co</c:v>
                </c:pt>
                <c:pt idx="4">
                  <c:v>Old co.</c:v>
                </c:pt>
              </c:strCache>
            </c:strRef>
          </c:cat>
          <c:val>
            <c:numRef>
              <c:f>'Analysis '!$CI$37:$CI$41</c:f>
              <c:numCache>
                <c:formatCode>General</c:formatCode>
                <c:ptCount val="5"/>
                <c:pt idx="0">
                  <c:v>246</c:v>
                </c:pt>
                <c:pt idx="1">
                  <c:v>131</c:v>
                </c:pt>
                <c:pt idx="2">
                  <c:v>91</c:v>
                </c:pt>
                <c:pt idx="3">
                  <c:v>29</c:v>
                </c:pt>
                <c:pt idx="4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0DA-446D-A19A-DDF171A2CF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overlap val="100"/>
        <c:axId val="1365460527"/>
        <c:axId val="1985024575"/>
      </c:barChart>
      <c:catAx>
        <c:axId val="1365460527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extTo"/>
        <c:crossAx val="1985024575"/>
        <c:crosses val="autoZero"/>
        <c:auto val="1"/>
        <c:lblAlgn val="ctr"/>
        <c:lblOffset val="100"/>
        <c:noMultiLvlLbl val="0"/>
      </c:catAx>
      <c:valAx>
        <c:axId val="1985024575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1365460527"/>
        <c:crosses val="autoZero"/>
        <c:crossBetween val="between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</a:t>
            </a:r>
            <a:r>
              <a:rPr lang="en-US" sz="1800" b="1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 states by job posting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c:rich>
      </c:tx>
      <c:layout>
        <c:manualLayout>
          <c:xMode val="edge"/>
          <c:yMode val="edge"/>
          <c:x val="0.57330243887494936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9247594050743664E-2"/>
          <c:y val="0.125"/>
          <c:w val="0.78520991480978042"/>
          <c:h val="0.767600612423447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'Analysis '!$CT$4</c:f>
              <c:strCache>
                <c:ptCount val="1"/>
                <c:pt idx="0">
                  <c:v>job postings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'Analysis '!$CS$5:$CS$9</c:f>
              <c:strCache>
                <c:ptCount val="5"/>
                <c:pt idx="0">
                  <c:v> CA</c:v>
                </c:pt>
                <c:pt idx="1">
                  <c:v> TX</c:v>
                </c:pt>
                <c:pt idx="2">
                  <c:v> NY</c:v>
                </c:pt>
                <c:pt idx="3">
                  <c:v> IL</c:v>
                </c:pt>
                <c:pt idx="4">
                  <c:v> PA</c:v>
                </c:pt>
              </c:strCache>
            </c:strRef>
          </c:cat>
          <c:val>
            <c:numRef>
              <c:f>'Analysis '!$CT$5:$CT$9</c:f>
              <c:numCache>
                <c:formatCode>0</c:formatCode>
                <c:ptCount val="5"/>
                <c:pt idx="0">
                  <c:v>518</c:v>
                </c:pt>
                <c:pt idx="1">
                  <c:v>339</c:v>
                </c:pt>
                <c:pt idx="2">
                  <c:v>282</c:v>
                </c:pt>
                <c:pt idx="3">
                  <c:v>139</c:v>
                </c:pt>
                <c:pt idx="4">
                  <c:v>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56-45C9-95EC-9E40BA1037F4}"/>
            </c:ext>
          </c:extLst>
        </c:ser>
        <c:ser>
          <c:idx val="1"/>
          <c:order val="1"/>
          <c:tx>
            <c:strRef>
              <c:f>'Analysis '!$CU$4</c:f>
              <c:strCache>
                <c:ptCount val="1"/>
                <c:pt idx="0">
                  <c:v>highlight</c:v>
                </c:pt>
              </c:strCache>
            </c:strRef>
          </c:tx>
          <c:spPr>
            <a:solidFill>
              <a:srgbClr val="164863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'Analysis '!$CU$5:$CU$9</c:f>
              <c:numCache>
                <c:formatCode>General</c:formatCode>
                <c:ptCount val="5"/>
                <c:pt idx="0">
                  <c:v>518</c:v>
                </c:pt>
                <c:pt idx="1">
                  <c:v>339</c:v>
                </c:pt>
                <c:pt idx="2">
                  <c:v>282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56-45C9-95EC-9E40BA1037F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690210415"/>
        <c:axId val="629853183"/>
      </c:barChart>
      <c:catAx>
        <c:axId val="6902104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9853183"/>
        <c:crosses val="autoZero"/>
        <c:auto val="1"/>
        <c:lblAlgn val="ctr"/>
        <c:lblOffset val="100"/>
        <c:noMultiLvlLbl val="0"/>
      </c:catAx>
      <c:valAx>
        <c:axId val="629853183"/>
        <c:scaling>
          <c:orientation val="minMax"/>
        </c:scaling>
        <c:delete val="1"/>
        <c:axPos val="l"/>
        <c:numFmt formatCode="0" sourceLinked="1"/>
        <c:majorTickMark val="none"/>
        <c:minorTickMark val="none"/>
        <c:tickLblPos val="nextTo"/>
        <c:crossAx val="6902104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 analyst job posting data.xlsx]Analysis !PivotTable9</c:name>
    <c:fmtId val="1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600" b="1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Company(size) by job posting</a:t>
            </a:r>
            <a:endParaRPr 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164863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20647964796479648"/>
              <c:y val="1.063404138436183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11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17178226484065728"/>
                  <c:h val="0.1471705426356589"/>
                </c:manualLayout>
              </c15:layout>
            </c:ext>
          </c:extLst>
        </c:dLbl>
      </c:pivotFmt>
      <c:pivotFmt>
        <c:idx val="2"/>
        <c:spPr>
          <a:solidFill>
            <a:schemeClr val="accent1">
              <a:lumMod val="75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7.4946770267577859E-2"/>
              <c:y val="-0.1648449612403100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DAC0A3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3.3917864227367617E-2"/>
              <c:y val="0.2025193798449612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tx1">
              <a:lumMod val="65000"/>
              <a:lumOff val="35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8669655154491827"/>
              <c:y val="6.373283281450284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164863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20647964796479648"/>
              <c:y val="1.063404138436183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11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17178226484065728"/>
                  <c:h val="0.1471705426356589"/>
                </c:manualLayout>
              </c15:layout>
            </c:ext>
          </c:extLst>
        </c:dLbl>
      </c:pivotFmt>
      <c:pivotFmt>
        <c:idx val="7"/>
        <c:spPr>
          <a:solidFill>
            <a:schemeClr val="accent1">
              <a:lumMod val="75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7.4946770267577859E-2"/>
              <c:y val="-0.1648449612403100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tx1">
              <a:lumMod val="65000"/>
              <a:lumOff val="35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8669655154491827"/>
              <c:y val="6.373283281450284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DAC0A3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3.3917864227367617E-2"/>
              <c:y val="0.2025193798449612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164863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20647964796479648"/>
              <c:y val="1.063404138436183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11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17178226484065728"/>
                  <c:h val="0.1471705426356589"/>
                </c:manualLayout>
              </c15:layout>
            </c:ext>
          </c:extLst>
        </c:dLbl>
      </c:pivotFmt>
      <c:pivotFmt>
        <c:idx val="12"/>
        <c:spPr>
          <a:solidFill>
            <a:schemeClr val="accent1">
              <a:lumMod val="75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7.4946770267577859E-2"/>
              <c:y val="-0.1648449612403100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tx1">
              <a:lumMod val="65000"/>
              <a:lumOff val="35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8669655154491827"/>
              <c:y val="6.373283281450284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rgbClr val="DAC0A3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3.3917864227367617E-2"/>
              <c:y val="0.2025193798449612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rgbClr val="164863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20647964796479648"/>
              <c:y val="1.063404138436183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11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17178226484065728"/>
                  <c:h val="0.1471705426356589"/>
                </c:manualLayout>
              </c15:layout>
            </c:ext>
          </c:extLst>
        </c:dLbl>
      </c:pivotFmt>
      <c:pivotFmt>
        <c:idx val="17"/>
        <c:spPr>
          <a:solidFill>
            <a:schemeClr val="accent1">
              <a:lumMod val="75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7.4946770267577859E-2"/>
              <c:y val="-0.1648449612403100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tx1">
              <a:lumMod val="65000"/>
              <a:lumOff val="35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21398788240561104"/>
              <c:y val="5.126437955210673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rgbClr val="DAC0A3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3.3917864227367617E-2"/>
              <c:y val="0.2025193798449612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rgbClr val="164863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20647964796479648"/>
              <c:y val="1.063404138436183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11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17178226484065728"/>
                  <c:h val="0.1471705426356589"/>
                </c:manualLayout>
              </c15:layout>
            </c:ext>
          </c:extLst>
        </c:dLbl>
      </c:pivotFmt>
      <c:pivotFmt>
        <c:idx val="22"/>
        <c:spPr>
          <a:solidFill>
            <a:schemeClr val="accent1">
              <a:lumMod val="75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7.4946770267577859E-2"/>
              <c:y val="-0.1648449612403100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tx1">
              <a:lumMod val="65000"/>
              <a:lumOff val="35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21398788240561104"/>
              <c:y val="5.126437955210673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rgbClr val="DAC0A3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3.3917864227367617E-2"/>
              <c:y val="0.2025193798449612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rgbClr val="164863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20647964796479648"/>
              <c:y val="1.063404138436183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11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17178226484065728"/>
                  <c:h val="0.1471705426356589"/>
                </c:manualLayout>
              </c15:layout>
            </c:ext>
          </c:extLst>
        </c:dLbl>
      </c:pivotFmt>
      <c:pivotFmt>
        <c:idx val="27"/>
        <c:spPr>
          <a:solidFill>
            <a:schemeClr val="accent1">
              <a:lumMod val="75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7.4946770267577859E-2"/>
              <c:y val="-0.1648449612403100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tx1">
              <a:lumMod val="65000"/>
              <a:lumOff val="35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21398788240561104"/>
              <c:y val="5.126437955210673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rgbClr val="DAC0A3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3.3917864227367617E-2"/>
              <c:y val="0.2025193798449612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rgbClr val="164863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20647964796479648"/>
              <c:y val="1.063404138436183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11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17178226484065728"/>
                  <c:h val="0.1471705426356589"/>
                </c:manualLayout>
              </c15:layout>
            </c:ext>
          </c:extLst>
        </c:dLbl>
      </c:pivotFmt>
      <c:pivotFmt>
        <c:idx val="32"/>
        <c:spPr>
          <a:solidFill>
            <a:schemeClr val="accent1">
              <a:lumMod val="75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7.4946770267577859E-2"/>
              <c:y val="-0.1648449612403100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tx1">
              <a:lumMod val="65000"/>
              <a:lumOff val="35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21398788240561104"/>
              <c:y val="5.126437955210673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rgbClr val="DAC0A3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3.3917864227367617E-2"/>
              <c:y val="0.2025193798449612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rgbClr val="164863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20647964796479648"/>
              <c:y val="1.063404138436183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11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17178226484065728"/>
                  <c:h val="0.1471705426356589"/>
                </c:manualLayout>
              </c15:layout>
            </c:ext>
          </c:extLst>
        </c:dLbl>
      </c:pivotFmt>
      <c:pivotFmt>
        <c:idx val="37"/>
        <c:spPr>
          <a:solidFill>
            <a:schemeClr val="accent1">
              <a:lumMod val="75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7.4946770267577859E-2"/>
              <c:y val="-0.1648449612403100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tx1">
              <a:lumMod val="65000"/>
              <a:lumOff val="35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21398788240561104"/>
              <c:y val="5.126437955210673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rgbClr val="DAC0A3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3.3917864227367617E-2"/>
              <c:y val="0.2025193798449612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670503489902879"/>
          <c:y val="0.10047283498610932"/>
          <c:w val="0.48692979623603833"/>
          <c:h val="0.85872977908376136"/>
        </c:manualLayout>
      </c:layout>
      <c:pieChart>
        <c:varyColors val="1"/>
        <c:ser>
          <c:idx val="0"/>
          <c:order val="0"/>
          <c:tx>
            <c:strRef>
              <c:f>'Analysis '!$DH$2</c:f>
              <c:strCache>
                <c:ptCount val="1"/>
                <c:pt idx="0">
                  <c:v>Total</c:v>
                </c:pt>
              </c:strCache>
            </c:strRef>
          </c:tx>
          <c:explosion val="1"/>
          <c:dPt>
            <c:idx val="0"/>
            <c:bubble3D val="0"/>
            <c:spPr>
              <a:solidFill>
                <a:srgbClr val="16486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F2F-4B56-9553-9CA89FB0DE70}"/>
              </c:ext>
            </c:extLst>
          </c:dPt>
          <c:dPt>
            <c:idx val="1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F2F-4B56-9553-9CA89FB0DE70}"/>
              </c:ext>
            </c:extLst>
          </c:dPt>
          <c:dPt>
            <c:idx val="2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F2F-4B56-9553-9CA89FB0DE70}"/>
              </c:ext>
            </c:extLst>
          </c:dPt>
          <c:dPt>
            <c:idx val="3"/>
            <c:bubble3D val="0"/>
            <c:spPr>
              <a:solidFill>
                <a:srgbClr val="DAC0A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F2F-4B56-9553-9CA89FB0DE70}"/>
              </c:ext>
            </c:extLst>
          </c:dPt>
          <c:dLbls>
            <c:dLbl>
              <c:idx val="0"/>
              <c:layout>
                <c:manualLayout>
                  <c:x val="-0.20647964796479648"/>
                  <c:y val="1.063404138436183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7178226484065728"/>
                      <c:h val="0.147170542635658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3F2F-4B56-9553-9CA89FB0DE70}"/>
                </c:ext>
              </c:extLst>
            </c:dLbl>
            <c:dLbl>
              <c:idx val="1"/>
              <c:layout>
                <c:manualLayout>
                  <c:x val="7.4946770267577859E-2"/>
                  <c:y val="-0.1648449612403100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3F2F-4B56-9553-9CA89FB0DE70}"/>
                </c:ext>
              </c:extLst>
            </c:dLbl>
            <c:dLbl>
              <c:idx val="2"/>
              <c:layout>
                <c:manualLayout>
                  <c:x val="0.21398788240561104"/>
                  <c:y val="5.126437955210673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3F2F-4B56-9553-9CA89FB0DE70}"/>
                </c:ext>
              </c:extLst>
            </c:dLbl>
            <c:dLbl>
              <c:idx val="3"/>
              <c:layout>
                <c:manualLayout>
                  <c:x val="3.3917864227367617E-2"/>
                  <c:y val="0.2025193798449612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3F2F-4B56-9553-9CA89FB0DE7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'Analysis '!$DG$3:$DG$7</c:f>
              <c:strCache>
                <c:ptCount val="4"/>
                <c:pt idx="0">
                  <c:v>Startup</c:v>
                </c:pt>
                <c:pt idx="1">
                  <c:v>Small company</c:v>
                </c:pt>
                <c:pt idx="2">
                  <c:v>Big company</c:v>
                </c:pt>
                <c:pt idx="3">
                  <c:v>Multi-national</c:v>
                </c:pt>
              </c:strCache>
            </c:strRef>
          </c:cat>
          <c:val>
            <c:numRef>
              <c:f>'Analysis '!$DH$3:$DH$7</c:f>
              <c:numCache>
                <c:formatCode>General</c:formatCode>
                <c:ptCount val="4"/>
                <c:pt idx="0">
                  <c:v>642</c:v>
                </c:pt>
                <c:pt idx="1">
                  <c:v>441</c:v>
                </c:pt>
                <c:pt idx="2">
                  <c:v>438</c:v>
                </c:pt>
                <c:pt idx="3">
                  <c:v>369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F2F-4B56-9553-9CA89FB0DE7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30"/>
      </c:pieChart>
      <c:spPr>
        <a:noFill/>
        <a:ln w="25400"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03B5A-21DF-4BBB-8059-B6B192FC641E}" type="datetimeFigureOut">
              <a:rPr lang="en-US" smtClean="0"/>
              <a:t>9/12/2024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EF503-E31C-4FCE-86D9-0C61A5CBE2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128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EB13613-B0EE-441F-BE95-C20ED5BBAD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0800000">
            <a:off x="-33556" y="-3643"/>
            <a:ext cx="4613230" cy="6861641"/>
          </a:xfrm>
          <a:custGeom>
            <a:avLst/>
            <a:gdLst>
              <a:gd name="connsiteX0" fmla="*/ 4613230 w 4613230"/>
              <a:gd name="connsiteY0" fmla="*/ 6861641 h 6861641"/>
              <a:gd name="connsiteX1" fmla="*/ 0 w 4613230"/>
              <a:gd name="connsiteY1" fmla="*/ 6861641 h 6861641"/>
              <a:gd name="connsiteX2" fmla="*/ 1788950 w 4613230"/>
              <a:gd name="connsiteY2" fmla="*/ 0 h 6861641"/>
              <a:gd name="connsiteX3" fmla="*/ 4613230 w 4613230"/>
              <a:gd name="connsiteY3" fmla="*/ 0 h 6861641"/>
              <a:gd name="connsiteX4" fmla="*/ 4613230 w 4613230"/>
              <a:gd name="connsiteY4" fmla="*/ 6861641 h 686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3230" h="6861641">
                <a:moveTo>
                  <a:pt x="4613230" y="6861641"/>
                </a:moveTo>
                <a:lnTo>
                  <a:pt x="0" y="6861641"/>
                </a:lnTo>
                <a:lnTo>
                  <a:pt x="1788950" y="0"/>
                </a:lnTo>
                <a:lnTo>
                  <a:pt x="4613230" y="0"/>
                </a:lnTo>
                <a:lnTo>
                  <a:pt x="4613230" y="68616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2399D2ED-C606-4FE3-B01C-3A0A39699E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0800000">
            <a:off x="-33556" y="-14280"/>
            <a:ext cx="4615080" cy="10637"/>
          </a:xfrm>
          <a:custGeom>
            <a:avLst/>
            <a:gdLst>
              <a:gd name="connsiteX0" fmla="*/ 4615080 w 4615080"/>
              <a:gd name="connsiteY0" fmla="*/ 10637 h 10637"/>
              <a:gd name="connsiteX1" fmla="*/ 0 w 4615080"/>
              <a:gd name="connsiteY1" fmla="*/ 7095 h 10637"/>
              <a:gd name="connsiteX2" fmla="*/ 1850 w 4615080"/>
              <a:gd name="connsiteY2" fmla="*/ 0 h 10637"/>
              <a:gd name="connsiteX3" fmla="*/ 4615080 w 4615080"/>
              <a:gd name="connsiteY3" fmla="*/ 0 h 10637"/>
              <a:gd name="connsiteX4" fmla="*/ 4615080 w 4615080"/>
              <a:gd name="connsiteY4" fmla="*/ 10637 h 10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5080" h="10637">
                <a:moveTo>
                  <a:pt x="4615080" y="10637"/>
                </a:moveTo>
                <a:lnTo>
                  <a:pt x="0" y="7095"/>
                </a:lnTo>
                <a:lnTo>
                  <a:pt x="1850" y="0"/>
                </a:lnTo>
                <a:lnTo>
                  <a:pt x="4615080" y="0"/>
                </a:lnTo>
                <a:lnTo>
                  <a:pt x="4615080" y="10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05C98F-3390-4876-ACE6-6BDD7A931B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-33558" y="0"/>
            <a:ext cx="6705601" cy="8096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6F8EC6-7B48-45CF-933E-F83D29E169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3514060" y="1"/>
            <a:ext cx="510363" cy="685799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7FFCAA-1618-46D9-B44D-5CE6E225DB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2477" y="365123"/>
            <a:ext cx="589522" cy="649287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F2CA3C-3424-4A00-9FDF-0DC9EFAC22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9340702" y="-10737"/>
            <a:ext cx="2851297" cy="16800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FA2E1A-8693-4B6C-ABF7-81B17586C3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33557" y="6045958"/>
            <a:ext cx="6876857" cy="81204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C564A0C9-27BD-49AC-A786-23623E329EE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623279" y="0"/>
            <a:ext cx="9568721" cy="6858000"/>
          </a:xfrm>
          <a:custGeom>
            <a:avLst/>
            <a:gdLst>
              <a:gd name="connsiteX0" fmla="*/ 1955447 w 9568721"/>
              <a:gd name="connsiteY0" fmla="*/ 0 h 6858000"/>
              <a:gd name="connsiteX1" fmla="*/ 9568721 w 9568721"/>
              <a:gd name="connsiteY1" fmla="*/ 0 h 6858000"/>
              <a:gd name="connsiteX2" fmla="*/ 9568721 w 9568721"/>
              <a:gd name="connsiteY2" fmla="*/ 6858000 h 6858000"/>
              <a:gd name="connsiteX3" fmla="*/ 0 w 9568721"/>
              <a:gd name="connsiteY3" fmla="*/ 6858000 h 6858000"/>
              <a:gd name="connsiteX4" fmla="*/ 0 w 9568721"/>
              <a:gd name="connsiteY4" fmla="*/ 6857998 h 6858000"/>
              <a:gd name="connsiteX5" fmla="*/ 167446 w 9568721"/>
              <a:gd name="connsiteY5" fmla="*/ 68579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68721" h="6858000">
                <a:moveTo>
                  <a:pt x="1955447" y="0"/>
                </a:moveTo>
                <a:lnTo>
                  <a:pt x="9568721" y="0"/>
                </a:lnTo>
                <a:lnTo>
                  <a:pt x="9568721" y="6858000"/>
                </a:lnTo>
                <a:lnTo>
                  <a:pt x="0" y="6858000"/>
                </a:lnTo>
                <a:lnTo>
                  <a:pt x="0" y="6857998"/>
                </a:lnTo>
                <a:lnTo>
                  <a:pt x="167446" y="685799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08E3DBC-8B68-468D-8087-25FED939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97" y="1040001"/>
            <a:ext cx="3338625" cy="3150159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90C672D-EAE7-4BF2-81BB-72858B251D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0538" y="4240213"/>
            <a:ext cx="3497262" cy="18018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>
              <a:buNone/>
              <a:defRPr sz="1600"/>
            </a:lvl2pPr>
            <a:lvl3pPr>
              <a:buNone/>
              <a:defRPr sz="1600"/>
            </a:lvl3pPr>
            <a:lvl4pPr>
              <a:buNone/>
              <a:defRPr sz="1600"/>
            </a:lvl4pPr>
            <a:lvl5pPr>
              <a:buNone/>
              <a:defRPr sz="1600"/>
            </a:lvl5pPr>
          </a:lstStyle>
          <a:p>
            <a:pPr lvl="0"/>
            <a:r>
              <a:rPr lang="en-US" dirty="0"/>
              <a:t>Presentation Name</a:t>
            </a:r>
          </a:p>
        </p:txBody>
      </p:sp>
    </p:spTree>
    <p:extLst>
      <p:ext uri="{BB962C8B-B14F-4D97-AF65-F5344CB8AC3E}">
        <p14:creationId xmlns:p14="http://schemas.microsoft.com/office/powerpoint/2010/main" val="1742368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03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3200400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3200400" cy="3684588"/>
          </a:xfrm>
        </p:spPr>
        <p:txBody>
          <a:bodyPr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5800" y="1734325"/>
            <a:ext cx="3200400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5800" y="2558237"/>
            <a:ext cx="3200400" cy="3684588"/>
          </a:xfrm>
        </p:spPr>
        <p:txBody>
          <a:bodyPr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0851D2E-FEBE-45BF-A78F-C1F61B6C38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1812" y="1734325"/>
            <a:ext cx="3200400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4135C99B-A268-4617-89C4-8F3AA2AAA69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51812" y="2558237"/>
            <a:ext cx="3200400" cy="3684588"/>
          </a:xfrm>
        </p:spPr>
        <p:txBody>
          <a:bodyPr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255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9FC1870-C7ED-435A-8479-DFD344B93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33400"/>
            <a:ext cx="5496636" cy="1685898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55DAF2-123D-4C27-95D2-974B57107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29347"/>
            <a:ext cx="5496636" cy="38217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E3769467-BA9B-49FE-B40A-419EF3276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86070" y="0"/>
            <a:ext cx="2463897" cy="3429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7878E15-1592-426F-A454-7F456822456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649155" y="0"/>
            <a:ext cx="2539797" cy="3429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E318F348-8CAC-4ADD-8162-E88487E44EB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86070" y="3383280"/>
            <a:ext cx="2463897" cy="347472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C762F208-8E03-4B5E-9F11-0F01147F6A4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649155" y="3383280"/>
            <a:ext cx="2539797" cy="347472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2CC964-A50B-4C29-B4E4-2C30BB34CC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711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6AF1A06-62E5-489E-B58B-735C8C7AC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9" y="685800"/>
            <a:ext cx="6238688" cy="138223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69C6C4F-4058-4399-B572-5BE848DDF8B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7444"/>
            <a:ext cx="4966447" cy="6846394"/>
          </a:xfrm>
          <a:custGeom>
            <a:avLst/>
            <a:gdLst>
              <a:gd name="connsiteX0" fmla="*/ 0 w 4966447"/>
              <a:gd name="connsiteY0" fmla="*/ 0 h 6846394"/>
              <a:gd name="connsiteX1" fmla="*/ 4966447 w 4966447"/>
              <a:gd name="connsiteY1" fmla="*/ 0 h 6846394"/>
              <a:gd name="connsiteX2" fmla="*/ 3362258 w 4966447"/>
              <a:gd name="connsiteY2" fmla="*/ 6846394 h 6846394"/>
              <a:gd name="connsiteX3" fmla="*/ 0 w 4966447"/>
              <a:gd name="connsiteY3" fmla="*/ 6846394 h 68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447" h="6846394">
                <a:moveTo>
                  <a:pt x="0" y="0"/>
                </a:moveTo>
                <a:lnTo>
                  <a:pt x="4966447" y="0"/>
                </a:lnTo>
                <a:lnTo>
                  <a:pt x="3362258" y="6846394"/>
                </a:lnTo>
                <a:lnTo>
                  <a:pt x="0" y="6846394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C26D8E8-8E78-469E-8668-51D3E4C11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58" y="2301949"/>
            <a:ext cx="6238687" cy="402265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096BF3-A78D-4B37-892C-A0C3271185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627455" y="-19394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478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23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970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515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795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756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75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CA046725-2805-431E-AA4E-0B018DFB3E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3C30A62C-FEC9-4F1D-976E-DB003592FD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0800000">
            <a:off x="0" y="-5979"/>
            <a:ext cx="5111086" cy="693221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57998">
                <a:moveTo>
                  <a:pt x="2702995" y="42638"/>
                </a:moveTo>
                <a:lnTo>
                  <a:pt x="6699211" y="0"/>
                </a:lnTo>
                <a:lnTo>
                  <a:pt x="6699211" y="6857998"/>
                </a:lnTo>
                <a:lnTo>
                  <a:pt x="0" y="6844350"/>
                </a:lnTo>
                <a:lnTo>
                  <a:pt x="2702995" y="426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A2C262-0DF7-4EBE-8F23-D1240B3BB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5" y="675167"/>
            <a:ext cx="3761862" cy="3055078"/>
          </a:xfrm>
        </p:spPr>
        <p:txBody>
          <a:bodyPr anchor="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30E531D-ED29-45E2-A30F-0363B29E0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424" y="533400"/>
            <a:ext cx="3794512" cy="5797237"/>
          </a:xfrm>
        </p:spPr>
        <p:txBody>
          <a:bodyPr anchor="ctr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01F434-3E0E-40D9-A2D3-857BAE77D1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  <a:stCxn id="5" idx="2"/>
          </p:cNvCxnSpPr>
          <p:nvPr userDrawn="1"/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44F5C56-0053-4E4A-BFFF-E98E7B91CC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31096" y="0"/>
            <a:ext cx="2660904" cy="3429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26008DD-DEA7-4900-8D76-128694E12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31096" y="3383280"/>
            <a:ext cx="2660904" cy="347472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517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943FF111-78CB-4983-B8F5-B6B8AB608E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7213E2B-F1F4-4058-B2C2-73EC82E30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3790" y="1064715"/>
            <a:ext cx="6153912" cy="3922755"/>
          </a:xfrm>
        </p:spPr>
        <p:txBody>
          <a:bodyPr>
            <a:normAutofit/>
          </a:bodyPr>
          <a:lstStyle>
            <a:lvl1pPr algn="l">
              <a:defRPr sz="4400"/>
            </a:lvl1pPr>
          </a:lstStyle>
          <a:p>
            <a:pPr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F3C210C-32A8-4833-93AA-B97D51CEA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3790" y="5033339"/>
            <a:ext cx="6157951" cy="943386"/>
          </a:xfrm>
        </p:spPr>
        <p:txBody>
          <a:bodyPr/>
          <a:lstStyle>
            <a:lvl1pPr>
              <a:buNone/>
              <a:defRPr/>
            </a:lvl1pPr>
          </a:lstStyle>
          <a:p>
            <a:pPr algn="r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FA8250-8F05-4500-98CD-AD8B9E2BAB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4A7590-29E0-4C43-A12B-EE5A8672A9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440C747-2FA3-4C97-A0A7-52520A197E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22" y="0"/>
            <a:ext cx="4811317" cy="6857998"/>
          </a:xfrm>
          <a:custGeom>
            <a:avLst/>
            <a:gdLst>
              <a:gd name="connsiteX0" fmla="*/ 0 w 4811317"/>
              <a:gd name="connsiteY0" fmla="*/ 0 h 6857998"/>
              <a:gd name="connsiteX1" fmla="*/ 4811317 w 4811317"/>
              <a:gd name="connsiteY1" fmla="*/ 0 h 6857998"/>
              <a:gd name="connsiteX2" fmla="*/ 2712446 w 4811317"/>
              <a:gd name="connsiteY2" fmla="*/ 6857998 h 6857998"/>
              <a:gd name="connsiteX3" fmla="*/ 0 w 4811317"/>
              <a:gd name="connsiteY3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0468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1958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52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F3DC9447-F266-4B2E-8776-377FB587EE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F96C23-62A5-470B-9372-638145350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734" y="557304"/>
            <a:ext cx="5355265" cy="162573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B16D8F-69C0-44C7-95EE-6C7CDECACD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4576137" y="0"/>
            <a:ext cx="668374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8FA2190-55B9-429E-AE43-1A9A41DBEBF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4742121" cy="3434316"/>
          </a:xfrm>
          <a:custGeom>
            <a:avLst/>
            <a:gdLst>
              <a:gd name="connsiteX0" fmla="*/ 0 w 4742121"/>
              <a:gd name="connsiteY0" fmla="*/ 0 h 3434316"/>
              <a:gd name="connsiteX1" fmla="*/ 4306186 w 4742121"/>
              <a:gd name="connsiteY1" fmla="*/ 0 h 3434316"/>
              <a:gd name="connsiteX2" fmla="*/ 4742121 w 4742121"/>
              <a:gd name="connsiteY2" fmla="*/ 3434316 h 3434316"/>
              <a:gd name="connsiteX3" fmla="*/ 0 w 4742121"/>
              <a:gd name="connsiteY3" fmla="*/ 3434316 h 3434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2121" h="3434316">
                <a:moveTo>
                  <a:pt x="0" y="0"/>
                </a:moveTo>
                <a:lnTo>
                  <a:pt x="4306186" y="0"/>
                </a:lnTo>
                <a:lnTo>
                  <a:pt x="4742121" y="3434316"/>
                </a:lnTo>
                <a:lnTo>
                  <a:pt x="0" y="343431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EDFEAD-E435-414E-A9BA-4119679CBA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5" y="3432620"/>
            <a:ext cx="5178056" cy="3425380"/>
          </a:xfrm>
          <a:custGeom>
            <a:avLst/>
            <a:gdLst>
              <a:gd name="connsiteX0" fmla="*/ 0 w 5178056"/>
              <a:gd name="connsiteY0" fmla="*/ 0 h 3425380"/>
              <a:gd name="connsiteX1" fmla="*/ 4742581 w 5178056"/>
              <a:gd name="connsiteY1" fmla="*/ 0 h 3425380"/>
              <a:gd name="connsiteX2" fmla="*/ 5178056 w 5178056"/>
              <a:gd name="connsiteY2" fmla="*/ 3425380 h 3425380"/>
              <a:gd name="connsiteX3" fmla="*/ 0 w 5178056"/>
              <a:gd name="connsiteY3" fmla="*/ 3425380 h 34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056" h="3425380">
                <a:moveTo>
                  <a:pt x="0" y="0"/>
                </a:moveTo>
                <a:lnTo>
                  <a:pt x="4742581" y="0"/>
                </a:lnTo>
                <a:lnTo>
                  <a:pt x="5178056" y="3425380"/>
                </a:lnTo>
                <a:lnTo>
                  <a:pt x="0" y="342538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7C28F12-C8E8-444E-8B69-9A0561604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3734" y="2183035"/>
            <a:ext cx="5355266" cy="4121845"/>
          </a:xfrm>
        </p:spPr>
        <p:txBody>
          <a:bodyPr anchor="ctr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56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49714512-90F0-4B35-94F8-E1B4DCE96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7750" y="975816"/>
            <a:ext cx="2979897" cy="1264340"/>
          </a:xfrm>
        </p:spPr>
        <p:txBody>
          <a:bodyPr anchor="b">
            <a:normAutofit/>
          </a:bodyPr>
          <a:lstStyle>
            <a:lvl1pPr>
              <a:buNone/>
              <a:defRPr/>
            </a:lvl1pPr>
          </a:lstStyle>
          <a:p>
            <a:pPr algn="l"/>
            <a:r>
              <a:rPr lang="en-US" sz="1600"/>
              <a:t>Click to edit Master subtitle style</a:t>
            </a:r>
            <a:endParaRPr lang="en-US" sz="1600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4895DE7-C22A-447F-B81A-BDCA25CAF2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292" y="3"/>
            <a:ext cx="8997356" cy="4581079"/>
          </a:xfrm>
          <a:custGeom>
            <a:avLst/>
            <a:gdLst>
              <a:gd name="connsiteX0" fmla="*/ 0 w 8997356"/>
              <a:gd name="connsiteY0" fmla="*/ 0 h 4581079"/>
              <a:gd name="connsiteX1" fmla="*/ 8983708 w 8997356"/>
              <a:gd name="connsiteY1" fmla="*/ 0 h 4581079"/>
              <a:gd name="connsiteX2" fmla="*/ 8997356 w 8997356"/>
              <a:gd name="connsiteY2" fmla="*/ 893928 h 4581079"/>
              <a:gd name="connsiteX3" fmla="*/ 4060801 w 8997356"/>
              <a:gd name="connsiteY3" fmla="*/ 4581079 h 458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97356" h="4581079">
                <a:moveTo>
                  <a:pt x="0" y="0"/>
                </a:moveTo>
                <a:lnTo>
                  <a:pt x="8983708" y="0"/>
                </a:lnTo>
                <a:lnTo>
                  <a:pt x="8997356" y="893928"/>
                </a:lnTo>
                <a:lnTo>
                  <a:pt x="4060801" y="458107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A5B5EF63-EEAA-4B07-A2B8-2483452BBA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43070" y="883420"/>
            <a:ext cx="4948931" cy="5974580"/>
          </a:xfrm>
          <a:custGeom>
            <a:avLst/>
            <a:gdLst>
              <a:gd name="connsiteX0" fmla="*/ 4948931 w 4948931"/>
              <a:gd name="connsiteY0" fmla="*/ 0 h 5974580"/>
              <a:gd name="connsiteX1" fmla="*/ 4948931 w 4948931"/>
              <a:gd name="connsiteY1" fmla="*/ 5974580 h 5974580"/>
              <a:gd name="connsiteX2" fmla="*/ 2028713 w 4948931"/>
              <a:gd name="connsiteY2" fmla="*/ 5974580 h 5974580"/>
              <a:gd name="connsiteX3" fmla="*/ 0 w 4948931"/>
              <a:gd name="connsiteY3" fmla="*/ 3710792 h 597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8931" h="5974580">
                <a:moveTo>
                  <a:pt x="4948931" y="0"/>
                </a:moveTo>
                <a:lnTo>
                  <a:pt x="4948931" y="5974580"/>
                </a:lnTo>
                <a:lnTo>
                  <a:pt x="2028713" y="5974580"/>
                </a:lnTo>
                <a:lnTo>
                  <a:pt x="0" y="3710792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C4F9D0F6-DE6A-44A3-9D9E-A53D0C22924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34997" y="4574265"/>
            <a:ext cx="5074516" cy="2298983"/>
          </a:xfrm>
          <a:custGeom>
            <a:avLst/>
            <a:gdLst>
              <a:gd name="connsiteX0" fmla="*/ 3034176 w 5074516"/>
              <a:gd name="connsiteY0" fmla="*/ 0 h 2298983"/>
              <a:gd name="connsiteX1" fmla="*/ 5074516 w 5074516"/>
              <a:gd name="connsiteY1" fmla="*/ 2298983 h 2298983"/>
              <a:gd name="connsiteX2" fmla="*/ 0 w 5074516"/>
              <a:gd name="connsiteY2" fmla="*/ 2298983 h 229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74516" h="2298983">
                <a:moveTo>
                  <a:pt x="3034176" y="0"/>
                </a:moveTo>
                <a:lnTo>
                  <a:pt x="5074516" y="2298983"/>
                </a:lnTo>
                <a:lnTo>
                  <a:pt x="0" y="2298983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EE8AE0-4188-4CB6-8BFB-70E163ED7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2679192"/>
            <a:ext cx="4946904" cy="3273552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981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775"/>
            <a:ext cx="9906000" cy="4024312"/>
          </a:xfrm>
        </p:spPr>
        <p:txBody>
          <a:bodyPr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48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775"/>
            <a:ext cx="9906000" cy="2649690"/>
          </a:xfrm>
        </p:spPr>
        <p:txBody>
          <a:bodyPr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59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08BDEDEF-6AC9-4ADF-B6AE-83CC82D2A7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0800000">
            <a:off x="0" y="-5979"/>
            <a:ext cx="5111086" cy="6877626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  <a:gd name="connsiteX0" fmla="*/ 2702995 w 6699211"/>
              <a:gd name="connsiteY0" fmla="*/ 56139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56139 h 6857998"/>
              <a:gd name="connsiteX0" fmla="*/ 2702995 w 6699211"/>
              <a:gd name="connsiteY0" fmla="*/ 29135 h 6830994"/>
              <a:gd name="connsiteX1" fmla="*/ 6681322 w 6699211"/>
              <a:gd name="connsiteY1" fmla="*/ 0 h 6830994"/>
              <a:gd name="connsiteX2" fmla="*/ 6699211 w 6699211"/>
              <a:gd name="connsiteY2" fmla="*/ 6830994 h 6830994"/>
              <a:gd name="connsiteX3" fmla="*/ 0 w 6699211"/>
              <a:gd name="connsiteY3" fmla="*/ 6817346 h 6830994"/>
              <a:gd name="connsiteX4" fmla="*/ 2702995 w 6699211"/>
              <a:gd name="connsiteY4" fmla="*/ 29135 h 6830994"/>
              <a:gd name="connsiteX0" fmla="*/ 2702995 w 6699211"/>
              <a:gd name="connsiteY0" fmla="*/ 2131 h 6803990"/>
              <a:gd name="connsiteX1" fmla="*/ 6699211 w 6699211"/>
              <a:gd name="connsiteY1" fmla="*/ 0 h 6803990"/>
              <a:gd name="connsiteX2" fmla="*/ 6699211 w 6699211"/>
              <a:gd name="connsiteY2" fmla="*/ 6803990 h 6803990"/>
              <a:gd name="connsiteX3" fmla="*/ 0 w 6699211"/>
              <a:gd name="connsiteY3" fmla="*/ 6790342 h 6803990"/>
              <a:gd name="connsiteX4" fmla="*/ 2702995 w 6699211"/>
              <a:gd name="connsiteY4" fmla="*/ 2131 h 6803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03990">
                <a:moveTo>
                  <a:pt x="2702995" y="2131"/>
                </a:moveTo>
                <a:lnTo>
                  <a:pt x="6699211" y="0"/>
                </a:lnTo>
                <a:lnTo>
                  <a:pt x="6699211" y="6803990"/>
                </a:lnTo>
                <a:lnTo>
                  <a:pt x="0" y="6790342"/>
                </a:lnTo>
                <a:lnTo>
                  <a:pt x="2702995" y="213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0CB336-8515-4565-B747-B4EA83B43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680485"/>
            <a:ext cx="3393440" cy="2748515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4F675D-D792-42C0-8961-D2D1D79CDA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D2EC4D-FD33-4925-B0A8-68C9818DB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678" y="533399"/>
            <a:ext cx="3678762" cy="577148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C7C9F55-A39F-4FB9-BEAD-745EA3E0A2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31096" y="0"/>
            <a:ext cx="2660904" cy="2322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A480833B-6513-44B8-B08A-6FCB3911FEC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31096" y="2324100"/>
            <a:ext cx="2660904" cy="2322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3BCCF25F-1246-4BAE-BAA2-FB33719CF5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31096" y="4535424"/>
            <a:ext cx="2660904" cy="2322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542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5496CA69-F288-4538-974D-9A68581F494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143000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1F7CBA7A-8076-4743-AD9E-CB0B2B1D185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5421" y="4319521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8B03D9A7-85A7-4570-ADAF-E43C05B52D0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143000" y="4761768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49">
            <a:extLst>
              <a:ext uri="{FF2B5EF4-FFF2-40B4-BE49-F238E27FC236}">
                <a16:creationId xmlns:a16="http://schemas.microsoft.com/office/drawing/2014/main" id="{ADF2F19D-7D9A-47B3-8711-A71F034693F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84636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790A904C-841C-438E-BD4B-C18FC28CBD03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789781" y="4319520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611759C1-BECA-460C-916A-079B29E05C36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3787360" y="4761767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2" name="Picture Placeholder 49">
            <a:extLst>
              <a:ext uri="{FF2B5EF4-FFF2-40B4-BE49-F238E27FC236}">
                <a16:creationId xmlns:a16="http://schemas.microsoft.com/office/drawing/2014/main" id="{4519A595-9DA0-413B-A1E1-B0F059132DD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37376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20274DC-5128-46D8-9229-02288D264936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441406" y="4319520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6F92FD73-9CD4-4AB0-8DEF-B9D7B1C5904D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6438985" y="4761767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3" name="Picture Placeholder 49">
            <a:extLst>
              <a:ext uri="{FF2B5EF4-FFF2-40B4-BE49-F238E27FC236}">
                <a16:creationId xmlns:a16="http://schemas.microsoft.com/office/drawing/2014/main" id="{ECF2CB24-2F78-42B5-BEC0-904245F3745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9136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E099301F-F262-4EB4-9AAA-D10A9CF42DC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9090610" y="4319520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BD5BC820-7DAB-4C8E-A7E4-A885BBE9AB8E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9088189" y="4761767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27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92810" cy="4351338"/>
          </a:xfrm>
        </p:spPr>
        <p:txBody>
          <a:bodyPr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18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03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5" r:id="rId4"/>
    <p:sldLayoutId id="2147483686" r:id="rId5"/>
    <p:sldLayoutId id="2147483662" r:id="rId6"/>
    <p:sldLayoutId id="2147483679" r:id="rId7"/>
    <p:sldLayoutId id="2147483682" r:id="rId8"/>
    <p:sldLayoutId id="2147483687" r:id="rId9"/>
    <p:sldLayoutId id="2147483665" r:id="rId10"/>
    <p:sldLayoutId id="2147483683" r:id="rId11"/>
    <p:sldLayoutId id="2147483677" r:id="rId12"/>
    <p:sldLayoutId id="2147483678" r:id="rId13"/>
    <p:sldLayoutId id="2147483684" r:id="rId14"/>
    <p:sldLayoutId id="2147483661" r:id="rId15"/>
    <p:sldLayoutId id="2147483663" r:id="rId16"/>
    <p:sldLayoutId id="2147483664" r:id="rId17"/>
    <p:sldLayoutId id="2147483666" r:id="rId18"/>
    <p:sldLayoutId id="2147483667" r:id="rId19"/>
    <p:sldLayoutId id="2147483685" r:id="rId20"/>
    <p:sldLayoutId id="2147483668" r:id="rId21"/>
    <p:sldLayoutId id="2147483669" r:id="rId2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0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low angle view of buildings in a city">
            <a:extLst>
              <a:ext uri="{FF2B5EF4-FFF2-40B4-BE49-F238E27FC236}">
                <a16:creationId xmlns:a16="http://schemas.microsoft.com/office/drawing/2014/main" id="{3CF2725B-8BAD-4651-8A3F-80E73387133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74759" y="0"/>
            <a:ext cx="9617242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B36C10-A9EA-414E-B3D3-09BAD9FA9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27" y="1065168"/>
            <a:ext cx="3715742" cy="1015302"/>
          </a:xfrm>
        </p:spPr>
        <p:txBody>
          <a:bodyPr>
            <a:noAutofit/>
          </a:bodyPr>
          <a:lstStyle/>
          <a:p>
            <a:r>
              <a:rPr lang="en-US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Data-Driven Careers: A Closer Look at USA Job Postings for Analysts</a:t>
            </a:r>
            <a:endParaRPr lang="en-US" sz="1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40D27-0E15-4434-A8B8-FC32761449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8027" y="4223435"/>
            <a:ext cx="3128512" cy="617013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Abhishek Kumar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Analyst.</a:t>
            </a:r>
            <a:b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963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F6287AF-451B-4FEA-A984-C734DD46F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A318F198-96C8-C373-90B7-9E326C22E43C}"/>
              </a:ext>
            </a:extLst>
          </p:cNvPr>
          <p:cNvSpPr txBox="1">
            <a:spLocks/>
          </p:cNvSpPr>
          <p:nvPr/>
        </p:nvSpPr>
        <p:spPr>
          <a:xfrm>
            <a:off x="4492624" y="1734325"/>
            <a:ext cx="3200400" cy="82391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2400" b="1" kern="1200" cap="all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9" name="Content Placeholder 19">
            <a:extLst>
              <a:ext uri="{FF2B5EF4-FFF2-40B4-BE49-F238E27FC236}">
                <a16:creationId xmlns:a16="http://schemas.microsoft.com/office/drawing/2014/main" id="{AFD3E120-85FA-D46A-FC5B-01109FF528AB}"/>
              </a:ext>
            </a:extLst>
          </p:cNvPr>
          <p:cNvSpPr txBox="1">
            <a:spLocks/>
          </p:cNvSpPr>
          <p:nvPr/>
        </p:nvSpPr>
        <p:spPr>
          <a:xfrm>
            <a:off x="8148636" y="2558237"/>
            <a:ext cx="3200400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83464" indent="-283464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283464" indent="-283464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83464" indent="-283464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0" name="Content Placeholder 21">
            <a:extLst>
              <a:ext uri="{FF2B5EF4-FFF2-40B4-BE49-F238E27FC236}">
                <a16:creationId xmlns:a16="http://schemas.microsoft.com/office/drawing/2014/main" id="{8A23ECA3-6DEA-3EA9-7D34-330361E4BCBE}"/>
              </a:ext>
            </a:extLst>
          </p:cNvPr>
          <p:cNvSpPr txBox="1">
            <a:spLocks/>
          </p:cNvSpPr>
          <p:nvPr/>
        </p:nvSpPr>
        <p:spPr>
          <a:xfrm>
            <a:off x="4492624" y="2558237"/>
            <a:ext cx="3200400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83464" indent="-283464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283464" indent="-283464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83464" indent="-283464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FB9E1B6-75E7-4ECE-9E02-AF692998C0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550058"/>
              </p:ext>
            </p:extLst>
          </p:nvPr>
        </p:nvGraphicFramePr>
        <p:xfrm>
          <a:off x="1602295" y="981425"/>
          <a:ext cx="838899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4" name="Left Brace 33">
            <a:extLst>
              <a:ext uri="{FF2B5EF4-FFF2-40B4-BE49-F238E27FC236}">
                <a16:creationId xmlns:a16="http://schemas.microsoft.com/office/drawing/2014/main" id="{828C82C8-1810-4BD1-3CBD-6037969504CF}"/>
              </a:ext>
            </a:extLst>
          </p:cNvPr>
          <p:cNvSpPr/>
          <p:nvPr/>
        </p:nvSpPr>
        <p:spPr>
          <a:xfrm rot="5400000">
            <a:off x="3824085" y="-278050"/>
            <a:ext cx="917001" cy="2608976"/>
          </a:xfrm>
          <a:prstGeom prst="leftBrace">
            <a:avLst>
              <a:gd name="adj1" fmla="val 8333"/>
              <a:gd name="adj2" fmla="val 4918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tar: 10 Points 1">
            <a:extLst>
              <a:ext uri="{FF2B5EF4-FFF2-40B4-BE49-F238E27FC236}">
                <a16:creationId xmlns:a16="http://schemas.microsoft.com/office/drawing/2014/main" id="{60AE88E5-4E2D-A29E-C188-4B401F6B11E0}"/>
              </a:ext>
            </a:extLst>
          </p:cNvPr>
          <p:cNvSpPr/>
          <p:nvPr/>
        </p:nvSpPr>
        <p:spPr>
          <a:xfrm>
            <a:off x="3937512" y="126972"/>
            <a:ext cx="690146" cy="383158"/>
          </a:xfrm>
          <a:prstGeom prst="star10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60%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0B7D74C5-A501-E6A3-61EA-C967D8A57EAB}"/>
              </a:ext>
            </a:extLst>
          </p:cNvPr>
          <p:cNvSpPr/>
          <p:nvPr/>
        </p:nvSpPr>
        <p:spPr>
          <a:xfrm>
            <a:off x="346744" y="4291474"/>
            <a:ext cx="436229" cy="2181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817C85-CF47-05D3-2C31-847B472422F0}"/>
              </a:ext>
            </a:extLst>
          </p:cNvPr>
          <p:cNvSpPr txBox="1"/>
          <p:nvPr/>
        </p:nvSpPr>
        <p:spPr>
          <a:xfrm>
            <a:off x="853972" y="4191013"/>
            <a:ext cx="5271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</a:rPr>
              <a:t>California</a:t>
            </a:r>
            <a:r>
              <a:rPr lang="en-US" sz="1600" dirty="0"/>
              <a:t> , </a:t>
            </a:r>
            <a:r>
              <a:rPr lang="en-US" sz="1600" b="1" dirty="0">
                <a:solidFill>
                  <a:srgbClr val="00B0F0"/>
                </a:solidFill>
              </a:rPr>
              <a:t>Texas</a:t>
            </a:r>
            <a:r>
              <a:rPr lang="en-US" sz="1600" dirty="0"/>
              <a:t> , </a:t>
            </a:r>
            <a:r>
              <a:rPr lang="en-US" sz="1600" b="1" dirty="0">
                <a:solidFill>
                  <a:srgbClr val="00B0F0"/>
                </a:solidFill>
              </a:rPr>
              <a:t>New York </a:t>
            </a:r>
            <a:r>
              <a:rPr lang="en-US" sz="1600" dirty="0"/>
              <a:t>offering  </a:t>
            </a:r>
            <a:r>
              <a:rPr lang="en-US" b="1" dirty="0">
                <a:solidFill>
                  <a:srgbClr val="00B0F0"/>
                </a:solidFill>
              </a:rPr>
              <a:t>60%</a:t>
            </a:r>
            <a:r>
              <a:rPr lang="en-US" sz="1600" dirty="0"/>
              <a:t> of analyst job postings 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57C171-E6FC-6C12-8AA6-A9BADFB2AA46}"/>
              </a:ext>
            </a:extLst>
          </p:cNvPr>
          <p:cNvSpPr txBox="1"/>
          <p:nvPr/>
        </p:nvSpPr>
        <p:spPr>
          <a:xfrm>
            <a:off x="883653" y="4943316"/>
            <a:ext cx="664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While  </a:t>
            </a:r>
            <a:r>
              <a:rPr lang="en-US" sz="1600" b="1" dirty="0">
                <a:solidFill>
                  <a:srgbClr val="00B0F0"/>
                </a:solidFill>
              </a:rPr>
              <a:t>C</a:t>
            </a:r>
            <a:r>
              <a:rPr lang="en-US" b="1" dirty="0">
                <a:solidFill>
                  <a:srgbClr val="00B0F0"/>
                </a:solidFill>
              </a:rPr>
              <a:t>alifornia</a:t>
            </a:r>
            <a:r>
              <a:rPr lang="en-US" sz="1600" dirty="0"/>
              <a:t> remains the </a:t>
            </a:r>
            <a:r>
              <a:rPr lang="en-US" sz="1600" b="1" dirty="0">
                <a:solidFill>
                  <a:srgbClr val="00B0F0"/>
                </a:solidFill>
              </a:rPr>
              <a:t>hotspot</a:t>
            </a:r>
            <a:r>
              <a:rPr lang="en-US" sz="1600" dirty="0"/>
              <a:t> for </a:t>
            </a:r>
            <a:r>
              <a:rPr lang="en-US" sz="1600" b="1" dirty="0">
                <a:solidFill>
                  <a:srgbClr val="00B0F0"/>
                </a:solidFill>
              </a:rPr>
              <a:t>analysts</a:t>
            </a:r>
            <a:r>
              <a:rPr lang="en-US" sz="1600" dirty="0"/>
              <a:t> for its peak amount of job postings .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C3A886B-AE08-2304-C664-21D2A66F0031}"/>
              </a:ext>
            </a:extLst>
          </p:cNvPr>
          <p:cNvSpPr/>
          <p:nvPr/>
        </p:nvSpPr>
        <p:spPr>
          <a:xfrm>
            <a:off x="346743" y="5018925"/>
            <a:ext cx="436229" cy="2181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779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Placeholder 71" descr="A picture containing blue glass buildings with reflection">
            <a:extLst>
              <a:ext uri="{FF2B5EF4-FFF2-40B4-BE49-F238E27FC236}">
                <a16:creationId xmlns:a16="http://schemas.microsoft.com/office/drawing/2014/main" id="{781FD203-6B96-4232-92C2-850AD4DA0F7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08736" y="0"/>
            <a:ext cx="1283264" cy="6858000"/>
          </a:xfrm>
        </p:spPr>
      </p:pic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0961BC8-7B79-40B2-B578-4EB512140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049C7D5B-D13D-421B-BBD7-6C438D6BA1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9535817"/>
              </p:ext>
            </p:extLst>
          </p:nvPr>
        </p:nvGraphicFramePr>
        <p:xfrm>
          <a:off x="839288" y="536895"/>
          <a:ext cx="4059882" cy="2892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67185BB4-4BA1-465D-9D15-13A8512D84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3689438"/>
              </p:ext>
            </p:extLst>
          </p:nvPr>
        </p:nvGraphicFramePr>
        <p:xfrm>
          <a:off x="5243119" y="536895"/>
          <a:ext cx="4625610" cy="27117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Arrow: Right 15">
            <a:extLst>
              <a:ext uri="{FF2B5EF4-FFF2-40B4-BE49-F238E27FC236}">
                <a16:creationId xmlns:a16="http://schemas.microsoft.com/office/drawing/2014/main" id="{FDA02CFE-E5A1-D7E4-B5CE-C1DDA51D9EFC}"/>
              </a:ext>
            </a:extLst>
          </p:cNvPr>
          <p:cNvSpPr/>
          <p:nvPr/>
        </p:nvSpPr>
        <p:spPr>
          <a:xfrm>
            <a:off x="403059" y="3964303"/>
            <a:ext cx="436229" cy="2181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27A56C-311D-D877-D833-4CF17C776B80}"/>
              </a:ext>
            </a:extLst>
          </p:cNvPr>
          <p:cNvSpPr txBox="1"/>
          <p:nvPr/>
        </p:nvSpPr>
        <p:spPr>
          <a:xfrm>
            <a:off x="988195" y="3888694"/>
            <a:ext cx="8533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Start-up </a:t>
            </a:r>
            <a:r>
              <a:rPr lang="en-US" dirty="0"/>
              <a:t>seems to be a </a:t>
            </a:r>
            <a:r>
              <a:rPr lang="en-US" b="1" dirty="0">
                <a:solidFill>
                  <a:srgbClr val="00B0F0"/>
                </a:solidFill>
              </a:rPr>
              <a:t>sweet spot </a:t>
            </a:r>
            <a:r>
              <a:rPr lang="en-US" dirty="0"/>
              <a:t>for </a:t>
            </a:r>
            <a:r>
              <a:rPr lang="en-US" b="1" dirty="0">
                <a:solidFill>
                  <a:srgbClr val="00B0F0"/>
                </a:solidFill>
              </a:rPr>
              <a:t>data analytics </a:t>
            </a:r>
            <a:r>
              <a:rPr lang="en-US" dirty="0"/>
              <a:t>role in industry  as it is more </a:t>
            </a:r>
            <a:r>
              <a:rPr lang="en-US" b="1" dirty="0">
                <a:solidFill>
                  <a:srgbClr val="00B0F0"/>
                </a:solidFill>
              </a:rPr>
              <a:t>fresher friendly  </a:t>
            </a:r>
            <a:r>
              <a:rPr lang="en-US" dirty="0"/>
              <a:t>.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61CF236-9BF8-5AA5-2DD2-F1F5736BD8DB}"/>
              </a:ext>
            </a:extLst>
          </p:cNvPr>
          <p:cNvSpPr/>
          <p:nvPr/>
        </p:nvSpPr>
        <p:spPr>
          <a:xfrm>
            <a:off x="403059" y="4707040"/>
            <a:ext cx="436229" cy="2181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53760D-3CAA-5874-DED2-E04FD369EA59}"/>
              </a:ext>
            </a:extLst>
          </p:cNvPr>
          <p:cNvSpPr txBox="1"/>
          <p:nvPr/>
        </p:nvSpPr>
        <p:spPr>
          <a:xfrm>
            <a:off x="988194" y="4646820"/>
            <a:ext cx="8029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</a:rPr>
              <a:t>Smaller player </a:t>
            </a:r>
            <a:r>
              <a:rPr lang="en-US" sz="1600" dirty="0"/>
              <a:t>making big waves in talent pool  ! Ma be dive into </a:t>
            </a:r>
            <a:r>
              <a:rPr lang="en-US" dirty="0"/>
              <a:t>the</a:t>
            </a:r>
            <a:r>
              <a:rPr lang="en-US" sz="1600" dirty="0"/>
              <a:t> numbers &amp; join the </a:t>
            </a:r>
            <a:r>
              <a:rPr lang="en-US" sz="1600" b="1" dirty="0">
                <a:solidFill>
                  <a:srgbClr val="00B0F0"/>
                </a:solidFill>
              </a:rPr>
              <a:t>data revolution</a:t>
            </a:r>
            <a:r>
              <a:rPr lang="en-US" sz="1600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3495264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3229A0-1321-49E2-9958-3B1F86E2C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0F03F06B-2963-2A77-310D-FAFCFA9AC617}"/>
              </a:ext>
            </a:extLst>
          </p:cNvPr>
          <p:cNvSpPr/>
          <p:nvPr/>
        </p:nvSpPr>
        <p:spPr>
          <a:xfrm>
            <a:off x="422246" y="4148356"/>
            <a:ext cx="332764" cy="1803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1700A2D-23E0-4103-AAA4-AE3EC63E35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5440910"/>
              </p:ext>
            </p:extLst>
          </p:nvPr>
        </p:nvGraphicFramePr>
        <p:xfrm>
          <a:off x="866163" y="578841"/>
          <a:ext cx="6449037" cy="2986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4CD68A7-7EB9-A557-E899-37BAFDE60211}"/>
              </a:ext>
            </a:extLst>
          </p:cNvPr>
          <p:cNvSpPr txBox="1"/>
          <p:nvPr/>
        </p:nvSpPr>
        <p:spPr>
          <a:xfrm>
            <a:off x="866164" y="4038482"/>
            <a:ext cx="3294776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  <a:latin typeface="Söhne"/>
              </a:rPr>
              <a:t>As a role </a:t>
            </a:r>
            <a:r>
              <a:rPr lang="en-US" sz="2000" b="1" dirty="0">
                <a:solidFill>
                  <a:srgbClr val="00B0F0"/>
                </a:solidFill>
                <a:latin typeface="Söhne"/>
              </a:rPr>
              <a:t>“data analyst” </a:t>
            </a:r>
            <a:r>
              <a:rPr lang="en-US" dirty="0">
                <a:solidFill>
                  <a:schemeClr val="tx2"/>
                </a:solidFill>
                <a:latin typeface="Söhne"/>
              </a:rPr>
              <a:t>is leading in its own community by whooping </a:t>
            </a:r>
            <a:r>
              <a:rPr lang="en-US" sz="2000" b="1" dirty="0">
                <a:solidFill>
                  <a:srgbClr val="00B0F0"/>
                </a:solidFill>
                <a:latin typeface="Söhne"/>
              </a:rPr>
              <a:t>60%</a:t>
            </a:r>
            <a:r>
              <a:rPr lang="en-US" dirty="0">
                <a:solidFill>
                  <a:schemeClr val="tx2"/>
                </a:solidFill>
                <a:latin typeface="Söhne"/>
              </a:rPr>
              <a:t> of analyst job postings .</a:t>
            </a:r>
            <a:endParaRPr lang="en-US" b="0" i="0" dirty="0">
              <a:solidFill>
                <a:schemeClr val="tx2"/>
              </a:solidFill>
              <a:effectLst/>
              <a:latin typeface="Söhne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AFC4738-357F-B3AC-5C89-BEA1CA7F91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645170"/>
              </p:ext>
            </p:extLst>
          </p:nvPr>
        </p:nvGraphicFramePr>
        <p:xfrm>
          <a:off x="7602610" y="881215"/>
          <a:ext cx="4874616" cy="26841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2DC438E1-B3C6-A8CC-4FD8-3F33F5C5A3A5}"/>
              </a:ext>
            </a:extLst>
          </p:cNvPr>
          <p:cNvSpPr/>
          <p:nvPr/>
        </p:nvSpPr>
        <p:spPr>
          <a:xfrm>
            <a:off x="7148818" y="4148356"/>
            <a:ext cx="332764" cy="1803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BF6D4E-8823-57BA-865F-111084D3AC84}"/>
              </a:ext>
            </a:extLst>
          </p:cNvPr>
          <p:cNvSpPr txBox="1"/>
          <p:nvPr/>
        </p:nvSpPr>
        <p:spPr>
          <a:xfrm>
            <a:off x="7847202" y="4053871"/>
            <a:ext cx="3294776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latin typeface="Söhne"/>
              </a:rPr>
              <a:t>Small companies </a:t>
            </a:r>
            <a:r>
              <a:rPr lang="en-US" dirty="0">
                <a:solidFill>
                  <a:schemeClr val="tx2"/>
                </a:solidFill>
                <a:latin typeface="Söhne"/>
              </a:rPr>
              <a:t>are more leaning towards </a:t>
            </a:r>
            <a:r>
              <a:rPr lang="en-US" sz="2000" b="1" dirty="0">
                <a:latin typeface="Söhne"/>
              </a:rPr>
              <a:t>data teams building</a:t>
            </a:r>
            <a:endParaRPr lang="en-US" b="1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225222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399C3-3EDC-4898-A2E4-D8ACEE6A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734" y="557304"/>
            <a:ext cx="5355265" cy="768157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</a:t>
            </a:r>
          </a:p>
        </p:txBody>
      </p:sp>
      <p:pic>
        <p:nvPicPr>
          <p:cNvPr id="7" name="Picture Placeholder 6" descr="Aerial view of city buildings">
            <a:extLst>
              <a:ext uri="{FF2B5EF4-FFF2-40B4-BE49-F238E27FC236}">
                <a16:creationId xmlns:a16="http://schemas.microsoft.com/office/drawing/2014/main" id="{F718B2F1-208E-4A1D-9716-513B0D7093E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752474" cy="3434316"/>
          </a:xfrm>
        </p:spPr>
      </p:pic>
      <p:pic>
        <p:nvPicPr>
          <p:cNvPr id="9" name="Picture Placeholder 8" descr="A picture containing blue glass buildings with reflection">
            <a:extLst>
              <a:ext uri="{FF2B5EF4-FFF2-40B4-BE49-F238E27FC236}">
                <a16:creationId xmlns:a16="http://schemas.microsoft.com/office/drawing/2014/main" id="{D8F748D4-DB82-42E3-894A-0552C0FD2AB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" y="3434316"/>
            <a:ext cx="5175492" cy="3423684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130D8-AD6A-4638-9059-326759848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3733" y="1652630"/>
            <a:ext cx="5355266" cy="3816991"/>
          </a:xfrm>
        </p:spPr>
        <p:txBody>
          <a:bodyPr>
            <a:normAutofit fontScale="92500" lnSpcReduction="10000"/>
          </a:bodyPr>
          <a:lstStyle/>
          <a:p>
            <a:r>
              <a:rPr lang="en-US" sz="18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the ever-evolving landscape of the American job market, understanding the nuances of job postings is crucial for both job seekers and employers. As part of my </a:t>
            </a:r>
            <a:r>
              <a:rPr lang="en-US" sz="18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analysis </a:t>
            </a:r>
            <a:r>
              <a:rPr lang="en-US" sz="18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initiative, I delved into a comprehensive dataset focusing on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descriptive analysis</a:t>
            </a:r>
            <a:r>
              <a:rPr lang="en-US" sz="18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en-US" sz="18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USA </a:t>
            </a:r>
            <a:r>
              <a:rPr lang="en-US" sz="18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analyst </a:t>
            </a:r>
            <a:r>
              <a:rPr lang="en-US" sz="18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job postings, aiming to extract valuable insights and patterns within this dynamic ecosystem.</a:t>
            </a:r>
            <a:br>
              <a:rPr lang="en-US" sz="18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dataset encompasses key facets of job listings, ranging from fundamental details like job title, salary, and company name to geographical specifics such as the city and state. Additionally, I explore organizational attributes, including company size, year of establishment, and type of ownership. To provide a broader context, I’ve incorporated industry-related information, sector classification, and revenue statistics 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83" name="Slide Number Placeholder 182">
            <a:extLst>
              <a:ext uri="{FF2B5EF4-FFF2-40B4-BE49-F238E27FC236}">
                <a16:creationId xmlns:a16="http://schemas.microsoft.com/office/drawing/2014/main" id="{29707739-DA1E-4E29-A977-FC44841FF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2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15E37-3C95-4E35-8624-CC190CC12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50" y="0"/>
            <a:ext cx="3964565" cy="577122"/>
          </a:xfrm>
        </p:spPr>
        <p:txBody>
          <a:bodyPr>
            <a:normAutofit fontScale="90000"/>
          </a:bodyPr>
          <a:lstStyle/>
          <a:p>
            <a:r>
              <a:rPr lang="en-US" sz="3600" b="1" u="sng" cap="none" dirty="0"/>
              <a:t>Data Preparation	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D3141030-4F7D-4526-B0FC-1EA787D5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C18750F7-7A49-7C81-A30B-A4CFD885A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06" y="587458"/>
            <a:ext cx="11718014" cy="599398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06C5533-041C-B0CB-7D97-7AF25830407B}"/>
              </a:ext>
            </a:extLst>
          </p:cNvPr>
          <p:cNvSpPr txBox="1"/>
          <p:nvPr/>
        </p:nvSpPr>
        <p:spPr>
          <a:xfrm>
            <a:off x="9362278" y="115457"/>
            <a:ext cx="2311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Raw Data</a:t>
            </a:r>
          </a:p>
        </p:txBody>
      </p:sp>
    </p:spTree>
    <p:extLst>
      <p:ext uri="{BB962C8B-B14F-4D97-AF65-F5344CB8AC3E}">
        <p14:creationId xmlns:p14="http://schemas.microsoft.com/office/powerpoint/2010/main" val="2976291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screen shot of a computer&#10;&#10;Description automatically generated">
            <a:extLst>
              <a:ext uri="{FF2B5EF4-FFF2-40B4-BE49-F238E27FC236}">
                <a16:creationId xmlns:a16="http://schemas.microsoft.com/office/drawing/2014/main" id="{4918E82C-7817-8092-7E6D-8332B8A10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59" y="461666"/>
            <a:ext cx="11872212" cy="555116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4BEB8AD-EFDF-F96E-4EF4-05A83411B63C}"/>
              </a:ext>
            </a:extLst>
          </p:cNvPr>
          <p:cNvSpPr txBox="1"/>
          <p:nvPr/>
        </p:nvSpPr>
        <p:spPr>
          <a:xfrm>
            <a:off x="3734743" y="0"/>
            <a:ext cx="3380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Cleaned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6F5AF0-506E-252A-F2D5-2587E4B378D8}"/>
              </a:ext>
            </a:extLst>
          </p:cNvPr>
          <p:cNvSpPr txBox="1"/>
          <p:nvPr/>
        </p:nvSpPr>
        <p:spPr>
          <a:xfrm>
            <a:off x="-239909" y="6258658"/>
            <a:ext cx="12431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Platform  :  Power query.</a:t>
            </a:r>
          </a:p>
        </p:txBody>
      </p:sp>
    </p:spTree>
    <p:extLst>
      <p:ext uri="{BB962C8B-B14F-4D97-AF65-F5344CB8AC3E}">
        <p14:creationId xmlns:p14="http://schemas.microsoft.com/office/powerpoint/2010/main" val="3871568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0B6AB-E9B1-4B7E-BD4C-74C93ABF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61831D-94B8-19BD-983B-42FB32C83CEE}"/>
              </a:ext>
            </a:extLst>
          </p:cNvPr>
          <p:cNvSpPr txBox="1"/>
          <p:nvPr/>
        </p:nvSpPr>
        <p:spPr>
          <a:xfrm>
            <a:off x="1434518" y="209725"/>
            <a:ext cx="44248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 / Posing questions  </a:t>
            </a:r>
            <a:r>
              <a:rPr lang="en-US" sz="3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endParaRPr lang="en-US" sz="32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4BEF2D-0883-EB80-5722-B900741B625A}"/>
              </a:ext>
            </a:extLst>
          </p:cNvPr>
          <p:cNvSpPr txBox="1"/>
          <p:nvPr/>
        </p:nvSpPr>
        <p:spPr>
          <a:xfrm>
            <a:off x="1434517" y="1143681"/>
            <a:ext cx="6677637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/>
              <a:t> What is top 3 or most common salary range company offering  for data roles in USA ?</a:t>
            </a:r>
            <a:br>
              <a:rPr lang="en-US" sz="1600" b="1" dirty="0"/>
            </a:br>
            <a:r>
              <a:rPr lang="en-US" b="1" u="sng" dirty="0"/>
              <a:t/>
            </a:r>
            <a:br>
              <a:rPr lang="en-US" b="1" u="sng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7D6C38-9814-F3AC-7EEC-F84546301E1B}"/>
              </a:ext>
            </a:extLst>
          </p:cNvPr>
          <p:cNvSpPr txBox="1"/>
          <p:nvPr/>
        </p:nvSpPr>
        <p:spPr>
          <a:xfrm>
            <a:off x="1434517" y="1712748"/>
            <a:ext cx="816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/>
              <a:t>Scenario between new &amp; old companies  ? Which one is hiring more or have more job postings  ?</a:t>
            </a:r>
            <a:r>
              <a:rPr lang="en-US" sz="1600" b="1" u="sng" dirty="0"/>
              <a:t/>
            </a:r>
            <a:br>
              <a:rPr lang="en-US" sz="1600" b="1" u="sng" dirty="0"/>
            </a:b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2794C8-46CE-D5D5-B772-675C6BF6B66B}"/>
              </a:ext>
            </a:extLst>
          </p:cNvPr>
          <p:cNvSpPr txBox="1"/>
          <p:nvPr/>
        </p:nvSpPr>
        <p:spPr>
          <a:xfrm>
            <a:off x="1434517" y="2082080"/>
            <a:ext cx="7801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Ø"/>
              <a:defRPr sz="1600" b="1"/>
            </a:lvl1pPr>
          </a:lstStyle>
          <a:p>
            <a:r>
              <a:rPr lang="en-US" dirty="0"/>
              <a:t>What are the top 3 sectors / industries leaning towards data teams  ?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618D64-FE25-BD37-2AF5-09CAA3C03FDB}"/>
              </a:ext>
            </a:extLst>
          </p:cNvPr>
          <p:cNvSpPr txBox="1"/>
          <p:nvPr/>
        </p:nvSpPr>
        <p:spPr>
          <a:xfrm>
            <a:off x="1434517" y="2515313"/>
            <a:ext cx="7801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Ø"/>
              <a:defRPr sz="1600" b="1"/>
            </a:lvl1pPr>
          </a:lstStyle>
          <a:p>
            <a:r>
              <a:rPr lang="en-US" dirty="0"/>
              <a:t>Companies having market competitors are leaning towards more data teams hiring  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513134-3301-7D4E-CF6B-9D1C0808A6F6}"/>
              </a:ext>
            </a:extLst>
          </p:cNvPr>
          <p:cNvSpPr txBox="1"/>
          <p:nvPr/>
        </p:nvSpPr>
        <p:spPr>
          <a:xfrm>
            <a:off x="1434517" y="3135640"/>
            <a:ext cx="7801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Ø"/>
              <a:defRPr sz="1600" b="1"/>
            </a:lvl1pPr>
          </a:lstStyle>
          <a:p>
            <a:r>
              <a:rPr lang="en-US" dirty="0"/>
              <a:t>Which states or cities have the highest numbers of analyst job posting 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3BE1C1-454C-0729-30E7-C919B412919A}"/>
              </a:ext>
            </a:extLst>
          </p:cNvPr>
          <p:cNvSpPr txBox="1"/>
          <p:nvPr/>
        </p:nvSpPr>
        <p:spPr>
          <a:xfrm>
            <a:off x="1434517" y="3610785"/>
            <a:ext cx="7801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Ø"/>
              <a:defRPr sz="1600" b="1"/>
            </a:lvl1pPr>
          </a:lstStyle>
          <a:p>
            <a:r>
              <a:rPr lang="en-US" dirty="0"/>
              <a:t>Top 3 roles / job tittle across data roles that company/industry prefers 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C74545-C0A0-9CEB-EC0B-AC1A00451670}"/>
              </a:ext>
            </a:extLst>
          </p:cNvPr>
          <p:cNvSpPr txBox="1"/>
          <p:nvPr/>
        </p:nvSpPr>
        <p:spPr>
          <a:xfrm>
            <a:off x="1434517" y="4167129"/>
            <a:ext cx="7801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Ø"/>
              <a:defRPr sz="1600" b="1"/>
            </a:lvl1pPr>
          </a:lstStyle>
          <a:p>
            <a:r>
              <a:rPr lang="en-US" dirty="0"/>
              <a:t>Small or big companies hiring more ? Any correlation with competitors ?</a:t>
            </a:r>
          </a:p>
        </p:txBody>
      </p:sp>
    </p:spTree>
    <p:extLst>
      <p:ext uri="{BB962C8B-B14F-4D97-AF65-F5344CB8AC3E}">
        <p14:creationId xmlns:p14="http://schemas.microsoft.com/office/powerpoint/2010/main" val="2694395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blue glass buildings with reflection">
            <a:extLst>
              <a:ext uri="{FF2B5EF4-FFF2-40B4-BE49-F238E27FC236}">
                <a16:creationId xmlns:a16="http://schemas.microsoft.com/office/drawing/2014/main" id="{EB5E1FEF-1282-4779-83BA-2F3F6D476B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823" y="0"/>
            <a:ext cx="2407596" cy="685799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8C04B-250D-4AE1-9F65-682FB4830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46ED97F-009E-4B6F-91D8-DC519303D8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2451691"/>
              </p:ext>
            </p:extLst>
          </p:nvPr>
        </p:nvGraphicFramePr>
        <p:xfrm>
          <a:off x="4446165" y="159390"/>
          <a:ext cx="7080811" cy="35504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4E88D649-F469-E008-21D5-8FA489652CA9}"/>
              </a:ext>
            </a:extLst>
          </p:cNvPr>
          <p:cNvSpPr/>
          <p:nvPr/>
        </p:nvSpPr>
        <p:spPr>
          <a:xfrm>
            <a:off x="3217177" y="4286774"/>
            <a:ext cx="436229" cy="2181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FBC88B-8933-1A2E-AF9D-0CE39EE7C964}"/>
              </a:ext>
            </a:extLst>
          </p:cNvPr>
          <p:cNvSpPr txBox="1"/>
          <p:nvPr/>
        </p:nvSpPr>
        <p:spPr>
          <a:xfrm>
            <a:off x="3783938" y="4150945"/>
            <a:ext cx="78185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($42K-$76K)  , ($41K-$78K)  , ($50K-$86K)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are top 3 salary range offered  to analysts in USA.</a:t>
            </a:r>
            <a:endParaRPr lang="en-US" sz="20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815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97124BB6-5243-455D-83FF-AE2077E38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43" name="Chart 42">
            <a:extLst>
              <a:ext uri="{FF2B5EF4-FFF2-40B4-BE49-F238E27FC236}">
                <a16:creationId xmlns:a16="http://schemas.microsoft.com/office/drawing/2014/main" id="{F308ED6E-BB97-4603-873D-10E2B72786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8244898"/>
              </p:ext>
            </p:extLst>
          </p:nvPr>
        </p:nvGraphicFramePr>
        <p:xfrm>
          <a:off x="2298923" y="226503"/>
          <a:ext cx="7348415" cy="36408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Arrow: Right 1">
            <a:extLst>
              <a:ext uri="{FF2B5EF4-FFF2-40B4-BE49-F238E27FC236}">
                <a16:creationId xmlns:a16="http://schemas.microsoft.com/office/drawing/2014/main" id="{1798BAEE-E83E-4CF9-6AE5-DD13BE83E321}"/>
              </a:ext>
            </a:extLst>
          </p:cNvPr>
          <p:cNvSpPr/>
          <p:nvPr/>
        </p:nvSpPr>
        <p:spPr>
          <a:xfrm>
            <a:off x="335558" y="4337108"/>
            <a:ext cx="436229" cy="2181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7D90C5-4392-0A7D-AD50-F4178DD71EB4}"/>
              </a:ext>
            </a:extLst>
          </p:cNvPr>
          <p:cNvSpPr txBox="1"/>
          <p:nvPr/>
        </p:nvSpPr>
        <p:spPr>
          <a:xfrm>
            <a:off x="844240" y="4276888"/>
            <a:ext cx="10503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 USA </a:t>
            </a:r>
            <a:r>
              <a:rPr lang="en-US" sz="1600" b="1" i="0" u="none" strike="noStrike" dirty="0">
                <a:solidFill>
                  <a:srgbClr val="00B0F0"/>
                </a:solidFill>
                <a:effectLst/>
                <a:latin typeface="Calibri" panose="020F0502020204030204" pitchFamily="34" charset="0"/>
              </a:rPr>
              <a:t> 62%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of job posting is coming from </a:t>
            </a:r>
            <a:r>
              <a:rPr lang="en-US" sz="1600" b="1" i="0" u="none" strike="noStrike" dirty="0">
                <a:solidFill>
                  <a:srgbClr val="00B0F0"/>
                </a:solidFill>
                <a:effectLst/>
                <a:latin typeface="Calibri" panose="020F0502020204030204" pitchFamily="34" charset="0"/>
              </a:rPr>
              <a:t>new companies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&amp; </a:t>
            </a:r>
            <a:r>
              <a:rPr lang="en-US" sz="1600" b="1" i="0" u="none" strike="noStrike" dirty="0">
                <a:solidFill>
                  <a:srgbClr val="00B0F0"/>
                </a:solidFill>
                <a:effectLst/>
                <a:latin typeface="Calibri" panose="020F0502020204030204" pitchFamily="34" charset="0"/>
              </a:rPr>
              <a:t>late 20th century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companies.</a:t>
            </a:r>
            <a:r>
              <a:rPr lang="en-US" sz="1600" dirty="0"/>
              <a:t> 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E586FD78-BF7C-ACA2-8F75-3A50AC62AC6D}"/>
              </a:ext>
            </a:extLst>
          </p:cNvPr>
          <p:cNvSpPr/>
          <p:nvPr/>
        </p:nvSpPr>
        <p:spPr>
          <a:xfrm>
            <a:off x="335557" y="4988511"/>
            <a:ext cx="436229" cy="2181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0FC372-64E7-F50B-C1F4-A31A83D68CC3}"/>
              </a:ext>
            </a:extLst>
          </p:cNvPr>
          <p:cNvSpPr txBox="1"/>
          <p:nvPr/>
        </p:nvSpPr>
        <p:spPr>
          <a:xfrm>
            <a:off x="916691" y="4682070"/>
            <a:ext cx="1050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en-US" b="1" dirty="0">
                <a:solidFill>
                  <a:srgbClr val="00B0F0"/>
                </a:solidFill>
              </a:rPr>
              <a:t>New companies </a:t>
            </a:r>
            <a:r>
              <a:rPr lang="en-US" dirty="0"/>
              <a:t>are leaning towards data roles as </a:t>
            </a:r>
            <a:r>
              <a:rPr lang="en-US" b="1" dirty="0">
                <a:solidFill>
                  <a:srgbClr val="00B0F0"/>
                </a:solidFill>
              </a:rPr>
              <a:t>data driven decision </a:t>
            </a:r>
            <a:r>
              <a:rPr lang="en-US" dirty="0"/>
              <a:t>is now the primary concern &amp; companies founded </a:t>
            </a:r>
            <a:r>
              <a:rPr lang="en-US" b="1" dirty="0">
                <a:solidFill>
                  <a:srgbClr val="00B0F0"/>
                </a:solidFill>
              </a:rPr>
              <a:t>after 1970 or late 20</a:t>
            </a:r>
            <a:r>
              <a:rPr lang="en-US" b="1" baseline="30000" dirty="0">
                <a:solidFill>
                  <a:srgbClr val="00B0F0"/>
                </a:solidFill>
              </a:rPr>
              <a:t>th</a:t>
            </a:r>
            <a:r>
              <a:rPr lang="en-US" b="1" dirty="0">
                <a:solidFill>
                  <a:srgbClr val="00B0F0"/>
                </a:solidFill>
              </a:rPr>
              <a:t> century companies </a:t>
            </a:r>
            <a:r>
              <a:rPr lang="en-US" dirty="0"/>
              <a:t>are just falling behind new companies as it indicates these companies are adapting to </a:t>
            </a:r>
            <a:r>
              <a:rPr lang="en-US" b="1" dirty="0">
                <a:solidFill>
                  <a:srgbClr val="00B0F0"/>
                </a:solidFill>
              </a:rPr>
              <a:t>data driven decisions </a:t>
            </a:r>
            <a:r>
              <a:rPr lang="en-US" dirty="0"/>
              <a:t>to stay competitive in business 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A73D9D1-9EAD-2AC3-8478-89BB861C8FD4}"/>
              </a:ext>
            </a:extLst>
          </p:cNvPr>
          <p:cNvCxnSpPr>
            <a:cxnSpLocks/>
          </p:cNvCxnSpPr>
          <p:nvPr/>
        </p:nvCxnSpPr>
        <p:spPr>
          <a:xfrm>
            <a:off x="8657439" y="941065"/>
            <a:ext cx="1619075" cy="572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EF0BA71-131B-935D-41D1-5A59DC60C001}"/>
              </a:ext>
            </a:extLst>
          </p:cNvPr>
          <p:cNvCxnSpPr>
            <a:cxnSpLocks/>
          </p:cNvCxnSpPr>
          <p:nvPr/>
        </p:nvCxnSpPr>
        <p:spPr>
          <a:xfrm flipV="1">
            <a:off x="8464492" y="1233182"/>
            <a:ext cx="1719743" cy="276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xplosion: 8 Points 12">
            <a:extLst>
              <a:ext uri="{FF2B5EF4-FFF2-40B4-BE49-F238E27FC236}">
                <a16:creationId xmlns:a16="http://schemas.microsoft.com/office/drawing/2014/main" id="{1F9C084E-8252-FD4B-C396-DAD2550DF596}"/>
              </a:ext>
            </a:extLst>
          </p:cNvPr>
          <p:cNvSpPr/>
          <p:nvPr/>
        </p:nvSpPr>
        <p:spPr>
          <a:xfrm>
            <a:off x="10285405" y="612396"/>
            <a:ext cx="1317072" cy="1233182"/>
          </a:xfrm>
          <a:prstGeom prst="irregularSeal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62%</a:t>
            </a:r>
          </a:p>
        </p:txBody>
      </p:sp>
    </p:spTree>
    <p:extLst>
      <p:ext uri="{BB962C8B-B14F-4D97-AF65-F5344CB8AC3E}">
        <p14:creationId xmlns:p14="http://schemas.microsoft.com/office/powerpoint/2010/main" val="276079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3CABF-07C6-4D28-9459-B48AE520A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7F58F3E4-A0FC-45EB-92E7-1A36357B95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5907175"/>
              </p:ext>
            </p:extLst>
          </p:nvPr>
        </p:nvGraphicFramePr>
        <p:xfrm>
          <a:off x="192946" y="216017"/>
          <a:ext cx="5427677" cy="32129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F9F9688B-67D8-406E-B9C5-A63AD40C75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7261432"/>
              </p:ext>
            </p:extLst>
          </p:nvPr>
        </p:nvGraphicFramePr>
        <p:xfrm>
          <a:off x="6571379" y="108008"/>
          <a:ext cx="5620621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" name="Arrow: Right 21">
            <a:extLst>
              <a:ext uri="{FF2B5EF4-FFF2-40B4-BE49-F238E27FC236}">
                <a16:creationId xmlns:a16="http://schemas.microsoft.com/office/drawing/2014/main" id="{38B645DE-4B55-B3C0-21D2-D602D85322B2}"/>
              </a:ext>
            </a:extLst>
          </p:cNvPr>
          <p:cNvSpPr/>
          <p:nvPr/>
        </p:nvSpPr>
        <p:spPr>
          <a:xfrm>
            <a:off x="298956" y="4749719"/>
            <a:ext cx="436229" cy="2181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FD3CD7-BF26-F04A-1518-C529DA64B3BD}"/>
              </a:ext>
            </a:extLst>
          </p:cNvPr>
          <p:cNvSpPr txBox="1"/>
          <p:nvPr/>
        </p:nvSpPr>
        <p:spPr>
          <a:xfrm>
            <a:off x="785519" y="4427889"/>
            <a:ext cx="38200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</a:rPr>
              <a:t>IT , Business services , Finance </a:t>
            </a:r>
            <a:r>
              <a:rPr lang="en-US" sz="1600" dirty="0"/>
              <a:t>sectors awaits an exciting career for </a:t>
            </a:r>
            <a:r>
              <a:rPr lang="en-US" sz="1600" b="1" dirty="0">
                <a:solidFill>
                  <a:srgbClr val="00B0F0"/>
                </a:solidFill>
              </a:rPr>
              <a:t>analysts</a:t>
            </a:r>
            <a:r>
              <a:rPr lang="en-US" sz="1600" dirty="0"/>
              <a:t> in </a:t>
            </a:r>
            <a:r>
              <a:rPr lang="en-US" sz="1600" b="1" dirty="0">
                <a:solidFill>
                  <a:srgbClr val="00B0F0"/>
                </a:solidFill>
              </a:rPr>
              <a:t>USA</a:t>
            </a:r>
            <a:r>
              <a:rPr lang="en-US" sz="1600" dirty="0"/>
              <a:t> as these produces </a:t>
            </a:r>
            <a:r>
              <a:rPr lang="en-US" b="1" dirty="0">
                <a:solidFill>
                  <a:srgbClr val="00B0F0"/>
                </a:solidFill>
              </a:rPr>
              <a:t>67%</a:t>
            </a:r>
            <a:r>
              <a:rPr lang="en-US" sz="1600" dirty="0"/>
              <a:t> of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job</a:t>
            </a:r>
            <a:r>
              <a:rPr lang="en-US" sz="1600" dirty="0"/>
              <a:t> postings </a:t>
            </a:r>
            <a:r>
              <a:rPr lang="en-US" sz="1600" dirty="0" err="1"/>
              <a:t>combindely</a:t>
            </a:r>
            <a:r>
              <a:rPr lang="en-US" sz="1600" dirty="0"/>
              <a:t> .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51D7F797-9E97-3298-570C-D628FD087E19}"/>
              </a:ext>
            </a:extLst>
          </p:cNvPr>
          <p:cNvSpPr/>
          <p:nvPr/>
        </p:nvSpPr>
        <p:spPr>
          <a:xfrm>
            <a:off x="6353264" y="4640662"/>
            <a:ext cx="436229" cy="2181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45C546-1FB0-22A1-DBD4-1625A8E5AFE7}"/>
              </a:ext>
            </a:extLst>
          </p:cNvPr>
          <p:cNvSpPr txBox="1"/>
          <p:nvPr/>
        </p:nvSpPr>
        <p:spPr>
          <a:xfrm>
            <a:off x="6902492" y="4427889"/>
            <a:ext cx="38200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 5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industry not only define tech landscape but make up a whopping </a:t>
            </a:r>
            <a:r>
              <a:rPr lang="en-US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54%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of all data role opportunities in </a:t>
            </a:r>
            <a:r>
              <a:rPr lang="en-US" sz="16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USA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4280447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3229A0-1321-49E2-9958-3B1F86E2C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1C0FD631-724F-477B-A850-E0A00FD3C8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6654971"/>
              </p:ext>
            </p:extLst>
          </p:nvPr>
        </p:nvGraphicFramePr>
        <p:xfrm>
          <a:off x="850085" y="494951"/>
          <a:ext cx="4569400" cy="2466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0A4D2B3A-1F0F-4C5A-A4B3-4945F6E70B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0738009"/>
              </p:ext>
            </p:extLst>
          </p:nvPr>
        </p:nvGraphicFramePr>
        <p:xfrm>
          <a:off x="6096000" y="360727"/>
          <a:ext cx="5245915" cy="2969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D034A888-2CF5-3556-ED7F-CB72874B75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9830245"/>
              </p:ext>
            </p:extLst>
          </p:nvPr>
        </p:nvGraphicFramePr>
        <p:xfrm>
          <a:off x="6356562" y="3330429"/>
          <a:ext cx="5245915" cy="28711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2" name="Arrow: Right 21">
            <a:extLst>
              <a:ext uri="{FF2B5EF4-FFF2-40B4-BE49-F238E27FC236}">
                <a16:creationId xmlns:a16="http://schemas.microsoft.com/office/drawing/2014/main" id="{0F03F06B-2963-2A77-310D-FAFCFA9AC617}"/>
              </a:ext>
            </a:extLst>
          </p:cNvPr>
          <p:cNvSpPr/>
          <p:nvPr/>
        </p:nvSpPr>
        <p:spPr>
          <a:xfrm>
            <a:off x="413856" y="3787630"/>
            <a:ext cx="436229" cy="2181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75BD94-EE21-E33C-29AF-77D829421D39}"/>
              </a:ext>
            </a:extLst>
          </p:cNvPr>
          <p:cNvSpPr txBox="1"/>
          <p:nvPr/>
        </p:nvSpPr>
        <p:spPr>
          <a:xfrm>
            <a:off x="947956" y="3635077"/>
            <a:ext cx="47733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Competitors</a:t>
            </a:r>
            <a:r>
              <a:rPr lang="en-US" dirty="0"/>
              <a:t> fuels sectors/industries in strategic race towards </a:t>
            </a:r>
            <a:r>
              <a:rPr lang="en-US" b="1" dirty="0">
                <a:solidFill>
                  <a:srgbClr val="00B0F0"/>
                </a:solidFill>
              </a:rPr>
              <a:t>data driven race </a:t>
            </a:r>
            <a:r>
              <a:rPr lang="en-US" dirty="0"/>
              <a:t>, weather </a:t>
            </a:r>
            <a:r>
              <a:rPr lang="en-US" b="1" dirty="0">
                <a:solidFill>
                  <a:srgbClr val="00B0F0"/>
                </a:solidFill>
              </a:rPr>
              <a:t>its new companies </a:t>
            </a:r>
            <a:r>
              <a:rPr lang="en-US" dirty="0"/>
              <a:t>or </a:t>
            </a:r>
            <a:r>
              <a:rPr lang="en-US" b="1" dirty="0">
                <a:solidFill>
                  <a:srgbClr val="00B0F0"/>
                </a:solidFill>
              </a:rPr>
              <a:t>late 20</a:t>
            </a:r>
            <a:r>
              <a:rPr lang="en-US" b="1" baseline="30000" dirty="0">
                <a:solidFill>
                  <a:srgbClr val="00B0F0"/>
                </a:solidFill>
              </a:rPr>
              <a:t>th</a:t>
            </a:r>
            <a:r>
              <a:rPr lang="en-US" b="1" dirty="0">
                <a:solidFill>
                  <a:srgbClr val="00B0F0"/>
                </a:solidFill>
              </a:rPr>
              <a:t> century companies </a:t>
            </a:r>
            <a:r>
              <a:rPr lang="en-US" dirty="0"/>
              <a:t>the data game is on to pursue a competitive age .</a:t>
            </a:r>
          </a:p>
        </p:txBody>
      </p:sp>
    </p:spTree>
    <p:extLst>
      <p:ext uri="{BB962C8B-B14F-4D97-AF65-F5344CB8AC3E}">
        <p14:creationId xmlns:p14="http://schemas.microsoft.com/office/powerpoint/2010/main" val="742158403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 lines design" id="{2407D200-3004-4ADD-9D29-6D4C9B951E75}" vid="{22312BCD-9B59-4CBE-B473-4FDC2F04D3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TaxCatchAll xmlns="230e9df3-be65-4c73-a93b-d1236ebd677e" xsi:nil="true"/>
    <MediaServiceKeyPoints xmlns="71af3243-3dd4-4a8d-8c0d-dd76da1f02a5" xsi:nil="true"/>
    <Background xmlns="71af3243-3dd4-4a8d-8c0d-dd76da1f02a5">false</Background>
    <ImageTagsTaxHTField xmlns="71af3243-3dd4-4a8d-8c0d-dd76da1f02a5">
      <Terms xmlns="http://schemas.microsoft.com/office/infopath/2007/PartnerControls"/>
    </ImageTagsTaxHTFiel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C263D7C-E9CB-4C77-8528-77A30083B7FC}">
  <ds:schemaRefs>
    <ds:schemaRef ds:uri="http://schemas.microsoft.com/office/2006/documentManagement/types"/>
    <ds:schemaRef ds:uri="230e9df3-be65-4c73-a93b-d1236ebd677e"/>
    <ds:schemaRef ds:uri="http://www.w3.org/XML/1998/namespace"/>
    <ds:schemaRef ds:uri="71af3243-3dd4-4a8d-8c0d-dd76da1f02a5"/>
    <ds:schemaRef ds:uri="http://schemas.microsoft.com/sharepoint/v3"/>
    <ds:schemaRef ds:uri="16c05727-aa75-4e4a-9b5f-8a80a1165891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5462B0DF-AFCF-4681-BDD6-4CC4EE7AE3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91F1737-EB5A-49A3-BFCA-A97A8DCDF40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{2FCFA40E-718A-4A4A-A476-8DE0B1BE8F30}tf22797433_win32</Template>
  <TotalTime>2584</TotalTime>
  <Words>558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Söhne</vt:lpstr>
      <vt:lpstr>Univers Condensed Light</vt:lpstr>
      <vt:lpstr>Walbaum Display Light</vt:lpstr>
      <vt:lpstr>Wingdings</vt:lpstr>
      <vt:lpstr>AngleLinesVTI</vt:lpstr>
      <vt:lpstr>Data-Driven Careers: A Closer Look at USA Job Postings for Analysts</vt:lpstr>
      <vt:lpstr>Intro</vt:lpstr>
      <vt:lpstr>Data Preparation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Abdur Rahman</dc:creator>
  <cp:lastModifiedBy>abhi</cp:lastModifiedBy>
  <cp:revision>57</cp:revision>
  <dcterms:created xsi:type="dcterms:W3CDTF">2023-11-23T05:19:19Z</dcterms:created>
  <dcterms:modified xsi:type="dcterms:W3CDTF">2024-09-12T11:48:02Z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MSIP_Label_defa4170-0d19-0005-0004-bc88714345d2_Enabled">
    <vt:lpwstr>true</vt:lpwstr>
  </property>
  <property fmtid="{D5CDD505-2E9C-101B-9397-08002B2CF9AE}" pid="5" name="MSIP_Label_defa4170-0d19-0005-0004-bc88714345d2_SetDate">
    <vt:lpwstr>2023-11-23T05:20:31Z</vt:lpwstr>
  </property>
  <property fmtid="{D5CDD505-2E9C-101B-9397-08002B2CF9AE}" pid="6" name="MSIP_Label_defa4170-0d19-0005-0004-bc88714345d2_Method">
    <vt:lpwstr>Standard</vt:lpwstr>
  </property>
  <property fmtid="{D5CDD505-2E9C-101B-9397-08002B2CF9AE}" pid="7" name="MSIP_Label_defa4170-0d19-0005-0004-bc88714345d2_Name">
    <vt:lpwstr>defa4170-0d19-0005-0004-bc88714345d2</vt:lpwstr>
  </property>
  <property fmtid="{D5CDD505-2E9C-101B-9397-08002B2CF9AE}" pid="8" name="MSIP_Label_defa4170-0d19-0005-0004-bc88714345d2_SiteId">
    <vt:lpwstr>e7a5ce50-d517-4e6e-bded-2161d5a90d44</vt:lpwstr>
  </property>
  <property fmtid="{D5CDD505-2E9C-101B-9397-08002B2CF9AE}" pid="9" name="MSIP_Label_defa4170-0d19-0005-0004-bc88714345d2_ActionId">
    <vt:lpwstr>69025c60-7902-4eaf-8cf8-18733fa50f95</vt:lpwstr>
  </property>
  <property fmtid="{D5CDD505-2E9C-101B-9397-08002B2CF9AE}" pid="10" name="MSIP_Label_defa4170-0d19-0005-0004-bc88714345d2_ContentBits">
    <vt:lpwstr>0</vt:lpwstr>
  </property>
</Properties>
</file>