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5CE9B9-D00E-4A0A-AC89-5F23C845AFD7}"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54661-76F7-459D-B1E7-4A0D6D6BEB29}" type="slidenum">
              <a:rPr lang="en-US" smtClean="0"/>
              <a:t>‹#›</a:t>
            </a:fld>
            <a:endParaRPr lang="en-US"/>
          </a:p>
        </p:txBody>
      </p:sp>
    </p:spTree>
    <p:extLst>
      <p:ext uri="{BB962C8B-B14F-4D97-AF65-F5344CB8AC3E}">
        <p14:creationId xmlns:p14="http://schemas.microsoft.com/office/powerpoint/2010/main" val="1329390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5CE9B9-D00E-4A0A-AC89-5F23C845AFD7}"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54661-76F7-459D-B1E7-4A0D6D6BEB29}" type="slidenum">
              <a:rPr lang="en-US" smtClean="0"/>
              <a:t>‹#›</a:t>
            </a:fld>
            <a:endParaRPr lang="en-US"/>
          </a:p>
        </p:txBody>
      </p:sp>
    </p:spTree>
    <p:extLst>
      <p:ext uri="{BB962C8B-B14F-4D97-AF65-F5344CB8AC3E}">
        <p14:creationId xmlns:p14="http://schemas.microsoft.com/office/powerpoint/2010/main" val="240017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5CE9B9-D00E-4A0A-AC89-5F23C845AFD7}"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54661-76F7-459D-B1E7-4A0D6D6BEB29}" type="slidenum">
              <a:rPr lang="en-US" smtClean="0"/>
              <a:t>‹#›</a:t>
            </a:fld>
            <a:endParaRPr lang="en-US"/>
          </a:p>
        </p:txBody>
      </p:sp>
    </p:spTree>
    <p:extLst>
      <p:ext uri="{BB962C8B-B14F-4D97-AF65-F5344CB8AC3E}">
        <p14:creationId xmlns:p14="http://schemas.microsoft.com/office/powerpoint/2010/main" val="220728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5CE9B9-D00E-4A0A-AC89-5F23C845AFD7}"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54661-76F7-459D-B1E7-4A0D6D6BEB29}" type="slidenum">
              <a:rPr lang="en-US" smtClean="0"/>
              <a:t>‹#›</a:t>
            </a:fld>
            <a:endParaRPr lang="en-US"/>
          </a:p>
        </p:txBody>
      </p:sp>
    </p:spTree>
    <p:extLst>
      <p:ext uri="{BB962C8B-B14F-4D97-AF65-F5344CB8AC3E}">
        <p14:creationId xmlns:p14="http://schemas.microsoft.com/office/powerpoint/2010/main" val="90697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5CE9B9-D00E-4A0A-AC89-5F23C845AFD7}"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54661-76F7-459D-B1E7-4A0D6D6BEB29}" type="slidenum">
              <a:rPr lang="en-US" smtClean="0"/>
              <a:t>‹#›</a:t>
            </a:fld>
            <a:endParaRPr lang="en-US"/>
          </a:p>
        </p:txBody>
      </p:sp>
    </p:spTree>
    <p:extLst>
      <p:ext uri="{BB962C8B-B14F-4D97-AF65-F5344CB8AC3E}">
        <p14:creationId xmlns:p14="http://schemas.microsoft.com/office/powerpoint/2010/main" val="133822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5CE9B9-D00E-4A0A-AC89-5F23C845AFD7}"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54661-76F7-459D-B1E7-4A0D6D6BEB29}" type="slidenum">
              <a:rPr lang="en-US" smtClean="0"/>
              <a:t>‹#›</a:t>
            </a:fld>
            <a:endParaRPr lang="en-US"/>
          </a:p>
        </p:txBody>
      </p:sp>
    </p:spTree>
    <p:extLst>
      <p:ext uri="{BB962C8B-B14F-4D97-AF65-F5344CB8AC3E}">
        <p14:creationId xmlns:p14="http://schemas.microsoft.com/office/powerpoint/2010/main" val="206330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5CE9B9-D00E-4A0A-AC89-5F23C845AFD7}"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54661-76F7-459D-B1E7-4A0D6D6BEB29}" type="slidenum">
              <a:rPr lang="en-US" smtClean="0"/>
              <a:t>‹#›</a:t>
            </a:fld>
            <a:endParaRPr lang="en-US"/>
          </a:p>
        </p:txBody>
      </p:sp>
    </p:spTree>
    <p:extLst>
      <p:ext uri="{BB962C8B-B14F-4D97-AF65-F5344CB8AC3E}">
        <p14:creationId xmlns:p14="http://schemas.microsoft.com/office/powerpoint/2010/main" val="86898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5CE9B9-D00E-4A0A-AC89-5F23C845AFD7}"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54661-76F7-459D-B1E7-4A0D6D6BEB29}" type="slidenum">
              <a:rPr lang="en-US" smtClean="0"/>
              <a:t>‹#›</a:t>
            </a:fld>
            <a:endParaRPr lang="en-US"/>
          </a:p>
        </p:txBody>
      </p:sp>
    </p:spTree>
    <p:extLst>
      <p:ext uri="{BB962C8B-B14F-4D97-AF65-F5344CB8AC3E}">
        <p14:creationId xmlns:p14="http://schemas.microsoft.com/office/powerpoint/2010/main" val="2149017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CE9B9-D00E-4A0A-AC89-5F23C845AFD7}"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54661-76F7-459D-B1E7-4A0D6D6BEB29}" type="slidenum">
              <a:rPr lang="en-US" smtClean="0"/>
              <a:t>‹#›</a:t>
            </a:fld>
            <a:endParaRPr lang="en-US"/>
          </a:p>
        </p:txBody>
      </p:sp>
    </p:spTree>
    <p:extLst>
      <p:ext uri="{BB962C8B-B14F-4D97-AF65-F5344CB8AC3E}">
        <p14:creationId xmlns:p14="http://schemas.microsoft.com/office/powerpoint/2010/main" val="263260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CE9B9-D00E-4A0A-AC89-5F23C845AFD7}"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54661-76F7-459D-B1E7-4A0D6D6BEB29}" type="slidenum">
              <a:rPr lang="en-US" smtClean="0"/>
              <a:t>‹#›</a:t>
            </a:fld>
            <a:endParaRPr lang="en-US"/>
          </a:p>
        </p:txBody>
      </p:sp>
    </p:spTree>
    <p:extLst>
      <p:ext uri="{BB962C8B-B14F-4D97-AF65-F5344CB8AC3E}">
        <p14:creationId xmlns:p14="http://schemas.microsoft.com/office/powerpoint/2010/main" val="1996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CE9B9-D00E-4A0A-AC89-5F23C845AFD7}"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54661-76F7-459D-B1E7-4A0D6D6BEB29}" type="slidenum">
              <a:rPr lang="en-US" smtClean="0"/>
              <a:t>‹#›</a:t>
            </a:fld>
            <a:endParaRPr lang="en-US"/>
          </a:p>
        </p:txBody>
      </p:sp>
    </p:spTree>
    <p:extLst>
      <p:ext uri="{BB962C8B-B14F-4D97-AF65-F5344CB8AC3E}">
        <p14:creationId xmlns:p14="http://schemas.microsoft.com/office/powerpoint/2010/main" val="12634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CE9B9-D00E-4A0A-AC89-5F23C845AFD7}"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54661-76F7-459D-B1E7-4A0D6D6BEB29}" type="slidenum">
              <a:rPr lang="en-US" smtClean="0"/>
              <a:t>‹#›</a:t>
            </a:fld>
            <a:endParaRPr lang="en-US"/>
          </a:p>
        </p:txBody>
      </p:sp>
    </p:spTree>
    <p:extLst>
      <p:ext uri="{BB962C8B-B14F-4D97-AF65-F5344CB8AC3E}">
        <p14:creationId xmlns:p14="http://schemas.microsoft.com/office/powerpoint/2010/main" val="156663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WILL THEY CLAIM IT ?	</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A hackathon by </a:t>
            </a:r>
            <a:r>
              <a:rPr lang="en-US" dirty="0" err="1" smtClean="0"/>
              <a:t>Greyatom</a:t>
            </a:r>
            <a:endParaRPr lang="en-US" dirty="0" smtClean="0"/>
          </a:p>
          <a:p>
            <a:r>
              <a:rPr lang="en-US" dirty="0" smtClean="0"/>
              <a:t>Team</a:t>
            </a:r>
          </a:p>
          <a:p>
            <a:pPr marL="342900" indent="-342900">
              <a:buFontTx/>
              <a:buChar char="-"/>
            </a:pPr>
            <a:r>
              <a:rPr lang="en-US" dirty="0" smtClean="0"/>
              <a:t>Abhishek Kumar</a:t>
            </a:r>
          </a:p>
          <a:p>
            <a:pPr marL="342900" indent="-342900">
              <a:buFontTx/>
              <a:buChar char="-"/>
            </a:pPr>
            <a:r>
              <a:rPr lang="en-US" dirty="0" smtClean="0"/>
              <a:t>Abhishek Singh</a:t>
            </a:r>
          </a:p>
          <a:p>
            <a:pPr marL="342900" indent="-342900">
              <a:buFontTx/>
              <a:buChar char="-"/>
            </a:pPr>
            <a:r>
              <a:rPr lang="en-US" dirty="0" smtClean="0"/>
              <a:t>Nitish Khairnar</a:t>
            </a:r>
            <a:endParaRPr lang="en-US" dirty="0"/>
          </a:p>
        </p:txBody>
      </p:sp>
    </p:spTree>
    <p:extLst>
      <p:ext uri="{BB962C8B-B14F-4D97-AF65-F5344CB8AC3E}">
        <p14:creationId xmlns:p14="http://schemas.microsoft.com/office/powerpoint/2010/main" val="1132980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22427"/>
          </a:xfrm>
        </p:spPr>
        <p:txBody>
          <a:bodyPr>
            <a:normAutofit fontScale="90000"/>
          </a:bodyPr>
          <a:lstStyle/>
          <a:p>
            <a:r>
              <a:rPr lang="en-US" sz="2400" dirty="0" smtClean="0"/>
              <a:t>Finding the approvals of claims against the features like Duration, Net Sales, Commission and age</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912" y="622300"/>
            <a:ext cx="11292839" cy="6162548"/>
          </a:xfrm>
        </p:spPr>
      </p:pic>
    </p:spTree>
    <p:extLst>
      <p:ext uri="{BB962C8B-B14F-4D97-AF65-F5344CB8AC3E}">
        <p14:creationId xmlns:p14="http://schemas.microsoft.com/office/powerpoint/2010/main" val="268777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3191"/>
            <a:ext cx="10515600" cy="320041"/>
          </a:xfrm>
        </p:spPr>
        <p:txBody>
          <a:bodyPr>
            <a:noAutofit/>
          </a:bodyPr>
          <a:lstStyle/>
          <a:p>
            <a:r>
              <a:rPr lang="en-US" sz="2400" dirty="0" smtClean="0"/>
              <a:t>To find the correlation among various features, we will plot the scatter plot</a:t>
            </a:r>
            <a:br>
              <a:rPr lang="en-US" sz="2400" dirty="0" smtClean="0"/>
            </a:br>
            <a:endParaRPr lang="en-US"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648" y="561400"/>
            <a:ext cx="11214601" cy="6068000"/>
          </a:xfrm>
        </p:spPr>
      </p:pic>
    </p:spTree>
    <p:extLst>
      <p:ext uri="{BB962C8B-B14F-4D97-AF65-F5344CB8AC3E}">
        <p14:creationId xmlns:p14="http://schemas.microsoft.com/office/powerpoint/2010/main" val="302673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016"/>
            <a:ext cx="10515600" cy="410528"/>
          </a:xfrm>
        </p:spPr>
        <p:txBody>
          <a:bodyPr>
            <a:noAutofit/>
          </a:bodyPr>
          <a:lstStyle/>
          <a:p>
            <a:r>
              <a:rPr lang="en-US" sz="2800" dirty="0" smtClean="0"/>
              <a:t>One Hot Encoding</a:t>
            </a:r>
            <a:endParaRPr lang="en-US" sz="2800" dirty="0"/>
          </a:p>
        </p:txBody>
      </p:sp>
      <p:sp>
        <p:nvSpPr>
          <p:cNvPr id="3" name="Content Placeholder 2"/>
          <p:cNvSpPr>
            <a:spLocks noGrp="1"/>
          </p:cNvSpPr>
          <p:nvPr>
            <p:ph idx="1"/>
          </p:nvPr>
        </p:nvSpPr>
        <p:spPr>
          <a:xfrm>
            <a:off x="838200" y="603504"/>
            <a:ext cx="10515600" cy="5573459"/>
          </a:xfrm>
        </p:spPr>
        <p:txBody>
          <a:bodyPr>
            <a:normAutofit/>
          </a:bodyPr>
          <a:lstStyle/>
          <a:p>
            <a:r>
              <a:rPr lang="en-US" sz="2000" dirty="0" smtClean="0"/>
              <a:t>After label encoding, we might confuse our model into thinking that a column has data with some kind of order or hierarchy, when we clearly don’t have it. To avoid this, we ‘</a:t>
            </a:r>
            <a:r>
              <a:rPr lang="en-US" sz="2000" dirty="0" err="1" smtClean="0"/>
              <a:t>OneHotEncode</a:t>
            </a:r>
            <a:r>
              <a:rPr lang="en-US" sz="2000" dirty="0" smtClean="0"/>
              <a:t>’ that column.</a:t>
            </a:r>
          </a:p>
          <a:p>
            <a:r>
              <a:rPr lang="en-US" sz="2000" dirty="0" smtClean="0"/>
              <a:t>Now when the model is converted the categorical </a:t>
            </a:r>
            <a:r>
              <a:rPr lang="en-US" sz="2000" dirty="0"/>
              <a:t>text data into model-understandable numerical </a:t>
            </a:r>
            <a:r>
              <a:rPr lang="en-US" sz="2000" dirty="0" smtClean="0"/>
              <a:t>data, we can start using the Logistic Regression for our model.</a:t>
            </a:r>
          </a:p>
          <a:p>
            <a:r>
              <a:rPr lang="en-US" sz="2000" dirty="0" smtClean="0"/>
              <a:t>Using the confusion matrix we have our classification report</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The Accuracy score of our model is 85.6%</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832112362"/>
              </p:ext>
            </p:extLst>
          </p:nvPr>
        </p:nvGraphicFramePr>
        <p:xfrm>
          <a:off x="838200" y="2895938"/>
          <a:ext cx="10515600" cy="1922949"/>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5505">
                <a:tc>
                  <a:txBody>
                    <a:bodyPr/>
                    <a:lstStyle/>
                    <a:p>
                      <a:r>
                        <a:rPr lang="en-US" dirty="0" smtClean="0"/>
                        <a:t>Claim status</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tc>
                  <a:txBody>
                    <a:bodyPr/>
                    <a:lstStyle/>
                    <a:p>
                      <a:r>
                        <a:rPr lang="en-US" dirty="0" smtClean="0"/>
                        <a:t>Support</a:t>
                      </a:r>
                      <a:endParaRPr lang="en-US" dirty="0"/>
                    </a:p>
                  </a:txBody>
                  <a:tcPr/>
                </a:tc>
              </a:tr>
              <a:tr h="385505">
                <a:tc>
                  <a:txBody>
                    <a:bodyPr/>
                    <a:lstStyle/>
                    <a:p>
                      <a:r>
                        <a:rPr lang="en-US" dirty="0" smtClean="0"/>
                        <a:t>0</a:t>
                      </a:r>
                      <a:endParaRPr lang="en-US" dirty="0"/>
                    </a:p>
                  </a:txBody>
                  <a:tcPr/>
                </a:tc>
                <a:tc>
                  <a:txBody>
                    <a:bodyPr/>
                    <a:lstStyle/>
                    <a:p>
                      <a:r>
                        <a:rPr lang="en-US" dirty="0" smtClean="0"/>
                        <a:t>0.87</a:t>
                      </a:r>
                      <a:endParaRPr lang="en-US" dirty="0"/>
                    </a:p>
                  </a:txBody>
                  <a:tcPr/>
                </a:tc>
                <a:tc>
                  <a:txBody>
                    <a:bodyPr/>
                    <a:lstStyle/>
                    <a:p>
                      <a:r>
                        <a:rPr lang="en-US" dirty="0" smtClean="0"/>
                        <a:t>0.97</a:t>
                      </a:r>
                      <a:endParaRPr lang="en-US" dirty="0"/>
                    </a:p>
                  </a:txBody>
                  <a:tcPr/>
                </a:tc>
                <a:tc>
                  <a:txBody>
                    <a:bodyPr/>
                    <a:lstStyle/>
                    <a:p>
                      <a:r>
                        <a:rPr lang="en-US" dirty="0" smtClean="0"/>
                        <a:t>0.92</a:t>
                      </a:r>
                      <a:endParaRPr lang="en-US" dirty="0"/>
                    </a:p>
                  </a:txBody>
                  <a:tcPr/>
                </a:tc>
                <a:tc>
                  <a:txBody>
                    <a:bodyPr/>
                    <a:lstStyle/>
                    <a:p>
                      <a:r>
                        <a:rPr lang="en-US" dirty="0" smtClean="0"/>
                        <a:t>13068</a:t>
                      </a:r>
                      <a:endParaRPr lang="en-US" dirty="0"/>
                    </a:p>
                  </a:txBody>
                  <a:tcPr/>
                </a:tc>
              </a:tr>
              <a:tr h="385505">
                <a:tc>
                  <a:txBody>
                    <a:bodyPr/>
                    <a:lstStyle/>
                    <a:p>
                      <a:r>
                        <a:rPr lang="en-US" dirty="0" smtClean="0"/>
                        <a:t>1</a:t>
                      </a:r>
                      <a:endParaRPr lang="en-US" dirty="0"/>
                    </a:p>
                  </a:txBody>
                  <a:tcPr/>
                </a:tc>
                <a:tc>
                  <a:txBody>
                    <a:bodyPr/>
                    <a:lstStyle/>
                    <a:p>
                      <a:r>
                        <a:rPr lang="en-US" dirty="0" smtClean="0"/>
                        <a:t>0.64</a:t>
                      </a:r>
                      <a:endParaRPr lang="en-US" dirty="0"/>
                    </a:p>
                  </a:txBody>
                  <a:tcPr/>
                </a:tc>
                <a:tc>
                  <a:txBody>
                    <a:bodyPr/>
                    <a:lstStyle/>
                    <a:p>
                      <a:r>
                        <a:rPr lang="en-US" dirty="0" smtClean="0"/>
                        <a:t>0.31</a:t>
                      </a:r>
                      <a:endParaRPr lang="en-US" dirty="0"/>
                    </a:p>
                  </a:txBody>
                  <a:tcPr/>
                </a:tc>
                <a:tc>
                  <a:txBody>
                    <a:bodyPr/>
                    <a:lstStyle/>
                    <a:p>
                      <a:r>
                        <a:rPr lang="en-US" dirty="0" smtClean="0"/>
                        <a:t>0.41</a:t>
                      </a:r>
                      <a:endParaRPr lang="en-US" dirty="0"/>
                    </a:p>
                  </a:txBody>
                  <a:tcPr/>
                </a:tc>
                <a:tc>
                  <a:txBody>
                    <a:bodyPr/>
                    <a:lstStyle/>
                    <a:p>
                      <a:r>
                        <a:rPr lang="en-US" dirty="0" smtClean="0"/>
                        <a:t>2609</a:t>
                      </a:r>
                      <a:endParaRPr lang="en-US" dirty="0"/>
                    </a:p>
                  </a:txBody>
                  <a:tcPr/>
                </a:tc>
              </a:tr>
              <a:tr h="385505">
                <a:tc>
                  <a:txBody>
                    <a:bodyPr/>
                    <a:lstStyle/>
                    <a:p>
                      <a:r>
                        <a:rPr lang="en-US" dirty="0" smtClean="0"/>
                        <a:t>Macro </a:t>
                      </a:r>
                      <a:r>
                        <a:rPr lang="en-US" dirty="0" err="1" smtClean="0"/>
                        <a:t>avg</a:t>
                      </a:r>
                      <a:endParaRPr lang="en-US" dirty="0"/>
                    </a:p>
                  </a:txBody>
                  <a:tcPr/>
                </a:tc>
                <a:tc>
                  <a:txBody>
                    <a:bodyPr/>
                    <a:lstStyle/>
                    <a:p>
                      <a:r>
                        <a:rPr lang="en-US" dirty="0" smtClean="0"/>
                        <a:t>0.76</a:t>
                      </a:r>
                      <a:endParaRPr lang="en-US" dirty="0"/>
                    </a:p>
                  </a:txBody>
                  <a:tcPr/>
                </a:tc>
                <a:tc>
                  <a:txBody>
                    <a:bodyPr/>
                    <a:lstStyle/>
                    <a:p>
                      <a:r>
                        <a:rPr lang="en-US" dirty="0" smtClean="0"/>
                        <a:t>0.64</a:t>
                      </a:r>
                      <a:endParaRPr lang="en-US" dirty="0"/>
                    </a:p>
                  </a:txBody>
                  <a:tcPr/>
                </a:tc>
                <a:tc>
                  <a:txBody>
                    <a:bodyPr/>
                    <a:lstStyle/>
                    <a:p>
                      <a:r>
                        <a:rPr lang="en-US" dirty="0" smtClean="0"/>
                        <a:t>0.67</a:t>
                      </a:r>
                      <a:endParaRPr lang="en-US" dirty="0"/>
                    </a:p>
                  </a:txBody>
                  <a:tcPr/>
                </a:tc>
                <a:tc>
                  <a:txBody>
                    <a:bodyPr/>
                    <a:lstStyle/>
                    <a:p>
                      <a:r>
                        <a:rPr lang="en-US" dirty="0" smtClean="0"/>
                        <a:t>15677</a:t>
                      </a:r>
                      <a:endParaRPr lang="en-US" dirty="0"/>
                    </a:p>
                  </a:txBody>
                  <a:tcPr/>
                </a:tc>
              </a:tr>
              <a:tr h="380929">
                <a:tc>
                  <a:txBody>
                    <a:bodyPr/>
                    <a:lstStyle/>
                    <a:p>
                      <a:r>
                        <a:rPr lang="en-US" dirty="0" smtClean="0"/>
                        <a:t>Weighted </a:t>
                      </a:r>
                      <a:r>
                        <a:rPr lang="en-US" dirty="0" err="1" smtClean="0"/>
                        <a:t>avg</a:t>
                      </a:r>
                      <a:endParaRPr lang="en-US" dirty="0"/>
                    </a:p>
                  </a:txBody>
                  <a:tcPr/>
                </a:tc>
                <a:tc>
                  <a:txBody>
                    <a:bodyPr/>
                    <a:lstStyle/>
                    <a:p>
                      <a:r>
                        <a:rPr lang="en-US" dirty="0" smtClean="0"/>
                        <a:t>0.84</a:t>
                      </a:r>
                      <a:endParaRPr lang="en-US" dirty="0"/>
                    </a:p>
                  </a:txBody>
                  <a:tcPr/>
                </a:tc>
                <a:tc>
                  <a:txBody>
                    <a:bodyPr/>
                    <a:lstStyle/>
                    <a:p>
                      <a:r>
                        <a:rPr lang="en-US" dirty="0" smtClean="0"/>
                        <a:t>0.86</a:t>
                      </a:r>
                      <a:endParaRPr lang="en-US" dirty="0"/>
                    </a:p>
                  </a:txBody>
                  <a:tcPr/>
                </a:tc>
                <a:tc>
                  <a:txBody>
                    <a:bodyPr/>
                    <a:lstStyle/>
                    <a:p>
                      <a:r>
                        <a:rPr lang="en-US" dirty="0" smtClean="0"/>
                        <a:t>0.83</a:t>
                      </a:r>
                      <a:endParaRPr lang="en-US" dirty="0"/>
                    </a:p>
                  </a:txBody>
                  <a:tcPr/>
                </a:tc>
                <a:tc>
                  <a:txBody>
                    <a:bodyPr/>
                    <a:lstStyle/>
                    <a:p>
                      <a:r>
                        <a:rPr lang="en-US" dirty="0" smtClean="0"/>
                        <a:t>15677</a:t>
                      </a:r>
                      <a:endParaRPr lang="en-US" dirty="0"/>
                    </a:p>
                  </a:txBody>
                  <a:tcPr/>
                </a:tc>
              </a:tr>
            </a:tbl>
          </a:graphicData>
        </a:graphic>
      </p:graphicFrame>
    </p:spTree>
    <p:extLst>
      <p:ext uri="{BB962C8B-B14F-4D97-AF65-F5344CB8AC3E}">
        <p14:creationId xmlns:p14="http://schemas.microsoft.com/office/powerpoint/2010/main" val="208378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56248"/>
          </a:xfrm>
        </p:spPr>
        <p:txBody>
          <a:bodyPr>
            <a:noAutofit/>
          </a:bodyPr>
          <a:lstStyle/>
          <a:p>
            <a:r>
              <a:rPr lang="en-US" sz="3200" dirty="0" smtClean="0"/>
              <a:t>Splitting the data and then making prediction</a:t>
            </a:r>
            <a:endParaRPr lang="en-US" sz="3200" dirty="0"/>
          </a:p>
        </p:txBody>
      </p:sp>
      <p:sp>
        <p:nvSpPr>
          <p:cNvPr id="3" name="Content Placeholder 2"/>
          <p:cNvSpPr>
            <a:spLocks noGrp="1"/>
          </p:cNvSpPr>
          <p:nvPr>
            <p:ph idx="1"/>
          </p:nvPr>
        </p:nvSpPr>
        <p:spPr>
          <a:xfrm>
            <a:off x="838200" y="1106424"/>
            <a:ext cx="10515600" cy="5646611"/>
          </a:xfrm>
        </p:spPr>
        <p:txBody>
          <a:bodyPr/>
          <a:lstStyle/>
          <a:p>
            <a:r>
              <a:rPr lang="en-US" dirty="0" smtClean="0"/>
              <a:t>Using the confusion matrix we have our classification report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Accuracy score of our model is 84.71%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22236866"/>
              </p:ext>
            </p:extLst>
          </p:nvPr>
        </p:nvGraphicFramePr>
        <p:xfrm>
          <a:off x="838200" y="2176272"/>
          <a:ext cx="9860280" cy="1956815"/>
        </p:xfrm>
        <a:graphic>
          <a:graphicData uri="http://schemas.openxmlformats.org/drawingml/2006/table">
            <a:tbl>
              <a:tblPr firstRow="1" bandRow="1">
                <a:tableStyleId>{5C22544A-7EE6-4342-B048-85BDC9FD1C3A}</a:tableStyleId>
              </a:tblPr>
              <a:tblGrid>
                <a:gridCol w="1972056"/>
                <a:gridCol w="1972056"/>
                <a:gridCol w="1972056"/>
                <a:gridCol w="1972056"/>
                <a:gridCol w="1972056"/>
              </a:tblGrid>
              <a:tr h="391363">
                <a:tc>
                  <a:txBody>
                    <a:bodyPr/>
                    <a:lstStyle/>
                    <a:p>
                      <a:r>
                        <a:rPr lang="en-US" dirty="0" smtClean="0"/>
                        <a:t>Claim status</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tc>
                  <a:txBody>
                    <a:bodyPr/>
                    <a:lstStyle/>
                    <a:p>
                      <a:r>
                        <a:rPr lang="en-US" dirty="0" smtClean="0"/>
                        <a:t>Support</a:t>
                      </a:r>
                      <a:endParaRPr lang="en-US" dirty="0"/>
                    </a:p>
                  </a:txBody>
                  <a:tcPr/>
                </a:tc>
              </a:tr>
              <a:tr h="391363">
                <a:tc>
                  <a:txBody>
                    <a:bodyPr/>
                    <a:lstStyle/>
                    <a:p>
                      <a:r>
                        <a:rPr lang="en-US" dirty="0" smtClean="0"/>
                        <a:t>0</a:t>
                      </a:r>
                      <a:endParaRPr lang="en-US" dirty="0"/>
                    </a:p>
                  </a:txBody>
                  <a:tcPr/>
                </a:tc>
                <a:tc>
                  <a:txBody>
                    <a:bodyPr/>
                    <a:lstStyle/>
                    <a:p>
                      <a:r>
                        <a:rPr lang="en-US" dirty="0" smtClean="0"/>
                        <a:t>0.86</a:t>
                      </a:r>
                      <a:endParaRPr lang="en-US" dirty="0"/>
                    </a:p>
                  </a:txBody>
                  <a:tcPr/>
                </a:tc>
                <a:tc>
                  <a:txBody>
                    <a:bodyPr/>
                    <a:lstStyle/>
                    <a:p>
                      <a:r>
                        <a:rPr lang="en-US" dirty="0" smtClean="0"/>
                        <a:t>0.97</a:t>
                      </a:r>
                      <a:endParaRPr lang="en-US" dirty="0"/>
                    </a:p>
                  </a:txBody>
                  <a:tcPr/>
                </a:tc>
                <a:tc>
                  <a:txBody>
                    <a:bodyPr/>
                    <a:lstStyle/>
                    <a:p>
                      <a:r>
                        <a:rPr lang="en-US" dirty="0" smtClean="0"/>
                        <a:t>0.91</a:t>
                      </a:r>
                      <a:endParaRPr lang="en-US" dirty="0"/>
                    </a:p>
                  </a:txBody>
                  <a:tcPr/>
                </a:tc>
                <a:tc>
                  <a:txBody>
                    <a:bodyPr/>
                    <a:lstStyle/>
                    <a:p>
                      <a:r>
                        <a:rPr lang="en-US" dirty="0" smtClean="0"/>
                        <a:t>13134</a:t>
                      </a:r>
                      <a:endParaRPr lang="en-US" dirty="0"/>
                    </a:p>
                  </a:txBody>
                  <a:tcPr/>
                </a:tc>
              </a:tr>
              <a:tr h="391363">
                <a:tc>
                  <a:txBody>
                    <a:bodyPr/>
                    <a:lstStyle/>
                    <a:p>
                      <a:r>
                        <a:rPr lang="en-US" dirty="0" smtClean="0"/>
                        <a:t>1</a:t>
                      </a:r>
                      <a:endParaRPr lang="en-US" dirty="0"/>
                    </a:p>
                  </a:txBody>
                  <a:tcPr/>
                </a:tc>
                <a:tc>
                  <a:txBody>
                    <a:bodyPr/>
                    <a:lstStyle/>
                    <a:p>
                      <a:r>
                        <a:rPr lang="en-US" dirty="0" smtClean="0"/>
                        <a:t>0.58</a:t>
                      </a:r>
                      <a:endParaRPr lang="en-US" dirty="0"/>
                    </a:p>
                  </a:txBody>
                  <a:tcPr/>
                </a:tc>
                <a:tc>
                  <a:txBody>
                    <a:bodyPr/>
                    <a:lstStyle/>
                    <a:p>
                      <a:r>
                        <a:rPr lang="en-US" dirty="0" smtClean="0"/>
                        <a:t>0.22</a:t>
                      </a:r>
                      <a:endParaRPr lang="en-US" dirty="0"/>
                    </a:p>
                  </a:txBody>
                  <a:tcPr/>
                </a:tc>
                <a:tc>
                  <a:txBody>
                    <a:bodyPr/>
                    <a:lstStyle/>
                    <a:p>
                      <a:r>
                        <a:rPr lang="en-US" dirty="0" smtClean="0"/>
                        <a:t>0.32</a:t>
                      </a:r>
                      <a:endParaRPr lang="en-US" dirty="0"/>
                    </a:p>
                  </a:txBody>
                  <a:tcPr/>
                </a:tc>
                <a:tc>
                  <a:txBody>
                    <a:bodyPr/>
                    <a:lstStyle/>
                    <a:p>
                      <a:r>
                        <a:rPr lang="en-US" dirty="0" smtClean="0"/>
                        <a:t>2559</a:t>
                      </a:r>
                      <a:endParaRPr lang="en-US" dirty="0"/>
                    </a:p>
                  </a:txBody>
                  <a:tcPr/>
                </a:tc>
              </a:tr>
              <a:tr h="391363">
                <a:tc>
                  <a:txBody>
                    <a:bodyPr/>
                    <a:lstStyle/>
                    <a:p>
                      <a:r>
                        <a:rPr lang="en-US" dirty="0" smtClean="0"/>
                        <a:t>Macro </a:t>
                      </a:r>
                      <a:r>
                        <a:rPr lang="en-US" dirty="0" err="1" smtClean="0"/>
                        <a:t>avg</a:t>
                      </a:r>
                      <a:endParaRPr lang="en-US" dirty="0"/>
                    </a:p>
                  </a:txBody>
                  <a:tcPr/>
                </a:tc>
                <a:tc>
                  <a:txBody>
                    <a:bodyPr/>
                    <a:lstStyle/>
                    <a:p>
                      <a:r>
                        <a:rPr lang="en-US" dirty="0" smtClean="0"/>
                        <a:t>0.72</a:t>
                      </a:r>
                      <a:endParaRPr lang="en-US" dirty="0"/>
                    </a:p>
                  </a:txBody>
                  <a:tcPr/>
                </a:tc>
                <a:tc>
                  <a:txBody>
                    <a:bodyPr/>
                    <a:lstStyle/>
                    <a:p>
                      <a:r>
                        <a:rPr lang="en-US" dirty="0" smtClean="0"/>
                        <a:t>0.60</a:t>
                      </a:r>
                      <a:endParaRPr lang="en-US" dirty="0"/>
                    </a:p>
                  </a:txBody>
                  <a:tcPr/>
                </a:tc>
                <a:tc>
                  <a:txBody>
                    <a:bodyPr/>
                    <a:lstStyle/>
                    <a:p>
                      <a:r>
                        <a:rPr lang="en-US" dirty="0" smtClean="0"/>
                        <a:t>0.62</a:t>
                      </a:r>
                      <a:endParaRPr lang="en-US" dirty="0"/>
                    </a:p>
                  </a:txBody>
                  <a:tcPr/>
                </a:tc>
                <a:tc>
                  <a:txBody>
                    <a:bodyPr/>
                    <a:lstStyle/>
                    <a:p>
                      <a:r>
                        <a:rPr lang="en-US" dirty="0" smtClean="0"/>
                        <a:t>15693</a:t>
                      </a:r>
                      <a:endParaRPr lang="en-US" dirty="0"/>
                    </a:p>
                  </a:txBody>
                  <a:tcPr/>
                </a:tc>
              </a:tr>
              <a:tr h="391363">
                <a:tc>
                  <a:txBody>
                    <a:bodyPr/>
                    <a:lstStyle/>
                    <a:p>
                      <a:r>
                        <a:rPr lang="en-US" dirty="0" smtClean="0"/>
                        <a:t>Weighted </a:t>
                      </a:r>
                      <a:r>
                        <a:rPr lang="en-US" dirty="0" err="1" smtClean="0"/>
                        <a:t>avg</a:t>
                      </a:r>
                      <a:endParaRPr lang="en-US" dirty="0"/>
                    </a:p>
                  </a:txBody>
                  <a:tcPr/>
                </a:tc>
                <a:tc>
                  <a:txBody>
                    <a:bodyPr/>
                    <a:lstStyle/>
                    <a:p>
                      <a:r>
                        <a:rPr lang="en-US" dirty="0" smtClean="0"/>
                        <a:t>0.82</a:t>
                      </a:r>
                      <a:endParaRPr lang="en-US" dirty="0"/>
                    </a:p>
                  </a:txBody>
                  <a:tcPr/>
                </a:tc>
                <a:tc>
                  <a:txBody>
                    <a:bodyPr/>
                    <a:lstStyle/>
                    <a:p>
                      <a:r>
                        <a:rPr lang="en-US" dirty="0" smtClean="0"/>
                        <a:t>0.85</a:t>
                      </a:r>
                      <a:endParaRPr lang="en-US" dirty="0"/>
                    </a:p>
                  </a:txBody>
                  <a:tcPr/>
                </a:tc>
                <a:tc>
                  <a:txBody>
                    <a:bodyPr/>
                    <a:lstStyle/>
                    <a:p>
                      <a:r>
                        <a:rPr lang="en-US" dirty="0" smtClean="0"/>
                        <a:t>0.82</a:t>
                      </a:r>
                      <a:endParaRPr lang="en-US" dirty="0"/>
                    </a:p>
                  </a:txBody>
                  <a:tcPr/>
                </a:tc>
                <a:tc>
                  <a:txBody>
                    <a:bodyPr/>
                    <a:lstStyle/>
                    <a:p>
                      <a:r>
                        <a:rPr lang="en-US" dirty="0" smtClean="0"/>
                        <a:t>15693</a:t>
                      </a:r>
                      <a:endParaRPr lang="en-US" dirty="0"/>
                    </a:p>
                  </a:txBody>
                  <a:tcPr/>
                </a:tc>
              </a:tr>
            </a:tbl>
          </a:graphicData>
        </a:graphic>
      </p:graphicFrame>
    </p:spTree>
    <p:extLst>
      <p:ext uri="{BB962C8B-B14F-4D97-AF65-F5344CB8AC3E}">
        <p14:creationId xmlns:p14="http://schemas.microsoft.com/office/powerpoint/2010/main" val="1575791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29984"/>
          </a:xfrm>
        </p:spPr>
        <p:txBody>
          <a:bodyPr>
            <a:normAutofit fontScale="90000"/>
          </a:bodyPr>
          <a:lstStyle/>
          <a:p>
            <a:r>
              <a:rPr lang="en-US" dirty="0" smtClean="0"/>
              <a:t>Using the Random Forest for prediction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2101113"/>
              </p:ext>
            </p:extLst>
          </p:nvPr>
        </p:nvGraphicFramePr>
        <p:xfrm>
          <a:off x="838200" y="655638"/>
          <a:ext cx="9686545" cy="1828800"/>
        </p:xfrm>
        <a:graphic>
          <a:graphicData uri="http://schemas.openxmlformats.org/drawingml/2006/table">
            <a:tbl>
              <a:tblPr firstRow="1" bandRow="1">
                <a:tableStyleId>{5C22544A-7EE6-4342-B048-85BDC9FD1C3A}</a:tableStyleId>
              </a:tblPr>
              <a:tblGrid>
                <a:gridCol w="1937309"/>
                <a:gridCol w="1937309"/>
                <a:gridCol w="1937309"/>
                <a:gridCol w="1937309"/>
                <a:gridCol w="1937309"/>
              </a:tblGrid>
              <a:tr h="350584">
                <a:tc>
                  <a:txBody>
                    <a:bodyPr/>
                    <a:lstStyle/>
                    <a:p>
                      <a:r>
                        <a:rPr lang="en-US" dirty="0" smtClean="0"/>
                        <a:t>Claim status</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tc>
                  <a:txBody>
                    <a:bodyPr/>
                    <a:lstStyle/>
                    <a:p>
                      <a:r>
                        <a:rPr lang="en-US" dirty="0" smtClean="0"/>
                        <a:t>Support</a:t>
                      </a:r>
                      <a:endParaRPr lang="en-US" dirty="0"/>
                    </a:p>
                  </a:txBody>
                  <a:tcPr/>
                </a:tc>
              </a:tr>
              <a:tr h="350584">
                <a:tc>
                  <a:txBody>
                    <a:bodyPr/>
                    <a:lstStyle/>
                    <a:p>
                      <a:r>
                        <a:rPr lang="en-US" dirty="0" smtClean="0"/>
                        <a:t>0</a:t>
                      </a:r>
                      <a:endParaRPr lang="en-US" dirty="0"/>
                    </a:p>
                  </a:txBody>
                  <a:tcPr/>
                </a:tc>
                <a:tc>
                  <a:txBody>
                    <a:bodyPr/>
                    <a:lstStyle/>
                    <a:p>
                      <a:r>
                        <a:rPr lang="en-US" dirty="0" smtClean="0"/>
                        <a:t>0.96</a:t>
                      </a:r>
                      <a:endParaRPr lang="en-US" dirty="0"/>
                    </a:p>
                  </a:txBody>
                  <a:tcPr/>
                </a:tc>
                <a:tc>
                  <a:txBody>
                    <a:bodyPr/>
                    <a:lstStyle/>
                    <a:p>
                      <a:r>
                        <a:rPr lang="en-US" dirty="0" smtClean="0"/>
                        <a:t>0.97</a:t>
                      </a:r>
                      <a:endParaRPr lang="en-US" dirty="0"/>
                    </a:p>
                  </a:txBody>
                  <a:tcPr/>
                </a:tc>
                <a:tc>
                  <a:txBody>
                    <a:bodyPr/>
                    <a:lstStyle/>
                    <a:p>
                      <a:r>
                        <a:rPr lang="en-US" dirty="0" smtClean="0"/>
                        <a:t>0.96</a:t>
                      </a:r>
                      <a:endParaRPr lang="en-US" dirty="0"/>
                    </a:p>
                  </a:txBody>
                  <a:tcPr/>
                </a:tc>
                <a:tc>
                  <a:txBody>
                    <a:bodyPr/>
                    <a:lstStyle/>
                    <a:p>
                      <a:r>
                        <a:rPr lang="en-US" dirty="0" smtClean="0"/>
                        <a:t>13134</a:t>
                      </a:r>
                      <a:endParaRPr lang="en-US" dirty="0"/>
                    </a:p>
                  </a:txBody>
                  <a:tcPr/>
                </a:tc>
              </a:tr>
              <a:tr h="350584">
                <a:tc>
                  <a:txBody>
                    <a:bodyPr/>
                    <a:lstStyle/>
                    <a:p>
                      <a:r>
                        <a:rPr lang="en-US" dirty="0" smtClean="0"/>
                        <a:t>1</a:t>
                      </a:r>
                      <a:endParaRPr lang="en-US" dirty="0"/>
                    </a:p>
                  </a:txBody>
                  <a:tcPr/>
                </a:tc>
                <a:tc>
                  <a:txBody>
                    <a:bodyPr/>
                    <a:lstStyle/>
                    <a:p>
                      <a:r>
                        <a:rPr lang="en-US" dirty="0" smtClean="0"/>
                        <a:t>0.82</a:t>
                      </a:r>
                      <a:endParaRPr lang="en-US" dirty="0"/>
                    </a:p>
                  </a:txBody>
                  <a:tcPr/>
                </a:tc>
                <a:tc>
                  <a:txBody>
                    <a:bodyPr/>
                    <a:lstStyle/>
                    <a:p>
                      <a:r>
                        <a:rPr lang="en-US" dirty="0" smtClean="0"/>
                        <a:t>0.78</a:t>
                      </a:r>
                      <a:endParaRPr lang="en-US" dirty="0"/>
                    </a:p>
                  </a:txBody>
                  <a:tcPr/>
                </a:tc>
                <a:tc>
                  <a:txBody>
                    <a:bodyPr/>
                    <a:lstStyle/>
                    <a:p>
                      <a:r>
                        <a:rPr lang="en-US" dirty="0" smtClean="0"/>
                        <a:t>0.80</a:t>
                      </a:r>
                      <a:endParaRPr lang="en-US" dirty="0"/>
                    </a:p>
                  </a:txBody>
                  <a:tcPr/>
                </a:tc>
                <a:tc>
                  <a:txBody>
                    <a:bodyPr/>
                    <a:lstStyle/>
                    <a:p>
                      <a:r>
                        <a:rPr lang="en-US" dirty="0" smtClean="0"/>
                        <a:t>2559</a:t>
                      </a:r>
                      <a:endParaRPr lang="en-US" dirty="0"/>
                    </a:p>
                  </a:txBody>
                  <a:tcPr/>
                </a:tc>
              </a:tr>
              <a:tr h="350584">
                <a:tc>
                  <a:txBody>
                    <a:bodyPr/>
                    <a:lstStyle/>
                    <a:p>
                      <a:r>
                        <a:rPr lang="en-US" dirty="0" smtClean="0"/>
                        <a:t>Macro </a:t>
                      </a:r>
                      <a:r>
                        <a:rPr lang="en-US" dirty="0" err="1" smtClean="0"/>
                        <a:t>avg</a:t>
                      </a:r>
                      <a:endParaRPr lang="en-US" dirty="0"/>
                    </a:p>
                  </a:txBody>
                  <a:tcPr/>
                </a:tc>
                <a:tc>
                  <a:txBody>
                    <a:bodyPr/>
                    <a:lstStyle/>
                    <a:p>
                      <a:r>
                        <a:rPr lang="en-US" dirty="0" smtClean="0"/>
                        <a:t>0.89</a:t>
                      </a:r>
                      <a:endParaRPr lang="en-US" dirty="0"/>
                    </a:p>
                  </a:txBody>
                  <a:tcPr/>
                </a:tc>
                <a:tc>
                  <a:txBody>
                    <a:bodyPr/>
                    <a:lstStyle/>
                    <a:p>
                      <a:r>
                        <a:rPr lang="en-US" dirty="0" smtClean="0"/>
                        <a:t>0.88</a:t>
                      </a:r>
                      <a:endParaRPr lang="en-US" dirty="0"/>
                    </a:p>
                  </a:txBody>
                  <a:tcPr/>
                </a:tc>
                <a:tc>
                  <a:txBody>
                    <a:bodyPr/>
                    <a:lstStyle/>
                    <a:p>
                      <a:r>
                        <a:rPr lang="en-US" dirty="0" smtClean="0"/>
                        <a:t>0.88</a:t>
                      </a:r>
                      <a:endParaRPr lang="en-US" dirty="0"/>
                    </a:p>
                  </a:txBody>
                  <a:tcPr/>
                </a:tc>
                <a:tc>
                  <a:txBody>
                    <a:bodyPr/>
                    <a:lstStyle/>
                    <a:p>
                      <a:r>
                        <a:rPr lang="en-US" dirty="0" smtClean="0"/>
                        <a:t>15693</a:t>
                      </a:r>
                      <a:endParaRPr lang="en-US" dirty="0"/>
                    </a:p>
                  </a:txBody>
                  <a:tcPr/>
                </a:tc>
              </a:tr>
              <a:tr h="350584">
                <a:tc>
                  <a:txBody>
                    <a:bodyPr/>
                    <a:lstStyle/>
                    <a:p>
                      <a:r>
                        <a:rPr lang="en-US" dirty="0" smtClean="0"/>
                        <a:t>Weighted </a:t>
                      </a:r>
                      <a:r>
                        <a:rPr lang="en-US" dirty="0" err="1" smtClean="0"/>
                        <a:t>avg</a:t>
                      </a:r>
                      <a:endParaRPr lang="en-US" dirty="0"/>
                    </a:p>
                  </a:txBody>
                  <a:tcPr/>
                </a:tc>
                <a:tc>
                  <a:txBody>
                    <a:bodyPr/>
                    <a:lstStyle/>
                    <a:p>
                      <a:r>
                        <a:rPr lang="en-US" dirty="0" smtClean="0"/>
                        <a:t>0.94</a:t>
                      </a:r>
                      <a:endParaRPr lang="en-US" dirty="0"/>
                    </a:p>
                  </a:txBody>
                  <a:tcPr/>
                </a:tc>
                <a:tc>
                  <a:txBody>
                    <a:bodyPr/>
                    <a:lstStyle/>
                    <a:p>
                      <a:r>
                        <a:rPr lang="en-US" dirty="0" smtClean="0"/>
                        <a:t>0.94</a:t>
                      </a:r>
                      <a:endParaRPr lang="en-US" dirty="0"/>
                    </a:p>
                  </a:txBody>
                  <a:tcPr/>
                </a:tc>
                <a:tc>
                  <a:txBody>
                    <a:bodyPr/>
                    <a:lstStyle/>
                    <a:p>
                      <a:r>
                        <a:rPr lang="en-US" dirty="0" smtClean="0"/>
                        <a:t>0.94</a:t>
                      </a:r>
                      <a:endParaRPr lang="en-US" dirty="0"/>
                    </a:p>
                  </a:txBody>
                  <a:tcPr/>
                </a:tc>
                <a:tc>
                  <a:txBody>
                    <a:bodyPr/>
                    <a:lstStyle/>
                    <a:p>
                      <a:r>
                        <a:rPr lang="en-US" dirty="0" smtClean="0"/>
                        <a:t>15693</a:t>
                      </a:r>
                      <a:endParaRPr lang="en-US" dirty="0"/>
                    </a:p>
                  </a:txBody>
                  <a:tcPr/>
                </a:tc>
              </a:tr>
            </a:tbl>
          </a:graphicData>
        </a:graphic>
      </p:graphicFrame>
      <p:sp>
        <p:nvSpPr>
          <p:cNvPr id="6" name="TextBox 5"/>
          <p:cNvSpPr txBox="1"/>
          <p:nvPr/>
        </p:nvSpPr>
        <p:spPr>
          <a:xfrm>
            <a:off x="932688" y="2636251"/>
            <a:ext cx="9144000" cy="646331"/>
          </a:xfrm>
          <a:prstGeom prst="rect">
            <a:avLst/>
          </a:prstGeom>
          <a:noFill/>
        </p:spPr>
        <p:txBody>
          <a:bodyPr wrap="square" rtlCol="0">
            <a:spAutoFit/>
          </a:bodyPr>
          <a:lstStyle/>
          <a:p>
            <a:r>
              <a:rPr lang="en-US" dirty="0" smtClean="0"/>
              <a:t>The Accuracy score of our model is 93.76%</a:t>
            </a:r>
          </a:p>
          <a:p>
            <a:endParaRPr lang="en-US" dirty="0"/>
          </a:p>
        </p:txBody>
      </p:sp>
      <p:sp>
        <p:nvSpPr>
          <p:cNvPr id="7" name="TextBox 6"/>
          <p:cNvSpPr txBox="1"/>
          <p:nvPr/>
        </p:nvSpPr>
        <p:spPr>
          <a:xfrm flipH="1">
            <a:off x="838198" y="3392261"/>
            <a:ext cx="9814561" cy="707886"/>
          </a:xfrm>
          <a:prstGeom prst="rect">
            <a:avLst/>
          </a:prstGeom>
          <a:noFill/>
        </p:spPr>
        <p:txBody>
          <a:bodyPr wrap="square" rtlCol="0">
            <a:spAutoFit/>
          </a:bodyPr>
          <a:lstStyle/>
          <a:p>
            <a:r>
              <a:rPr lang="en-US" sz="4000" dirty="0">
                <a:latin typeface="+mj-lt"/>
                <a:ea typeface="+mj-ea"/>
                <a:cs typeface="+mj-cs"/>
              </a:rPr>
              <a:t>Using the Decision Tree Classifier for prediction</a:t>
            </a:r>
          </a:p>
        </p:txBody>
      </p:sp>
      <p:sp>
        <p:nvSpPr>
          <p:cNvPr id="8" name="TextBox 7"/>
          <p:cNvSpPr txBox="1"/>
          <p:nvPr/>
        </p:nvSpPr>
        <p:spPr>
          <a:xfrm>
            <a:off x="838198" y="4251960"/>
            <a:ext cx="9686547" cy="369332"/>
          </a:xfrm>
          <a:prstGeom prst="rect">
            <a:avLst/>
          </a:prstGeom>
          <a:noFill/>
        </p:spPr>
        <p:txBody>
          <a:bodyPr wrap="square" rtlCol="0">
            <a:spAutoFit/>
          </a:bodyPr>
          <a:lstStyle/>
          <a:p>
            <a:r>
              <a:rPr lang="en-US" smtClean="0"/>
              <a:t>The Accuracy score of our model is 93.76%</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46237032"/>
              </p:ext>
            </p:extLst>
          </p:nvPr>
        </p:nvGraphicFramePr>
        <p:xfrm>
          <a:off x="838194" y="4290314"/>
          <a:ext cx="9686550" cy="1854200"/>
        </p:xfrm>
        <a:graphic>
          <a:graphicData uri="http://schemas.openxmlformats.org/drawingml/2006/table">
            <a:tbl>
              <a:tblPr firstRow="1" bandRow="1">
                <a:tableStyleId>{5C22544A-7EE6-4342-B048-85BDC9FD1C3A}</a:tableStyleId>
              </a:tblPr>
              <a:tblGrid>
                <a:gridCol w="1937310"/>
                <a:gridCol w="1937310"/>
                <a:gridCol w="1937310"/>
                <a:gridCol w="1937310"/>
                <a:gridCol w="1937310"/>
              </a:tblGrid>
              <a:tr h="370840">
                <a:tc>
                  <a:txBody>
                    <a:bodyPr/>
                    <a:lstStyle/>
                    <a:p>
                      <a:r>
                        <a:rPr lang="en-US" dirty="0" smtClean="0"/>
                        <a:t>Claim status</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tc>
                  <a:txBody>
                    <a:bodyPr/>
                    <a:lstStyle/>
                    <a:p>
                      <a:r>
                        <a:rPr lang="en-US" dirty="0" smtClean="0"/>
                        <a:t>Support</a:t>
                      </a:r>
                      <a:endParaRPr lang="en-US" dirty="0"/>
                    </a:p>
                  </a:txBody>
                  <a:tcPr/>
                </a:tc>
              </a:tr>
              <a:tr h="370840">
                <a:tc>
                  <a:txBody>
                    <a:bodyPr/>
                    <a:lstStyle/>
                    <a:p>
                      <a:r>
                        <a:rPr lang="en-US" dirty="0" smtClean="0"/>
                        <a:t>0</a:t>
                      </a:r>
                      <a:endParaRPr lang="en-US" dirty="0"/>
                    </a:p>
                  </a:txBody>
                  <a:tcPr/>
                </a:tc>
                <a:tc>
                  <a:txBody>
                    <a:bodyPr/>
                    <a:lstStyle/>
                    <a:p>
                      <a:r>
                        <a:rPr lang="en-US" dirty="0" smtClean="0"/>
                        <a:t>0.89</a:t>
                      </a:r>
                      <a:endParaRPr lang="en-US" dirty="0"/>
                    </a:p>
                  </a:txBody>
                  <a:tcPr/>
                </a:tc>
                <a:tc>
                  <a:txBody>
                    <a:bodyPr/>
                    <a:lstStyle/>
                    <a:p>
                      <a:r>
                        <a:rPr lang="en-US" dirty="0" smtClean="0"/>
                        <a:t>0.94</a:t>
                      </a:r>
                      <a:endParaRPr lang="en-US" dirty="0"/>
                    </a:p>
                  </a:txBody>
                  <a:tcPr/>
                </a:tc>
                <a:tc>
                  <a:txBody>
                    <a:bodyPr/>
                    <a:lstStyle/>
                    <a:p>
                      <a:r>
                        <a:rPr lang="en-US" dirty="0" smtClean="0"/>
                        <a:t>0.92</a:t>
                      </a:r>
                      <a:endParaRPr lang="en-US" dirty="0"/>
                    </a:p>
                  </a:txBody>
                  <a:tcPr/>
                </a:tc>
                <a:tc>
                  <a:txBody>
                    <a:bodyPr/>
                    <a:lstStyle/>
                    <a:p>
                      <a:r>
                        <a:rPr lang="en-US" dirty="0" smtClean="0"/>
                        <a:t>13134</a:t>
                      </a:r>
                      <a:endParaRPr lang="en-US" dirty="0"/>
                    </a:p>
                  </a:txBody>
                  <a:tcPr/>
                </a:tc>
              </a:tr>
              <a:tr h="370840">
                <a:tc>
                  <a:txBody>
                    <a:bodyPr/>
                    <a:lstStyle/>
                    <a:p>
                      <a:r>
                        <a:rPr lang="en-US" dirty="0" smtClean="0"/>
                        <a:t>1</a:t>
                      </a:r>
                      <a:endParaRPr lang="en-US" dirty="0"/>
                    </a:p>
                  </a:txBody>
                  <a:tcPr/>
                </a:tc>
                <a:tc>
                  <a:txBody>
                    <a:bodyPr/>
                    <a:lstStyle/>
                    <a:p>
                      <a:r>
                        <a:rPr lang="en-US" dirty="0" smtClean="0"/>
                        <a:t>0.57</a:t>
                      </a:r>
                      <a:endParaRPr lang="en-US" dirty="0"/>
                    </a:p>
                  </a:txBody>
                  <a:tcPr/>
                </a:tc>
                <a:tc>
                  <a:txBody>
                    <a:bodyPr/>
                    <a:lstStyle/>
                    <a:p>
                      <a:r>
                        <a:rPr lang="en-US" dirty="0" smtClean="0"/>
                        <a:t>0.41</a:t>
                      </a:r>
                      <a:endParaRPr lang="en-US" dirty="0"/>
                    </a:p>
                  </a:txBody>
                  <a:tcPr/>
                </a:tc>
                <a:tc>
                  <a:txBody>
                    <a:bodyPr/>
                    <a:lstStyle/>
                    <a:p>
                      <a:r>
                        <a:rPr lang="en-US" dirty="0" smtClean="0"/>
                        <a:t>0.48</a:t>
                      </a:r>
                      <a:endParaRPr lang="en-US" dirty="0"/>
                    </a:p>
                  </a:txBody>
                  <a:tcPr/>
                </a:tc>
                <a:tc>
                  <a:txBody>
                    <a:bodyPr/>
                    <a:lstStyle/>
                    <a:p>
                      <a:r>
                        <a:rPr lang="en-US" dirty="0" smtClean="0"/>
                        <a:t>2559</a:t>
                      </a:r>
                      <a:endParaRPr lang="en-US" dirty="0"/>
                    </a:p>
                  </a:txBody>
                  <a:tcPr/>
                </a:tc>
              </a:tr>
              <a:tr h="370840">
                <a:tc>
                  <a:txBody>
                    <a:bodyPr/>
                    <a:lstStyle/>
                    <a:p>
                      <a:r>
                        <a:rPr lang="en-US" dirty="0" smtClean="0"/>
                        <a:t>Macro </a:t>
                      </a:r>
                      <a:r>
                        <a:rPr lang="en-US" dirty="0" err="1" smtClean="0"/>
                        <a:t>avg</a:t>
                      </a:r>
                      <a:endParaRPr lang="en-US" dirty="0"/>
                    </a:p>
                  </a:txBody>
                  <a:tcPr/>
                </a:tc>
                <a:tc>
                  <a:txBody>
                    <a:bodyPr/>
                    <a:lstStyle/>
                    <a:p>
                      <a:r>
                        <a:rPr lang="en-US" dirty="0" smtClean="0"/>
                        <a:t>0.73</a:t>
                      </a:r>
                      <a:endParaRPr lang="en-US" dirty="0"/>
                    </a:p>
                  </a:txBody>
                  <a:tcPr/>
                </a:tc>
                <a:tc>
                  <a:txBody>
                    <a:bodyPr/>
                    <a:lstStyle/>
                    <a:p>
                      <a:r>
                        <a:rPr lang="en-US" dirty="0" smtClean="0"/>
                        <a:t>0.68</a:t>
                      </a:r>
                      <a:endParaRPr lang="en-US" dirty="0"/>
                    </a:p>
                  </a:txBody>
                  <a:tcPr/>
                </a:tc>
                <a:tc>
                  <a:txBody>
                    <a:bodyPr/>
                    <a:lstStyle/>
                    <a:p>
                      <a:r>
                        <a:rPr lang="en-US" dirty="0" smtClean="0"/>
                        <a:t>0.70</a:t>
                      </a:r>
                      <a:endParaRPr lang="en-US" dirty="0"/>
                    </a:p>
                  </a:txBody>
                  <a:tcPr/>
                </a:tc>
                <a:tc>
                  <a:txBody>
                    <a:bodyPr/>
                    <a:lstStyle/>
                    <a:p>
                      <a:r>
                        <a:rPr lang="en-US" dirty="0" smtClean="0"/>
                        <a:t>15693</a:t>
                      </a:r>
                      <a:endParaRPr lang="en-US" dirty="0"/>
                    </a:p>
                  </a:txBody>
                  <a:tcPr/>
                </a:tc>
              </a:tr>
              <a:tr h="370840">
                <a:tc>
                  <a:txBody>
                    <a:bodyPr/>
                    <a:lstStyle/>
                    <a:p>
                      <a:r>
                        <a:rPr lang="en-US" dirty="0" smtClean="0"/>
                        <a:t>Weighted </a:t>
                      </a:r>
                      <a:r>
                        <a:rPr lang="en-US" dirty="0" err="1" smtClean="0"/>
                        <a:t>avg</a:t>
                      </a:r>
                      <a:endParaRPr lang="en-US" dirty="0"/>
                    </a:p>
                  </a:txBody>
                  <a:tcPr/>
                </a:tc>
                <a:tc>
                  <a:txBody>
                    <a:bodyPr/>
                    <a:lstStyle/>
                    <a:p>
                      <a:r>
                        <a:rPr lang="en-US" dirty="0" smtClean="0"/>
                        <a:t>0.84</a:t>
                      </a:r>
                      <a:endParaRPr lang="en-US" dirty="0"/>
                    </a:p>
                  </a:txBody>
                  <a:tcPr/>
                </a:tc>
                <a:tc>
                  <a:txBody>
                    <a:bodyPr/>
                    <a:lstStyle/>
                    <a:p>
                      <a:r>
                        <a:rPr lang="en-US" dirty="0" smtClean="0"/>
                        <a:t>0.85</a:t>
                      </a:r>
                      <a:endParaRPr lang="en-US" dirty="0"/>
                    </a:p>
                  </a:txBody>
                  <a:tcPr/>
                </a:tc>
                <a:tc>
                  <a:txBody>
                    <a:bodyPr/>
                    <a:lstStyle/>
                    <a:p>
                      <a:r>
                        <a:rPr lang="en-US" dirty="0" smtClean="0"/>
                        <a:t>0.84</a:t>
                      </a:r>
                      <a:endParaRPr lang="en-US" dirty="0"/>
                    </a:p>
                  </a:txBody>
                  <a:tcPr/>
                </a:tc>
                <a:tc>
                  <a:txBody>
                    <a:bodyPr/>
                    <a:lstStyle/>
                    <a:p>
                      <a:r>
                        <a:rPr lang="en-US" dirty="0" smtClean="0"/>
                        <a:t>15693</a:t>
                      </a:r>
                      <a:endParaRPr lang="en-US" dirty="0"/>
                    </a:p>
                  </a:txBody>
                  <a:tcPr/>
                </a:tc>
              </a:tr>
            </a:tbl>
          </a:graphicData>
        </a:graphic>
      </p:graphicFrame>
      <p:sp>
        <p:nvSpPr>
          <p:cNvPr id="10" name="TextBox 9"/>
          <p:cNvSpPr txBox="1"/>
          <p:nvPr/>
        </p:nvSpPr>
        <p:spPr>
          <a:xfrm>
            <a:off x="932688" y="6334681"/>
            <a:ext cx="10049256" cy="365760"/>
          </a:xfrm>
          <a:prstGeom prst="rect">
            <a:avLst/>
          </a:prstGeom>
          <a:noFill/>
        </p:spPr>
        <p:txBody>
          <a:bodyPr wrap="square" rtlCol="0">
            <a:spAutoFit/>
          </a:bodyPr>
          <a:lstStyle/>
          <a:p>
            <a:r>
              <a:rPr lang="en-US" dirty="0" smtClean="0"/>
              <a:t>The Accuracy score of our model is 85.45%</a:t>
            </a:r>
            <a:endParaRPr lang="en-US" dirty="0"/>
          </a:p>
        </p:txBody>
      </p:sp>
    </p:spTree>
    <p:extLst>
      <p:ext uri="{BB962C8B-B14F-4D97-AF65-F5344CB8AC3E}">
        <p14:creationId xmlns:p14="http://schemas.microsoft.com/office/powerpoint/2010/main" val="1327601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152"/>
            <a:ext cx="10515600" cy="565976"/>
          </a:xfrm>
        </p:spPr>
        <p:txBody>
          <a:bodyPr>
            <a:normAutofit fontScale="90000"/>
          </a:bodyPr>
          <a:lstStyle/>
          <a:p>
            <a:r>
              <a:rPr lang="en-US" dirty="0" smtClean="0"/>
              <a:t>Predicting using the </a:t>
            </a:r>
            <a:r>
              <a:rPr lang="en-US" dirty="0" err="1" smtClean="0"/>
              <a:t>GridSearchCV</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7652691"/>
              </p:ext>
            </p:extLst>
          </p:nvPr>
        </p:nvGraphicFramePr>
        <p:xfrm>
          <a:off x="838199" y="902078"/>
          <a:ext cx="9332975" cy="1895985"/>
        </p:xfrm>
        <a:graphic>
          <a:graphicData uri="http://schemas.openxmlformats.org/drawingml/2006/table">
            <a:tbl>
              <a:tblPr firstRow="1" bandRow="1">
                <a:tableStyleId>{5C22544A-7EE6-4342-B048-85BDC9FD1C3A}</a:tableStyleId>
              </a:tblPr>
              <a:tblGrid>
                <a:gridCol w="1866595"/>
                <a:gridCol w="1866595"/>
                <a:gridCol w="1866595"/>
                <a:gridCol w="1866595"/>
                <a:gridCol w="1866595"/>
              </a:tblGrid>
              <a:tr h="379197">
                <a:tc>
                  <a:txBody>
                    <a:bodyPr/>
                    <a:lstStyle/>
                    <a:p>
                      <a:r>
                        <a:rPr lang="en-US" dirty="0" smtClean="0"/>
                        <a:t>Claim status</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tc>
                  <a:txBody>
                    <a:bodyPr/>
                    <a:lstStyle/>
                    <a:p>
                      <a:r>
                        <a:rPr lang="en-US" dirty="0" smtClean="0"/>
                        <a:t>Support</a:t>
                      </a:r>
                      <a:endParaRPr lang="en-US" dirty="0"/>
                    </a:p>
                  </a:txBody>
                  <a:tcPr/>
                </a:tc>
              </a:tr>
              <a:tr h="379197">
                <a:tc>
                  <a:txBody>
                    <a:bodyPr/>
                    <a:lstStyle/>
                    <a:p>
                      <a:r>
                        <a:rPr lang="en-US" dirty="0" smtClean="0"/>
                        <a:t>0</a:t>
                      </a:r>
                      <a:endParaRPr lang="en-US" dirty="0"/>
                    </a:p>
                  </a:txBody>
                  <a:tcPr/>
                </a:tc>
                <a:tc>
                  <a:txBody>
                    <a:bodyPr/>
                    <a:lstStyle/>
                    <a:p>
                      <a:r>
                        <a:rPr lang="en-US" dirty="0" smtClean="0"/>
                        <a:t>0.96</a:t>
                      </a:r>
                      <a:endParaRPr lang="en-US" dirty="0"/>
                    </a:p>
                  </a:txBody>
                  <a:tcPr/>
                </a:tc>
                <a:tc>
                  <a:txBody>
                    <a:bodyPr/>
                    <a:lstStyle/>
                    <a:p>
                      <a:r>
                        <a:rPr lang="en-US" dirty="0" smtClean="0"/>
                        <a:t>0.96</a:t>
                      </a:r>
                      <a:endParaRPr lang="en-US" dirty="0"/>
                    </a:p>
                  </a:txBody>
                  <a:tcPr/>
                </a:tc>
                <a:tc>
                  <a:txBody>
                    <a:bodyPr/>
                    <a:lstStyle/>
                    <a:p>
                      <a:r>
                        <a:rPr lang="en-US" dirty="0" smtClean="0"/>
                        <a:t>0.96</a:t>
                      </a:r>
                      <a:endParaRPr lang="en-US" dirty="0"/>
                    </a:p>
                  </a:txBody>
                  <a:tcPr/>
                </a:tc>
                <a:tc>
                  <a:txBody>
                    <a:bodyPr/>
                    <a:lstStyle/>
                    <a:p>
                      <a:r>
                        <a:rPr lang="en-US" dirty="0" smtClean="0"/>
                        <a:t>13134</a:t>
                      </a:r>
                      <a:endParaRPr lang="en-US" dirty="0"/>
                    </a:p>
                  </a:txBody>
                  <a:tcPr/>
                </a:tc>
              </a:tr>
              <a:tr h="379197">
                <a:tc>
                  <a:txBody>
                    <a:bodyPr/>
                    <a:lstStyle/>
                    <a:p>
                      <a:r>
                        <a:rPr lang="en-US" dirty="0" smtClean="0"/>
                        <a:t>1</a:t>
                      </a:r>
                      <a:endParaRPr lang="en-US" dirty="0"/>
                    </a:p>
                  </a:txBody>
                  <a:tcPr/>
                </a:tc>
                <a:tc>
                  <a:txBody>
                    <a:bodyPr/>
                    <a:lstStyle/>
                    <a:p>
                      <a:r>
                        <a:rPr lang="en-US" dirty="0" smtClean="0"/>
                        <a:t>0.81</a:t>
                      </a:r>
                      <a:endParaRPr lang="en-US" dirty="0"/>
                    </a:p>
                  </a:txBody>
                  <a:tcPr/>
                </a:tc>
                <a:tc>
                  <a:txBody>
                    <a:bodyPr/>
                    <a:lstStyle/>
                    <a:p>
                      <a:r>
                        <a:rPr lang="en-US" dirty="0" smtClean="0"/>
                        <a:t>0.79</a:t>
                      </a:r>
                      <a:endParaRPr lang="en-US" dirty="0"/>
                    </a:p>
                  </a:txBody>
                  <a:tcPr/>
                </a:tc>
                <a:tc>
                  <a:txBody>
                    <a:bodyPr/>
                    <a:lstStyle/>
                    <a:p>
                      <a:r>
                        <a:rPr lang="en-US" dirty="0" smtClean="0"/>
                        <a:t>0.80</a:t>
                      </a:r>
                      <a:endParaRPr lang="en-US" dirty="0"/>
                    </a:p>
                  </a:txBody>
                  <a:tcPr/>
                </a:tc>
                <a:tc>
                  <a:txBody>
                    <a:bodyPr/>
                    <a:lstStyle/>
                    <a:p>
                      <a:r>
                        <a:rPr lang="en-US" dirty="0" smtClean="0"/>
                        <a:t>2559</a:t>
                      </a:r>
                      <a:endParaRPr lang="en-US" dirty="0"/>
                    </a:p>
                  </a:txBody>
                  <a:tcPr/>
                </a:tc>
              </a:tr>
              <a:tr h="379197">
                <a:tc>
                  <a:txBody>
                    <a:bodyPr/>
                    <a:lstStyle/>
                    <a:p>
                      <a:r>
                        <a:rPr lang="en-US" dirty="0" smtClean="0"/>
                        <a:t>Macro </a:t>
                      </a:r>
                      <a:r>
                        <a:rPr lang="en-US" dirty="0" err="1" smtClean="0"/>
                        <a:t>avg</a:t>
                      </a:r>
                      <a:endParaRPr lang="en-US" dirty="0"/>
                    </a:p>
                  </a:txBody>
                  <a:tcPr/>
                </a:tc>
                <a:tc>
                  <a:txBody>
                    <a:bodyPr/>
                    <a:lstStyle/>
                    <a:p>
                      <a:r>
                        <a:rPr lang="en-US" dirty="0" smtClean="0"/>
                        <a:t>0.89</a:t>
                      </a:r>
                      <a:endParaRPr lang="en-US" dirty="0"/>
                    </a:p>
                  </a:txBody>
                  <a:tcPr/>
                </a:tc>
                <a:tc>
                  <a:txBody>
                    <a:bodyPr/>
                    <a:lstStyle/>
                    <a:p>
                      <a:r>
                        <a:rPr lang="en-US" dirty="0" smtClean="0"/>
                        <a:t>0.88</a:t>
                      </a:r>
                      <a:endParaRPr lang="en-US" dirty="0"/>
                    </a:p>
                  </a:txBody>
                  <a:tcPr/>
                </a:tc>
                <a:tc>
                  <a:txBody>
                    <a:bodyPr/>
                    <a:lstStyle/>
                    <a:p>
                      <a:r>
                        <a:rPr lang="en-US" dirty="0" smtClean="0"/>
                        <a:t>0.88</a:t>
                      </a:r>
                      <a:endParaRPr lang="en-US" dirty="0"/>
                    </a:p>
                  </a:txBody>
                  <a:tcPr/>
                </a:tc>
                <a:tc>
                  <a:txBody>
                    <a:bodyPr/>
                    <a:lstStyle/>
                    <a:p>
                      <a:r>
                        <a:rPr lang="en-US" dirty="0" smtClean="0"/>
                        <a:t>15693</a:t>
                      </a:r>
                      <a:endParaRPr lang="en-US" dirty="0"/>
                    </a:p>
                  </a:txBody>
                  <a:tcPr/>
                </a:tc>
              </a:tr>
              <a:tr h="379197">
                <a:tc>
                  <a:txBody>
                    <a:bodyPr/>
                    <a:lstStyle/>
                    <a:p>
                      <a:r>
                        <a:rPr lang="en-US" dirty="0" smtClean="0"/>
                        <a:t>Weighted </a:t>
                      </a:r>
                      <a:r>
                        <a:rPr lang="en-US" dirty="0" err="1" smtClean="0"/>
                        <a:t>avg</a:t>
                      </a:r>
                      <a:endParaRPr lang="en-US" dirty="0"/>
                    </a:p>
                  </a:txBody>
                  <a:tcPr/>
                </a:tc>
                <a:tc>
                  <a:txBody>
                    <a:bodyPr/>
                    <a:lstStyle/>
                    <a:p>
                      <a:r>
                        <a:rPr lang="en-US" dirty="0" smtClean="0"/>
                        <a:t>0.94</a:t>
                      </a:r>
                      <a:endParaRPr lang="en-US" dirty="0"/>
                    </a:p>
                  </a:txBody>
                  <a:tcPr/>
                </a:tc>
                <a:tc>
                  <a:txBody>
                    <a:bodyPr/>
                    <a:lstStyle/>
                    <a:p>
                      <a:r>
                        <a:rPr lang="en-US" dirty="0" smtClean="0"/>
                        <a:t>0.94</a:t>
                      </a:r>
                      <a:endParaRPr lang="en-US" dirty="0"/>
                    </a:p>
                  </a:txBody>
                  <a:tcPr/>
                </a:tc>
                <a:tc>
                  <a:txBody>
                    <a:bodyPr/>
                    <a:lstStyle/>
                    <a:p>
                      <a:r>
                        <a:rPr lang="en-US" dirty="0" smtClean="0"/>
                        <a:t>0.94</a:t>
                      </a:r>
                      <a:endParaRPr lang="en-US" dirty="0"/>
                    </a:p>
                  </a:txBody>
                  <a:tcPr/>
                </a:tc>
                <a:tc>
                  <a:txBody>
                    <a:bodyPr/>
                    <a:lstStyle/>
                    <a:p>
                      <a:r>
                        <a:rPr lang="en-US" dirty="0" smtClean="0"/>
                        <a:t>15693</a:t>
                      </a:r>
                      <a:endParaRPr lang="en-US" dirty="0"/>
                    </a:p>
                  </a:txBody>
                  <a:tcPr/>
                </a:tc>
              </a:tr>
            </a:tbl>
          </a:graphicData>
        </a:graphic>
      </p:graphicFrame>
      <p:sp>
        <p:nvSpPr>
          <p:cNvPr id="5" name="TextBox 4"/>
          <p:cNvSpPr txBox="1"/>
          <p:nvPr/>
        </p:nvSpPr>
        <p:spPr>
          <a:xfrm>
            <a:off x="838200" y="3019234"/>
            <a:ext cx="9083040" cy="646331"/>
          </a:xfrm>
          <a:prstGeom prst="rect">
            <a:avLst/>
          </a:prstGeom>
          <a:noFill/>
        </p:spPr>
        <p:txBody>
          <a:bodyPr wrap="square" rtlCol="0">
            <a:spAutoFit/>
          </a:bodyPr>
          <a:lstStyle/>
          <a:p>
            <a:r>
              <a:rPr lang="en-US" dirty="0" smtClean="0"/>
              <a:t>The Accuracy score of our model is 93.76%</a:t>
            </a:r>
          </a:p>
          <a:p>
            <a:endParaRPr lang="en-US" dirty="0"/>
          </a:p>
        </p:txBody>
      </p:sp>
      <p:sp>
        <p:nvSpPr>
          <p:cNvPr id="6" name="TextBox 5"/>
          <p:cNvSpPr txBox="1"/>
          <p:nvPr/>
        </p:nvSpPr>
        <p:spPr>
          <a:xfrm>
            <a:off x="838200" y="3439581"/>
            <a:ext cx="9823704" cy="830997"/>
          </a:xfrm>
          <a:prstGeom prst="rect">
            <a:avLst/>
          </a:prstGeom>
          <a:noFill/>
        </p:spPr>
        <p:txBody>
          <a:bodyPr wrap="square" rtlCol="0">
            <a:spAutoFit/>
          </a:bodyPr>
          <a:lstStyle/>
          <a:p>
            <a:r>
              <a:rPr lang="en-US" sz="3200" dirty="0">
                <a:latin typeface="+mj-lt"/>
                <a:ea typeface="+mj-ea"/>
                <a:cs typeface="+mj-cs"/>
              </a:rPr>
              <a:t>Binary Encoding and Prediction using Binary Encoder</a:t>
            </a:r>
          </a:p>
          <a:p>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1123310985"/>
              </p:ext>
            </p:extLst>
          </p:nvPr>
        </p:nvGraphicFramePr>
        <p:xfrm>
          <a:off x="838199" y="4055444"/>
          <a:ext cx="9332975" cy="1924730"/>
        </p:xfrm>
        <a:graphic>
          <a:graphicData uri="http://schemas.openxmlformats.org/drawingml/2006/table">
            <a:tbl>
              <a:tblPr firstRow="1" bandRow="1">
                <a:tableStyleId>{5C22544A-7EE6-4342-B048-85BDC9FD1C3A}</a:tableStyleId>
              </a:tblPr>
              <a:tblGrid>
                <a:gridCol w="1866595"/>
                <a:gridCol w="1866595"/>
                <a:gridCol w="1866595"/>
                <a:gridCol w="1866595"/>
                <a:gridCol w="1866595"/>
              </a:tblGrid>
              <a:tr h="384946">
                <a:tc>
                  <a:txBody>
                    <a:bodyPr/>
                    <a:lstStyle/>
                    <a:p>
                      <a:r>
                        <a:rPr lang="en-US" dirty="0" smtClean="0"/>
                        <a:t>Claim status</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tc>
                  <a:txBody>
                    <a:bodyPr/>
                    <a:lstStyle/>
                    <a:p>
                      <a:r>
                        <a:rPr lang="en-US" dirty="0" smtClean="0"/>
                        <a:t>Support</a:t>
                      </a:r>
                      <a:endParaRPr lang="en-US" dirty="0"/>
                    </a:p>
                  </a:txBody>
                  <a:tcPr/>
                </a:tc>
              </a:tr>
              <a:tr h="384946">
                <a:tc>
                  <a:txBody>
                    <a:bodyPr/>
                    <a:lstStyle/>
                    <a:p>
                      <a:r>
                        <a:rPr lang="en-US" dirty="0" smtClean="0"/>
                        <a:t>0</a:t>
                      </a:r>
                      <a:endParaRPr lang="en-US" dirty="0"/>
                    </a:p>
                  </a:txBody>
                  <a:tcPr/>
                </a:tc>
                <a:tc>
                  <a:txBody>
                    <a:bodyPr/>
                    <a:lstStyle/>
                    <a:p>
                      <a:r>
                        <a:rPr lang="en-US" dirty="0" smtClean="0"/>
                        <a:t>0.94</a:t>
                      </a:r>
                      <a:endParaRPr lang="en-US" dirty="0"/>
                    </a:p>
                  </a:txBody>
                  <a:tcPr/>
                </a:tc>
                <a:tc>
                  <a:txBody>
                    <a:bodyPr/>
                    <a:lstStyle/>
                    <a:p>
                      <a:r>
                        <a:rPr lang="en-US" dirty="0" smtClean="0"/>
                        <a:t>0.96</a:t>
                      </a:r>
                      <a:endParaRPr lang="en-US" dirty="0"/>
                    </a:p>
                  </a:txBody>
                  <a:tcPr/>
                </a:tc>
                <a:tc>
                  <a:txBody>
                    <a:bodyPr/>
                    <a:lstStyle/>
                    <a:p>
                      <a:r>
                        <a:rPr lang="en-US" dirty="0" smtClean="0"/>
                        <a:t>0.95</a:t>
                      </a:r>
                      <a:endParaRPr lang="en-US" dirty="0"/>
                    </a:p>
                  </a:txBody>
                  <a:tcPr/>
                </a:tc>
                <a:tc>
                  <a:txBody>
                    <a:bodyPr/>
                    <a:lstStyle/>
                    <a:p>
                      <a:r>
                        <a:rPr lang="en-US" dirty="0" smtClean="0"/>
                        <a:t>13134</a:t>
                      </a:r>
                      <a:endParaRPr lang="en-US" dirty="0"/>
                    </a:p>
                  </a:txBody>
                  <a:tcPr/>
                </a:tc>
              </a:tr>
              <a:tr h="384946">
                <a:tc>
                  <a:txBody>
                    <a:bodyPr/>
                    <a:lstStyle/>
                    <a:p>
                      <a:r>
                        <a:rPr lang="en-US" dirty="0" smtClean="0"/>
                        <a:t>1</a:t>
                      </a:r>
                      <a:endParaRPr lang="en-US" dirty="0"/>
                    </a:p>
                  </a:txBody>
                  <a:tcPr/>
                </a:tc>
                <a:tc>
                  <a:txBody>
                    <a:bodyPr/>
                    <a:lstStyle/>
                    <a:p>
                      <a:r>
                        <a:rPr lang="en-US" dirty="0" smtClean="0"/>
                        <a:t>0.76</a:t>
                      </a:r>
                      <a:endParaRPr lang="en-US" dirty="0"/>
                    </a:p>
                  </a:txBody>
                  <a:tcPr/>
                </a:tc>
                <a:tc>
                  <a:txBody>
                    <a:bodyPr/>
                    <a:lstStyle/>
                    <a:p>
                      <a:r>
                        <a:rPr lang="en-US" dirty="0" smtClean="0"/>
                        <a:t>0.66</a:t>
                      </a:r>
                      <a:endParaRPr lang="en-US" dirty="0"/>
                    </a:p>
                  </a:txBody>
                  <a:tcPr/>
                </a:tc>
                <a:tc>
                  <a:txBody>
                    <a:bodyPr/>
                    <a:lstStyle/>
                    <a:p>
                      <a:r>
                        <a:rPr lang="en-US" dirty="0" smtClean="0"/>
                        <a:t>0.71</a:t>
                      </a:r>
                      <a:endParaRPr lang="en-US" dirty="0"/>
                    </a:p>
                  </a:txBody>
                  <a:tcPr/>
                </a:tc>
                <a:tc>
                  <a:txBody>
                    <a:bodyPr/>
                    <a:lstStyle/>
                    <a:p>
                      <a:r>
                        <a:rPr lang="en-US" dirty="0" smtClean="0"/>
                        <a:t>2559</a:t>
                      </a:r>
                      <a:endParaRPr lang="en-US" dirty="0"/>
                    </a:p>
                  </a:txBody>
                  <a:tcPr/>
                </a:tc>
              </a:tr>
              <a:tr h="384946">
                <a:tc>
                  <a:txBody>
                    <a:bodyPr/>
                    <a:lstStyle/>
                    <a:p>
                      <a:r>
                        <a:rPr lang="en-US" dirty="0" smtClean="0"/>
                        <a:t>Macro </a:t>
                      </a:r>
                      <a:r>
                        <a:rPr lang="en-US" dirty="0" err="1" smtClean="0"/>
                        <a:t>avg</a:t>
                      </a:r>
                      <a:endParaRPr lang="en-US" dirty="0"/>
                    </a:p>
                  </a:txBody>
                  <a:tcPr/>
                </a:tc>
                <a:tc>
                  <a:txBody>
                    <a:bodyPr/>
                    <a:lstStyle/>
                    <a:p>
                      <a:r>
                        <a:rPr lang="en-US" dirty="0" smtClean="0"/>
                        <a:t>0.85</a:t>
                      </a:r>
                      <a:endParaRPr lang="en-US" dirty="0"/>
                    </a:p>
                  </a:txBody>
                  <a:tcPr/>
                </a:tc>
                <a:tc>
                  <a:txBody>
                    <a:bodyPr/>
                    <a:lstStyle/>
                    <a:p>
                      <a:r>
                        <a:rPr lang="en-US" dirty="0" smtClean="0"/>
                        <a:t>0.81</a:t>
                      </a:r>
                      <a:endParaRPr lang="en-US" dirty="0"/>
                    </a:p>
                  </a:txBody>
                  <a:tcPr/>
                </a:tc>
                <a:tc>
                  <a:txBody>
                    <a:bodyPr/>
                    <a:lstStyle/>
                    <a:p>
                      <a:r>
                        <a:rPr lang="en-US" dirty="0" smtClean="0"/>
                        <a:t>0.83</a:t>
                      </a:r>
                      <a:endParaRPr lang="en-US" dirty="0"/>
                    </a:p>
                  </a:txBody>
                  <a:tcPr/>
                </a:tc>
                <a:tc>
                  <a:txBody>
                    <a:bodyPr/>
                    <a:lstStyle/>
                    <a:p>
                      <a:r>
                        <a:rPr lang="en-US" dirty="0" smtClean="0"/>
                        <a:t>15693</a:t>
                      </a:r>
                      <a:endParaRPr lang="en-US" dirty="0"/>
                    </a:p>
                  </a:txBody>
                  <a:tcPr/>
                </a:tc>
              </a:tr>
              <a:tr h="384946">
                <a:tc>
                  <a:txBody>
                    <a:bodyPr/>
                    <a:lstStyle/>
                    <a:p>
                      <a:r>
                        <a:rPr lang="en-US" dirty="0" smtClean="0"/>
                        <a:t>Weighted </a:t>
                      </a:r>
                      <a:r>
                        <a:rPr lang="en-US" dirty="0" err="1" smtClean="0"/>
                        <a:t>avg</a:t>
                      </a:r>
                      <a:endParaRPr lang="en-US" dirty="0"/>
                    </a:p>
                  </a:txBody>
                  <a:tcPr/>
                </a:tc>
                <a:tc>
                  <a:txBody>
                    <a:bodyPr/>
                    <a:lstStyle/>
                    <a:p>
                      <a:r>
                        <a:rPr lang="en-US" dirty="0" smtClean="0"/>
                        <a:t>0.91</a:t>
                      </a:r>
                      <a:endParaRPr lang="en-US" dirty="0"/>
                    </a:p>
                  </a:txBody>
                  <a:tcPr/>
                </a:tc>
                <a:tc>
                  <a:txBody>
                    <a:bodyPr/>
                    <a:lstStyle/>
                    <a:p>
                      <a:r>
                        <a:rPr lang="en-US" dirty="0" smtClean="0"/>
                        <a:t>0.91</a:t>
                      </a:r>
                      <a:endParaRPr lang="en-US" dirty="0"/>
                    </a:p>
                  </a:txBody>
                  <a:tcPr/>
                </a:tc>
                <a:tc>
                  <a:txBody>
                    <a:bodyPr/>
                    <a:lstStyle/>
                    <a:p>
                      <a:r>
                        <a:rPr lang="en-US" dirty="0" smtClean="0"/>
                        <a:t>0.91</a:t>
                      </a:r>
                      <a:endParaRPr lang="en-US" dirty="0"/>
                    </a:p>
                  </a:txBody>
                  <a:tcPr/>
                </a:tc>
                <a:tc>
                  <a:txBody>
                    <a:bodyPr/>
                    <a:lstStyle/>
                    <a:p>
                      <a:r>
                        <a:rPr lang="en-US" dirty="0" smtClean="0"/>
                        <a:t>15693</a:t>
                      </a:r>
                      <a:endParaRPr lang="en-US" dirty="0"/>
                    </a:p>
                  </a:txBody>
                  <a:tcPr/>
                </a:tc>
              </a:tr>
            </a:tbl>
          </a:graphicData>
        </a:graphic>
      </p:graphicFrame>
      <p:sp>
        <p:nvSpPr>
          <p:cNvPr id="8" name="TextBox 7"/>
          <p:cNvSpPr txBox="1"/>
          <p:nvPr/>
        </p:nvSpPr>
        <p:spPr>
          <a:xfrm>
            <a:off x="795528" y="6045671"/>
            <a:ext cx="9375648" cy="646331"/>
          </a:xfrm>
          <a:prstGeom prst="rect">
            <a:avLst/>
          </a:prstGeom>
          <a:noFill/>
        </p:spPr>
        <p:txBody>
          <a:bodyPr wrap="square" rtlCol="0">
            <a:spAutoFit/>
          </a:bodyPr>
          <a:lstStyle/>
          <a:p>
            <a:r>
              <a:rPr lang="en-US" dirty="0" smtClean="0"/>
              <a:t>The Accuracy score of our model is 91.08%</a:t>
            </a:r>
          </a:p>
          <a:p>
            <a:endParaRPr lang="en-US" dirty="0"/>
          </a:p>
        </p:txBody>
      </p:sp>
    </p:spTree>
    <p:extLst>
      <p:ext uri="{BB962C8B-B14F-4D97-AF65-F5344CB8AC3E}">
        <p14:creationId xmlns:p14="http://schemas.microsoft.com/office/powerpoint/2010/main" val="1960586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Random forest with outlier handling and normalization</a:t>
            </a:r>
          </a:p>
        </p:txBody>
      </p:sp>
      <p:sp>
        <p:nvSpPr>
          <p:cNvPr id="3" name="Content Placeholder 2"/>
          <p:cNvSpPr>
            <a:spLocks noGrp="1"/>
          </p:cNvSpPr>
          <p:nvPr>
            <p:ph idx="1"/>
          </p:nvPr>
        </p:nvSpPr>
        <p:spPr/>
        <p:txBody>
          <a:bodyPr/>
          <a:lstStyle/>
          <a:p>
            <a:r>
              <a:rPr lang="en-US" dirty="0" smtClean="0"/>
              <a:t>By dropping the ‘Agency’ column we are getting accuracy 93.58%</a:t>
            </a:r>
          </a:p>
          <a:p>
            <a:r>
              <a:rPr lang="en-US" dirty="0" smtClean="0"/>
              <a:t>By normalizing the ‘Duration’ column, taking the data points only in the range from 0 to 1000, we are getting the accuracy 93.76%</a:t>
            </a:r>
          </a:p>
          <a:p>
            <a:r>
              <a:rPr lang="en-US" dirty="0" smtClean="0"/>
              <a:t>Applying the One Hot Coding to the new data set, we again try to find out the accuracy.</a:t>
            </a:r>
          </a:p>
          <a:p>
            <a:r>
              <a:rPr lang="en-US" dirty="0"/>
              <a:t>Normalization is able to </a:t>
            </a:r>
            <a:r>
              <a:rPr lang="en-US" dirty="0" err="1" smtClean="0"/>
              <a:t>acheive</a:t>
            </a:r>
            <a:r>
              <a:rPr lang="en-US" dirty="0" smtClean="0"/>
              <a:t> </a:t>
            </a:r>
            <a:r>
              <a:rPr lang="en-US" dirty="0"/>
              <a:t>89.31% accuracy with </a:t>
            </a:r>
            <a:r>
              <a:rPr lang="en-US" dirty="0" err="1"/>
              <a:t>rfc</a:t>
            </a:r>
            <a:endParaRPr lang="en-US" dirty="0"/>
          </a:p>
          <a:p>
            <a:r>
              <a:rPr lang="en-US" dirty="0" smtClean="0"/>
              <a:t>Scaling </a:t>
            </a:r>
            <a:r>
              <a:rPr lang="en-US" dirty="0"/>
              <a:t>is able to </a:t>
            </a:r>
            <a:r>
              <a:rPr lang="en-US" dirty="0" err="1" smtClean="0"/>
              <a:t>acheive</a:t>
            </a:r>
            <a:r>
              <a:rPr lang="en-US" dirty="0" smtClean="0"/>
              <a:t> </a:t>
            </a:r>
            <a:r>
              <a:rPr lang="en-US" dirty="0"/>
              <a:t>93.65% accuracy with </a:t>
            </a:r>
            <a:r>
              <a:rPr lang="en-US" dirty="0" err="1"/>
              <a:t>rfc</a:t>
            </a:r>
            <a:endParaRPr lang="en-US" dirty="0"/>
          </a:p>
          <a:p>
            <a:endParaRPr lang="en-US" dirty="0"/>
          </a:p>
        </p:txBody>
      </p:sp>
    </p:spTree>
    <p:extLst>
      <p:ext uri="{BB962C8B-B14F-4D97-AF65-F5344CB8AC3E}">
        <p14:creationId xmlns:p14="http://schemas.microsoft.com/office/powerpoint/2010/main" val="149987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728"/>
            <a:ext cx="10515600" cy="520256"/>
          </a:xfrm>
        </p:spPr>
        <p:txBody>
          <a:bodyPr>
            <a:normAutofit fontScale="90000"/>
          </a:bodyPr>
          <a:lstStyle/>
          <a:p>
            <a:r>
              <a:rPr lang="en-US" dirty="0" smtClean="0"/>
              <a:t>Random Over Sampling</a:t>
            </a:r>
            <a:endParaRPr lang="en-US" dirty="0"/>
          </a:p>
        </p:txBody>
      </p:sp>
      <p:sp>
        <p:nvSpPr>
          <p:cNvPr id="3" name="Content Placeholder 2"/>
          <p:cNvSpPr>
            <a:spLocks noGrp="1"/>
          </p:cNvSpPr>
          <p:nvPr>
            <p:ph idx="1"/>
          </p:nvPr>
        </p:nvSpPr>
        <p:spPr>
          <a:xfrm>
            <a:off x="838200" y="629984"/>
            <a:ext cx="10515600" cy="5546979"/>
          </a:xfrm>
        </p:spPr>
        <p:txBody>
          <a:bodyPr/>
          <a:lstStyle/>
          <a:p>
            <a:r>
              <a:rPr lang="en-US" dirty="0" smtClean="0"/>
              <a:t>Now we will perform random over sampling using the imblearn.over_sampling.RandomOverSampler on our new data set.</a:t>
            </a:r>
          </a:p>
          <a:p>
            <a:r>
              <a:rPr lang="en-US" dirty="0" smtClean="0"/>
              <a:t>With this we have the following classification report.</a:t>
            </a:r>
          </a:p>
          <a:p>
            <a:endParaRPr lang="en-US" dirty="0"/>
          </a:p>
          <a:p>
            <a:endParaRPr lang="en-US" dirty="0" smtClean="0"/>
          </a:p>
          <a:p>
            <a:endParaRPr lang="en-US" dirty="0"/>
          </a:p>
          <a:p>
            <a:endParaRPr lang="en-US" dirty="0" smtClean="0"/>
          </a:p>
          <a:p>
            <a:endParaRPr lang="en-US" dirty="0" smtClean="0"/>
          </a:p>
          <a:p>
            <a:r>
              <a:rPr lang="en-US" dirty="0" smtClean="0"/>
              <a:t>The Accuracy score of our model is 97.07%</a:t>
            </a:r>
          </a:p>
          <a:p>
            <a:pPr marL="0" indent="0">
              <a:buNone/>
            </a:pPr>
            <a:endParaRPr lang="en-US" dirty="0" smtClean="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372199185"/>
              </p:ext>
            </p:extLst>
          </p:nvPr>
        </p:nvGraphicFramePr>
        <p:xfrm>
          <a:off x="838200" y="2219282"/>
          <a:ext cx="9814560" cy="1950380"/>
        </p:xfrm>
        <a:graphic>
          <a:graphicData uri="http://schemas.openxmlformats.org/drawingml/2006/table">
            <a:tbl>
              <a:tblPr firstRow="1" bandRow="1">
                <a:tableStyleId>{5C22544A-7EE6-4342-B048-85BDC9FD1C3A}</a:tableStyleId>
              </a:tblPr>
              <a:tblGrid>
                <a:gridCol w="1962912"/>
                <a:gridCol w="1962912"/>
                <a:gridCol w="1962912"/>
                <a:gridCol w="1962912"/>
                <a:gridCol w="1962912"/>
              </a:tblGrid>
              <a:tr h="390076">
                <a:tc>
                  <a:txBody>
                    <a:bodyPr/>
                    <a:lstStyle/>
                    <a:p>
                      <a:r>
                        <a:rPr lang="en-US" dirty="0" smtClean="0"/>
                        <a:t>Claim status</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tc>
                  <a:txBody>
                    <a:bodyPr/>
                    <a:lstStyle/>
                    <a:p>
                      <a:r>
                        <a:rPr lang="en-US" dirty="0" smtClean="0"/>
                        <a:t>Support</a:t>
                      </a:r>
                      <a:endParaRPr lang="en-US" dirty="0"/>
                    </a:p>
                  </a:txBody>
                  <a:tcPr/>
                </a:tc>
              </a:tr>
              <a:tr h="390076">
                <a:tc>
                  <a:txBody>
                    <a:bodyPr/>
                    <a:lstStyle/>
                    <a:p>
                      <a:r>
                        <a:rPr lang="en-US" dirty="0" smtClean="0"/>
                        <a:t>0</a:t>
                      </a:r>
                      <a:endParaRPr lang="en-US" dirty="0"/>
                    </a:p>
                  </a:txBody>
                  <a:tcPr/>
                </a:tc>
                <a:tc>
                  <a:txBody>
                    <a:bodyPr/>
                    <a:lstStyle/>
                    <a:p>
                      <a:r>
                        <a:rPr lang="en-US" dirty="0" smtClean="0"/>
                        <a:t>1.00</a:t>
                      </a:r>
                      <a:endParaRPr lang="en-US" dirty="0"/>
                    </a:p>
                  </a:txBody>
                  <a:tcPr/>
                </a:tc>
                <a:tc>
                  <a:txBody>
                    <a:bodyPr/>
                    <a:lstStyle/>
                    <a:p>
                      <a:r>
                        <a:rPr lang="en-US" dirty="0" smtClean="0"/>
                        <a:t>0.96</a:t>
                      </a:r>
                      <a:endParaRPr lang="en-US" dirty="0"/>
                    </a:p>
                  </a:txBody>
                  <a:tcPr/>
                </a:tc>
                <a:tc>
                  <a:txBody>
                    <a:bodyPr/>
                    <a:lstStyle/>
                    <a:p>
                      <a:r>
                        <a:rPr lang="en-US" dirty="0" smtClean="0"/>
                        <a:t>0.98</a:t>
                      </a:r>
                      <a:endParaRPr lang="en-US" dirty="0"/>
                    </a:p>
                  </a:txBody>
                  <a:tcPr/>
                </a:tc>
                <a:tc>
                  <a:txBody>
                    <a:bodyPr/>
                    <a:lstStyle/>
                    <a:p>
                      <a:r>
                        <a:rPr lang="en-US" dirty="0" smtClean="0"/>
                        <a:t>3113</a:t>
                      </a:r>
                      <a:endParaRPr lang="en-US" dirty="0"/>
                    </a:p>
                  </a:txBody>
                  <a:tcPr/>
                </a:tc>
              </a:tr>
              <a:tr h="390076">
                <a:tc>
                  <a:txBody>
                    <a:bodyPr/>
                    <a:lstStyle/>
                    <a:p>
                      <a:r>
                        <a:rPr lang="en-US" dirty="0" smtClean="0"/>
                        <a:t>1</a:t>
                      </a:r>
                      <a:endParaRPr lang="en-US" dirty="0"/>
                    </a:p>
                  </a:txBody>
                  <a:tcPr/>
                </a:tc>
                <a:tc>
                  <a:txBody>
                    <a:bodyPr/>
                    <a:lstStyle/>
                    <a:p>
                      <a:r>
                        <a:rPr lang="en-US" dirty="0" smtClean="0"/>
                        <a:t>0.96</a:t>
                      </a:r>
                      <a:endParaRPr lang="en-US" dirty="0"/>
                    </a:p>
                  </a:txBody>
                  <a:tcPr/>
                </a:tc>
                <a:tc>
                  <a:txBody>
                    <a:bodyPr/>
                    <a:lstStyle/>
                    <a:p>
                      <a:r>
                        <a:rPr lang="en-US" dirty="0" smtClean="0"/>
                        <a:t>1.00</a:t>
                      </a:r>
                      <a:endParaRPr lang="en-US" dirty="0"/>
                    </a:p>
                  </a:txBody>
                  <a:tcPr/>
                </a:tc>
                <a:tc>
                  <a:txBody>
                    <a:bodyPr/>
                    <a:lstStyle/>
                    <a:p>
                      <a:r>
                        <a:rPr lang="en-US" dirty="0" smtClean="0"/>
                        <a:t>0.98</a:t>
                      </a:r>
                      <a:endParaRPr lang="en-US" dirty="0"/>
                    </a:p>
                  </a:txBody>
                  <a:tcPr/>
                </a:tc>
                <a:tc>
                  <a:txBody>
                    <a:bodyPr/>
                    <a:lstStyle/>
                    <a:p>
                      <a:r>
                        <a:rPr lang="en-US" dirty="0" smtClean="0"/>
                        <a:t>2979</a:t>
                      </a:r>
                      <a:endParaRPr lang="en-US" dirty="0"/>
                    </a:p>
                  </a:txBody>
                  <a:tcPr/>
                </a:tc>
              </a:tr>
              <a:tr h="390076">
                <a:tc>
                  <a:txBody>
                    <a:bodyPr/>
                    <a:lstStyle/>
                    <a:p>
                      <a:r>
                        <a:rPr lang="en-US" dirty="0" smtClean="0"/>
                        <a:t>Macro </a:t>
                      </a:r>
                      <a:r>
                        <a:rPr lang="en-US" dirty="0" err="1" smtClean="0"/>
                        <a:t>avg</a:t>
                      </a:r>
                      <a:endParaRPr lang="en-US" dirty="0"/>
                    </a:p>
                  </a:txBody>
                  <a:tcPr/>
                </a:tc>
                <a:tc>
                  <a:txBody>
                    <a:bodyPr/>
                    <a:lstStyle/>
                    <a:p>
                      <a:r>
                        <a:rPr lang="en-US" dirty="0" smtClean="0"/>
                        <a:t>0.98</a:t>
                      </a:r>
                      <a:endParaRPr lang="en-US" dirty="0"/>
                    </a:p>
                  </a:txBody>
                  <a:tcPr/>
                </a:tc>
                <a:tc>
                  <a:txBody>
                    <a:bodyPr/>
                    <a:lstStyle/>
                    <a:p>
                      <a:r>
                        <a:rPr lang="en-US" dirty="0" smtClean="0"/>
                        <a:t>0.98</a:t>
                      </a:r>
                      <a:endParaRPr lang="en-US" dirty="0"/>
                    </a:p>
                  </a:txBody>
                  <a:tcPr/>
                </a:tc>
                <a:tc>
                  <a:txBody>
                    <a:bodyPr/>
                    <a:lstStyle/>
                    <a:p>
                      <a:r>
                        <a:rPr lang="en-US" dirty="0" smtClean="0"/>
                        <a:t>0.98</a:t>
                      </a:r>
                      <a:endParaRPr lang="en-US" dirty="0"/>
                    </a:p>
                  </a:txBody>
                  <a:tcPr/>
                </a:tc>
                <a:tc>
                  <a:txBody>
                    <a:bodyPr/>
                    <a:lstStyle/>
                    <a:p>
                      <a:r>
                        <a:rPr lang="en-US" dirty="0" smtClean="0"/>
                        <a:t>6092</a:t>
                      </a:r>
                      <a:endParaRPr lang="en-US" dirty="0"/>
                    </a:p>
                  </a:txBody>
                  <a:tcPr/>
                </a:tc>
              </a:tr>
              <a:tr h="390076">
                <a:tc>
                  <a:txBody>
                    <a:bodyPr/>
                    <a:lstStyle/>
                    <a:p>
                      <a:r>
                        <a:rPr lang="en-US" dirty="0" smtClean="0"/>
                        <a:t>Weighted </a:t>
                      </a:r>
                      <a:r>
                        <a:rPr lang="en-US" dirty="0" err="1" smtClean="0"/>
                        <a:t>avg</a:t>
                      </a:r>
                      <a:endParaRPr lang="en-US" dirty="0"/>
                    </a:p>
                  </a:txBody>
                  <a:tcPr/>
                </a:tc>
                <a:tc>
                  <a:txBody>
                    <a:bodyPr/>
                    <a:lstStyle/>
                    <a:p>
                      <a:r>
                        <a:rPr lang="en-US" dirty="0" smtClean="0"/>
                        <a:t>0.98</a:t>
                      </a:r>
                      <a:endParaRPr lang="en-US" dirty="0"/>
                    </a:p>
                  </a:txBody>
                  <a:tcPr/>
                </a:tc>
                <a:tc>
                  <a:txBody>
                    <a:bodyPr/>
                    <a:lstStyle/>
                    <a:p>
                      <a:r>
                        <a:rPr lang="en-US" dirty="0" smtClean="0"/>
                        <a:t>0.98</a:t>
                      </a:r>
                      <a:endParaRPr lang="en-US" dirty="0"/>
                    </a:p>
                  </a:txBody>
                  <a:tcPr/>
                </a:tc>
                <a:tc>
                  <a:txBody>
                    <a:bodyPr/>
                    <a:lstStyle/>
                    <a:p>
                      <a:r>
                        <a:rPr lang="en-US" dirty="0" smtClean="0"/>
                        <a:t>0.98</a:t>
                      </a:r>
                      <a:endParaRPr lang="en-US" dirty="0"/>
                    </a:p>
                  </a:txBody>
                  <a:tcPr/>
                </a:tc>
                <a:tc>
                  <a:txBody>
                    <a:bodyPr/>
                    <a:lstStyle/>
                    <a:p>
                      <a:r>
                        <a:rPr lang="en-US" dirty="0" smtClean="0"/>
                        <a:t>6092</a:t>
                      </a:r>
                      <a:endParaRPr lang="en-US" dirty="0"/>
                    </a:p>
                  </a:txBody>
                  <a:tcPr/>
                </a:tc>
              </a:tr>
            </a:tbl>
          </a:graphicData>
        </a:graphic>
      </p:graphicFrame>
    </p:spTree>
    <p:extLst>
      <p:ext uri="{BB962C8B-B14F-4D97-AF65-F5344CB8AC3E}">
        <p14:creationId xmlns:p14="http://schemas.microsoft.com/office/powerpoint/2010/main" val="269700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Insurance </a:t>
            </a:r>
            <a:r>
              <a:rPr lang="en-US" dirty="0"/>
              <a:t>companies take risks over customers. Risk management is a very important aspect of the insurance industry. Insurers consider every quantifiable factor to develop profiles of high and low insurance risks. Insurers collect vast amounts of information about policyholders and analyze the data.</a:t>
            </a:r>
          </a:p>
          <a:p>
            <a:r>
              <a:rPr lang="en-US" dirty="0"/>
              <a:t>As a Data scientist in </a:t>
            </a:r>
            <a:r>
              <a:rPr lang="en-US" dirty="0" err="1" smtClean="0"/>
              <a:t>SafeTravel</a:t>
            </a:r>
            <a:r>
              <a:rPr lang="en-US" dirty="0" smtClean="0"/>
              <a:t> Inc., </a:t>
            </a:r>
            <a:r>
              <a:rPr lang="en-US" dirty="0"/>
              <a:t>w</a:t>
            </a:r>
            <a:r>
              <a:rPr lang="en-US" dirty="0" smtClean="0"/>
              <a:t>e have analyzed </a:t>
            </a:r>
            <a:r>
              <a:rPr lang="en-US" dirty="0"/>
              <a:t>the available data and </a:t>
            </a:r>
            <a:r>
              <a:rPr lang="en-US" dirty="0" smtClean="0"/>
              <a:t>predicted </a:t>
            </a:r>
            <a:r>
              <a:rPr lang="en-US" dirty="0"/>
              <a:t>whether to sanction the insurance or not.</a:t>
            </a:r>
          </a:p>
        </p:txBody>
      </p:sp>
    </p:spTree>
    <p:extLst>
      <p:ext uri="{BB962C8B-B14F-4D97-AF65-F5344CB8AC3E}">
        <p14:creationId xmlns:p14="http://schemas.microsoft.com/office/powerpoint/2010/main" val="7121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solve this problem ?</a:t>
            </a:r>
            <a:br>
              <a:rPr lang="en-US" dirty="0" smtClean="0"/>
            </a:br>
            <a:r>
              <a:rPr lang="en-US" dirty="0"/>
              <a:t>	</a:t>
            </a:r>
          </a:p>
        </p:txBody>
      </p:sp>
      <p:sp>
        <p:nvSpPr>
          <p:cNvPr id="3" name="Content Placeholder 2"/>
          <p:cNvSpPr>
            <a:spLocks noGrp="1"/>
          </p:cNvSpPr>
          <p:nvPr>
            <p:ph idx="1"/>
          </p:nvPr>
        </p:nvSpPr>
        <p:spPr/>
        <p:txBody>
          <a:bodyPr/>
          <a:lstStyle/>
          <a:p>
            <a:r>
              <a:rPr lang="en-US" dirty="0" err="1" smtClean="0"/>
              <a:t>SafeTravel</a:t>
            </a:r>
            <a:r>
              <a:rPr lang="en-US" dirty="0" smtClean="0"/>
              <a:t> Inc. being one of the biggest travel insurance companies in the world, they receive thousands of claims spread across different products</a:t>
            </a:r>
          </a:p>
          <a:p>
            <a:r>
              <a:rPr lang="en-US" dirty="0" smtClean="0"/>
              <a:t>Wrongly denying a claim could lead to lawsuits against the company</a:t>
            </a:r>
          </a:p>
          <a:p>
            <a:endParaRPr lang="en-US" dirty="0"/>
          </a:p>
          <a:p>
            <a:r>
              <a:rPr lang="en-US" dirty="0" smtClean="0"/>
              <a:t>Approving the wrong claim would lead to loss.</a:t>
            </a:r>
          </a:p>
          <a:p>
            <a:r>
              <a:rPr lang="en-US" dirty="0" smtClean="0"/>
              <a:t>Hence we need to automatically predict a claim that could lead to a lot of benefits to the company.</a:t>
            </a:r>
          </a:p>
        </p:txBody>
      </p:sp>
    </p:spTree>
    <p:extLst>
      <p:ext uri="{BB962C8B-B14F-4D97-AF65-F5344CB8AC3E}">
        <p14:creationId xmlns:p14="http://schemas.microsoft.com/office/powerpoint/2010/main" val="181832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a:xfrm>
            <a:off x="838200" y="1507808"/>
            <a:ext cx="10515600" cy="4351338"/>
          </a:xfrm>
        </p:spPr>
        <p:txBody>
          <a:bodyPr>
            <a:normAutofit/>
          </a:bodyPr>
          <a:lstStyle/>
          <a:p>
            <a:r>
              <a:rPr lang="en-US" sz="2000" dirty="0" smtClean="0"/>
              <a:t>Dataset information : The </a:t>
            </a:r>
            <a:r>
              <a:rPr lang="en-US" sz="2000" dirty="0"/>
              <a:t>training dataset consists of data corresponding to 52310 customers and the test dataset consists of 22421 </a:t>
            </a:r>
            <a:r>
              <a:rPr lang="en-US" sz="2000" dirty="0" smtClean="0"/>
              <a:t>customers</a:t>
            </a:r>
            <a:endParaRPr lang="en-US" sz="2000" dirty="0"/>
          </a:p>
          <a:p>
            <a:r>
              <a:rPr lang="en-US" sz="2000" dirty="0" smtClean="0"/>
              <a:t>There are 10 features available with us to predict whether to sanction the insurance or not.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785120124"/>
              </p:ext>
            </p:extLst>
          </p:nvPr>
        </p:nvGraphicFramePr>
        <p:xfrm>
          <a:off x="2103120" y="2706624"/>
          <a:ext cx="2999232" cy="3785616"/>
        </p:xfrm>
        <a:graphic>
          <a:graphicData uri="http://schemas.openxmlformats.org/drawingml/2006/table">
            <a:tbl>
              <a:tblPr firstRow="1" bandRow="1">
                <a:tableStyleId>{5C22544A-7EE6-4342-B048-85BDC9FD1C3A}</a:tableStyleId>
              </a:tblPr>
              <a:tblGrid>
                <a:gridCol w="1947672"/>
                <a:gridCol w="1051560"/>
              </a:tblGrid>
              <a:tr h="274320">
                <a:tc>
                  <a:txBody>
                    <a:bodyPr/>
                    <a:lstStyle/>
                    <a:p>
                      <a:r>
                        <a:rPr lang="en-US" sz="1400" dirty="0" smtClean="0"/>
                        <a:t>Features</a:t>
                      </a:r>
                      <a:endParaRPr lang="en-US" sz="1400" dirty="0"/>
                    </a:p>
                  </a:txBody>
                  <a:tcPr/>
                </a:tc>
                <a:tc>
                  <a:txBody>
                    <a:bodyPr/>
                    <a:lstStyle/>
                    <a:p>
                      <a:r>
                        <a:rPr lang="en-US" sz="1400" dirty="0" smtClean="0"/>
                        <a:t>datatype</a:t>
                      </a:r>
                      <a:endParaRPr lang="en-US" sz="1400" dirty="0"/>
                    </a:p>
                  </a:txBody>
                  <a:tcPr/>
                </a:tc>
              </a:tr>
              <a:tr h="274320">
                <a:tc>
                  <a:txBody>
                    <a:bodyPr/>
                    <a:lstStyle/>
                    <a:p>
                      <a:r>
                        <a:rPr lang="en-US" sz="1400" dirty="0" smtClean="0"/>
                        <a:t>ID</a:t>
                      </a:r>
                      <a:endParaRPr lang="en-US" sz="1400" dirty="0"/>
                    </a:p>
                  </a:txBody>
                  <a:tcPr/>
                </a:tc>
                <a:tc>
                  <a:txBody>
                    <a:bodyPr/>
                    <a:lstStyle/>
                    <a:p>
                      <a:r>
                        <a:rPr lang="en-US" sz="1400" dirty="0" err="1" smtClean="0"/>
                        <a:t>Int</a:t>
                      </a:r>
                      <a:endParaRPr lang="en-US" sz="1400" dirty="0"/>
                    </a:p>
                  </a:txBody>
                  <a:tcPr/>
                </a:tc>
              </a:tr>
              <a:tr h="274320">
                <a:tc>
                  <a:txBody>
                    <a:bodyPr/>
                    <a:lstStyle/>
                    <a:p>
                      <a:r>
                        <a:rPr lang="en-US" sz="1400" dirty="0" smtClean="0"/>
                        <a:t>Agency</a:t>
                      </a:r>
                      <a:endParaRPr lang="en-US" sz="1400" dirty="0"/>
                    </a:p>
                  </a:txBody>
                  <a:tcPr/>
                </a:tc>
                <a:tc>
                  <a:txBody>
                    <a:bodyPr/>
                    <a:lstStyle/>
                    <a:p>
                      <a:r>
                        <a:rPr lang="en-US" sz="1400" dirty="0" smtClean="0"/>
                        <a:t>Object</a:t>
                      </a:r>
                      <a:endParaRPr lang="en-US" sz="1400" dirty="0"/>
                    </a:p>
                  </a:txBody>
                  <a:tcPr/>
                </a:tc>
              </a:tr>
              <a:tr h="274320">
                <a:tc>
                  <a:txBody>
                    <a:bodyPr/>
                    <a:lstStyle/>
                    <a:p>
                      <a:r>
                        <a:rPr lang="en-US" sz="1400" dirty="0" smtClean="0"/>
                        <a:t>Agency type</a:t>
                      </a:r>
                      <a:endParaRPr lang="en-US" sz="1400" dirty="0"/>
                    </a:p>
                  </a:txBody>
                  <a:tcPr/>
                </a:tc>
                <a:tc>
                  <a:txBody>
                    <a:bodyPr/>
                    <a:lstStyle/>
                    <a:p>
                      <a:r>
                        <a:rPr lang="en-US" sz="1400" dirty="0" smtClean="0"/>
                        <a:t>Object</a:t>
                      </a:r>
                      <a:endParaRPr lang="en-US" sz="1400" dirty="0"/>
                    </a:p>
                  </a:txBody>
                  <a:tcPr/>
                </a:tc>
              </a:tr>
              <a:tr h="353568">
                <a:tc>
                  <a:txBody>
                    <a:bodyPr/>
                    <a:lstStyle/>
                    <a:p>
                      <a:r>
                        <a:rPr lang="en-US" sz="1400" dirty="0" smtClean="0"/>
                        <a:t>Distribution</a:t>
                      </a:r>
                      <a:r>
                        <a:rPr lang="en-US" sz="1400" baseline="0" dirty="0" smtClean="0"/>
                        <a:t> Channel</a:t>
                      </a:r>
                      <a:endParaRPr lang="en-US" sz="1400" dirty="0"/>
                    </a:p>
                  </a:txBody>
                  <a:tcPr/>
                </a:tc>
                <a:tc>
                  <a:txBody>
                    <a:bodyPr/>
                    <a:lstStyle/>
                    <a:p>
                      <a:r>
                        <a:rPr lang="en-US" sz="1400" dirty="0" smtClean="0"/>
                        <a:t>Object</a:t>
                      </a:r>
                      <a:endParaRPr lang="en-US" sz="1400" dirty="0"/>
                    </a:p>
                  </a:txBody>
                  <a:tcPr/>
                </a:tc>
              </a:tr>
              <a:tr h="274320">
                <a:tc>
                  <a:txBody>
                    <a:bodyPr/>
                    <a:lstStyle/>
                    <a:p>
                      <a:r>
                        <a:rPr lang="en-US" sz="1400" dirty="0" smtClean="0"/>
                        <a:t>Product</a:t>
                      </a:r>
                      <a:r>
                        <a:rPr lang="en-US" sz="1400" baseline="0" dirty="0" smtClean="0"/>
                        <a:t> Name</a:t>
                      </a:r>
                      <a:endParaRPr lang="en-US" sz="1400" dirty="0"/>
                    </a:p>
                  </a:txBody>
                  <a:tcPr/>
                </a:tc>
                <a:tc>
                  <a:txBody>
                    <a:bodyPr/>
                    <a:lstStyle/>
                    <a:p>
                      <a:r>
                        <a:rPr lang="en-US" sz="1400" dirty="0" smtClean="0"/>
                        <a:t>Object</a:t>
                      </a:r>
                      <a:endParaRPr lang="en-US" sz="1400" dirty="0"/>
                    </a:p>
                  </a:txBody>
                  <a:tcPr/>
                </a:tc>
              </a:tr>
              <a:tr h="274320">
                <a:tc>
                  <a:txBody>
                    <a:bodyPr/>
                    <a:lstStyle/>
                    <a:p>
                      <a:r>
                        <a:rPr lang="en-US" sz="1400" dirty="0" smtClean="0"/>
                        <a:t>Duration</a:t>
                      </a:r>
                      <a:endParaRPr lang="en-US" sz="1400" dirty="0"/>
                    </a:p>
                  </a:txBody>
                  <a:tcPr/>
                </a:tc>
                <a:tc>
                  <a:txBody>
                    <a:bodyPr/>
                    <a:lstStyle/>
                    <a:p>
                      <a:r>
                        <a:rPr lang="en-US" sz="1400" dirty="0" err="1" smtClean="0"/>
                        <a:t>Int</a:t>
                      </a:r>
                      <a:endParaRPr lang="en-US" sz="1400" dirty="0"/>
                    </a:p>
                  </a:txBody>
                  <a:tcPr/>
                </a:tc>
              </a:tr>
              <a:tr h="274320">
                <a:tc>
                  <a:txBody>
                    <a:bodyPr/>
                    <a:lstStyle/>
                    <a:p>
                      <a:r>
                        <a:rPr lang="en-US" sz="1400" dirty="0" smtClean="0"/>
                        <a:t>Destination</a:t>
                      </a:r>
                      <a:endParaRPr lang="en-US" sz="1400" dirty="0"/>
                    </a:p>
                  </a:txBody>
                  <a:tcPr/>
                </a:tc>
                <a:tc>
                  <a:txBody>
                    <a:bodyPr/>
                    <a:lstStyle/>
                    <a:p>
                      <a:r>
                        <a:rPr lang="en-US" sz="1400" dirty="0" smtClean="0"/>
                        <a:t>Object</a:t>
                      </a:r>
                      <a:endParaRPr lang="en-US" sz="1400" dirty="0"/>
                    </a:p>
                  </a:txBody>
                  <a:tcPr/>
                </a:tc>
              </a:tr>
              <a:tr h="274320">
                <a:tc>
                  <a:txBody>
                    <a:bodyPr/>
                    <a:lstStyle/>
                    <a:p>
                      <a:r>
                        <a:rPr lang="en-US" sz="1400" dirty="0" smtClean="0"/>
                        <a:t>Net</a:t>
                      </a:r>
                      <a:r>
                        <a:rPr lang="en-US" sz="1400" baseline="0" dirty="0" smtClean="0"/>
                        <a:t> Sales</a:t>
                      </a:r>
                      <a:endParaRPr lang="en-US" sz="1400" dirty="0"/>
                    </a:p>
                  </a:txBody>
                  <a:tcPr/>
                </a:tc>
                <a:tc>
                  <a:txBody>
                    <a:bodyPr/>
                    <a:lstStyle/>
                    <a:p>
                      <a:r>
                        <a:rPr lang="en-US" sz="1400" dirty="0" smtClean="0"/>
                        <a:t>Float</a:t>
                      </a:r>
                      <a:endParaRPr lang="en-US" sz="1400" dirty="0"/>
                    </a:p>
                  </a:txBody>
                  <a:tcPr/>
                </a:tc>
              </a:tr>
              <a:tr h="274320">
                <a:tc>
                  <a:txBody>
                    <a:bodyPr/>
                    <a:lstStyle/>
                    <a:p>
                      <a:r>
                        <a:rPr lang="en-US" sz="1400" dirty="0" err="1" smtClean="0"/>
                        <a:t>Commision</a:t>
                      </a:r>
                      <a:endParaRPr lang="en-US" sz="1400" dirty="0"/>
                    </a:p>
                  </a:txBody>
                  <a:tcPr/>
                </a:tc>
                <a:tc>
                  <a:txBody>
                    <a:bodyPr/>
                    <a:lstStyle/>
                    <a:p>
                      <a:r>
                        <a:rPr lang="en-US" sz="1400" dirty="0" smtClean="0"/>
                        <a:t>Float</a:t>
                      </a:r>
                      <a:endParaRPr lang="en-US" sz="1400" dirty="0"/>
                    </a:p>
                  </a:txBody>
                  <a:tcPr/>
                </a:tc>
              </a:tr>
              <a:tr h="274320">
                <a:tc>
                  <a:txBody>
                    <a:bodyPr/>
                    <a:lstStyle/>
                    <a:p>
                      <a:r>
                        <a:rPr lang="en-US" sz="1400" dirty="0" smtClean="0"/>
                        <a:t>Age</a:t>
                      </a:r>
                      <a:endParaRPr lang="en-US" sz="1400" dirty="0"/>
                    </a:p>
                  </a:txBody>
                  <a:tcPr/>
                </a:tc>
                <a:tc>
                  <a:txBody>
                    <a:bodyPr/>
                    <a:lstStyle/>
                    <a:p>
                      <a:r>
                        <a:rPr lang="en-US" sz="1400" dirty="0" err="1" smtClean="0"/>
                        <a:t>Int</a:t>
                      </a:r>
                      <a:endParaRPr lang="en-US" sz="1400" dirty="0"/>
                    </a:p>
                  </a:txBody>
                  <a:tcPr/>
                </a:tc>
              </a:tr>
              <a:tr h="384048">
                <a:tc>
                  <a:txBody>
                    <a:bodyPr/>
                    <a:lstStyle/>
                    <a:p>
                      <a:r>
                        <a:rPr lang="en-US" sz="1400" dirty="0" smtClean="0"/>
                        <a:t>Claim(Target Variable)</a:t>
                      </a:r>
                      <a:endParaRPr lang="en-US" sz="1400" dirty="0"/>
                    </a:p>
                  </a:txBody>
                  <a:tcPr/>
                </a:tc>
                <a:tc>
                  <a:txBody>
                    <a:bodyPr/>
                    <a:lstStyle/>
                    <a:p>
                      <a:r>
                        <a:rPr lang="en-US" sz="1400" dirty="0" err="1" smtClean="0"/>
                        <a:t>Int</a:t>
                      </a:r>
                      <a:endParaRPr lang="en-US" sz="1400" dirty="0"/>
                    </a:p>
                  </a:txBody>
                  <a:tcPr/>
                </a:tc>
              </a:tr>
            </a:tbl>
          </a:graphicData>
        </a:graphic>
      </p:graphicFrame>
    </p:spTree>
    <p:extLst>
      <p:ext uri="{BB962C8B-B14F-4D97-AF65-F5344CB8AC3E}">
        <p14:creationId xmlns:p14="http://schemas.microsoft.com/office/powerpoint/2010/main" val="109372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Evaluation Metric</a:t>
            </a:r>
            <a:br>
              <a:rPr lang="en-US" dirty="0"/>
            </a:br>
            <a:endParaRPr lang="en-US" dirty="0"/>
          </a:p>
        </p:txBody>
      </p:sp>
      <p:sp>
        <p:nvSpPr>
          <p:cNvPr id="3" name="Content Placeholder 2"/>
          <p:cNvSpPr>
            <a:spLocks noGrp="1"/>
          </p:cNvSpPr>
          <p:nvPr>
            <p:ph idx="1"/>
          </p:nvPr>
        </p:nvSpPr>
        <p:spPr/>
        <p:txBody>
          <a:bodyPr/>
          <a:lstStyle/>
          <a:p>
            <a:r>
              <a:rPr lang="en-US" dirty="0" smtClean="0"/>
              <a:t>The evaluation metric for this project is </a:t>
            </a:r>
            <a:r>
              <a:rPr lang="en-US" b="1" dirty="0" smtClean="0"/>
              <a:t>Precision Score</a:t>
            </a:r>
            <a:endParaRPr lang="en-US" dirty="0"/>
          </a:p>
        </p:txBody>
      </p:sp>
    </p:spTree>
    <p:extLst>
      <p:ext uri="{BB962C8B-B14F-4D97-AF65-F5344CB8AC3E}">
        <p14:creationId xmlns:p14="http://schemas.microsoft.com/office/powerpoint/2010/main" val="254125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r>
              <a:rPr lang="en-US" dirty="0" smtClean="0"/>
              <a:t>Dropping the column ‘ID’ from the dataset</a:t>
            </a:r>
          </a:p>
          <a:p>
            <a:r>
              <a:rPr lang="en-US" dirty="0" smtClean="0"/>
              <a:t>Reading the training data and splitting it in Train Test (70/30)</a:t>
            </a:r>
          </a:p>
          <a:p>
            <a:r>
              <a:rPr lang="en-US" dirty="0" smtClean="0"/>
              <a:t>Transforming the non-</a:t>
            </a:r>
            <a:r>
              <a:rPr lang="en-US" dirty="0" err="1" smtClean="0"/>
              <a:t>numericals</a:t>
            </a:r>
            <a:r>
              <a:rPr lang="en-US" dirty="0" smtClean="0"/>
              <a:t> labels to </a:t>
            </a:r>
            <a:r>
              <a:rPr lang="en-US" dirty="0" err="1" smtClean="0"/>
              <a:t>numericals</a:t>
            </a:r>
            <a:r>
              <a:rPr lang="en-US" dirty="0" smtClean="0"/>
              <a:t> ones. In our case it ‘Agency’, ‘Agency Type’, ‘Distribution Channel’, ‘Product Name’ and ‘Destination’</a:t>
            </a:r>
          </a:p>
          <a:p>
            <a:r>
              <a:rPr lang="en-US" dirty="0" smtClean="0"/>
              <a:t>Checking correlation between various features</a:t>
            </a:r>
          </a:p>
          <a:p>
            <a:r>
              <a:rPr lang="en-US" dirty="0" smtClean="0"/>
              <a:t>Performing the Chi Square test to determine the interdependence of two variable on each other.</a:t>
            </a:r>
          </a:p>
          <a:p>
            <a:endParaRPr lang="en-US" dirty="0"/>
          </a:p>
        </p:txBody>
      </p:sp>
    </p:spTree>
    <p:extLst>
      <p:ext uri="{BB962C8B-B14F-4D97-AF65-F5344CB8AC3E}">
        <p14:creationId xmlns:p14="http://schemas.microsoft.com/office/powerpoint/2010/main" val="1506582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a:t>
            </a:r>
            <a:endParaRPr lang="en-US" dirty="0"/>
          </a:p>
        </p:txBody>
      </p:sp>
      <p:sp>
        <p:nvSpPr>
          <p:cNvPr id="3" name="Content Placeholder 2"/>
          <p:cNvSpPr>
            <a:spLocks noGrp="1"/>
          </p:cNvSpPr>
          <p:nvPr>
            <p:ph idx="1"/>
          </p:nvPr>
        </p:nvSpPr>
        <p:spPr/>
        <p:txBody>
          <a:bodyPr/>
          <a:lstStyle/>
          <a:p>
            <a:r>
              <a:rPr lang="en-US" dirty="0" smtClean="0"/>
              <a:t>Detecting outliers on ‘Duration’, ‘Net Sales’, ‘Commission’ and ‘Age’</a:t>
            </a:r>
          </a:p>
          <a:p>
            <a:pPr marL="0" indent="0">
              <a:buNone/>
            </a:pPr>
            <a:endParaRPr lang="en-US" dirty="0"/>
          </a:p>
        </p:txBody>
      </p:sp>
      <p:sp>
        <p:nvSpPr>
          <p:cNvPr id="5" name="AutoShape 2" descr="data:image/png;base64,iVBORw0KGgoAAAANSUhEUgAABG0AAAJdCAYAAACIxIpQAAAABHNCSVQICAgIfAhkiAAAAAlwSFlzAAALEgAACxIB0t1+/AAAADh0RVh0U29mdHdhcmUAbWF0cGxvdGxpYiB2ZXJzaW9uMy4xLjAsIGh0dHA6Ly9tYXRwbG90bGliLm9yZy+17YcXAAAgAElEQVR4nOzde7hkZX0n+u8PurlIqyCg0UZtmZYoMRMnoo5nckFDjDB4OTOe3JiAk1Gecc4gosZE7QDtQR2TGEWMB29jMGpi1MQLB1CMlygGtTGIN9QdaQItCDTXhoa+veePWtVU7957997de3etbj6f56ln17q99a53V7311rfWWlWttQAAAADQL/uMuwIAAAAAbE9oAwAAANBDQhsAAACAHhLaAAAAAPSQ0AYAAACgh4Q2AAAAAD0ktAF2WlVdXFWnjLseAAAPdFXVqmr5uOsBzC+hDeyhqmp1Va2vqruq6vaq+mpV/feqWpDXdVWdXVUfHJ3XWju+tXbBQjweAECfdGOvn1bVQSPzXlxVX5zl9n9ZVefsYJ3nV9WVVXVnVd1SVf9QVct2qeLAHk1oA3u257bWHpzksUn+V5I/TPK+uRZSVYvmu2IAAHuhRUlOX4iCu6NkPpDklUkemuRxSd6ZZMtCPB6wZxDawF6gtXZHa+1TSX4rySlV9aSq+mJVvXi4TlW9qKq+MjLdqur/rqofJflRN+/cqrqu+3bniqr65W7+c5K8NslvVdW6qvpWN3/rY1TVPlW1oqquraqbquoDVfXQbtmy7vFOqap/7b45et1uah4AgPnyp0leVVUHT7Wwqp5QVZdW1a1V9YOq+s1u/qlJTkry6m4s9ekpNn9ykmtaa//QBu5qrX28tfavXRlPq6p/6o6wvqGq3lFV+01Tj/2r6s+6cddPq+r8qjqwW3ZYVV3YlXNrVX15oY7UBnadFyfsRVprX09yfZJfnuUmL0jy9CRHd9PfyGDA8LAkH07y0ao6oLV2SZI3JvlIa21Ja+0XpijrRd3tmUmOTLIkyTsmrfNLSX42ya8lObOqnjjLegIA9MGqJF9M8qrJC7rTpi7NYAz18CS/k+SdVfVzrbV3J/lQkj/pxlLPnaLsbyZ5QlW9taqeWVVLJi3fnOSMJIcleUYG46n/MU0935zkqAzGdcuTLE1yZrfslRmMFw9P8ogMvphrO951YByENrD3+UkGoctsvKm1dmtrbX2StNY+2Fpb21rb1Fp7S5L9MwhZZuOkJH/eWvtxa21dktck+e1Jp16tbK2tb619K8m3kkwV/gAA9NmZSU6rqsMnzT8xyerW2vu7sdQ3k3w8yQtnU2hr7cdJjs0gYPnbJLd018FZ0i2/orV2eVf26iTvSvKrk8upqkrykiRndOO8uzL48u23u1U2Jnlkkse21ja21r7cWhPaQE8JbWDvszTJrbNc97rRiap6ZVV9v6ruqKrbMzif+rBZlvWoJNeOTF+bwXnfjxiZd+PI/XsyOBoHAGCP0Vr7TpILk/zRpEWPTfL07rSj27ux1ElJfmYOZV/eWvvN1trhGRw5/StJXpckVXVUd1rTjVV1ZwZBzFTjtMOTPCjJFSP1uKSbnwxO8ZpI8tmq+nFVTd4PoEeENrAXqaqnZhDafCXJ3Rm8YQ9NNWDY+q1Kd/2aP0zym0kOaa0dnOSOJDV53Wn8JIPBytBjkmxK8tM57AIAwJ7grAyOZlk6Mu+6JF9qrR08clvSWntpt3xOR7O01r6R5O+SPKmb9f8muTrJ41trD8ngtKaaYtNbkqxP8nMj9Xhoa214xM5drbVXttaOTPLcJK+oql+bS92A3UdoA3uBqnpIVZ2Y5G+SfLC19u0kVyb5T1X1oO7XCP7bDop5cAYhy81JFlXVmUkeMrL8p0mWzXChur9OckZVPa47jHd4DZxNO79nAAD901qbSPKRJC8bmX1hkqOq6veqanF3e+rINfx+msF1/6ZUVb9UVS+pqod3009I8rwkl3erPDjJnUnWdcteOlU5rbUtSd6T5K0jZS2tqt/o7p9YVcu706juzOBaOZt3ohmA3UBoA3u2T1fVXRl8s/O6JH+e5L92y96aZEMGA4QLMrj43Uw+k+TiJD/M4NSme7Pt6VMf7f6urapvTrH9/07yV0n+Mck13fanzXF/AAD2FK9PctBwort2zLMzuHbMTzI4LfzNGVwjMEnel+To7pSlT0xR3u0ZhDTfrqp1GZzS9PdJ/qRb/qokv5vkrgxCmY/MULc/zOAUqMu7U6k+l/uvU/j4bnpdkn9K8s7W2hdnvdfAblWuOQUAAADQP460AQAAAOghoQ0AAABADwltAAAAAHpIaAMAAADQQ0IbAAAAgB5aNJeVDzvssLZs2bIFqgoAMG5XXHHFLa21w8ddD+5n/AUAe7/pxmBzCm2WLVuWVatWzV+tAIBeqaprx10HtmX8BQB7v+nGYE6PAgAAAOghoQ0AAABADwltAAAAAHpIaAMAAADQQ0IbAAAAgB4S2gAAAAD0kNAGAAAAoIeENgAAAAA9JLQBAAAA6CGhDQAAAEAPCW0AAAAAekhoAwAAANBDQhsAAACAHhLaAAAAAPSQ0AYAAACgh4Q2AAAAAD0ktAEAAADoIaENAAAAQA8JbQAAAAB6SGgDAAAA0ENCGwAAAIAeWjTuCgydd955+dKXvpQkWbp0aZJk+fLlOe2008ZZLQAAoIfOO++8TExMbJ1es2ZNkvs/S+yIzxrAnqA3oc3ExERuvmVtsu+i3Hjfoux7z63jrhIAANBTExMTufI738/mBz0sSbLvPXckSW68b8cfcXzWAPYUvQltkiT7LsrmBx2a9U84IQdefdG4awMAAPTY5gc9LOufcEKSbP38MJyeic8awJ7CNW0AAAAAekhoAwAAANBDQhsAAACAHhLaAAAAAPSQ0AYAAACgh4Q2AAAAAD0ktAEAAADoIaENAAAAQA8JbQAAAAB6SGgDAAAA0ENCGwAAAIAeEtoAAAAA9JDQBgAAAKCHhDYAAAAAPSS0AQAAAOghoQ0AAABADwltAAAAAHpIaAMAAADQQ0IbAAAAgB4S2gAAAAD0kNAGAAAAoIeENgAAAAA9JLQBAAAA6CGhDQAAAEAPCW0AAAAAekhoAwAAANBDQhsAAACAHhLaAAAAAPSQ0AYAAACgh4Q2AAAAAD0ktAEAAADoIaENAAAAQA8JbQAAAAB6SGgDAAAA0ENCGwAAAIAeEtoAAAAA9JDQBgAAAKCHhDYAAAAAPSS0AQAAAOghoQ0AAABADwltAAAAAHpIaAMAAADQQ0IbAAAAgB4S2gAAAAD0UC9Cm/POOy9r1qyZ0/rnnXfeAtYIAADYVQ+0cfsDbX+Bhbdo3BVIkomJiaxfv35O6wMAAP32QBu3P9D2F1h4vTjSBgAAAIBtCW0AAAAAekhoAwAAANBDQhsAAACAHhLaAAAAAPSQ0AYAAACgh4Q2AAAAAD0ktAEAAADoIaENAAAAQA8JbQAAAAB6SGgDAAAA0ENCGwAAAIAeEtoAAAAA9JDQBgAAAKCHhDYAAAAAPSS0AQAAAOghoQ0AAABADwltAAAAAHpIaAMAAADQQ0IbAAAAgB4S2gAAAAD0kNAGAAAAoIeENgAAAAA9JLQBAAAA6CGhDQAAAEAPCW0AAAAAekhoAwAAANBDQhsAAACAHhLaAAAAAPSQ0AYAAACgh4Q2AAAAAD0ktAEAAADoIaENAAAAQA8JbQAAAAB6SGgDAAAA0ENCGwAAAIAeEtoAAAAA9JDQBgAAAKCHhDYAAAAAPSS0AQAAAOghoQ0AAABADwltAAAAAHpo0bgrsDO+9a1vJUmOPfbYsdZj0aJF2bRpU/bbb7/ss88+efWrX50//dM/zSMf+cjsv//+Oeecc3LooYfudPlr167NypUrc9ZZZ+1SOQAsjNF+Osmc+uyp+vjJ5f3xH/9xNm7cmKrKvvvum3POOWfOjwPT2dlxxu4en6xatSqvfvWr8/KXvzzvete7cu655+aQQw7JypUr87KXvSxvf/vbd1iXiYmJnH766Xn961+fCy64YE51X7t2bf7gD/4g11xzTf7sz/4sy5Ytm/G1O1W5s1n+x3/8x2mtbR0/fvKTn8xb3/rWHHHEETn33HNz22235bTTTsujH/3ovOlNb8o111yTV73qVUmSk08+Oc9//vPzspe9LGvWrMkrX/nK3HnnnXnPe96TJHnMYx6TM888M6effnruvvvuLFmyJI961KOyZcuWXHvttdm4cWOS5HGPe1xuuOGG3HvvvbNqm9lavHhx1q5d+4Dos66++urcd999Y/+cMh/233//HHjggbn99tvHXZXss88+eeQjH5k1a9YkSV7xilfkne9853bP1fe+97158YtfvHX6gAMOyDve8Y4sX758m/Wmev8e7U+G84av2WE/tGLFirztbW/LnXfeOWN9X/jCF+bKK6/M9ddfny1btmTDhg0588wz84lPfGKb8pcuXZqLL744T3va0/L1r389yeAz5ubNm1NV2bJlS04++eRceeWVs+7vkvv7vHPPPTfLly/frg8aTg/LHP495ZRTcuaZZ27dbrblTzZdnzfX+Z///Ofz+te/PmeddVae+cxnzrjP82WmfRvX5/N9zz777Fmv/O53v/vsU089dd4rcckll+TWW2/Nhk2b0xY/KJsOe3wW3/KjPOqQJTn++OO3W/8v//Iv570OO2PLli1Jks2bN2fTpk257LLLsmHDhtx222255ZZbct999+UZz3jGTpd//vnn58tf/nLuvffeXSoHgIUx2k9feeWVc+qzp+rjJ5f3la98JbfeemvWrl279X1lro8zVytXrrzh7LPPfve8F8xOW6jx186OM3b3+OTUU0/Nfffdl8svvzwbNmzIVVddlRtvvDFf/vKXc9VVV+WHP/zhDuvyile8IjfffHO++tWv5vrrr59T3c8///xcfvnlSZKvfvWrufPOO2d87U5V7myWf+UrX9lm/PjSl740SXLnnXfmvvvuy0c/+tHccsstWbt2be677768//3vz4YNG5IMvtC89957s2rVqiTJ5ZdfniuuuGJr+XfccUeuuuqq3HzzzUmSDRs2ZO3atbn11lu3jmeT5Pbbb8+mTZtm1S5zsWXLll0eF0/lkksuyQ233Z1Nhz0+SbL4lh8lydbpmcz0WWNXvO9975vX8sZp8+bN8x7g7azWWu66666t05dffvmUz9Wrrrpqm5Bp06ZNueqqq/KCF7xgm/Wmev8e7U8mv9cO+6HLLrss69ev32F9v/e97+XWW2/Npk2bsnnz5iTJZZddlhtvvHGb8n/0o8FzdhhGJfd/xmytJRm8vm+66aZZ93fJ/X3ecN8n90HD6WGZw7+XXXZZ7r777inbbKbyJ5uuz5vr/Je85CXZsmVLLrvsspx88skz7vN8mWnfFvr9b7ox2B53elSfU+vJHcfFF1+ctWvX7lRZa9euzSWXXJLWWi655JKdLgeAhTHaT1988cVz6rOn6uMnl3fxxRdvt91FF13kvYF5sbPjjN09Plm1alXWrVuX5P4PMKtXr87FF1+c1lpWr169w7pMTExk9erVSZJ169bNqe5r167NRRddtHV63bp1ueiii6Z97U5V7myXD1188cX50Ic+tHV/k+TTn/701n1IkgsvvHBruwx96lOf2np/dNuh0e3H4cILL9zr+6zRIzxYWFM9x5Opn+erV6/OxMTE1unp3r+H/cnwPXj4mv385z+/9fW2K6Hmpk2btit/tmbb3yXb9nmrV6/OFVdcsU0fNDExsd0+D/8O93Nym81U/uT1puvz5jr/85///Nb23rRpU77whS/Mur121kz7Ns7P5704PWrNmjWDxHLkebvPvXdmYuKunH766eOr2C7auHFjPvCBD+SMM86Y87YXXHDBNkfy7Gw5ACyM0X56eGpBMrs+e6o+vrW2TXlTDeaGp0rN9nFgOjs7ztjd45Ppjggffc3tqC7D0wpnu/6oCy64YLsPacPpqV67U5W7oza74IILttmfjRs3bj2taWj0aJhhOXuazZs359RTT80RRxwxb2VOTExknw2z/+A7aiE+a0z3IZfxO+ecc7aerTHd+/fQ5Pf0N77xjfNal6kecy521H9N7vPOOuusbfqgc845Z7s+ZbpypjrDZXL5k9ebrs+b6/zJ7f6GN7xhwU+Rmmnfxvn5fIdH2lTVqVW1qqpWDQ+pZHZaa7n00kt3atvPfe5z2ySLO1sOAAtjtJ9urW0NWWbTZ0/Vx08ubzpzeRz2XAs9/trZccbuHp9MPppkOjPVZapv3mdb98997nM7fMwdtclslo++5ufy7fue5rbbbht3FXiAGu0Hpnv/Hpr8nj7fpwxO9ZhzsaP+a3Kft27dum36oNWrV89qn6Y7Om/y/MnT0/V5c50/XWC+kGbat3F+Pt/hkTattXcneXeSHHPMMQvyLrJ06dKsX78+6+7dsHXelgMekuVHPiLnnnvuNuv2+fSoyaoqv/7rv75T2x533HG56KKLsmnTpixatGinywFgYYz208OjX1prs+qzp+rjW2vblDfdgG64zHvD3m2hx187O87Y3eOTJUuWzCq4makuy5Yt224gPtu6H3fccducdjRVGaOv3anK3VGbHXfccfn0pz+99TU/0+t/T/fc5z53Xr+ZPv3003PFj3+6U9tO91ljV+xJn1MeaJYtW7b1/nTv30OT39OT+Q0MpnrMudhR/zW5z1uyZEnuvfferX3QEUcckeuvv36H+zTaZjOVP3m96fq8uc4f/ujP6H4vtJn2bZyfz/e4a9rsSRYvXrzTF0w65ZRTss8+g3/Pvvvuu9suvATA7Iz204sXL87ixYuTzK7PnqqPn668UXN9HJjOzo4zdvf4ZLrToya/Pmaqy4oVK7abN9u6n3LKKdt9UBhOT/Xanarc2Swf3Z/FixfnJS95yTbrDLcfrf+e5oHQZ830azuM12g/sKP328WLF2/zOn/ta187r3UZLX9n7Oi1NLnPW7ly5TZ90IoVK7brU2ZTznTzJ09P1+fNdf7kdn/d6163wzrvqpn2bZyfz/e40OaLX/ziuKswrckvvuOPP36nfwrs0EMPzXOe85xUVZ7znOc8IH4iEWBPMtpPH3/88XPqs6fq4yeXN9UvmpxwwgneG5gXOzvO2N3jk2OOOSZLlixJcv+308uWLcvxxx+fqsqyZct2WJfly5dv/bZ0yZIlc6r7oYcemhNOOGHr9JIlS3LCCSdM+9qdqtzZLh86/vjjc9JJJ23d32RwhMroN74nnnji1nYZet7znrf1/ui2Q9N9a767nHjiiXt9n/Xe97533FV4wJjqOZ5M/TxftmzZNoHadO/fw/5k+B48fM0+61nP2vp625WwZdGiRduVP1uz7e+Sbfu8ZcuW5SlPeco2fdDy5cu32+fh3+F+Tm6zmcqfvN50fd5c5z/rWc/a2t6LFi3aLT/5PdO+jfPz+R4X2vTJ8Em033775YADDshrX/vaHHjggTnyyCPzxCc+cZfTt1NOOSU///M/v9d/KwGwpxrtp+faZ0+1/uTyjj766Dz+8Y/PUUcdtfV9xXsD82Vnn0u7+zl49tlnZ5999skZZ5yRgw46KCtWrNhahxUrVsyqLitWrMhBBx2UlStXzrnup5xySo488shUVVauXLnD1+50Zexo+dFHH73N+PHlL395kuSII47IySefnBUrVuTAAw/MUUcdlZNPPnmbo5CGfcPSpUuTDH6ydvRoncc85jFb2yAZhE9HHXVUli9fvs1RBo973ONywAEHzLptZmtXjj7f0+y///7jrsK82X///XPwwQePuxpJBkebDZ/fSXLGGWdM+VydfKTEAQccMOURI1O9f4/2J5Nfs8N+6LWvfW0e8pCH7LC+L3zhC7N8+fIccMAB2W+//ZIMjhyZXP7wC5qnPe1pW7cdhjvDozpOPvnkOfV3w3YY9peT93d0eljm8O/KlSu32W625U82XZ831/nDo212x1E2QzPt27jGYDWXc+mOOeaYtmrVqnmvxOmnn56JiYmsu3dDNj/o0Kx/wgk58OqL8pRpzjMdXuV9Ps9BBQCSqrqitXbMuOvB/RZq/AW7w0KO24fXtFn/hMHRUAdePfh59uH0TGb6rLGrdUp8TgHmbroxmCNtAAAAAHpIaAMAAADQQ0IbAAAAgB4S2gAAAAD0kNAGAAAAoIeENgAAAAA9JLQBAAAA6CGhDQAAAEAPCW0AAAAAekhoAwAAANBDQhsAAACAHhLaAAAAAPSQ0AYAAACgh4Q2AAAAAD0ktAEAAADoIaENAAAAQA8JbQAAAAB6SGgDAAAA0ENCGwAAAIAeEtoAAAAA9JDQBgAAAKCHhDYAAAAAPSS0AQAAAOghoQ0AAABADwltAAAAAHpIaAMAAADQQ0IbAAAAgB4S2gAAAAD0kNAGAAAAoIeENgAAAAA9JLQBAAAA6CGhDQAAAEAPCW0AAAAAekhoAwAAANBDQhsAAACAHhLaAAAAAPSQ0AYAAACgh4Q2AAAAAD0ktAEAAADoIaENAAAAQA8JbQAAAAB6SGgDAAAA0EOLxl2BJFm+fHnWrFmTdfdumPX6AABAvz3Qxu0PtP0FFl4vQpvTTjstExMTufm2O2a9PgAA0G8PtHH7A21/gYXn9CgAAACAHhLaAAAAAPSQ0AYAAACgh4Q2AAAAAD0ktAEAAADoIaENAAAAQA8JbQAAAAB6SGgDAAAA0ENCGwAAAIAeEtoAAAAA9JDQBgAAAKCHhDYAAAAAPSS0AQAAAOghoQ0AAABADwltAAAAAHpIaAMAAADQQ0IbAAAAgB4S2gAAAAD0kNAGAAAAoIeENgAAAAA9JLQBAAAA6CGhDQAAAEAPCW0AAAAAekhoAwAAANBDQhsAAACAHhLaAAAAAPSQ0AYAAACgh4Q2AAAAAD0ktAEAAADoIaENAAAAQA8JbQAAAAB6SGgDAAAA0ENCGwAAAIAeEtoAAAAA9JDQBgAAAKCHhDYAAAAAPSS0AQAAAOghoQ0AAABADwltAAAAAHpIaAMAAADQQ0IbAAAAgB4S2gAAAAD0kNAGAAAAoIeENgAAAAA9tGjcFdjG5k3Z9561OfDqi7LvPbcmecS4awQAAPTUvvfcmgOvvqi7vzZJtk7vaDufNYA9QW9Cm+XLl2fNmjVJkqVLH5HkEVm+fPl4KwUAAPTS5M8Ka9ZsSjL8LLEjPmsAe4Zqrc165WOOOaatWrVqAasDAIxTVV3RWjtm3PXgfsZfALD3m24M5po2AAAAAD0ktAEAAADoIaENAAAAQA8JbQAAAAB6SGgDAAAA0ENCGwAAAIAeEtoAAAAA9JDQBgAAAKCHhDYAAAAAPSS0AQAAAOghoQ0AAABADwltAAAAAHpIaAMAAADQQ0IbAAAAgB4S2gAAAAD0kNAGAAAAoIeENgAAAAA9JLQBAAAA6CGhDQAAAEAPCW0AAAAAekhoAwAAANBDQhsAAACAHqrW2uxXrro5ybULVJfDktyyQGUzPe0+Ptp+PLT7+Gj78Zhruz+2tXb4QlWGuZvn8ZfX4cLQrgtDuy4M7bowtOvCeCC165RjsDmFNgupqla11o4Zdz0eaLT7+Gj78dDu46Ptx0O7M8rzYWFo14WhXReGdl0Y2nVhaFenRwEAAAD0ktAGAAAAoIf6FNq8e9wVeIDS7uOj7cdDu4+Pth8P7c4oz4eFoV0XhnZdGNp1YWjXhfGAb9feXNMGAAAAgPv16UgbAAAAADpjD22q6jlV9YOqmqiqPxp3ffYGVfW/q+qmqvrOyLyHVdWlVfWj7u8h3fyqqrd37X9VVf3iyDandOv/qKpOGce+7Emq6tFV9YWq+n5VfbeqTu/ma/sFVlUHVNXXq+pbXduv7OY/rqq+1rXjR6pqv27+/t30RLd82UhZr+nm/6CqfmM8e7Rnqap9q+qfq+rCblq7L7CqWl1V366qK6tqVTdPX8N2qupVVdWq6rBu2vNhF1TVn1bV1V3b/X1VHTyybMp+rIx150yb7bz5HI+yvfkY87C9qjq4qj7W9a/fr6pneM6OaK2N7ZZk3yT/kuTIJPsl+VaSo8dZp73hluRXkvxiku+MzPuTJH/U3f+jJG/u7p+Q5OIkleTfJ/laN/9hSX7c/T2ku3/IuPetz7ckj0zyi939Byf5YZKjtf1uaftKsqS7vzjJ17o2/dskv93NPz/JS7v7/yPJ+d39307yke7+0V0/tH+Sx3X9077j3r++35K8IsmHk1zYTWv3hW/z1UkOmzRPX+M2+Xny6CSfSXLt8Pni+bDLbfrsJIu6+28eeZ1N2Y/FWHdn2lib7Vr7zct41G3a9t2lMY/btO16QZIXd/f3S3Kw5+z9t3EfafO0JBOttR+31jYk+Zskzx9znfZ4rbV/THLrpNnPz+DFkO7vC0bmf6ANXJ7k4Kp6ZJLfSHJpa+3W1tptSS5N8pyFr/2eq7V2Q2vtm939u5J8P8nSaPsF17Xhum5ycXdrSZ6V5GPd/MltP/yffCzJr1VVdfP/prV2X2vtmiQTGfRTTKOqjkjyH5O8t5uuaPdx0dcw2VuTvDqD/nDI82EXtNY+21rb1E1enuSI7v50/Zix7txps10wj+NRJpmnMQ+TVNVDMjjo4H1J0lrb0Fq7PZ6zW407tFma5LqR6eu7ecy/R7TWbkgGnXmSh3fzp/sf+N/sgu4QyH+XwREf2n436A5XvTLJTRl82PiXJLePDK5H23FrG3fL70hyaLT9znhbBh8Kt3TTh0a77w4tyWer6oqqOrWbp69hq6p6XpI1rbVvTVrk+TB/fj+Db3sT7TqftNk82cXxKNubjzEP2zsyyc1J3t+devbeqjoonrNbLRrz40+VNvo5q91ruv+B/81OqqolST6e5OWttTtnCNW1/TxqrW1O8uTu+gJ/n+SJU63W/dX286CqTkxyU2vtiqo6djh7ilW1+/z7D621n1TVw5NcWlVXz7Cudt9LVdXnkvzMFItel+S1GZzKs91mU8zzfBgxU7u21j7ZrfO6JJuSfGi42RTrt0z9BekDsl3nwHNxHszDeJQR8zjmYXuLMri0x2mtta9V1bkZnA41nQdc2447tLk+g/Oth45I8pMx1WVv99OqemRr7Ybu8LGbumGTbSMAACAASURBVPnT/Q+uT3LspPlf3A313KNV1eIM3iA/1Fr7u262tt+NWmu3V9UXMzjH9eCqWtR9wzHavwzb/vqqWpTkoRmcUqhPmpv/kOR5VXVCkgOSPCSDb6G0+wJrrf2k+3tTVf19BqcT6GseYFprx001v6p+PoPrqnyr+6B2RJJvVtXT4vmwQ9O161ANLtJ8YpJfa60NPyjM1I/p3+bGe8IumqfxKNuarzEP27s+yfWtta910x/LILTxnO2M+/SobyR5fHfV7f0yuEjTp8Zcp73Vp5IMfwnilCSfHJl/cncV7n+f5I7u8LPPJHl2VR3SXan72d08ptGdp/q+JN9vrf35yCJtv8Cq6vDuCJtU1YFJjsvgHO4vJHlht9rkth/+T16Y5PPdwPtTSX67u+L/45I8PsnXd89e7Hlaa69prR3RWluWQf/9+dbaSdHuC6qqDqqqBw/vZ9BHfCf6GjqttW+31h7eWlvWvT6vz+DCpDfG82GXVNVzkvxhkue11u4ZWTRdP2asO3fabBfM43iUEfM45mGS7r3puqr62W7WryX5Xjxn79fGf6XoEzK4qvm/ZHDY6djrtKffkvx1khuSbMxgoPbfMjiH8h+S/Kj7+7Bu3UryF137fzvJMSPl/H4GF9KbSPJfx71ffb8l+aUMDs27KsmV3e0Ebb9b2v7fJvnnru2/k+TMbv6RGQyaJ5J8NMn+3fwDuumJbvmRI2W9rvuf/CDJ8ePetz3llsE39MNfUtDuC9vWR2bwayrfSvLd4XunvsZthufM6tz/61GeD7vWlhMZXEth+D5//siyKfuxGOvuTDtrs51vu3kbj7pN28a7NOZxm7JNn5xkVfe8/UQGv2LoOdvdqttxAAAAAHpk3KdHAQAAADAFoQ0AAABADwltAAAAAHpIaAMAAADQQ0IbAAAAgB4S2sBepKo2V9WVVfXdqvpWVb2iqubtdV5VL6qqR41Mv7eqjp6v8gEA9hRV1arqLSPTr6qqs3ewzbFV9X9Ms+wRVXVhN4b7XlVdNIs6rJtzxYE9itAG9i7rW2tPbq39XJJfT3JCkrPmUkBV7TvD4hcl2RratNZe3Fr73s5UFABgD3dfkv9UVYfNYZtjk0wZ2iR5fZJLW2u/0Fo7Oskf7WL9gL2A0Ab2Uq21m5KcmuR/1sCLquodw+XdNznHdvfXVdXrq+prSZ5RVWdW1Teq6jtV9e5u+xcmOSbJh7qjeQ6sqi9W1TFdGb9TVd/utnnzyOOsq6o3dN8aXV5Vj9id7QAAsEA2JXl3kjMmL6iqw6vq49146htV9R+qalmS/57kjG4s9cuTNntkkuuHE621q7qyllTVP1TVN7ux1vOnqkxV/UH3WFdV1cpu3kFV9f9147DvVNVvzceOA7uP0Ab2Yq21H2fwOn/4DlY9KMl3WmtPb619Jck7WmtPba09KcmBSU5srX0syaokJ3VH86wfbtydMvXmJM9K8uQkT62qF4yUfXlr7ReS/GOSl8zjLgIAjNNfJDmpqh46af65Sd7aWntqkv+c5L2ttdVJzu/mP7m19uUpynpfVX2hql43ckr6vUn+z9baLyZ5ZpK3VFWNblhVz07y+CRPy2As9pSq+pUkz0nyk+7onScluWSe9hvYTYQ2sPerHa+SzUk+PjL9zKr6WlV9O4Mg5ud2sP1Tk3yxtXZza21Tkg8l+ZVu2YYkF3b3r0iybLYVBwDos9banUk+kORlkxYdl+QdVXVlkk8leUhVPXgHZX0myZFJ3pPkCUn+uaoOz2As98aquirJ55IsTTL5yOVnd7d/TvLNbvvHJ/l2kuOq6s1V9cuttTt2emeBsVg07goAC6eqjswgkLkpg0N4R4PaA0bu39ta29xtc0CSdyY5prV2XXdBvdF1p3yoGZZtbK217v7m6HcAgL3L2zIISt4/Mm+fJM8YPTI5SSYdILOd1tqtST6c5MNVdWEGX4I9OMnhSZ7SWttYVauz/diskryptfauyWVW1VMyuM7hm6rqs621189h34Axc6QN7KW6b2bOz+BUp5ZkdZInV9U+VfXoDA6fncpwEHBLVS1J8sKRZXdlMHCY7GtJfrWqDusuZPw7Sb40D7sBANBrXdDyt0n+28jszyb5n8OJqnpyd3e6sVSq6llV9aDu/oOT/Jsk/5rkoUlu6gKbZyZ57BSbfybJ73djt1TV0qp6eHeK1T2ttQ8m+bMkv7jzewqMg2+8Ye9yYHcY7uIMjqz5qyR/3i27LMk1GRwm+50MvhHaTmvt9qp6T7fe6iTfGFn8l0nOr6r1SZ4xss0NVfWaJF/I4Juei1prn5y/3QIA6LW3ZCSkyeB0qb/oTmlalMF1/f57kk8n+Vh3MeHTJl3X5ikZnFI1PDr6va21b1TVNUk+XVWrklyZ5OrJD95a+2xVPTHJP3VH86xL8l+SLE/yp1W1JcnGJC+dz50GFl7df9YCAAAAAH3h9CgAAACAHhLaAAAAAPSQ0AYAAACgh4Q2AAAAAD0ktAEAAADoIaENAAAAQA8JbQAAAAB6SGgDAAAA0ENCGwAAAIAeEtoAAAAA9JDQBgAAAKCHhDYAAAAAPSS0AQAAAOghoQ0AAABADwltAAAAAHpIaAMAAADQQ0IbAAAAgB4S2gAAAAD0kNAGAAAAoIeENgAAAAA9JLQBAAAA6CGhDQAAAEAPCW0AAAAAekhoAwAAANBDQhvYg1XVxVV1yizWW1dVRy5QHd5UVS/v7v9yVf1gIR5nB3X4YlW9eB7KeV5V/c181AkAAGBXCW1gFqrqd6tqVRd+3NCFJb807nq11o5vrV0wi/WWtNZ+PN+PX1WHJzk5ybu6x/lya+1n5/txdpfW2qeSPKmq/u246wIA7L26L5xuq6r9x10XoN+ENrADVfWKJG9L8sYkj0jymCTvTPL8cdarJ16U5KLW2vpxV2Qe/XWSU8ddCQBg71RVy5L8cpKW5HljrQzQe0IbmEFVPTTJ65P83621v2ut3d1a29ha+3Rr7Q+6dfavqrdV1U+629uG35pU1bFVdX1VvbqqbuqO0nlBVZ1QVT+sqlur6rUjj3d2VX20qj5YVXdV1ber6qiqek23/XVV9eyR9beeFlRVy6vqS1V1R1XdUlUfGVmvVdXy4T5V1Qeq6uaquraqVlTVPt2yF1XVV6rqz7pvf66pquNnaKLjk3xp5HGOrarrR6ZXV9Wrquqqrl4fqaoDpmjn/avq9qp60si8w6tqfVU9vKoOqaoLuzrf1t0/Ypr/2dlV9cGR6WXd/i8a2f/3df+LNVV1TlXtO1LEF5P8xxn2GQBgV5yc5PIkf5lk62nuVXVoVX26qu6sqm90Y5SvjCx/QlVd2o0ff1BVv7n7qw7sbkIbmNkzkhyQ5O9nWOd1Sf59kicn+YUkT0uyYmT5z3RlLE1yZpL3JPkvSZ6SwbcsZ0663sxzk/xVkkOS/HOSz2TwWl2aQYD0rmnq8f8k+Wy33RFJzptmvfOSPDTJkUl+NYOBw38dWf70JD9IcliSP0nyvqqqacr6+W7dmfxmkuckeVySf5vB0TnbaK3dl+TvkvzOpO2+1Fq7KYP9f3+Sx2ZwpNP6JO/YweNO54Ikm5IsT/Lvkjw7yej1cL6fZFlVPWQnywcAmMnJST7U3X6jqh7Rzf+LJHdnMHY8JdsGOgcluTTJh5M8PIMx0zur6ud2Y72BMRDawMwOTXJLa23TDOuclOT1rbWbWms3J1mZ5PdGlm9M8obW2sYkf5NBGHJua+2u1tp3k3w3gzBj6Muttc90j/nRJIcn+V8j2y+rqoOnqMfGDEKNR7XW7m2tfWXyCt0RJb+V5DXd469O8pZJ9b22tfae1trmDAKOR2ZwWthUDk5y1/RNkyR5e2vtJ621W5N8OoNwayofzrahze9289JaW9ta+3hr7Z7W2l1J3pBB4DQn3aDo+CQv746auinJW5P89shqw/2Zqo0BAHZad03Exyb529baFUn+JcnvdmO0/5zkrG68870MxmFDJyZZ3Vp7f2ttU2vtm0k+nuSFu3kXgN1MaAMzW5vksOGpNdN4VJJrR6av7eZtLaMLQJLBESJJ8tOR5euTLBmZnrzslim2H11/6NVJKsnXq+q7VfX7U6xzWJL9pqjv0pHpG4d3Wmv3zPB4SXJbkgdPs2y78pLcM0NZn09yYFU9vaoem0G48/dJUlUPqqp3dadz3ZnkH5McPOm0ptl4bJLFSW7oTse6PYMjlx4+ss5wf26fY9kAADtySpLPttZu6aY/3M07PMmiJNeNrDt6/7FJnj4cv3RjmJMyOCoH2IvN9EEUSP4pyb1JXpDkY9Os85MM3ki/200/ppu3W7XWbkzykmTrtzifq6p/bK1NjKx2S+4/Iud73bzHJFmzkw97VZKjknxjJ7ffqrW2par+NoOjbX6a5MLuqJokeWWSn03y9NbajVX15AxOHZvqtK27kzxoZHp0MHNdkvuSHDbD0VNPzOCbrDt3fm8AALZVVQdmcPr3vlU1/FJr/wyO7n1EBqdvH5Hkh92yR49sfl0Gp43/+m6qLtATjrSBGbTW7sjgOjR/0V1A+EFVtbiqjq+qP+lW++skK7oL5x7Wrf/B6cpcKFX1f41cnPe2DH6RYPPoOt0RO3+b5A1V9eDuiJZXZOfre1F24jSlGXw4g9O3TuruDz04g6OMbq+qhyU5a4YyrkzyK1X1mBpcSPo1wwWttRsyuO7PW6rqIVW1T1X9m6oa3YdfTXLx/OwOAMBWL8hgbHZ0BkcUPzmDL4u+nMF1bv4uydndePMJ3byhC5McVVW/141FF1fVU6vqibt3F4DdTWgDO9Ba+/MMgo0VSW7O4JuO/5nkE90q5yRZlcFRJ99O8s1u3u721CRfq6p1ST6V5PTW2jVTrHdaBkej/DjJVzIIR/73Tj7mB5Kc0H1ztMtaa1/r6vaobBucvC3JgRkcKXR5kktmKOPSJB/J4P9xRQaDnFEnZ3CK2PcyCLc+lsF1e4Z+J9Nf7BkAYGedkuT9rbV/ba3dOLxl8OMKJ2UwvnxoBqeW/1UGXwzelyTd0cfPzuA6fD/p1nlzBkfqAHuxaq2Nuw7AHqyq3pjkptba28Zdl11VVc9N8nutNT+hCQCMVVW9OcnPtNZO2eHKwF5LaAMAADBm3SlR+2Vw5PZTMzgN/cWttU/MuCGwV3MhYgAAgPF7cAanRD0qyU1J3pLkk2OtETB2jrQBAAAA6CEXIgYAAADoIaENAAAAQA/N6Zo2hx12WFu2bNkCVQUAGLcrrrjiltba4eOuB/cz/gKAvd90Y7A5hTbLli3LqlWr5q9WAECvVNW1464D2zL+AoC933RjMKdHAQAAAPSQ0AYAAACgh4Q2AAAAAD0ktAEAAADoIaENAAAAQA8JbQAAAAB6SGgDAAAA0ENCGwAAAIAeEtoAAAAA9JDQBgAAAKCHhDYAAAAAPSS0AQAAAOghoQ0AAABADwltAAAAAHpIaAMAAADQQ0IbAAAAgB4S2gAAAAD0kNAGAAAAoIeENgAAAAA9JLQBAAAA6CGhDQAAAEAPLRp3BZLkxS9+cW6//fYsXbp0Qcpfvnx5TjvttAUpGwAA9kTnnXdeJiYmZr3+mjVrkmTBxuxTMY4HHuh6EdrccMMNWXf3Pbnxvvmvzr733DrvZQIAwJ5uYmIiV37n+9n8oIfNav1977kjSRZkzD714xnHA/QitEmS7Lso659wwrwXe+DVF817mQAAsDfY/KCHzXoMPhxXL8SYfabHA3ggc00bAAAAgB4S2gAAAAD0kNAGAAAAoIeENgAAAAA9JLQBAAAA6CGhDQAAAEAPCW0AAAAAekhoAwAAANBDQhsAAACAHhLaAAAAAPSQ0AYAAACgh4Q2AAAAAD0ktAEAAADoIaENAAAAQA8JbQAAAAB6SGgDAAAA0ENCGwAAAIAeEtoAAAAA9JDQBgAAAKCHhDYAAAAAPSS0AQAAAOghoQ0AAABADwltAAAAAHpIaAMAAADQQ0IbAAAAgB4S2gAAAAD0kNAGAAAAoIeENgAAAAA9JLQBAAAA6CGhDQAAAEAPCW0AAAAAekhoAwAAANBDQhsAAACAHhLaAAAAAPSQ0AYAAACgh4Q2AAAAAD0ktAEAAADoIaENAAAAQA8JbQAAAAB6SGgDAAAA0ENCGwAAAIAeEtoAAAAA9JDQBgAAAKCHhDYAAAAAPbRo3BVIkvvuuy/ZsmXc1Vhw5513XpLktNNOG3NNAACYjjEbu5PnGzCTXoQ2W7ZsSVobdzUW3MTExLirAADADhizsTt5vgEzcXoUAAAAQA8JbQAAAAB6SGgDAAAA0ENCGwAAAIAeEtoAAAAA9JDQBgAAAKCHhDYAAAAAPSS0AQAAAOghoQ0AAABADwltAAAAAHpIaAMAAADQQ0IbAAAAgB4S2gAAAAD0kNAGAAAAoIeENgAAAAA9JLQBAAAA6CGhDQAAAEAPCW0AAAAAekhoAwAAANBDQhsAAACAHhLaAAAAAPSQ0AYAAACgh4Q2AAAAAD0ktAEAAADoIaENAAAAQA8JbQAAAAB6SGgDAAAA0ENCGwAAAIAeEtoAAAAA9JDQBgAAAKCHhDYAAAAAPSS0AQAAAOghoQ0AAABADwltAAAAAHpIaAMAAADQQ0IbAAAAgB4S2gAAAAD0kNAGAAAAoIeENgAAAAA9JLQBAAAA6CGhDQAAAEAPCW0AAAAAekhoAwAAANBDi8ZdgQeSjRs35nvf+16OPfbYcVdlj7TffvultZaNGzdunbd48eIceuihufHGG7dZ99BDD8369evz9re/PYccckhWrFiRu+++O9ddd11aa9use/jhh+eOO+7Ihg0bsnjx4iSD/9XSpUuzZs2aresddthhueWWW3ZYz8WLF29TxyQ55JBDcvfdd2fDhg3TbldVaa1tt/2TnvSk7LPPPnnZy16Wt7/97TnrrLNy6KGHZu3atVm5cmXuueeeTPz/7d17mBXVme/x30u3NAhmJHgjGG2dlhFjnxBFDxkniTDggHKJiUn0caZbMySHPHMUb+FEaAVM4/2omDmJJ5hEOMPIGC+Hi8AEAyZ5Zg46YDSttiE9ppMQGSEGMxGhEXjPH7v2Zu/a9917d1Xj9/M8PN1Vq6rWqsXaq1a/tap2V5eam5vV2tqqOXPm6J577tG5556rrq4uzZ49W4sXL1ZTU5PuuusurVu3TsOGDdO1116rr3/967rlllv01FNPqbW1VbfeeqsWL16s5557TkuWLNGsWbN0+eWXa8KECTp06FCqnAMHDtTIkSPV0NCgz33uc2pvb9ctt9yixx57TAcPHlRdXZ1mzpyZOt6wYcN0880361e/+pUGDBig9vZ2LV26NOtc5s+fr5deekm33XZbVt2cdNJJ2r17t9xdp556qu644w5J0te+9jX95je/0SmnnKI77rhDu3fvTp3zsGHDtHDhQrW0tKitrU09PT067bTTNHfuXD344IO69tprdeedd+qNN97Qgw8+KEmaOXNmKt8nnngiVa70cob3a2pqKtgm0s9v+PDhJa9bvny5lixZopaWFm3ZskXurvb29tT21ZCeZ3rdFTqnm266SVu2bMmZ9uyzz1atbMgt2S6Sn0+gUuFrxJYtWzKuIeE+qdz0sI0bN+q2227T/PnzNX78eK1cuVL333+/brzxRk2bNi0rPb2tn3DCCRlp4bzD+yb7qXHjxunOO+9MXf+mTZumG2+8UV/5ylfU2dmp5uZmfeMb39Cll16q3bt3a/jw4XriiSci+N8ADkv/W+HZZ5+t6XK6WudVyfJFF12k/fv3q6GhQfX19dqzZ4+OOeYYrV69WldddZW6u7vV1NSkhx9+WFOmTNHevXs1ZMgQPf3001mf689//vPauXOnRowYoUcffTSrH1i4cKE2bdqkSZMmad68eZo5c6a6urp05pln6qGHHsrqR9L7na6uLi1fvlwtLS364he/mNW/5Rr3FVJs+3LTy80/XfhaUa5qn3s1FcsrfF0Lt8++wkybPvTmm29GXYR+bf/+/VnBkPfeey8rYCMlPoDvvvtuKjjQ2dmpX//611kBG0natWtXKpjy3nvvpfJID9hIKilgkzxG2O7duwsGbCSlyhbe/+WXX1ZHR4fa29vV0dGhZcuWSZKWLl2qjo4OdXV1SZI6Ojq0YMECHTp0SPPnz5cktbe3a8+ePWpvb5ckrVu3LlWeRYsW6dChQ1q0aJE6Ojo0f/781LZLliyRJD300EOSlArYJMvZ09Oj119/XZ2dnbr99ttTx+ns7NS2bdvU2dmZcbylS5dq27Zt6unp0d69ezV//vyc57Js2TLdfvvtOetmx44d2rdvn3p6erRt2zYtW7ZMS5cu1S9+8Qvt27cvtS79nJPHXbBggfbt2yd31+uvv56qy/b2dnV1daXaSrKektLLlb4c3q+Y8HFKXZf8f1i2bJleffVVdXZ2ZmxfDel5httLPvkCNugb4c8nUKnwZz58DQn3SeWmhyX790WLFkmSHnjgAUnSfffdlzM9va2H08J5h9OT/dTmzZslHb7+rV69WpLU2dkpKXHtlBLXRSkxfgAQH8nxc09Pj/bs2SNJ+uMf/yhJ6u7ulqTUWHjv3r2SlNou/LneuXOnJGnHjh2SsvuBTZs2SZI2bNiQcdzXXntNUnY/kt7vLF++XJJSfVK4f8s17iuk2Pblppebf7pSx4f5VPvcq6lYXsWua32FoE0feeuttxgIRKC7u1tPP/101MXoNXdXd3e33F3r169XV1eX1q9fnxWEeuedd1I/V61albqYdXd3a968eRnbHjhwIPXT3VP7JvdJKjYzLP04ucrS3d2ttWvXZqXlOpc1a9ZkHSefp59+Ouu4a9asyTjndevWZZxbUrIu08+1u7s769xXrVqVs5zh/ZIX9Vzeeuut1H7r169P9QXF1iX/WAlbt25d1fqS9DzXrl2bUXf5zummm24qeExmEtZWclCYtGLFiohKgv6uq6sr4zO/cuXKjGvIpk2bMvqkjRs3lpW+devWjPw2btyYcb24++67U9cwd9c999yTkR6ecZmetnr16oy8V65cmZF+9dVXZ+z7mc98JmN5+vTpGcvhfuuzn/1sCTUI1Ea4PdZ6Ocq8oyzrhAkTMpanTZuWsXzxxRcXTL/uuuvyjoHnzJmT0b+tWLEia9xXSK5xYm/S08ewpeSfLnytKDTmreRcert9bxTLa8uWLRnXtXLaZ7VZrpkH+YwdO9ZrcYd1woQJOnjI9c55VxffuExDXlyhYwZaRVO5qmn79u0EbVAV9fX1Ovnkk7V9+/aCAY7k41ZxVuq5RK1YORsbG/XII4/k3Pe+++7T2rVrdeDAAdXX1+uSSy5JBUkKrctXH2am6dOn6/rrr+/1eaWXrdRzKuUCxSNStZOr/qtd32a21d3HVvWg6JVajL+SjxUkha8Z9fWJJ+iTfVLy91LThw4dqjVr1qSWJ06cWLV+3sxUV1eXyvvgwYNVv94dd9xx2rt3b+Tjx1rr6urSH/e79owp7VHLwa8lbpbsPfPiIltWR1zG8bXW1dWlwYMH6/HHH+fmxxEqObZLjvsKjeNyjR3Tty83PX0MW0r+6cLXikJj3krOpbfb90axvKZOnZp14zesr8ZgRWfamNmXzWyLmW3ZtWtXVQv1fpKcngf01oEDB9Td3V108Bv3gI1U+rlErVg5wzN00j3zzDMZd2I2bNhQ0rp83D01bbe30vMMK3ROAGqv1uOv8Gc8fM04cOBARp8U7iuKpYcHutXs5909a7YoAMRZeNxXSK5xYm/S08ewpeSfLnytKHd8WKysvd2+N4rlVSxg05eKvojY3b8t6dtS4k5PzUtUZYcGfUBNp5+oxYsXR1qO++67T6tWrYq0DDgyMNOm75Uy0yafiRMnZkTxJ02alDWrJte6QjNtJk2aVJXzSi9bOecEoPZqPf5qbGys+UybdIX6tXL1xUybkSNHSlLk48damz17tra+Ht93LsZlHF9rs2fPjroIqLH0mTbFxnG5xo69SQ/PtClnHBm+VpQ7PixW1t5u3xvF8ho6dGhsAje806aPtLa2Rl2E9626urqoi1BVdXV1amtr04ABhT++4amEF1xwQS2LVVByQB8WPpdy/q/q6+uzjhveP/ltYL1VrM7b2try7tva2ppxfi0tLSWtu/LKK3Me76ijjlJLS0tvTidn2cJ1le+cxo7lqZkofelLX8pYnjVrVkQlQX8X/oxfd911Gcvz5s3L6JPmzp1bVvrChQszlsPp4fdFXHLJJRnL4fdNpLvhhhsy8g6X/bTTTstY/uAHP5ix/IEPfCDvsSXV/NtKAEQvPKY75phjMpaPPvroguljxozJe+zzzz8/Y3nWrFlZ475Cco0Te5MeHmuXM44MXysKjXkrOZfebt8bxfJasGBBzfIuF0GbPjJ8+HAGARFobGzMGgj2R2amxsZGmZkmT56spqYmTZ48WWaWsV3yzubQoUM1ffr0VDS8sbEx9Y0aScmAR319vcwstW84gl7sWc304+QqS2NjY9bgfOjQoTnPZerUqXkDPGGXXHJJ1nGnTp2acc5TpkzJOLekZF2mn2tjY2PWuU+fPj1nOcP7FXrWfvjw4an9Jk+enOoLiq0L/3GeNGXKlKr1Jel5XnzxxRl1l++c7r333oLH5H02tRUO5vGV36hUU1NTxmd+xowZGdeQ8ePHZ/RJEyZMKCs9/JXfEyZMyLhezJkzJ3UNMzN99atfzUi/9dZbM/ZPT5s2bVpG3jNmzMhI/973vpex75NPPpmxHJ75HO63+MpvRCncHmu9HGXeUZZ148aNGcvJb4RKCn/ZRTj9gQceyDsGvvvuuzP6t8svvzxr3FdIrnFib9LTx7Cl5J8ufK0o9/1Sxcra2+17o1heY8eOzbiuldM+q42gTR868cQToy5CvzZw4MCs2QBHHXWUTjrppKxthw8frqOPPlptbW1qbW3V6NGjdcopp2QFOSTpgEJlRAAAE19JREFU+OOP18CBA1PHS+aRnBqddNxxx5VUzlyzO4YNG5bKI59k2cL7n3322WpublZbW5uam5tTUeDW1lY1NzenOs/m5mYtWLBAAwYMSN3hbGtr05AhQ1JR8SlTpqTKk7xLOm/ePDU3N2vhwoWpbZMBg+Rd/PS7EWamhoYGnX766Ro9erTmzp2bOs7o0aM1atQojR49OuN4ra2tGjVqlBoaGjR48GAtXLgw57m0tLRk3Y1N5jlixAgNGjRIDQ0NGjVqVGp2yhlnnKFBgwal1qWfc/K4CxYs0KBBg2RmOv3001N12dbWpqamplRbCd89SC9X+nJ4v2LCxyl1XfL/oaWlRWeddZZGjx5d9TsO6XmG20s+zLaJVvjzCVQq/JkPX0PCfVK56WHJ/j35bYbJGTI33HBDzvT0th5OC+cdTk/2U+PGjZN0+PqX/AaY0aNHS0pcO6XEdVFilg0QN8nxc0NDg4YMGSLp8KyXZDAhORYePHiwJKW2C3+uTzjhBEnSiBEjJGX3A+PHj5ek1GMyyeOeeeaZkrL7kfR+J3lTJdknhfu3XOO+QoptX256ufmnK3V8mE+1z72aiuVV7LrWV474b48a/NpanRuTZ2GTz6vGoSwAAOTCt0fFT63GX8jv/TJmS77TptRvg+rrb4+K0zi+lt4v7Q1AYRV/exQAAAAAAAD6HkEbAAAAAACAGCJoAwAAAAAAEEMEbQAAAAAAAGKIoA0AAAAAAEAMEbQBAAAAAACIIYI2AAAAAAAAMUTQBgAAAAAAIIYI2gAAAAAAAMQQQRsAAAAAAIAYImgDAAAAAAAQQwRtAAAAAAAAYoigDQAAAAAAQAwRtAEAAAAAAIghgjYAAAAAAAAxRNAGAAAAAAAghgjaAAAAAAAAxBBBGwAAAAAAgBgiaAMAAAAAABBDBG0AAAAAAABiiKANAAAAAABADBG0AQAAAAAAiCGCNgAAAAAAADFE0AYAAAAAACCGCNoAAAAAAADEEEEbAAAAAACAGCJoAwAAAAAAEEMEbQAAAAAAAGKIoA0AAAAAAEAMEbQBAAAAAACIIYI2AAAAAAAAMUTQBgAAAAAAIIYI2gAAAAAAAMQQQRsAAAAAAIAYImgDAAAAAAAQQwRtAAAAAAAAYoigDQAAAAAAQAwRtAEAAAAAAIghgjYAAAAAAAAxRNAGAAAAAAAghgjaAAAAAAAAxFB91AWQpAEDBuigH4q6GDXX1NQUdREAAABQBGM29CXaG4BCYhG0aWho0Hv79kddjJq75pproi4CAAAAimDMhr5EewNQCI9HAQAAAAAAxBBBGwAAAAAAgBgiaAMAAAAAABBDBG0AAAAAAABiiKANAAAAAABADBG0AQAAAAAAiCGCNgAAAAAAADFE0AYAAAAAACCGCNoAAAAAAADEEEEbAAAAAACAGCJoAwAAAAAAEEMEbQAAAAAAAGKIoA0AAAAAAEAMEbQBAAAAAACIIYI2AAAAAAAAMUTQBgAAAAAAIIYI2gAAAAAAAMQQQRsAAAAAAIAYImgDAAAAAAAQQwRtAAAAAAAAYoigDQAAAAAAQAwRtAEAAAAAAIghgjYAAAAAAAAxRNAGAAAAAAAghgjaAAAAAAAAxBBBGwAAAAAAgBgiaAMAAAAAABBDBG0AAAAAAABiiKANAAAAAABADBG0AQAAAAAAiCGCNgAAAAAAADFE0AYAAAAAACCGCNoAAAAAAADEEEEbAAAAAACAGCJoAwAAAAAAEEMEbQAAAAAAAGKIoA0AAAAAAEAMEbQBAAAAAACIIYI2AAAAAAAAMUTQBgAAAAAAIIYI2gAAAAAAAMQQQRsAAAAAAIAYImgDAAAAAAAQQwRtAAAAAAAAYqg+6gKkHDygwa+trfph6979vaQTq35cAAAAoL+re/f3JY/B6959S5JqMmbPnR/jeACIRdBmxIgRevvttzVyZC065RPV1NRUg+MCAAAA/Ve5Y+Tf/vaAJNVozJ4L43gAiEXQ5uGHH466CAAAAMD7yjXXXBN1EQAARfBOGwAAAAAAgBgiaAMAAAAAABBDBG0AAAAAAABiiKANAAAAAABADBG0AQAAAAAAiCGCNgAAAAAAADFE0AYAAAAAACCGCNoAAAAAAADEEEEbAAAAAACAGCJoAwAAAAAAEEMEbQAAAAAAAGKIoA0AAAAAAEAMEbQBAAAAAACIIYI2AAAAAAAAMUTQBgAAAAAAIIYI2gAAAAAAAMQQQRsAAAAAAIAYImgDAAAAAAAQQwRtAAAAAAAAYoigDQAAAAAAQAwRtAEAAAAAAIghgjYAAAAAAAAxZO5e+sZmuyT9qkZlOU7S72p0bFC/tUTd1hb1W1vUb231x/o91d2Pj7oQOIzxV2xRd5Wh3ipDvVWGeqsM9VaZ3tZbzjFYWUGbWjKzLe4+NupyHKmo39qhbmuL+q0t6re2qF/EHW20ctRdZai3ylBvlaHeKkO9VaZW9cbjUQAAAAAAADFE0AYAAAAAACCG4hS0+XbUBTjCUb+1Q93WFvVbW9RvbVG/iDvaaOWou8pQb5Wh3ipDvVWGeqtMTeotNu+0AQAAAAAAwGFxmmkDAAAAAACAQORBGzObbGY/N7MuM/ta1OU5EphZt5l1mNmLZrYlWPdBM9tgZr8Ifg6Lupz9hZl918x2mtnLaety1qclPBi055+Z2TnRlbx/yFO/C8zst0EbftHMLk5Luzmo35+b2V9FU+r+wcw+bGabzKzTzF4xs9nBetpvFRSoX9ov+gXGYKUpty9FJjOrM7OfmtmaYPk0M3suqLd/MrOBUZcxbszsWDN73MxeC9rdx2lvpTGz64PP6ctm9qiZDaLNZePvm8rkqbd7gs/qz8zsKTM7Ni2tKuO+SIM2ZlYn6X9JmiLpLElXmNlZUZbpCDLe3cekfeXY1yT90N3PkPTDYBmleUTS5NC6fPU5RdIZwb8vS/pWH5WxP3tE2fUrSfcHbXiMu6+VpKB/uFzSR4J9vhn0I8jtgKQb3X20pHGS/i6oQ9pvdeSrX4n2i5hjDFaWcvtSZJotqTNt+S4l+sgzJO2W9LeRlCreFkta7+5nSvqoEvVHeyvCzEZKulbSWHc/W1KdEtdd2ly2R8TfN5V4RNn1tkHS2e7+XyRtk3SzVN1xX9Qzbc6X1OXur7v7fkkrJM2IuExHqhmSlga/L5X06QjL0q+4+48l/T60Ol99zpC0zBM2SzrWzEb0TUn7pzz1m88MSSvcvcfdfympS4l+BDm4+w53fyH4/Y9KDPpGivZbFQXqNx/aL+KEMViJKuhLETCzkyVdIunhYNkkTZD0eLAJ9RZiZh+Q9ElJ35Ekd9/v7m+L9laqekmDzaxe0tGSdog2l4W/byqTq97c/QfufiBY3Czp5OD3qo37og7ajJT0m7Tl7So84EVpXNIPzGyrmX05WHeiu++QEoMPSSdEVrojQ776pE1Xz38Pphl+N20KMPVbITNrlPQxSc+J9lt1ofqVaL+IP9pjBUrsS3HYA5LmSDoULA+X9HbaHzi0u2ynS9ol6XvBY2UPm9kQ0d6KcvffSrpX0q+VCNb8QdJW0eZKxfiw974oaV3we9XqLeqgjeVYx9dZ9d4F7n6OElPZ/s7MPhl1gd5HaNPV8S1JfyppjBIX3f8ZrKd+K2BmQyU9Iek6d//PQpvmWEf9FpGjfmm/6A9oj2Uqoy+FJDObKmmnu29NX51jU9pdpnpJ50j6lrt/TNIe8ShUSYKbJDMknSbpQ5KGKPH3UBhtrjx8bktgZvOUeJx2eXJVjs0qqreogzbbJX04bflkSW9EVJYjhru/EfzcKekpJaZhvZmcxhb83BldCY8I+eqTNl0F7v6mux9090OSlujwVELqt0xmdpQSf2Qsd/cng9W03yrJVb+0X/QTtMcylNmXIuECSdPNrFuJx+8mKDHz5tjg0RWJdpfLdknb3T05c/NxJYI4tLfiJkr6pbvvcvf3JD0p6c9FmysV48MKmVmrpKmSrnT3ZGCmavUWddDm3ySdEbzRe6ASL+pZFXGZ+jUzG2JmxyR/l3SRpJeVqNfWYLNWSSujKeERI199rpLUErxlfZykPySnGaJ0oedkL1WiDUuJ+r3czBrM7DQlXoj2fF+Xr78I3h3wHUmd7n5fWhLttwry1S/tF/0EY7ASVdCXQpK73+zuJ7t7oxLta6O7Xylpk6TLgs2otxB3/w9JvzGzPwtW/aWkV0V7K8WvJY0zs6ODz22y7mhzpWF8WAEzmyzpf0ia7u7vpiVVbdxnhwNB0bDEV6E+oMTbvb/r7osiLVA/Z2anKzG7RkpMr/xHd19kZsMlPSbpFCU6tM+5e6kvf31fM7NHJV0o6ThJb0qaL+n/Kkd9BheIv1fiDeHvSrra3bdEUe7+Ik/9XqjEoyUuqVvSf0teHIKph19UYvrhde6+LuugkCSZ2V9I+omkDh1+n8BcJd7FQPvtpQL1e4Vov+gHGIOVpty+NJJCxpyZXSjpJnefGoxVV0j6oKSfSvprd++JsnxxY2ZjlHh580BJr0u6Womb7bS3IsxsoaQvKHGd/amkmUq8R4Q2l4a/byqTp95ultQg6a1gs83uPivYvirjvsiDNgAAAAAAAMgW9eNRAAAAAAAAyIGgDQAAAAAAQAwRtAEAAAAAAIghgjYAAAAAAAAxRNAGAAAAAAAghgjaAFVkZieZ2Qoz+3cze9XM1prZqD7Mf62ZHVsg/WEzO6tKeX3azG4Nfp9lZi3VOG6evBrN7OVe7L/CzM6oZpkAAAAqZWaXmpmb2ZlRlwVAvPGV30CVmJlJ+ldJS939oWDdGEnHuPtPIi1cDZjZv0qa7u6/64O8GiWtcfezK9z/U5L+2t2/VM1yAQAAVMLMHpM0QtIP3X1BxMUBEGPMtAGqZ7yk95IBG0ly9xfd/SeWcI+ZvWxmHWb2BUkyswvN7Edm9piZbTOzO83sSjN7PtjuT4PtHjGzb5nZJjN73cw+ZWbfNbNOM3skmZ+ZdZvZcWY2xMyeNrOXgjyT+T1rZmOD368I8njZzO5KO8Y7ZrYo2HezmZ0YPtFg9lBPMmBjZgvM7Ka0PO4KzmGbmX0ix/7/ZGYXpy0/YmafDWbU/MTMXgj+/XmOfa8ys79PW15jZhcGv19kZv8v2Pf7ZjY02OwnkiaaWX3x/0YAAIDaCcYnF0j6W0mXB+sGmNk3zeyVYGyz1swuC9LODcaLW83sn81sRITFB9DHCNoA1XO2pK150j4jaYykj0qaKOmetAvuRyXNltQs6W8kjXL38yU9LOmatGMMkzRB0vWSVku6X9JHJDUHM3rSTZb0hrt/NJidsj490cw+JOmu4HhjJJ1nZp8OkodI2uzuH5X0Y0m5ZqdcIOmFPOcqSfXBOVwnaX6O9BWSkoGkgZL+UtJaSTslTXL3c4L0BwvkkcHMjpPUJmlisP8WSTdIkrsfktSlRF0DAABE6dOS1rv7Nkm/N7NzlBgrNioxHpwp6eOSZGZHSfqGpMvc/VxJ35W0KIpCA4gGQRugb/yFpEfd/aC7vynpR5LOC9L+zd13uHuPpH+X9INgfYcSF++k1Z54nrFD0pvu3hEEI14JbZfcd2Iw4+UT7v6HUPp5kp51913ufkDSckmfDNL2S1oT/L41x7GlxHTeXQXO98ki+6+TNMHMGiRNkfRjd98r6ShJS8ysQ9L3JZXz/p1xwfb/YmYvSmqVdGpa+k5JHyrjeAAAALVwhRI3sBT8vEKJseL33f2Qu/+HpE1B+p8pcWNwQzC+aZN0ch+XF0CEeFQAqJ5XJF2WJ80K7NeT9vuhtOVDyvyM9uTYJtd2cvdtZnaupIsl3WFmP3D320osz3t++GVXB8PHDuyV9CcFjpEsX8793X2fmT0r6a+UmFHzaJB0vaQ3lZgRM0DSvhzHPqDMgPOg4KdJ2uDuV+Qp06Cg3AAAAJEws+FKzHQ+28xcUp0kl/RUvl0kveLuH++jIgKIGWbaANWzUVKDmaUeJzKz84KX4P5Y0hfMrM7MjldiVsvztSpI8PjTu+7+D5LulXROaJPnJH0qeP9NnRJ3eH5URhadkpp6WcwVkq6W9AlJ/xys+xNJO4IZRH+jxEAmrFvSmODZ7w9LOj9Yv1nSBWbWJElmdrRlfnPXKCUCawAAAFG5TNIydz/V3Rvd/cOSfinpd5I+G4xvTpR0YbD9zyUdb2apx6XM7CNRFBxANAjaAFUSzE65VNIkS3zl9yuSFkh6Q4m7Jz+T9JISwZ05wdTXWmmW9HwwjXaepPZQWXdIulmJqbcvSXrB3VeWcfwfS/qYmRWasVPMD5QIXj3j7vuDdd+U1Gpmm5UIsuzJsd+/KDG46VAiIPWCJLn7LklXSXrUzH6mRBDnTEkKBj97g/MGAACIyhXKnlXzhBKPcG+X9LKk/63EDbY/BGOkyyTdZWYvSXpRUtYXNQA4cvGV3wAqYmaLlXjPzjNRl6UYM7te0n+6+3eiLgsAAEAuZjbU3d8JHqF6XtIFNb7JB6Af4J02ACp1u6T/GnUhSvS2pP8TdSEAAAAKWGNmx0oaKOnrBGwASMy0AQAAAAAAiCXeaQMAAAAAABBDBG0AAAAAAABiiKANAAAAAABADBG0AQAAAAAAiCGCNgAAAAAAADFE0AYAAAAAACCG/j+/c6PgVkmVs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528" y="2285765"/>
            <a:ext cx="8503087" cy="4572235"/>
          </a:xfrm>
          <a:prstGeom prst="rect">
            <a:avLst/>
          </a:prstGeom>
        </p:spPr>
      </p:pic>
    </p:spTree>
    <p:extLst>
      <p:ext uri="{BB962C8B-B14F-4D97-AF65-F5344CB8AC3E}">
        <p14:creationId xmlns:p14="http://schemas.microsoft.com/office/powerpoint/2010/main" val="243189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the outliers	</a:t>
            </a:r>
            <a:endParaRPr lang="en-US" dirty="0"/>
          </a:p>
        </p:txBody>
      </p:sp>
      <p:sp>
        <p:nvSpPr>
          <p:cNvPr id="3" name="Content Placeholder 2"/>
          <p:cNvSpPr>
            <a:spLocks noGrp="1"/>
          </p:cNvSpPr>
          <p:nvPr>
            <p:ph idx="1"/>
          </p:nvPr>
        </p:nvSpPr>
        <p:spPr/>
        <p:txBody>
          <a:bodyPr/>
          <a:lstStyle/>
          <a:p>
            <a:r>
              <a:rPr lang="en-US" dirty="0" smtClean="0"/>
              <a:t>From the boxplot of the outliers, we hereby remove the data from Distribution columns which are less than 0 and greater than 1000</a:t>
            </a:r>
          </a:p>
          <a:p>
            <a:endParaRPr lang="en-US" dirty="0"/>
          </a:p>
        </p:txBody>
      </p:sp>
    </p:spTree>
    <p:extLst>
      <p:ext uri="{BB962C8B-B14F-4D97-AF65-F5344CB8AC3E}">
        <p14:creationId xmlns:p14="http://schemas.microsoft.com/office/powerpoint/2010/main" val="385606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805"/>
            <a:ext cx="10515600" cy="677291"/>
          </a:xfrm>
        </p:spPr>
        <p:txBody>
          <a:bodyPr>
            <a:normAutofit fontScale="90000"/>
          </a:bodyPr>
          <a:lstStyle/>
          <a:p>
            <a:r>
              <a:rPr lang="en-US" sz="2400" dirty="0" smtClean="0"/>
              <a:t>Plotting the bar plot for various features against their value counts to know the frequency</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598970"/>
            <a:ext cx="7533611" cy="6195022"/>
          </a:xfrm>
        </p:spPr>
      </p:pic>
    </p:spTree>
    <p:extLst>
      <p:ext uri="{BB962C8B-B14F-4D97-AF65-F5344CB8AC3E}">
        <p14:creationId xmlns:p14="http://schemas.microsoft.com/office/powerpoint/2010/main" val="1901341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911</Words>
  <Application>Microsoft Office PowerPoint</Application>
  <PresentationFormat>Widescreen</PresentationFormat>
  <Paragraphs>277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WILL THEY CLAIM IT ? </vt:lpstr>
      <vt:lpstr>Problem Statement</vt:lpstr>
      <vt:lpstr>Why solve this problem ?  </vt:lpstr>
      <vt:lpstr>Data </vt:lpstr>
      <vt:lpstr>Evaluation Metric </vt:lpstr>
      <vt:lpstr>Data Preprocessing</vt:lpstr>
      <vt:lpstr>Exploratory Data Analysis </vt:lpstr>
      <vt:lpstr>Removing the outliers </vt:lpstr>
      <vt:lpstr>Plotting the bar plot for various features against their value counts to know the frequency</vt:lpstr>
      <vt:lpstr>Finding the approvals of claims against the features like Duration, Net Sales, Commission and age</vt:lpstr>
      <vt:lpstr>To find the correlation among various features, we will plot the scatter plot </vt:lpstr>
      <vt:lpstr>One Hot Encoding</vt:lpstr>
      <vt:lpstr>Splitting the data and then making prediction</vt:lpstr>
      <vt:lpstr>Using the Random Forest for prediction</vt:lpstr>
      <vt:lpstr>Predicting using the GridSearchCV</vt:lpstr>
      <vt:lpstr>Random forest with outlier handling and normalization</vt:lpstr>
      <vt:lpstr>Random Over Sampling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 THEY CLAIM IT ?</dc:title>
  <dc:creator>nitish khairnar</dc:creator>
  <cp:lastModifiedBy>nitish khairnar</cp:lastModifiedBy>
  <cp:revision>18</cp:revision>
  <dcterms:created xsi:type="dcterms:W3CDTF">2019-12-03T07:40:23Z</dcterms:created>
  <dcterms:modified xsi:type="dcterms:W3CDTF">2019-12-03T09:37:33Z</dcterms:modified>
</cp:coreProperties>
</file>