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sldIdLst>
    <p:sldId id="256" r:id="rId2"/>
    <p:sldId id="258" r:id="rId3"/>
    <p:sldId id="311"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3" r:id="rId36"/>
    <p:sldId id="294" r:id="rId37"/>
    <p:sldId id="295" r:id="rId38"/>
    <p:sldId id="297" r:id="rId39"/>
    <p:sldId id="298" r:id="rId40"/>
    <p:sldId id="299" r:id="rId41"/>
    <p:sldId id="301" r:id="rId42"/>
    <p:sldId id="302" r:id="rId43"/>
    <p:sldId id="303" r:id="rId44"/>
    <p:sldId id="305" r:id="rId45"/>
    <p:sldId id="306" r:id="rId46"/>
    <p:sldId id="307" r:id="rId47"/>
    <p:sldId id="308" r:id="rId48"/>
    <p:sldId id="309" r:id="rId49"/>
    <p:sldId id="310" r:id="rId50"/>
    <p:sldId id="313" r:id="rId51"/>
    <p:sldId id="31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96" autoAdjust="0"/>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E:\Capstone%20Project\Data_Olympic\Capstone_ED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apstone%20Project\Data_Olympic\Capstone_ED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a:t>
            </a:r>
            <a:r>
              <a:rPr lang="en-US" baseline="0" dirty="0"/>
              <a:t> Game hosted in Each Year</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'Ans-1'!$F$5</c:f>
              <c:strCache>
                <c:ptCount val="1"/>
                <c:pt idx="0">
                  <c:v>Num_games_hosted</c:v>
                </c:pt>
              </c:strCache>
            </c:strRef>
          </c:tx>
          <c:spPr>
            <a:ln w="28575" cap="rnd">
              <a:solidFill>
                <a:schemeClr val="accent1"/>
              </a:solidFill>
              <a:round/>
            </a:ln>
            <a:effectLst/>
          </c:spPr>
          <c:marker>
            <c:symbol val="none"/>
          </c:marker>
          <c:cat>
            <c:numRef>
              <c:f>'Ans-1'!$E$6:$E$40</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cat>
          <c:val>
            <c:numRef>
              <c:f>'Ans-1'!$F$6:$F$40</c:f>
              <c:numCache>
                <c:formatCode>General</c:formatCode>
                <c:ptCount val="35"/>
                <c:pt idx="0">
                  <c:v>1</c:v>
                </c:pt>
                <c:pt idx="1">
                  <c:v>1</c:v>
                </c:pt>
                <c:pt idx="2">
                  <c:v>1</c:v>
                </c:pt>
                <c:pt idx="3">
                  <c:v>1</c:v>
                </c:pt>
                <c:pt idx="4">
                  <c:v>1</c:v>
                </c:pt>
                <c:pt idx="5">
                  <c:v>1</c:v>
                </c:pt>
                <c:pt idx="6">
                  <c:v>1</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1</c:v>
                </c:pt>
                <c:pt idx="24">
                  <c:v>1</c:v>
                </c:pt>
                <c:pt idx="25">
                  <c:v>1</c:v>
                </c:pt>
                <c:pt idx="26">
                  <c:v>1</c:v>
                </c:pt>
                <c:pt idx="27">
                  <c:v>1</c:v>
                </c:pt>
                <c:pt idx="28">
                  <c:v>1</c:v>
                </c:pt>
                <c:pt idx="29">
                  <c:v>1</c:v>
                </c:pt>
                <c:pt idx="30">
                  <c:v>1</c:v>
                </c:pt>
                <c:pt idx="31">
                  <c:v>1</c:v>
                </c:pt>
                <c:pt idx="32">
                  <c:v>1</c:v>
                </c:pt>
                <c:pt idx="33">
                  <c:v>1</c:v>
                </c:pt>
                <c:pt idx="34">
                  <c:v>1</c:v>
                </c:pt>
              </c:numCache>
            </c:numRef>
          </c:val>
          <c:smooth val="0"/>
          <c:extLst>
            <c:ext xmlns:c16="http://schemas.microsoft.com/office/drawing/2014/chart" uri="{C3380CC4-5D6E-409C-BE32-E72D297353CC}">
              <c16:uniqueId val="{00000000-2CD3-4A48-8C08-7457BDD5435D}"/>
            </c:ext>
          </c:extLst>
        </c:ser>
        <c:dLbls>
          <c:showLegendKey val="0"/>
          <c:showVal val="0"/>
          <c:showCatName val="0"/>
          <c:showSerName val="0"/>
          <c:showPercent val="0"/>
          <c:showBubbleSize val="0"/>
        </c:dLbls>
        <c:smooth val="0"/>
        <c:axId val="1013757776"/>
        <c:axId val="1122683776"/>
      </c:lineChart>
      <c:catAx>
        <c:axId val="101375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683776"/>
        <c:crosses val="autoZero"/>
        <c:auto val="1"/>
        <c:lblAlgn val="ctr"/>
        <c:lblOffset val="100"/>
        <c:noMultiLvlLbl val="0"/>
      </c:catAx>
      <c:valAx>
        <c:axId val="112268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757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Duration</a:t>
            </a:r>
            <a:r>
              <a:rPr lang="en-US" baseline="0"/>
              <a:t> of Olympic Games by Years</a:t>
            </a:r>
          </a:p>
        </c:rich>
      </c:tx>
      <c:layout>
        <c:manualLayout>
          <c:xMode val="edge"/>
          <c:yMode val="edge"/>
          <c:x val="0.25587746223571811"/>
          <c:y val="3.39908351876069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469603735701243E-2"/>
          <c:y val="0.15790884099615896"/>
          <c:w val="0.89228721480140261"/>
          <c:h val="0.48767313663479356"/>
        </c:manualLayout>
      </c:layout>
      <c:barChart>
        <c:barDir val="col"/>
        <c:grouping val="clustered"/>
        <c:varyColors val="0"/>
        <c:ser>
          <c:idx val="0"/>
          <c:order val="0"/>
          <c:tx>
            <c:strRef>
              <c:f>'Ans-2'!$K$5</c:f>
              <c:strCache>
                <c:ptCount val="1"/>
                <c:pt idx="0">
                  <c:v>Duration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'Ans-2'!$H$6:$H$56</c:f>
              <c:strCache>
                <c:ptCount val="51"/>
                <c:pt idx="0">
                  <c:v>1896 Summer</c:v>
                </c:pt>
                <c:pt idx="1">
                  <c:v>1900 Summer</c:v>
                </c:pt>
                <c:pt idx="2">
                  <c:v>1904 Summer</c:v>
                </c:pt>
                <c:pt idx="3">
                  <c:v>1906 Summer</c:v>
                </c:pt>
                <c:pt idx="4">
                  <c:v>1908 Summer</c:v>
                </c:pt>
                <c:pt idx="5">
                  <c:v>1912 Summer</c:v>
                </c:pt>
                <c:pt idx="6">
                  <c:v>1920 Summer</c:v>
                </c:pt>
                <c:pt idx="7">
                  <c:v>1924 Summer</c:v>
                </c:pt>
                <c:pt idx="8">
                  <c:v>1924 Winter</c:v>
                </c:pt>
                <c:pt idx="9">
                  <c:v>1928 Summer</c:v>
                </c:pt>
                <c:pt idx="10">
                  <c:v>1928 Winter</c:v>
                </c:pt>
                <c:pt idx="11">
                  <c:v>1932 Summer</c:v>
                </c:pt>
                <c:pt idx="12">
                  <c:v>1932 Winter</c:v>
                </c:pt>
                <c:pt idx="13">
                  <c:v>1936 Summer</c:v>
                </c:pt>
                <c:pt idx="14">
                  <c:v>1936 Winter</c:v>
                </c:pt>
                <c:pt idx="15">
                  <c:v>1948 Summer</c:v>
                </c:pt>
                <c:pt idx="16">
                  <c:v>1948 Winter</c:v>
                </c:pt>
                <c:pt idx="17">
                  <c:v>1952 Summer</c:v>
                </c:pt>
                <c:pt idx="18">
                  <c:v>1952 Winter</c:v>
                </c:pt>
                <c:pt idx="19">
                  <c:v>1956 Summer</c:v>
                </c:pt>
                <c:pt idx="20">
                  <c:v>1956 Winter</c:v>
                </c:pt>
                <c:pt idx="21">
                  <c:v>1960 Summer</c:v>
                </c:pt>
                <c:pt idx="22">
                  <c:v>1960 Winter</c:v>
                </c:pt>
                <c:pt idx="23">
                  <c:v>1964 Summer</c:v>
                </c:pt>
                <c:pt idx="24">
                  <c:v>1964 Winter</c:v>
                </c:pt>
                <c:pt idx="25">
                  <c:v>1968 Summer</c:v>
                </c:pt>
                <c:pt idx="26">
                  <c:v>1968 Winter</c:v>
                </c:pt>
                <c:pt idx="27">
                  <c:v>1972 Summer</c:v>
                </c:pt>
                <c:pt idx="28">
                  <c:v>1972 Winter</c:v>
                </c:pt>
                <c:pt idx="29">
                  <c:v>1976 Summer</c:v>
                </c:pt>
                <c:pt idx="30">
                  <c:v>1976 Winter</c:v>
                </c:pt>
                <c:pt idx="31">
                  <c:v>1980 Summer</c:v>
                </c:pt>
                <c:pt idx="32">
                  <c:v>1980 Winter</c:v>
                </c:pt>
                <c:pt idx="33">
                  <c:v>1984 Summer</c:v>
                </c:pt>
                <c:pt idx="34">
                  <c:v>1984 Winter</c:v>
                </c:pt>
                <c:pt idx="35">
                  <c:v>1988 Summer</c:v>
                </c:pt>
                <c:pt idx="36">
                  <c:v>1988 Winter</c:v>
                </c:pt>
                <c:pt idx="37">
                  <c:v>1992 Summer</c:v>
                </c:pt>
                <c:pt idx="38">
                  <c:v>1992 Winter</c:v>
                </c:pt>
                <c:pt idx="39">
                  <c:v>1994 Winter</c:v>
                </c:pt>
                <c:pt idx="40">
                  <c:v>1996 Summer</c:v>
                </c:pt>
                <c:pt idx="41">
                  <c:v>1998 Winter</c:v>
                </c:pt>
                <c:pt idx="42">
                  <c:v>2000 Summer</c:v>
                </c:pt>
                <c:pt idx="43">
                  <c:v>2002 Winter</c:v>
                </c:pt>
                <c:pt idx="44">
                  <c:v>2004 Summer</c:v>
                </c:pt>
                <c:pt idx="45">
                  <c:v>2006 Winter</c:v>
                </c:pt>
                <c:pt idx="46">
                  <c:v>2008 Summer</c:v>
                </c:pt>
                <c:pt idx="47">
                  <c:v>2010 Winter</c:v>
                </c:pt>
                <c:pt idx="48">
                  <c:v>2012 Summer</c:v>
                </c:pt>
                <c:pt idx="49">
                  <c:v>2014 Winter</c:v>
                </c:pt>
                <c:pt idx="50">
                  <c:v>2016 Summer</c:v>
                </c:pt>
              </c:strCache>
              <c:extLst/>
            </c:strRef>
          </c:cat>
          <c:val>
            <c:numRef>
              <c:f>'Ans-2'!$K$6:$K$56</c:f>
              <c:numCache>
                <c:formatCode>General</c:formatCode>
                <c:ptCount val="51"/>
                <c:pt idx="0">
                  <c:v>4</c:v>
                </c:pt>
                <c:pt idx="1">
                  <c:v>4</c:v>
                </c:pt>
                <c:pt idx="2">
                  <c:v>2</c:v>
                </c:pt>
                <c:pt idx="3">
                  <c:v>2</c:v>
                </c:pt>
                <c:pt idx="4">
                  <c:v>4</c:v>
                </c:pt>
                <c:pt idx="5">
                  <c:v>8</c:v>
                </c:pt>
                <c:pt idx="6">
                  <c:v>4</c:v>
                </c:pt>
                <c:pt idx="7">
                  <c:v>4</c:v>
                </c:pt>
                <c:pt idx="8">
                  <c:v>0</c:v>
                </c:pt>
                <c:pt idx="9">
                  <c:v>4</c:v>
                </c:pt>
                <c:pt idx="10">
                  <c:v>0</c:v>
                </c:pt>
                <c:pt idx="11">
                  <c:v>4</c:v>
                </c:pt>
                <c:pt idx="12">
                  <c:v>0</c:v>
                </c:pt>
                <c:pt idx="13">
                  <c:v>12</c:v>
                </c:pt>
                <c:pt idx="14">
                  <c:v>0</c:v>
                </c:pt>
                <c:pt idx="15">
                  <c:v>4</c:v>
                </c:pt>
                <c:pt idx="16">
                  <c:v>0</c:v>
                </c:pt>
                <c:pt idx="17">
                  <c:v>0</c:v>
                </c:pt>
                <c:pt idx="18">
                  <c:v>4</c:v>
                </c:pt>
                <c:pt idx="19">
                  <c:v>0</c:v>
                </c:pt>
                <c:pt idx="20">
                  <c:v>4</c:v>
                </c:pt>
                <c:pt idx="21">
                  <c:v>4</c:v>
                </c:pt>
                <c:pt idx="22">
                  <c:v>0</c:v>
                </c:pt>
                <c:pt idx="23">
                  <c:v>0</c:v>
                </c:pt>
                <c:pt idx="24">
                  <c:v>4</c:v>
                </c:pt>
                <c:pt idx="25">
                  <c:v>0</c:v>
                </c:pt>
                <c:pt idx="26">
                  <c:v>4</c:v>
                </c:pt>
                <c:pt idx="27">
                  <c:v>0</c:v>
                </c:pt>
                <c:pt idx="28">
                  <c:v>4</c:v>
                </c:pt>
                <c:pt idx="29">
                  <c:v>4</c:v>
                </c:pt>
                <c:pt idx="30">
                  <c:v>0</c:v>
                </c:pt>
                <c:pt idx="31">
                  <c:v>4</c:v>
                </c:pt>
                <c:pt idx="32">
                  <c:v>0</c:v>
                </c:pt>
                <c:pt idx="33">
                  <c:v>0</c:v>
                </c:pt>
                <c:pt idx="34">
                  <c:v>4</c:v>
                </c:pt>
                <c:pt idx="35">
                  <c:v>4</c:v>
                </c:pt>
                <c:pt idx="36">
                  <c:v>0</c:v>
                </c:pt>
                <c:pt idx="37">
                  <c:v>2</c:v>
                </c:pt>
                <c:pt idx="38">
                  <c:v>0</c:v>
                </c:pt>
                <c:pt idx="39">
                  <c:v>2</c:v>
                </c:pt>
                <c:pt idx="40">
                  <c:v>2</c:v>
                </c:pt>
                <c:pt idx="41">
                  <c:v>2</c:v>
                </c:pt>
                <c:pt idx="42">
                  <c:v>2</c:v>
                </c:pt>
                <c:pt idx="43">
                  <c:v>2</c:v>
                </c:pt>
                <c:pt idx="44">
                  <c:v>2</c:v>
                </c:pt>
                <c:pt idx="45">
                  <c:v>2</c:v>
                </c:pt>
                <c:pt idx="46">
                  <c:v>2</c:v>
                </c:pt>
                <c:pt idx="47">
                  <c:v>2</c:v>
                </c:pt>
                <c:pt idx="48">
                  <c:v>2</c:v>
                </c:pt>
                <c:pt idx="49">
                  <c:v>2</c:v>
                </c:pt>
              </c:numCache>
            </c:numRef>
          </c:val>
          <c:extLst>
            <c:ext xmlns:c16="http://schemas.microsoft.com/office/drawing/2014/chart" uri="{C3380CC4-5D6E-409C-BE32-E72D297353CC}">
              <c16:uniqueId val="{00000000-B986-432F-B2B6-C90BF9E06F8E}"/>
            </c:ext>
          </c:extLst>
        </c:ser>
        <c:dLbls>
          <c:showLegendKey val="0"/>
          <c:showVal val="0"/>
          <c:showCatName val="0"/>
          <c:showSerName val="0"/>
          <c:showPercent val="0"/>
          <c:showBubbleSize val="0"/>
        </c:dLbls>
        <c:gapWidth val="150"/>
        <c:axId val="404576607"/>
        <c:axId val="409381439"/>
      </c:barChart>
      <c:catAx>
        <c:axId val="404576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9381439"/>
        <c:crosses val="autoZero"/>
        <c:auto val="1"/>
        <c:lblAlgn val="ctr"/>
        <c:lblOffset val="100"/>
        <c:noMultiLvlLbl val="0"/>
      </c:catAx>
      <c:valAx>
        <c:axId val="409381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5766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273273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075B3-65E2-4EC1-94E7-DDE137BCA176}"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161038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1992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180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337564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39177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184629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983369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80211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196362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322915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075B3-65E2-4EC1-94E7-DDE137BCA176}"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74096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075B3-65E2-4EC1-94E7-DDE137BCA176}"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21993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253371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20724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6075B3-65E2-4EC1-94E7-DDE137BCA176}" type="datetimeFigureOut">
              <a:rPr lang="en-IN" smtClean="0"/>
              <a:t>08-11-2023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327564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075B3-65E2-4EC1-94E7-DDE137BCA176}"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AE6FA-7076-4597-A56B-D5F16947A284}" type="slidenum">
              <a:rPr lang="en-IN" smtClean="0"/>
              <a:t>‹#›</a:t>
            </a:fld>
            <a:endParaRPr lang="en-IN"/>
          </a:p>
        </p:txBody>
      </p:sp>
    </p:spTree>
    <p:extLst>
      <p:ext uri="{BB962C8B-B14F-4D97-AF65-F5344CB8AC3E}">
        <p14:creationId xmlns:p14="http://schemas.microsoft.com/office/powerpoint/2010/main" val="6994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6075B3-65E2-4EC1-94E7-DDE137BCA176}" type="datetimeFigureOut">
              <a:rPr lang="en-IN" smtClean="0"/>
              <a:t>08-11-2023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EAE6FA-7076-4597-A56B-D5F16947A284}" type="slidenum">
              <a:rPr lang="en-IN" smtClean="0"/>
              <a:t>‹#›</a:t>
            </a:fld>
            <a:endParaRPr lang="en-IN"/>
          </a:p>
        </p:txBody>
      </p:sp>
    </p:spTree>
    <p:extLst>
      <p:ext uri="{BB962C8B-B14F-4D97-AF65-F5344CB8AC3E}">
        <p14:creationId xmlns:p14="http://schemas.microsoft.com/office/powerpoint/2010/main" val="1652386188"/>
      </p:ext>
    </p:extLst>
  </p:cSld>
  <p:clrMap bg1="dk1" tx1="lt1" bg2="dk2" tx2="lt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 id="2147484081" r:id="rId15"/>
    <p:sldLayoutId id="2147484082" r:id="rId16"/>
    <p:sldLayoutId id="21474840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F7FA-2A85-3BD0-0796-04735FF54A3E}"/>
              </a:ext>
            </a:extLst>
          </p:cNvPr>
          <p:cNvSpPr>
            <a:spLocks noGrp="1"/>
          </p:cNvSpPr>
          <p:nvPr>
            <p:ph type="ctrTitle"/>
          </p:nvPr>
        </p:nvSpPr>
        <p:spPr>
          <a:xfrm>
            <a:off x="99485" y="2095500"/>
            <a:ext cx="5958718" cy="1218085"/>
          </a:xfrm>
        </p:spPr>
        <p:txBody>
          <a:bodyPr>
            <a:normAutofit/>
          </a:bodyPr>
          <a:lstStyle/>
          <a:p>
            <a:r>
              <a:rPr lang="en-US" sz="5400" b="1" dirty="0">
                <a:latin typeface="Segoe UI Black" panose="020B0A02040204020203" pitchFamily="34" charset="0"/>
                <a:ea typeface="Segoe UI Black" panose="020B0A02040204020203" pitchFamily="34" charset="0"/>
              </a:rPr>
              <a:t>Capstone Project</a:t>
            </a:r>
            <a:endParaRPr lang="en-IN" sz="5400" b="1" dirty="0">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3E74A48D-09E7-07F8-54EC-5F947C69238B}"/>
              </a:ext>
            </a:extLst>
          </p:cNvPr>
          <p:cNvSpPr>
            <a:spLocks noGrp="1"/>
          </p:cNvSpPr>
          <p:nvPr>
            <p:ph type="subTitle" idx="1"/>
          </p:nvPr>
        </p:nvSpPr>
        <p:spPr>
          <a:xfrm>
            <a:off x="800290" y="3468458"/>
            <a:ext cx="5519859" cy="1096899"/>
          </a:xfrm>
        </p:spPr>
        <p:txBody>
          <a:bodyPr>
            <a:normAutofit/>
          </a:bodyPr>
          <a:lstStyle/>
          <a:p>
            <a:r>
              <a:rPr lang="en-US" sz="3200" dirty="0"/>
              <a:t>Olympic Sports Analysis</a:t>
            </a:r>
            <a:endParaRPr lang="en-IN" sz="3200" dirty="0"/>
          </a:p>
        </p:txBody>
      </p:sp>
      <p:grpSp>
        <p:nvGrpSpPr>
          <p:cNvPr id="9" name="Graphic 4">
            <a:extLst>
              <a:ext uri="{FF2B5EF4-FFF2-40B4-BE49-F238E27FC236}">
                <a16:creationId xmlns:a16="http://schemas.microsoft.com/office/drawing/2014/main" id="{A75DB0FE-B5AF-262E-B780-2DB6649AC016}"/>
              </a:ext>
            </a:extLst>
          </p:cNvPr>
          <p:cNvGrpSpPr/>
          <p:nvPr/>
        </p:nvGrpSpPr>
        <p:grpSpPr>
          <a:xfrm>
            <a:off x="5925876" y="286065"/>
            <a:ext cx="6266124" cy="6571935"/>
            <a:chOff x="3259818" y="286064"/>
            <a:chExt cx="6266124" cy="6571935"/>
          </a:xfrm>
        </p:grpSpPr>
        <p:sp>
          <p:nvSpPr>
            <p:cNvPr id="10" name="Freeform: Shape 9">
              <a:extLst>
                <a:ext uri="{FF2B5EF4-FFF2-40B4-BE49-F238E27FC236}">
                  <a16:creationId xmlns:a16="http://schemas.microsoft.com/office/drawing/2014/main" id="{020E5542-42B4-4746-BEA2-B5787186AE0E}"/>
                </a:ext>
              </a:extLst>
            </p:cNvPr>
            <p:cNvSpPr/>
            <p:nvPr/>
          </p:nvSpPr>
          <p:spPr>
            <a:xfrm>
              <a:off x="5303472" y="286064"/>
              <a:ext cx="4222470" cy="1884149"/>
            </a:xfrm>
            <a:custGeom>
              <a:avLst/>
              <a:gdLst>
                <a:gd name="connsiteX0" fmla="*/ 4159035 w 4222470"/>
                <a:gd name="connsiteY0" fmla="*/ 2057 h 1884149"/>
                <a:gd name="connsiteX1" fmla="*/ 3954066 w 4222470"/>
                <a:gd name="connsiteY1" fmla="*/ 11573 h 1884149"/>
                <a:gd name="connsiteX2" fmla="*/ 3734696 w 4222470"/>
                <a:gd name="connsiteY2" fmla="*/ 27603 h 1884149"/>
                <a:gd name="connsiteX3" fmla="*/ 3620424 w 4222470"/>
                <a:gd name="connsiteY3" fmla="*/ 38576 h 1884149"/>
                <a:gd name="connsiteX4" fmla="*/ 3503409 w 4222470"/>
                <a:gd name="connsiteY4" fmla="*/ 51006 h 1884149"/>
                <a:gd name="connsiteX5" fmla="*/ 3383995 w 4222470"/>
                <a:gd name="connsiteY5" fmla="*/ 66265 h 1884149"/>
                <a:gd name="connsiteX6" fmla="*/ 3262437 w 4222470"/>
                <a:gd name="connsiteY6" fmla="*/ 83410 h 1884149"/>
                <a:gd name="connsiteX7" fmla="*/ 3201058 w 4222470"/>
                <a:gd name="connsiteY7" fmla="*/ 93355 h 1884149"/>
                <a:gd name="connsiteX8" fmla="*/ 3139250 w 4222470"/>
                <a:gd name="connsiteY8" fmla="*/ 103984 h 1884149"/>
                <a:gd name="connsiteX9" fmla="*/ 3077013 w 4222470"/>
                <a:gd name="connsiteY9" fmla="*/ 114700 h 1884149"/>
                <a:gd name="connsiteX10" fmla="*/ 3014520 w 4222470"/>
                <a:gd name="connsiteY10" fmla="*/ 126187 h 1884149"/>
                <a:gd name="connsiteX11" fmla="*/ 2888847 w 4222470"/>
                <a:gd name="connsiteY11" fmla="*/ 151990 h 1884149"/>
                <a:gd name="connsiteX12" fmla="*/ 2825582 w 4222470"/>
                <a:gd name="connsiteY12" fmla="*/ 165364 h 1884149"/>
                <a:gd name="connsiteX13" fmla="*/ 2762402 w 4222470"/>
                <a:gd name="connsiteY13" fmla="*/ 180794 h 1884149"/>
                <a:gd name="connsiteX14" fmla="*/ 2635615 w 4222470"/>
                <a:gd name="connsiteY14" fmla="*/ 212169 h 1884149"/>
                <a:gd name="connsiteX15" fmla="*/ 2509085 w 4222470"/>
                <a:gd name="connsiteY15" fmla="*/ 248088 h 1884149"/>
                <a:gd name="connsiteX16" fmla="*/ 2445820 w 4222470"/>
                <a:gd name="connsiteY16" fmla="*/ 266605 h 1884149"/>
                <a:gd name="connsiteX17" fmla="*/ 2382898 w 4222470"/>
                <a:gd name="connsiteY17" fmla="*/ 287007 h 1884149"/>
                <a:gd name="connsiteX18" fmla="*/ 2320062 w 4222470"/>
                <a:gd name="connsiteY18" fmla="*/ 307410 h 1884149"/>
                <a:gd name="connsiteX19" fmla="*/ 2288687 w 4222470"/>
                <a:gd name="connsiteY19" fmla="*/ 317611 h 1884149"/>
                <a:gd name="connsiteX20" fmla="*/ 2257483 w 4222470"/>
                <a:gd name="connsiteY20" fmla="*/ 328841 h 1884149"/>
                <a:gd name="connsiteX21" fmla="*/ 2133352 w 4222470"/>
                <a:gd name="connsiteY21" fmla="*/ 374018 h 1884149"/>
                <a:gd name="connsiteX22" fmla="*/ 2011194 w 4222470"/>
                <a:gd name="connsiteY22" fmla="*/ 423481 h 1884149"/>
                <a:gd name="connsiteX23" fmla="*/ 1950672 w 4222470"/>
                <a:gd name="connsiteY23" fmla="*/ 449199 h 1884149"/>
                <a:gd name="connsiteX24" fmla="*/ 1890665 w 4222470"/>
                <a:gd name="connsiteY24" fmla="*/ 476202 h 1884149"/>
                <a:gd name="connsiteX25" fmla="*/ 1773222 w 4222470"/>
                <a:gd name="connsiteY25" fmla="*/ 531409 h 1884149"/>
                <a:gd name="connsiteX26" fmla="*/ 1715443 w 4222470"/>
                <a:gd name="connsiteY26" fmla="*/ 560299 h 1884149"/>
                <a:gd name="connsiteX27" fmla="*/ 1686639 w 4222470"/>
                <a:gd name="connsiteY27" fmla="*/ 574615 h 1884149"/>
                <a:gd name="connsiteX28" fmla="*/ 1672324 w 4222470"/>
                <a:gd name="connsiteY28" fmla="*/ 581816 h 1884149"/>
                <a:gd name="connsiteX29" fmla="*/ 1658179 w 4222470"/>
                <a:gd name="connsiteY29" fmla="*/ 589445 h 1884149"/>
                <a:gd name="connsiteX30" fmla="*/ 1546308 w 4222470"/>
                <a:gd name="connsiteY30" fmla="*/ 650310 h 1884149"/>
                <a:gd name="connsiteX31" fmla="*/ 1333281 w 4222470"/>
                <a:gd name="connsiteY31" fmla="*/ 778897 h 1884149"/>
                <a:gd name="connsiteX32" fmla="*/ 951976 w 4222470"/>
                <a:gd name="connsiteY32" fmla="*/ 1049188 h 1884149"/>
                <a:gd name="connsiteX33" fmla="*/ 633079 w 4222470"/>
                <a:gd name="connsiteY33" fmla="*/ 1313821 h 1884149"/>
                <a:gd name="connsiteX34" fmla="*/ 373933 w 4222470"/>
                <a:gd name="connsiteY34" fmla="*/ 1545279 h 1884149"/>
                <a:gd name="connsiteX35" fmla="*/ 175308 w 4222470"/>
                <a:gd name="connsiteY35" fmla="*/ 1724358 h 1884149"/>
                <a:gd name="connsiteX36" fmla="*/ 101413 w 4222470"/>
                <a:gd name="connsiteY36" fmla="*/ 1789767 h 1884149"/>
                <a:gd name="connsiteX37" fmla="*/ 46120 w 4222470"/>
                <a:gd name="connsiteY37" fmla="*/ 1837601 h 1884149"/>
                <a:gd name="connsiteX38" fmla="*/ 0 w 4222470"/>
                <a:gd name="connsiteY38" fmla="*/ 1877292 h 1884149"/>
                <a:gd name="connsiteX39" fmla="*/ 5144 w 4222470"/>
                <a:gd name="connsiteY39" fmla="*/ 1884150 h 1884149"/>
                <a:gd name="connsiteX40" fmla="*/ 56150 w 4222470"/>
                <a:gd name="connsiteY40" fmla="*/ 1851060 h 1884149"/>
                <a:gd name="connsiteX41" fmla="*/ 117443 w 4222470"/>
                <a:gd name="connsiteY41" fmla="*/ 1811112 h 1884149"/>
                <a:gd name="connsiteX42" fmla="*/ 199911 w 4222470"/>
                <a:gd name="connsiteY42" fmla="*/ 1756077 h 1884149"/>
                <a:gd name="connsiteX43" fmla="*/ 420996 w 4222470"/>
                <a:gd name="connsiteY43" fmla="*/ 1605372 h 1884149"/>
                <a:gd name="connsiteX44" fmla="*/ 707488 w 4222470"/>
                <a:gd name="connsiteY44" fmla="*/ 1411891 h 1884149"/>
                <a:gd name="connsiteX45" fmla="*/ 1052017 w 4222470"/>
                <a:gd name="connsiteY45" fmla="*/ 1197578 h 1884149"/>
                <a:gd name="connsiteX46" fmla="*/ 1449096 w 4222470"/>
                <a:gd name="connsiteY46" fmla="*/ 990124 h 1884149"/>
                <a:gd name="connsiteX47" fmla="*/ 1664523 w 4222470"/>
                <a:gd name="connsiteY47" fmla="*/ 897026 h 1884149"/>
                <a:gd name="connsiteX48" fmla="*/ 1775965 w 4222470"/>
                <a:gd name="connsiteY48" fmla="*/ 854764 h 1884149"/>
                <a:gd name="connsiteX49" fmla="*/ 1789938 w 4222470"/>
                <a:gd name="connsiteY49" fmla="*/ 849449 h 1884149"/>
                <a:gd name="connsiteX50" fmla="*/ 1804169 w 4222470"/>
                <a:gd name="connsiteY50" fmla="*/ 844563 h 1884149"/>
                <a:gd name="connsiteX51" fmla="*/ 1832629 w 4222470"/>
                <a:gd name="connsiteY51" fmla="*/ 834962 h 1884149"/>
                <a:gd name="connsiteX52" fmla="*/ 1889636 w 4222470"/>
                <a:gd name="connsiteY52" fmla="*/ 815588 h 1884149"/>
                <a:gd name="connsiteX53" fmla="*/ 2004936 w 4222470"/>
                <a:gd name="connsiteY53" fmla="*/ 779497 h 1884149"/>
                <a:gd name="connsiteX54" fmla="*/ 2062972 w 4222470"/>
                <a:gd name="connsiteY54" fmla="*/ 762352 h 1884149"/>
                <a:gd name="connsiteX55" fmla="*/ 2121780 w 4222470"/>
                <a:gd name="connsiteY55" fmla="*/ 746665 h 1884149"/>
                <a:gd name="connsiteX56" fmla="*/ 2239652 w 4222470"/>
                <a:gd name="connsiteY56" fmla="*/ 716661 h 1884149"/>
                <a:gd name="connsiteX57" fmla="*/ 2358724 w 4222470"/>
                <a:gd name="connsiteY57" fmla="*/ 690944 h 1884149"/>
                <a:gd name="connsiteX58" fmla="*/ 2388384 w 4222470"/>
                <a:gd name="connsiteY58" fmla="*/ 684514 h 1884149"/>
                <a:gd name="connsiteX59" fmla="*/ 2418474 w 4222470"/>
                <a:gd name="connsiteY59" fmla="*/ 679113 h 1884149"/>
                <a:gd name="connsiteX60" fmla="*/ 2478481 w 4222470"/>
                <a:gd name="connsiteY60" fmla="*/ 668398 h 1884149"/>
                <a:gd name="connsiteX61" fmla="*/ 2538489 w 4222470"/>
                <a:gd name="connsiteY61" fmla="*/ 657597 h 1884149"/>
                <a:gd name="connsiteX62" fmla="*/ 2598496 w 4222470"/>
                <a:gd name="connsiteY62" fmla="*/ 649024 h 1884149"/>
                <a:gd name="connsiteX63" fmla="*/ 2718511 w 4222470"/>
                <a:gd name="connsiteY63" fmla="*/ 631879 h 1884149"/>
                <a:gd name="connsiteX64" fmla="*/ 2838526 w 4222470"/>
                <a:gd name="connsiteY64" fmla="*/ 619192 h 1884149"/>
                <a:gd name="connsiteX65" fmla="*/ 2897934 w 4222470"/>
                <a:gd name="connsiteY65" fmla="*/ 612848 h 1884149"/>
                <a:gd name="connsiteX66" fmla="*/ 2957427 w 4222470"/>
                <a:gd name="connsiteY66" fmla="*/ 608562 h 1884149"/>
                <a:gd name="connsiteX67" fmla="*/ 3075213 w 4222470"/>
                <a:gd name="connsiteY67" fmla="*/ 599989 h 1884149"/>
                <a:gd name="connsiteX68" fmla="*/ 3133849 w 4222470"/>
                <a:gd name="connsiteY68" fmla="*/ 597418 h 1884149"/>
                <a:gd name="connsiteX69" fmla="*/ 3192056 w 4222470"/>
                <a:gd name="connsiteY69" fmla="*/ 595360 h 1884149"/>
                <a:gd name="connsiteX70" fmla="*/ 3249835 w 4222470"/>
                <a:gd name="connsiteY70" fmla="*/ 593303 h 1884149"/>
                <a:gd name="connsiteX71" fmla="*/ 3307099 w 4222470"/>
                <a:gd name="connsiteY71" fmla="*/ 591845 h 1884149"/>
                <a:gd name="connsiteX72" fmla="*/ 3420599 w 4222470"/>
                <a:gd name="connsiteY72" fmla="*/ 591845 h 1884149"/>
                <a:gd name="connsiteX73" fmla="*/ 3532042 w 4222470"/>
                <a:gd name="connsiteY73" fmla="*/ 592788 h 1884149"/>
                <a:gd name="connsiteX74" fmla="*/ 3640998 w 4222470"/>
                <a:gd name="connsiteY74" fmla="*/ 596046 h 1884149"/>
                <a:gd name="connsiteX75" fmla="*/ 3747297 w 4222470"/>
                <a:gd name="connsiteY75" fmla="*/ 600246 h 1884149"/>
                <a:gd name="connsiteX76" fmla="*/ 3951066 w 4222470"/>
                <a:gd name="connsiteY76" fmla="*/ 613019 h 1884149"/>
                <a:gd name="connsiteX77" fmla="*/ 4141460 w 4222470"/>
                <a:gd name="connsiteY77" fmla="*/ 630164 h 1884149"/>
                <a:gd name="connsiteX78" fmla="*/ 4222471 w 4222470"/>
                <a:gd name="connsiteY78" fmla="*/ 638737 h 1884149"/>
                <a:gd name="connsiteX79" fmla="*/ 4222471 w 4222470"/>
                <a:gd name="connsiteY79" fmla="*/ 0 h 1884149"/>
                <a:gd name="connsiteX80" fmla="*/ 4159035 w 4222470"/>
                <a:gd name="connsiteY80" fmla="*/ 2057 h 188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222470" h="1884149">
                  <a:moveTo>
                    <a:pt x="4159035" y="2057"/>
                  </a:moveTo>
                  <a:lnTo>
                    <a:pt x="3954066" y="11573"/>
                  </a:lnTo>
                  <a:cubicBezTo>
                    <a:pt x="3883172" y="16031"/>
                    <a:pt x="3809876" y="22117"/>
                    <a:pt x="3734696" y="27603"/>
                  </a:cubicBezTo>
                  <a:cubicBezTo>
                    <a:pt x="3697148" y="30004"/>
                    <a:pt x="3659000" y="34547"/>
                    <a:pt x="3620424" y="38576"/>
                  </a:cubicBezTo>
                  <a:lnTo>
                    <a:pt x="3503409" y="51006"/>
                  </a:lnTo>
                  <a:cubicBezTo>
                    <a:pt x="3463976" y="54607"/>
                    <a:pt x="3424114" y="60779"/>
                    <a:pt x="3383995" y="66265"/>
                  </a:cubicBezTo>
                  <a:lnTo>
                    <a:pt x="3262437" y="83410"/>
                  </a:lnTo>
                  <a:cubicBezTo>
                    <a:pt x="3242120" y="85982"/>
                    <a:pt x="3221631" y="89926"/>
                    <a:pt x="3201058" y="93355"/>
                  </a:cubicBezTo>
                  <a:lnTo>
                    <a:pt x="3139250" y="103984"/>
                  </a:lnTo>
                  <a:lnTo>
                    <a:pt x="3077013" y="114700"/>
                  </a:lnTo>
                  <a:cubicBezTo>
                    <a:pt x="3056268" y="118558"/>
                    <a:pt x="3035351" y="121472"/>
                    <a:pt x="3014520" y="126187"/>
                  </a:cubicBezTo>
                  <a:lnTo>
                    <a:pt x="2888847" y="151990"/>
                  </a:lnTo>
                  <a:cubicBezTo>
                    <a:pt x="2867759" y="156448"/>
                    <a:pt x="2846670" y="160563"/>
                    <a:pt x="2825582" y="165364"/>
                  </a:cubicBezTo>
                  <a:lnTo>
                    <a:pt x="2762402" y="180794"/>
                  </a:lnTo>
                  <a:lnTo>
                    <a:pt x="2635615" y="212169"/>
                  </a:lnTo>
                  <a:lnTo>
                    <a:pt x="2509085" y="248088"/>
                  </a:lnTo>
                  <a:cubicBezTo>
                    <a:pt x="2487997" y="254346"/>
                    <a:pt x="2466737" y="259661"/>
                    <a:pt x="2445820" y="266605"/>
                  </a:cubicBezTo>
                  <a:lnTo>
                    <a:pt x="2382898" y="287007"/>
                  </a:lnTo>
                  <a:lnTo>
                    <a:pt x="2320062" y="307410"/>
                  </a:lnTo>
                  <a:lnTo>
                    <a:pt x="2288687" y="317611"/>
                  </a:lnTo>
                  <a:cubicBezTo>
                    <a:pt x="2278228" y="321126"/>
                    <a:pt x="2267941" y="325069"/>
                    <a:pt x="2257483" y="328841"/>
                  </a:cubicBezTo>
                  <a:lnTo>
                    <a:pt x="2133352" y="374018"/>
                  </a:lnTo>
                  <a:cubicBezTo>
                    <a:pt x="2092290" y="389706"/>
                    <a:pt x="2051742" y="407108"/>
                    <a:pt x="2011194" y="423481"/>
                  </a:cubicBezTo>
                  <a:cubicBezTo>
                    <a:pt x="1990963" y="432054"/>
                    <a:pt x="1970561" y="439598"/>
                    <a:pt x="1950672" y="449199"/>
                  </a:cubicBezTo>
                  <a:lnTo>
                    <a:pt x="1890665" y="476202"/>
                  </a:lnTo>
                  <a:cubicBezTo>
                    <a:pt x="1851403" y="494033"/>
                    <a:pt x="1811712" y="511178"/>
                    <a:pt x="1773222" y="531409"/>
                  </a:cubicBezTo>
                  <a:lnTo>
                    <a:pt x="1715443" y="560299"/>
                  </a:lnTo>
                  <a:lnTo>
                    <a:pt x="1686639" y="574615"/>
                  </a:lnTo>
                  <a:lnTo>
                    <a:pt x="1672324" y="581816"/>
                  </a:lnTo>
                  <a:lnTo>
                    <a:pt x="1658179" y="589445"/>
                  </a:lnTo>
                  <a:lnTo>
                    <a:pt x="1546308" y="650310"/>
                  </a:lnTo>
                  <a:cubicBezTo>
                    <a:pt x="1473356" y="692658"/>
                    <a:pt x="1401604" y="734492"/>
                    <a:pt x="1333281" y="778897"/>
                  </a:cubicBezTo>
                  <a:cubicBezTo>
                    <a:pt x="1196121" y="866937"/>
                    <a:pt x="1068648" y="958406"/>
                    <a:pt x="951976" y="1049188"/>
                  </a:cubicBezTo>
                  <a:cubicBezTo>
                    <a:pt x="835304" y="1139971"/>
                    <a:pt x="729091" y="1229897"/>
                    <a:pt x="633079" y="1313821"/>
                  </a:cubicBezTo>
                  <a:cubicBezTo>
                    <a:pt x="537067" y="1397746"/>
                    <a:pt x="450485" y="1476185"/>
                    <a:pt x="373933" y="1545279"/>
                  </a:cubicBezTo>
                  <a:cubicBezTo>
                    <a:pt x="297380" y="1614373"/>
                    <a:pt x="230686" y="1675152"/>
                    <a:pt x="175308" y="1724358"/>
                  </a:cubicBezTo>
                  <a:lnTo>
                    <a:pt x="101413" y="1789767"/>
                  </a:lnTo>
                  <a:cubicBezTo>
                    <a:pt x="79810" y="1808798"/>
                    <a:pt x="61122" y="1824571"/>
                    <a:pt x="46120" y="1837601"/>
                  </a:cubicBezTo>
                  <a:lnTo>
                    <a:pt x="0" y="1877292"/>
                  </a:lnTo>
                  <a:lnTo>
                    <a:pt x="5144" y="1884150"/>
                  </a:lnTo>
                  <a:lnTo>
                    <a:pt x="56150" y="1851060"/>
                  </a:lnTo>
                  <a:cubicBezTo>
                    <a:pt x="72781" y="1840173"/>
                    <a:pt x="93440" y="1827057"/>
                    <a:pt x="117443" y="1811112"/>
                  </a:cubicBezTo>
                  <a:lnTo>
                    <a:pt x="199911" y="1756077"/>
                  </a:lnTo>
                  <a:cubicBezTo>
                    <a:pt x="261461" y="1714586"/>
                    <a:pt x="335871" y="1663837"/>
                    <a:pt x="420996" y="1605372"/>
                  </a:cubicBezTo>
                  <a:cubicBezTo>
                    <a:pt x="506120" y="1546908"/>
                    <a:pt x="602047" y="1481414"/>
                    <a:pt x="707488" y="1411891"/>
                  </a:cubicBezTo>
                  <a:cubicBezTo>
                    <a:pt x="812930" y="1342368"/>
                    <a:pt x="928230" y="1269502"/>
                    <a:pt x="1052017" y="1197578"/>
                  </a:cubicBezTo>
                  <a:cubicBezTo>
                    <a:pt x="1175804" y="1125655"/>
                    <a:pt x="1309192" y="1055189"/>
                    <a:pt x="1449096" y="990124"/>
                  </a:cubicBezTo>
                  <a:cubicBezTo>
                    <a:pt x="1518961" y="957034"/>
                    <a:pt x="1591485" y="927116"/>
                    <a:pt x="1664523" y="897026"/>
                  </a:cubicBezTo>
                  <a:lnTo>
                    <a:pt x="1775965" y="854764"/>
                  </a:lnTo>
                  <a:lnTo>
                    <a:pt x="1789938" y="849449"/>
                  </a:lnTo>
                  <a:lnTo>
                    <a:pt x="1804169" y="844563"/>
                  </a:lnTo>
                  <a:lnTo>
                    <a:pt x="1832629" y="834962"/>
                  </a:lnTo>
                  <a:lnTo>
                    <a:pt x="1889636" y="815588"/>
                  </a:lnTo>
                  <a:cubicBezTo>
                    <a:pt x="1927355" y="802129"/>
                    <a:pt x="1966274" y="791156"/>
                    <a:pt x="2004936" y="779497"/>
                  </a:cubicBezTo>
                  <a:lnTo>
                    <a:pt x="2062972" y="762352"/>
                  </a:lnTo>
                  <a:cubicBezTo>
                    <a:pt x="2082261" y="756352"/>
                    <a:pt x="2102149" y="751894"/>
                    <a:pt x="2121780" y="746665"/>
                  </a:cubicBezTo>
                  <a:cubicBezTo>
                    <a:pt x="2161128" y="736721"/>
                    <a:pt x="2200132" y="725834"/>
                    <a:pt x="2239652" y="716661"/>
                  </a:cubicBezTo>
                  <a:lnTo>
                    <a:pt x="2358724" y="690944"/>
                  </a:lnTo>
                  <a:cubicBezTo>
                    <a:pt x="2368582" y="688800"/>
                    <a:pt x="2378440" y="686400"/>
                    <a:pt x="2388384" y="684514"/>
                  </a:cubicBezTo>
                  <a:lnTo>
                    <a:pt x="2418474" y="679113"/>
                  </a:lnTo>
                  <a:lnTo>
                    <a:pt x="2478481" y="668398"/>
                  </a:lnTo>
                  <a:lnTo>
                    <a:pt x="2538489" y="657597"/>
                  </a:lnTo>
                  <a:cubicBezTo>
                    <a:pt x="2558291" y="653910"/>
                    <a:pt x="2578608" y="651681"/>
                    <a:pt x="2598496" y="649024"/>
                  </a:cubicBezTo>
                  <a:lnTo>
                    <a:pt x="2718511" y="631879"/>
                  </a:lnTo>
                  <a:lnTo>
                    <a:pt x="2838526" y="619192"/>
                  </a:lnTo>
                  <a:lnTo>
                    <a:pt x="2897934" y="612848"/>
                  </a:lnTo>
                  <a:cubicBezTo>
                    <a:pt x="2917736" y="611134"/>
                    <a:pt x="2937624" y="610019"/>
                    <a:pt x="2957427" y="608562"/>
                  </a:cubicBezTo>
                  <a:lnTo>
                    <a:pt x="3075213" y="599989"/>
                  </a:lnTo>
                  <a:cubicBezTo>
                    <a:pt x="3094673" y="598275"/>
                    <a:pt x="3114389" y="598275"/>
                    <a:pt x="3133849" y="597418"/>
                  </a:cubicBezTo>
                  <a:lnTo>
                    <a:pt x="3192056" y="595360"/>
                  </a:lnTo>
                  <a:lnTo>
                    <a:pt x="3249835" y="593303"/>
                  </a:lnTo>
                  <a:cubicBezTo>
                    <a:pt x="3268952" y="592703"/>
                    <a:pt x="3287982" y="591588"/>
                    <a:pt x="3307099" y="591845"/>
                  </a:cubicBezTo>
                  <a:lnTo>
                    <a:pt x="3420599" y="591845"/>
                  </a:lnTo>
                  <a:cubicBezTo>
                    <a:pt x="3458061" y="591845"/>
                    <a:pt x="3495008" y="591074"/>
                    <a:pt x="3532042" y="592788"/>
                  </a:cubicBezTo>
                  <a:lnTo>
                    <a:pt x="3640998" y="596046"/>
                  </a:lnTo>
                  <a:cubicBezTo>
                    <a:pt x="3676917" y="597160"/>
                    <a:pt x="3712236" y="597675"/>
                    <a:pt x="3747297" y="600246"/>
                  </a:cubicBezTo>
                  <a:cubicBezTo>
                    <a:pt x="3817420" y="604704"/>
                    <a:pt x="3885315" y="608219"/>
                    <a:pt x="3951066" y="613019"/>
                  </a:cubicBezTo>
                  <a:lnTo>
                    <a:pt x="4141460" y="630164"/>
                  </a:lnTo>
                  <a:cubicBezTo>
                    <a:pt x="4168978" y="632308"/>
                    <a:pt x="4195982" y="635651"/>
                    <a:pt x="4222471" y="638737"/>
                  </a:cubicBezTo>
                  <a:lnTo>
                    <a:pt x="4222471" y="0"/>
                  </a:lnTo>
                  <a:cubicBezTo>
                    <a:pt x="4201040" y="343"/>
                    <a:pt x="4180208" y="857"/>
                    <a:pt x="4159035" y="2057"/>
                  </a:cubicBezTo>
                  <a:close/>
                </a:path>
              </a:pathLst>
            </a:custGeom>
            <a:solidFill>
              <a:srgbClr val="0080C5"/>
            </a:solidFill>
            <a:ln w="8572"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5B1437D2-DE3B-385C-658A-373EFE158C67}"/>
                </a:ext>
              </a:extLst>
            </p:cNvPr>
            <p:cNvSpPr/>
            <p:nvPr/>
          </p:nvSpPr>
          <p:spPr>
            <a:xfrm>
              <a:off x="5426316" y="1471577"/>
              <a:ext cx="4098340" cy="1035792"/>
            </a:xfrm>
            <a:custGeom>
              <a:avLst/>
              <a:gdLst>
                <a:gd name="connsiteX0" fmla="*/ 4087882 w 4098340"/>
                <a:gd name="connsiteY0" fmla="*/ 80045 h 1035792"/>
                <a:gd name="connsiteX1" fmla="*/ 3980212 w 4098340"/>
                <a:gd name="connsiteY1" fmla="*/ 66243 h 1035792"/>
                <a:gd name="connsiteX2" fmla="*/ 3869798 w 4098340"/>
                <a:gd name="connsiteY2" fmla="*/ 51755 h 1035792"/>
                <a:gd name="connsiteX3" fmla="*/ 3813305 w 4098340"/>
                <a:gd name="connsiteY3" fmla="*/ 45412 h 1035792"/>
                <a:gd name="connsiteX4" fmla="*/ 3755870 w 4098340"/>
                <a:gd name="connsiteY4" fmla="*/ 39582 h 1035792"/>
                <a:gd name="connsiteX5" fmla="*/ 3639455 w 4098340"/>
                <a:gd name="connsiteY5" fmla="*/ 27838 h 1035792"/>
                <a:gd name="connsiteX6" fmla="*/ 3580048 w 4098340"/>
                <a:gd name="connsiteY6" fmla="*/ 22866 h 1035792"/>
                <a:gd name="connsiteX7" fmla="*/ 3520040 w 4098340"/>
                <a:gd name="connsiteY7" fmla="*/ 18494 h 1035792"/>
                <a:gd name="connsiteX8" fmla="*/ 3398568 w 4098340"/>
                <a:gd name="connsiteY8" fmla="*/ 9922 h 1035792"/>
                <a:gd name="connsiteX9" fmla="*/ 3274352 w 4098340"/>
                <a:gd name="connsiteY9" fmla="*/ 4778 h 1035792"/>
                <a:gd name="connsiteX10" fmla="*/ 3021120 w 4098340"/>
                <a:gd name="connsiteY10" fmla="*/ 149 h 1035792"/>
                <a:gd name="connsiteX11" fmla="*/ 2956741 w 4098340"/>
                <a:gd name="connsiteY11" fmla="*/ 1092 h 1035792"/>
                <a:gd name="connsiteX12" fmla="*/ 2892190 w 4098340"/>
                <a:gd name="connsiteY12" fmla="*/ 2806 h 1035792"/>
                <a:gd name="connsiteX13" fmla="*/ 2827468 w 4098340"/>
                <a:gd name="connsiteY13" fmla="*/ 4692 h 1035792"/>
                <a:gd name="connsiteX14" fmla="*/ 2762402 w 4098340"/>
                <a:gd name="connsiteY14" fmla="*/ 8378 h 1035792"/>
                <a:gd name="connsiteX15" fmla="*/ 2632100 w 4098340"/>
                <a:gd name="connsiteY15" fmla="*/ 16951 h 1035792"/>
                <a:gd name="connsiteX16" fmla="*/ 2501627 w 4098340"/>
                <a:gd name="connsiteY16" fmla="*/ 30496 h 1035792"/>
                <a:gd name="connsiteX17" fmla="*/ 1989420 w 4098340"/>
                <a:gd name="connsiteY17" fmla="*/ 127193 h 1035792"/>
                <a:gd name="connsiteX18" fmla="*/ 1519219 w 4098340"/>
                <a:gd name="connsiteY18" fmla="*/ 285013 h 1035792"/>
                <a:gd name="connsiteX19" fmla="*/ 1109453 w 4098340"/>
                <a:gd name="connsiteY19" fmla="*/ 468293 h 1035792"/>
                <a:gd name="connsiteX20" fmla="*/ 754380 w 4098340"/>
                <a:gd name="connsiteY20" fmla="*/ 636143 h 1035792"/>
                <a:gd name="connsiteX21" fmla="*/ 595960 w 4098340"/>
                <a:gd name="connsiteY21" fmla="*/ 706351 h 1035792"/>
                <a:gd name="connsiteX22" fmla="*/ 521979 w 4098340"/>
                <a:gd name="connsiteY22" fmla="*/ 737813 h 1035792"/>
                <a:gd name="connsiteX23" fmla="*/ 451599 w 4098340"/>
                <a:gd name="connsiteY23" fmla="*/ 765845 h 1035792"/>
                <a:gd name="connsiteX24" fmla="*/ 323012 w 4098340"/>
                <a:gd name="connsiteY24" fmla="*/ 815137 h 1035792"/>
                <a:gd name="connsiteX25" fmla="*/ 212855 w 4098340"/>
                <a:gd name="connsiteY25" fmla="*/ 854227 h 1035792"/>
                <a:gd name="connsiteX26" fmla="*/ 165364 w 4098340"/>
                <a:gd name="connsiteY26" fmla="*/ 870429 h 1035792"/>
                <a:gd name="connsiteX27" fmla="*/ 143589 w 4098340"/>
                <a:gd name="connsiteY27" fmla="*/ 877801 h 1035792"/>
                <a:gd name="connsiteX28" fmla="*/ 123101 w 4098340"/>
                <a:gd name="connsiteY28" fmla="*/ 884145 h 1035792"/>
                <a:gd name="connsiteX29" fmla="*/ 55893 w 4098340"/>
                <a:gd name="connsiteY29" fmla="*/ 904805 h 1035792"/>
                <a:gd name="connsiteX30" fmla="*/ 0 w 4098340"/>
                <a:gd name="connsiteY30" fmla="*/ 921950 h 1035792"/>
                <a:gd name="connsiteX31" fmla="*/ 1629 w 4098340"/>
                <a:gd name="connsiteY31" fmla="*/ 930522 h 1035792"/>
                <a:gd name="connsiteX32" fmla="*/ 59922 w 4098340"/>
                <a:gd name="connsiteY32" fmla="*/ 925722 h 1035792"/>
                <a:gd name="connsiteX33" fmla="*/ 129616 w 4098340"/>
                <a:gd name="connsiteY33" fmla="*/ 920150 h 1035792"/>
                <a:gd name="connsiteX34" fmla="*/ 151047 w 4098340"/>
                <a:gd name="connsiteY34" fmla="*/ 918435 h 1035792"/>
                <a:gd name="connsiteX35" fmla="*/ 174022 w 4098340"/>
                <a:gd name="connsiteY35" fmla="*/ 915778 h 1035792"/>
                <a:gd name="connsiteX36" fmla="*/ 224514 w 4098340"/>
                <a:gd name="connsiteY36" fmla="*/ 910120 h 1035792"/>
                <a:gd name="connsiteX37" fmla="*/ 342557 w 4098340"/>
                <a:gd name="connsiteY37" fmla="*/ 895375 h 1035792"/>
                <a:gd name="connsiteX38" fmla="*/ 481174 w 4098340"/>
                <a:gd name="connsiteY38" fmla="*/ 874458 h 1035792"/>
                <a:gd name="connsiteX39" fmla="*/ 557727 w 4098340"/>
                <a:gd name="connsiteY39" fmla="*/ 861600 h 1035792"/>
                <a:gd name="connsiteX40" fmla="*/ 638394 w 4098340"/>
                <a:gd name="connsiteY40" fmla="*/ 846426 h 1035792"/>
                <a:gd name="connsiteX41" fmla="*/ 811987 w 4098340"/>
                <a:gd name="connsiteY41" fmla="*/ 811193 h 1035792"/>
                <a:gd name="connsiteX42" fmla="*/ 1197750 w 4098340"/>
                <a:gd name="connsiteY42" fmla="*/ 722982 h 1035792"/>
                <a:gd name="connsiteX43" fmla="*/ 1619774 w 4098340"/>
                <a:gd name="connsiteY43" fmla="*/ 635457 h 1035792"/>
                <a:gd name="connsiteX44" fmla="*/ 2061686 w 4098340"/>
                <a:gd name="connsiteY44" fmla="*/ 587965 h 1035792"/>
                <a:gd name="connsiteX45" fmla="*/ 2510971 w 4098340"/>
                <a:gd name="connsiteY45" fmla="*/ 601853 h 1035792"/>
                <a:gd name="connsiteX46" fmla="*/ 2623099 w 4098340"/>
                <a:gd name="connsiteY46" fmla="*/ 614626 h 1035792"/>
                <a:gd name="connsiteX47" fmla="*/ 2734542 w 4098340"/>
                <a:gd name="connsiteY47" fmla="*/ 631771 h 1035792"/>
                <a:gd name="connsiteX48" fmla="*/ 2790091 w 4098340"/>
                <a:gd name="connsiteY48" fmla="*/ 640343 h 1035792"/>
                <a:gd name="connsiteX49" fmla="*/ 2845556 w 4098340"/>
                <a:gd name="connsiteY49" fmla="*/ 651059 h 1035792"/>
                <a:gd name="connsiteX50" fmla="*/ 2900763 w 4098340"/>
                <a:gd name="connsiteY50" fmla="*/ 661603 h 1035792"/>
                <a:gd name="connsiteX51" fmla="*/ 2955626 w 4098340"/>
                <a:gd name="connsiteY51" fmla="*/ 672919 h 1035792"/>
                <a:gd name="connsiteX52" fmla="*/ 3172425 w 4098340"/>
                <a:gd name="connsiteY52" fmla="*/ 725039 h 1035792"/>
                <a:gd name="connsiteX53" fmla="*/ 3278467 w 4098340"/>
                <a:gd name="connsiteY53" fmla="*/ 753072 h 1035792"/>
                <a:gd name="connsiteX54" fmla="*/ 3382966 w 4098340"/>
                <a:gd name="connsiteY54" fmla="*/ 784190 h 1035792"/>
                <a:gd name="connsiteX55" fmla="*/ 3434401 w 4098340"/>
                <a:gd name="connsiteY55" fmla="*/ 799449 h 1035792"/>
                <a:gd name="connsiteX56" fmla="*/ 3485407 w 4098340"/>
                <a:gd name="connsiteY56" fmla="*/ 815308 h 1035792"/>
                <a:gd name="connsiteX57" fmla="*/ 3585705 w 4098340"/>
                <a:gd name="connsiteY57" fmla="*/ 848312 h 1035792"/>
                <a:gd name="connsiteX58" fmla="*/ 3634912 w 4098340"/>
                <a:gd name="connsiteY58" fmla="*/ 864514 h 1035792"/>
                <a:gd name="connsiteX59" fmla="*/ 3683603 w 4098340"/>
                <a:gd name="connsiteY59" fmla="*/ 881145 h 1035792"/>
                <a:gd name="connsiteX60" fmla="*/ 3779015 w 4098340"/>
                <a:gd name="connsiteY60" fmla="*/ 915435 h 1035792"/>
                <a:gd name="connsiteX61" fmla="*/ 3871598 w 4098340"/>
                <a:gd name="connsiteY61" fmla="*/ 948610 h 1035792"/>
                <a:gd name="connsiteX62" fmla="*/ 3961266 w 4098340"/>
                <a:gd name="connsiteY62" fmla="*/ 982900 h 1035792"/>
                <a:gd name="connsiteX63" fmla="*/ 4047763 w 4098340"/>
                <a:gd name="connsiteY63" fmla="*/ 1016247 h 1035792"/>
                <a:gd name="connsiteX64" fmla="*/ 4089769 w 4098340"/>
                <a:gd name="connsiteY64" fmla="*/ 1032449 h 1035792"/>
                <a:gd name="connsiteX65" fmla="*/ 4098341 w 4098340"/>
                <a:gd name="connsiteY65" fmla="*/ 1035793 h 1035792"/>
                <a:gd name="connsiteX66" fmla="*/ 4098341 w 4098340"/>
                <a:gd name="connsiteY66" fmla="*/ 81330 h 103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098340" h="1035792">
                  <a:moveTo>
                    <a:pt x="4087882" y="80045"/>
                  </a:moveTo>
                  <a:lnTo>
                    <a:pt x="3980212" y="66243"/>
                  </a:lnTo>
                  <a:lnTo>
                    <a:pt x="3869798" y="51755"/>
                  </a:lnTo>
                  <a:cubicBezTo>
                    <a:pt x="3851282" y="49269"/>
                    <a:pt x="3832336" y="47298"/>
                    <a:pt x="3813305" y="45412"/>
                  </a:cubicBezTo>
                  <a:lnTo>
                    <a:pt x="3755870" y="39582"/>
                  </a:lnTo>
                  <a:lnTo>
                    <a:pt x="3639455" y="27838"/>
                  </a:lnTo>
                  <a:cubicBezTo>
                    <a:pt x="3619995" y="25695"/>
                    <a:pt x="3600022" y="24238"/>
                    <a:pt x="3580048" y="22866"/>
                  </a:cubicBezTo>
                  <a:lnTo>
                    <a:pt x="3520040" y="18494"/>
                  </a:lnTo>
                  <a:lnTo>
                    <a:pt x="3398568" y="9922"/>
                  </a:lnTo>
                  <a:lnTo>
                    <a:pt x="3274352" y="4778"/>
                  </a:lnTo>
                  <a:cubicBezTo>
                    <a:pt x="3191542" y="235"/>
                    <a:pt x="3106159" y="1006"/>
                    <a:pt x="3021120" y="149"/>
                  </a:cubicBezTo>
                  <a:cubicBezTo>
                    <a:pt x="2999947" y="-365"/>
                    <a:pt x="2978258" y="577"/>
                    <a:pt x="2956741" y="1092"/>
                  </a:cubicBezTo>
                  <a:lnTo>
                    <a:pt x="2892190" y="2806"/>
                  </a:lnTo>
                  <a:lnTo>
                    <a:pt x="2827468" y="4692"/>
                  </a:lnTo>
                  <a:cubicBezTo>
                    <a:pt x="2805951" y="5207"/>
                    <a:pt x="2784091" y="7178"/>
                    <a:pt x="2762402" y="8378"/>
                  </a:cubicBezTo>
                  <a:cubicBezTo>
                    <a:pt x="2718940" y="11379"/>
                    <a:pt x="2675563" y="13693"/>
                    <a:pt x="2632100" y="16951"/>
                  </a:cubicBezTo>
                  <a:lnTo>
                    <a:pt x="2501627" y="30496"/>
                  </a:lnTo>
                  <a:cubicBezTo>
                    <a:pt x="2328883" y="51001"/>
                    <a:pt x="2157750" y="83302"/>
                    <a:pt x="1989420" y="127193"/>
                  </a:cubicBezTo>
                  <a:cubicBezTo>
                    <a:pt x="1829474" y="169696"/>
                    <a:pt x="1672418" y="222408"/>
                    <a:pt x="1519219" y="285013"/>
                  </a:cubicBezTo>
                  <a:cubicBezTo>
                    <a:pt x="1372372" y="344420"/>
                    <a:pt x="1236326" y="408028"/>
                    <a:pt x="1109453" y="468293"/>
                  </a:cubicBezTo>
                  <a:cubicBezTo>
                    <a:pt x="982580" y="528558"/>
                    <a:pt x="864280" y="585822"/>
                    <a:pt x="754380" y="636143"/>
                  </a:cubicBezTo>
                  <a:cubicBezTo>
                    <a:pt x="699344" y="660832"/>
                    <a:pt x="646624" y="685092"/>
                    <a:pt x="595960" y="706351"/>
                  </a:cubicBezTo>
                  <a:cubicBezTo>
                    <a:pt x="570671" y="717067"/>
                    <a:pt x="546068" y="727954"/>
                    <a:pt x="521979" y="737813"/>
                  </a:cubicBezTo>
                  <a:lnTo>
                    <a:pt x="451599" y="765845"/>
                  </a:lnTo>
                  <a:cubicBezTo>
                    <a:pt x="406079" y="784704"/>
                    <a:pt x="362874" y="800135"/>
                    <a:pt x="323012" y="815137"/>
                  </a:cubicBezTo>
                  <a:cubicBezTo>
                    <a:pt x="283150" y="830138"/>
                    <a:pt x="246288" y="842826"/>
                    <a:pt x="212855" y="854227"/>
                  </a:cubicBezTo>
                  <a:lnTo>
                    <a:pt x="165364" y="870429"/>
                  </a:lnTo>
                  <a:lnTo>
                    <a:pt x="143589" y="877801"/>
                  </a:lnTo>
                  <a:lnTo>
                    <a:pt x="123101" y="884145"/>
                  </a:lnTo>
                  <a:lnTo>
                    <a:pt x="55893" y="904805"/>
                  </a:lnTo>
                  <a:lnTo>
                    <a:pt x="0" y="921950"/>
                  </a:lnTo>
                  <a:lnTo>
                    <a:pt x="1629" y="930522"/>
                  </a:lnTo>
                  <a:lnTo>
                    <a:pt x="59922" y="925722"/>
                  </a:lnTo>
                  <a:lnTo>
                    <a:pt x="129616" y="920150"/>
                  </a:lnTo>
                  <a:lnTo>
                    <a:pt x="151047" y="918435"/>
                  </a:lnTo>
                  <a:lnTo>
                    <a:pt x="174022" y="915778"/>
                  </a:lnTo>
                  <a:lnTo>
                    <a:pt x="224514" y="910120"/>
                  </a:lnTo>
                  <a:cubicBezTo>
                    <a:pt x="260175" y="906091"/>
                    <a:pt x="299952" y="901547"/>
                    <a:pt x="342557" y="895375"/>
                  </a:cubicBezTo>
                  <a:cubicBezTo>
                    <a:pt x="385162" y="889203"/>
                    <a:pt x="431968" y="883288"/>
                    <a:pt x="481174" y="874458"/>
                  </a:cubicBezTo>
                  <a:lnTo>
                    <a:pt x="557727" y="861600"/>
                  </a:lnTo>
                  <a:cubicBezTo>
                    <a:pt x="583959" y="856970"/>
                    <a:pt x="610705" y="851655"/>
                    <a:pt x="638394" y="846426"/>
                  </a:cubicBezTo>
                  <a:cubicBezTo>
                    <a:pt x="693858" y="836311"/>
                    <a:pt x="751465" y="823709"/>
                    <a:pt x="811987" y="811193"/>
                  </a:cubicBezTo>
                  <a:cubicBezTo>
                    <a:pt x="932002" y="785047"/>
                    <a:pt x="1062219" y="754443"/>
                    <a:pt x="1197750" y="722982"/>
                  </a:cubicBezTo>
                  <a:cubicBezTo>
                    <a:pt x="1333281" y="691521"/>
                    <a:pt x="1474984" y="659889"/>
                    <a:pt x="1619774" y="635457"/>
                  </a:cubicBezTo>
                  <a:cubicBezTo>
                    <a:pt x="1765892" y="610082"/>
                    <a:pt x="1913510" y="594223"/>
                    <a:pt x="2061686" y="587965"/>
                  </a:cubicBezTo>
                  <a:cubicBezTo>
                    <a:pt x="2211594" y="582316"/>
                    <a:pt x="2361707" y="586962"/>
                    <a:pt x="2510971" y="601853"/>
                  </a:cubicBezTo>
                  <a:lnTo>
                    <a:pt x="2623099" y="614626"/>
                  </a:lnTo>
                  <a:cubicBezTo>
                    <a:pt x="2660475" y="619769"/>
                    <a:pt x="2697852" y="626027"/>
                    <a:pt x="2734542" y="631771"/>
                  </a:cubicBezTo>
                  <a:cubicBezTo>
                    <a:pt x="2753144" y="634771"/>
                    <a:pt x="2771489" y="637000"/>
                    <a:pt x="2790091" y="640343"/>
                  </a:cubicBezTo>
                  <a:lnTo>
                    <a:pt x="2845556" y="651059"/>
                  </a:lnTo>
                  <a:lnTo>
                    <a:pt x="2900763" y="661603"/>
                  </a:lnTo>
                  <a:cubicBezTo>
                    <a:pt x="2919108" y="665203"/>
                    <a:pt x="2937282" y="668375"/>
                    <a:pt x="2955626" y="672919"/>
                  </a:cubicBezTo>
                  <a:cubicBezTo>
                    <a:pt x="3028922" y="690064"/>
                    <a:pt x="3101359" y="704980"/>
                    <a:pt x="3172425" y="725039"/>
                  </a:cubicBezTo>
                  <a:lnTo>
                    <a:pt x="3278467" y="753072"/>
                  </a:lnTo>
                  <a:lnTo>
                    <a:pt x="3382966" y="784190"/>
                  </a:lnTo>
                  <a:lnTo>
                    <a:pt x="3434401" y="799449"/>
                  </a:lnTo>
                  <a:cubicBezTo>
                    <a:pt x="3451546" y="804507"/>
                    <a:pt x="3468691" y="809479"/>
                    <a:pt x="3485407" y="815308"/>
                  </a:cubicBezTo>
                  <a:lnTo>
                    <a:pt x="3585705" y="848312"/>
                  </a:lnTo>
                  <a:lnTo>
                    <a:pt x="3634912" y="864514"/>
                  </a:lnTo>
                  <a:cubicBezTo>
                    <a:pt x="3651285" y="869743"/>
                    <a:pt x="3667487" y="875144"/>
                    <a:pt x="3683603" y="881145"/>
                  </a:cubicBezTo>
                  <a:lnTo>
                    <a:pt x="3779015" y="915435"/>
                  </a:lnTo>
                  <a:lnTo>
                    <a:pt x="3871598" y="948610"/>
                  </a:lnTo>
                  <a:lnTo>
                    <a:pt x="3961266" y="982900"/>
                  </a:lnTo>
                  <a:lnTo>
                    <a:pt x="4047763" y="1016247"/>
                  </a:lnTo>
                  <a:lnTo>
                    <a:pt x="4089769" y="1032449"/>
                  </a:lnTo>
                  <a:lnTo>
                    <a:pt x="4098341" y="1035793"/>
                  </a:lnTo>
                  <a:lnTo>
                    <a:pt x="4098341" y="81330"/>
                  </a:lnTo>
                  <a:close/>
                </a:path>
              </a:pathLst>
            </a:custGeom>
            <a:solidFill>
              <a:srgbClr val="DF0023"/>
            </a:solidFill>
            <a:ln w="8572"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0003E047-4EA0-3B16-3948-27A895EE2F53}"/>
                </a:ext>
              </a:extLst>
            </p:cNvPr>
            <p:cNvSpPr/>
            <p:nvPr/>
          </p:nvSpPr>
          <p:spPr>
            <a:xfrm>
              <a:off x="5887088" y="2359742"/>
              <a:ext cx="3638083" cy="1742198"/>
            </a:xfrm>
            <a:custGeom>
              <a:avLst/>
              <a:gdLst>
                <a:gd name="connsiteX0" fmla="*/ 3591363 w 3638083"/>
                <a:gd name="connsiteY0" fmla="*/ 749589 h 1742198"/>
                <a:gd name="connsiteX1" fmla="*/ 3389309 w 3638083"/>
                <a:gd name="connsiteY1" fmla="*/ 693268 h 1742198"/>
                <a:gd name="connsiteX2" fmla="*/ 3173368 w 3638083"/>
                <a:gd name="connsiteY2" fmla="*/ 617315 h 1742198"/>
                <a:gd name="connsiteX3" fmla="*/ 2714311 w 3638083"/>
                <a:gd name="connsiteY3" fmla="*/ 430692 h 1742198"/>
                <a:gd name="connsiteX4" fmla="*/ 2231336 w 3638083"/>
                <a:gd name="connsiteY4" fmla="*/ 239097 h 1742198"/>
                <a:gd name="connsiteX5" fmla="*/ 1985305 w 3638083"/>
                <a:gd name="connsiteY5" fmla="*/ 155601 h 1742198"/>
                <a:gd name="connsiteX6" fmla="*/ 1738931 w 3638083"/>
                <a:gd name="connsiteY6" fmla="*/ 87021 h 1742198"/>
                <a:gd name="connsiteX7" fmla="*/ 1260158 w 3638083"/>
                <a:gd name="connsiteY7" fmla="*/ 7982 h 1742198"/>
                <a:gd name="connsiteX8" fmla="*/ 828789 w 3638083"/>
                <a:gd name="connsiteY8" fmla="*/ 10554 h 1742198"/>
                <a:gd name="connsiteX9" fmla="*/ 475345 w 3638083"/>
                <a:gd name="connsiteY9" fmla="*/ 70561 h 1742198"/>
                <a:gd name="connsiteX10" fmla="*/ 401279 w 3638083"/>
                <a:gd name="connsiteY10" fmla="*/ 90107 h 1742198"/>
                <a:gd name="connsiteX11" fmla="*/ 333299 w 3638083"/>
                <a:gd name="connsiteY11" fmla="*/ 110938 h 1742198"/>
                <a:gd name="connsiteX12" fmla="*/ 301495 w 3638083"/>
                <a:gd name="connsiteY12" fmla="*/ 120796 h 1742198"/>
                <a:gd name="connsiteX13" fmla="*/ 271405 w 3638083"/>
                <a:gd name="connsiteY13" fmla="*/ 131426 h 1742198"/>
                <a:gd name="connsiteX14" fmla="*/ 215598 w 3638083"/>
                <a:gd name="connsiteY14" fmla="*/ 152000 h 1742198"/>
                <a:gd name="connsiteX15" fmla="*/ 55378 w 3638083"/>
                <a:gd name="connsiteY15" fmla="*/ 218008 h 1742198"/>
                <a:gd name="connsiteX16" fmla="*/ 0 w 3638083"/>
                <a:gd name="connsiteY16" fmla="*/ 243040 h 1742198"/>
                <a:gd name="connsiteX17" fmla="*/ 2572 w 3638083"/>
                <a:gd name="connsiteY17" fmla="*/ 251184 h 1742198"/>
                <a:gd name="connsiteX18" fmla="*/ 62579 w 3638083"/>
                <a:gd name="connsiteY18" fmla="*/ 240040 h 1742198"/>
                <a:gd name="connsiteX19" fmla="*/ 230943 w 3638083"/>
                <a:gd name="connsiteY19" fmla="*/ 214322 h 1742198"/>
                <a:gd name="connsiteX20" fmla="*/ 288293 w 3638083"/>
                <a:gd name="connsiteY20" fmla="*/ 208579 h 1742198"/>
                <a:gd name="connsiteX21" fmla="*/ 318983 w 3638083"/>
                <a:gd name="connsiteY21" fmla="*/ 205578 h 1742198"/>
                <a:gd name="connsiteX22" fmla="*/ 351130 w 3638083"/>
                <a:gd name="connsiteY22" fmla="*/ 203606 h 1742198"/>
                <a:gd name="connsiteX23" fmla="*/ 419109 w 3638083"/>
                <a:gd name="connsiteY23" fmla="*/ 199749 h 1742198"/>
                <a:gd name="connsiteX24" fmla="*/ 492061 w 3638083"/>
                <a:gd name="connsiteY24" fmla="*/ 198549 h 1742198"/>
                <a:gd name="connsiteX25" fmla="*/ 824503 w 3638083"/>
                <a:gd name="connsiteY25" fmla="*/ 222380 h 1742198"/>
                <a:gd name="connsiteX26" fmla="*/ 1200750 w 3638083"/>
                <a:gd name="connsiteY26" fmla="*/ 312563 h 1742198"/>
                <a:gd name="connsiteX27" fmla="*/ 1594399 w 3638083"/>
                <a:gd name="connsiteY27" fmla="*/ 481441 h 1742198"/>
                <a:gd name="connsiteX28" fmla="*/ 1792595 w 3638083"/>
                <a:gd name="connsiteY28" fmla="*/ 592884 h 1742198"/>
                <a:gd name="connsiteX29" fmla="*/ 1990706 w 3638083"/>
                <a:gd name="connsiteY29" fmla="*/ 719500 h 1742198"/>
                <a:gd name="connsiteX30" fmla="*/ 2390013 w 3638083"/>
                <a:gd name="connsiteY30" fmla="*/ 1004192 h 1742198"/>
                <a:gd name="connsiteX31" fmla="*/ 2806379 w 3638083"/>
                <a:gd name="connsiteY31" fmla="*/ 1305944 h 1742198"/>
                <a:gd name="connsiteX32" fmla="*/ 3028836 w 3638083"/>
                <a:gd name="connsiteY32" fmla="*/ 1451677 h 1742198"/>
                <a:gd name="connsiteX33" fmla="*/ 3266208 w 3638083"/>
                <a:gd name="connsiteY33" fmla="*/ 1586179 h 1742198"/>
                <a:gd name="connsiteX34" fmla="*/ 3521669 w 3638083"/>
                <a:gd name="connsiteY34" fmla="*/ 1701051 h 1742198"/>
                <a:gd name="connsiteX35" fmla="*/ 3588277 w 3638083"/>
                <a:gd name="connsiteY35" fmla="*/ 1725654 h 1742198"/>
                <a:gd name="connsiteX36" fmla="*/ 3638084 w 3638083"/>
                <a:gd name="connsiteY36" fmla="*/ 1742199 h 1742198"/>
                <a:gd name="connsiteX37" fmla="*/ 3638084 w 3638083"/>
                <a:gd name="connsiteY37" fmla="*/ 759876 h 1742198"/>
                <a:gd name="connsiteX38" fmla="*/ 3591363 w 3638083"/>
                <a:gd name="connsiteY38" fmla="*/ 749589 h 174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38083" h="1742198">
                  <a:moveTo>
                    <a:pt x="3591363" y="749589"/>
                  </a:moveTo>
                  <a:cubicBezTo>
                    <a:pt x="3526444" y="734099"/>
                    <a:pt x="3459090" y="715325"/>
                    <a:pt x="3389309" y="693268"/>
                  </a:cubicBezTo>
                  <a:cubicBezTo>
                    <a:pt x="3319272" y="670722"/>
                    <a:pt x="3247091" y="645090"/>
                    <a:pt x="3173368" y="617315"/>
                  </a:cubicBezTo>
                  <a:cubicBezTo>
                    <a:pt x="3025750" y="561251"/>
                    <a:pt x="2871873" y="496443"/>
                    <a:pt x="2714311" y="430692"/>
                  </a:cubicBezTo>
                  <a:cubicBezTo>
                    <a:pt x="2556748" y="364941"/>
                    <a:pt x="2394899" y="298590"/>
                    <a:pt x="2231336" y="239097"/>
                  </a:cubicBezTo>
                  <a:cubicBezTo>
                    <a:pt x="2149726" y="209179"/>
                    <a:pt x="2067259" y="181490"/>
                    <a:pt x="1985305" y="155601"/>
                  </a:cubicBezTo>
                  <a:cubicBezTo>
                    <a:pt x="1903352" y="129712"/>
                    <a:pt x="1820799" y="106994"/>
                    <a:pt x="1738931" y="87021"/>
                  </a:cubicBezTo>
                  <a:cubicBezTo>
                    <a:pt x="1581635" y="48273"/>
                    <a:pt x="1421561" y="21844"/>
                    <a:pt x="1260158" y="7982"/>
                  </a:cubicBezTo>
                  <a:cubicBezTo>
                    <a:pt x="1116560" y="-3462"/>
                    <a:pt x="972242" y="-2596"/>
                    <a:pt x="828789" y="10554"/>
                  </a:cubicBezTo>
                  <a:cubicBezTo>
                    <a:pt x="709632" y="21647"/>
                    <a:pt x="591485" y="41706"/>
                    <a:pt x="475345" y="70561"/>
                  </a:cubicBezTo>
                  <a:lnTo>
                    <a:pt x="401279" y="90107"/>
                  </a:lnTo>
                  <a:cubicBezTo>
                    <a:pt x="377619" y="97136"/>
                    <a:pt x="354987" y="104251"/>
                    <a:pt x="333299" y="110938"/>
                  </a:cubicBezTo>
                  <a:lnTo>
                    <a:pt x="301495" y="120796"/>
                  </a:lnTo>
                  <a:cubicBezTo>
                    <a:pt x="291208" y="124311"/>
                    <a:pt x="281178" y="127997"/>
                    <a:pt x="271405" y="131426"/>
                  </a:cubicBezTo>
                  <a:lnTo>
                    <a:pt x="215598" y="152000"/>
                  </a:lnTo>
                  <a:cubicBezTo>
                    <a:pt x="145218" y="178832"/>
                    <a:pt x="91126" y="201121"/>
                    <a:pt x="55378" y="218008"/>
                  </a:cubicBezTo>
                  <a:lnTo>
                    <a:pt x="0" y="243040"/>
                  </a:lnTo>
                  <a:lnTo>
                    <a:pt x="2572" y="251184"/>
                  </a:lnTo>
                  <a:lnTo>
                    <a:pt x="62579" y="240040"/>
                  </a:lnTo>
                  <a:cubicBezTo>
                    <a:pt x="101584" y="232153"/>
                    <a:pt x="158848" y="223581"/>
                    <a:pt x="230943" y="214322"/>
                  </a:cubicBezTo>
                  <a:lnTo>
                    <a:pt x="288293" y="208579"/>
                  </a:lnTo>
                  <a:cubicBezTo>
                    <a:pt x="298323" y="207550"/>
                    <a:pt x="308524" y="206436"/>
                    <a:pt x="318983" y="205578"/>
                  </a:cubicBezTo>
                  <a:lnTo>
                    <a:pt x="351130" y="203606"/>
                  </a:lnTo>
                  <a:lnTo>
                    <a:pt x="419109" y="199749"/>
                  </a:lnTo>
                  <a:lnTo>
                    <a:pt x="492061" y="198549"/>
                  </a:lnTo>
                  <a:cubicBezTo>
                    <a:pt x="603315" y="198163"/>
                    <a:pt x="714441" y="206127"/>
                    <a:pt x="824503" y="222380"/>
                  </a:cubicBezTo>
                  <a:cubicBezTo>
                    <a:pt x="952267" y="241617"/>
                    <a:pt x="1078146" y="271792"/>
                    <a:pt x="1200750" y="312563"/>
                  </a:cubicBezTo>
                  <a:cubicBezTo>
                    <a:pt x="1336161" y="358520"/>
                    <a:pt x="1467783" y="414987"/>
                    <a:pt x="1594399" y="481441"/>
                  </a:cubicBezTo>
                  <a:cubicBezTo>
                    <a:pt x="1660493" y="515731"/>
                    <a:pt x="1726502" y="553536"/>
                    <a:pt x="1792595" y="592884"/>
                  </a:cubicBezTo>
                  <a:cubicBezTo>
                    <a:pt x="1858690" y="632232"/>
                    <a:pt x="1924612" y="675094"/>
                    <a:pt x="1990706" y="719500"/>
                  </a:cubicBezTo>
                  <a:cubicBezTo>
                    <a:pt x="2122894" y="808225"/>
                    <a:pt x="2255254" y="904666"/>
                    <a:pt x="2390013" y="1004192"/>
                  </a:cubicBezTo>
                  <a:cubicBezTo>
                    <a:pt x="2524773" y="1103719"/>
                    <a:pt x="2662104" y="1206418"/>
                    <a:pt x="2806379" y="1305944"/>
                  </a:cubicBezTo>
                  <a:cubicBezTo>
                    <a:pt x="2878646" y="1355665"/>
                    <a:pt x="2952626" y="1404528"/>
                    <a:pt x="3028836" y="1451677"/>
                  </a:cubicBezTo>
                  <a:cubicBezTo>
                    <a:pt x="3105046" y="1498826"/>
                    <a:pt x="3184426" y="1543917"/>
                    <a:pt x="3266208" y="1586179"/>
                  </a:cubicBezTo>
                  <a:cubicBezTo>
                    <a:pt x="3349199" y="1629119"/>
                    <a:pt x="3434478" y="1667464"/>
                    <a:pt x="3521669" y="1701051"/>
                  </a:cubicBezTo>
                  <a:cubicBezTo>
                    <a:pt x="3543957" y="1709624"/>
                    <a:pt x="3565560" y="1718196"/>
                    <a:pt x="3588277" y="1725654"/>
                  </a:cubicBezTo>
                  <a:lnTo>
                    <a:pt x="3638084" y="1742199"/>
                  </a:lnTo>
                  <a:lnTo>
                    <a:pt x="3638084" y="759876"/>
                  </a:lnTo>
                  <a:cubicBezTo>
                    <a:pt x="3622653" y="756790"/>
                    <a:pt x="3607077" y="753361"/>
                    <a:pt x="3591363" y="749589"/>
                  </a:cubicBezTo>
                  <a:close/>
                </a:path>
              </a:pathLst>
            </a:custGeom>
            <a:solidFill>
              <a:srgbClr val="009C33"/>
            </a:solidFill>
            <a:ln w="8572"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6FAD4AC4-F5E0-5D8F-4E09-7539248A029B}"/>
                </a:ext>
              </a:extLst>
            </p:cNvPr>
            <p:cNvSpPr/>
            <p:nvPr/>
          </p:nvSpPr>
          <p:spPr>
            <a:xfrm>
              <a:off x="6042336" y="2697472"/>
              <a:ext cx="3482321" cy="2794327"/>
            </a:xfrm>
            <a:custGeom>
              <a:avLst/>
              <a:gdLst>
                <a:gd name="connsiteX0" fmla="*/ 3350647 w 3482321"/>
                <a:gd name="connsiteY0" fmla="*/ 1887786 h 2794327"/>
                <a:gd name="connsiteX1" fmla="*/ 3324930 w 3482321"/>
                <a:gd name="connsiteY1" fmla="*/ 1875956 h 2794327"/>
                <a:gd name="connsiteX2" fmla="*/ 3299212 w 3482321"/>
                <a:gd name="connsiteY2" fmla="*/ 1863355 h 2794327"/>
                <a:gd name="connsiteX3" fmla="*/ 3247777 w 3482321"/>
                <a:gd name="connsiteY3" fmla="*/ 1837637 h 2794327"/>
                <a:gd name="connsiteX4" fmla="*/ 3144050 w 3482321"/>
                <a:gd name="connsiteY4" fmla="*/ 1781573 h 2794327"/>
                <a:gd name="connsiteX5" fmla="*/ 2934796 w 3482321"/>
                <a:gd name="connsiteY5" fmla="*/ 1655471 h 2794327"/>
                <a:gd name="connsiteX6" fmla="*/ 2724855 w 3482321"/>
                <a:gd name="connsiteY6" fmla="*/ 1512739 h 2794327"/>
                <a:gd name="connsiteX7" fmla="*/ 2515515 w 3482321"/>
                <a:gd name="connsiteY7" fmla="*/ 1357234 h 2794327"/>
                <a:gd name="connsiteX8" fmla="*/ 2100606 w 3482321"/>
                <a:gd name="connsiteY8" fmla="*/ 1025735 h 2794327"/>
                <a:gd name="connsiteX9" fmla="*/ 1690840 w 3482321"/>
                <a:gd name="connsiteY9" fmla="*/ 696637 h 2794327"/>
                <a:gd name="connsiteX10" fmla="*/ 1589256 w 3482321"/>
                <a:gd name="connsiteY10" fmla="*/ 618799 h 2794327"/>
                <a:gd name="connsiteX11" fmla="*/ 1487757 w 3482321"/>
                <a:gd name="connsiteY11" fmla="*/ 543961 h 2794327"/>
                <a:gd name="connsiteX12" fmla="*/ 1286389 w 3482321"/>
                <a:gd name="connsiteY12" fmla="*/ 405001 h 2794327"/>
                <a:gd name="connsiteX13" fmla="*/ 1236669 w 3482321"/>
                <a:gd name="connsiteY13" fmla="*/ 372854 h 2794327"/>
                <a:gd name="connsiteX14" fmla="*/ 1186777 w 3482321"/>
                <a:gd name="connsiteY14" fmla="*/ 341993 h 2794327"/>
                <a:gd name="connsiteX15" fmla="*/ 1088022 w 3482321"/>
                <a:gd name="connsiteY15" fmla="*/ 283700 h 2794327"/>
                <a:gd name="connsiteX16" fmla="*/ 894283 w 3482321"/>
                <a:gd name="connsiteY16" fmla="*/ 183573 h 2794327"/>
                <a:gd name="connsiteX17" fmla="*/ 709289 w 3482321"/>
                <a:gd name="connsiteY17" fmla="*/ 106420 h 2794327"/>
                <a:gd name="connsiteX18" fmla="*/ 621249 w 3482321"/>
                <a:gd name="connsiteY18" fmla="*/ 76845 h 2794327"/>
                <a:gd name="connsiteX19" fmla="*/ 578387 w 3482321"/>
                <a:gd name="connsiteY19" fmla="*/ 64244 h 2794327"/>
                <a:gd name="connsiteX20" fmla="*/ 536810 w 3482321"/>
                <a:gd name="connsiteY20" fmla="*/ 52842 h 2794327"/>
                <a:gd name="connsiteX21" fmla="*/ 250060 w 3482321"/>
                <a:gd name="connsiteY21" fmla="*/ 4408 h 2794327"/>
                <a:gd name="connsiteX22" fmla="*/ 193396 w 3482321"/>
                <a:gd name="connsiteY22" fmla="*/ 1407 h 2794327"/>
                <a:gd name="connsiteX23" fmla="*/ 143332 w 3482321"/>
                <a:gd name="connsiteY23" fmla="*/ 121 h 2794327"/>
                <a:gd name="connsiteX24" fmla="*/ 100470 w 3482321"/>
                <a:gd name="connsiteY24" fmla="*/ 121 h 2794327"/>
                <a:gd name="connsiteX25" fmla="*/ 81782 w 3482321"/>
                <a:gd name="connsiteY25" fmla="*/ 121 h 2794327"/>
                <a:gd name="connsiteX26" fmla="*/ 64637 w 3482321"/>
                <a:gd name="connsiteY26" fmla="*/ 1150 h 2794327"/>
                <a:gd name="connsiteX27" fmla="*/ 0 w 3482321"/>
                <a:gd name="connsiteY27" fmla="*/ 5179 h 2794327"/>
                <a:gd name="connsiteX28" fmla="*/ 0 w 3482321"/>
                <a:gd name="connsiteY28" fmla="*/ 13752 h 2794327"/>
                <a:gd name="connsiteX29" fmla="*/ 64294 w 3482321"/>
                <a:gd name="connsiteY29" fmla="*/ 21296 h 2794327"/>
                <a:gd name="connsiteX30" fmla="*/ 80924 w 3482321"/>
                <a:gd name="connsiteY30" fmla="*/ 23353 h 2794327"/>
                <a:gd name="connsiteX31" fmla="*/ 99098 w 3482321"/>
                <a:gd name="connsiteY31" fmla="*/ 26439 h 2794327"/>
                <a:gd name="connsiteX32" fmla="*/ 140332 w 3482321"/>
                <a:gd name="connsiteY32" fmla="*/ 33554 h 2794327"/>
                <a:gd name="connsiteX33" fmla="*/ 187909 w 3482321"/>
                <a:gd name="connsiteY33" fmla="*/ 43498 h 2794327"/>
                <a:gd name="connsiteX34" fmla="*/ 241402 w 3482321"/>
                <a:gd name="connsiteY34" fmla="*/ 56186 h 2794327"/>
                <a:gd name="connsiteX35" fmla="*/ 502006 w 3482321"/>
                <a:gd name="connsiteY35" fmla="*/ 150483 h 2794327"/>
                <a:gd name="connsiteX36" fmla="*/ 538525 w 3482321"/>
                <a:gd name="connsiteY36" fmla="*/ 168057 h 2794327"/>
                <a:gd name="connsiteX37" fmla="*/ 575815 w 3482321"/>
                <a:gd name="connsiteY37" fmla="*/ 186830 h 2794327"/>
                <a:gd name="connsiteX38" fmla="*/ 651939 w 3482321"/>
                <a:gd name="connsiteY38" fmla="*/ 228836 h 2794327"/>
                <a:gd name="connsiteX39" fmla="*/ 808901 w 3482321"/>
                <a:gd name="connsiteY39" fmla="*/ 330763 h 2794327"/>
                <a:gd name="connsiteX40" fmla="*/ 969979 w 3482321"/>
                <a:gd name="connsiteY40" fmla="*/ 454978 h 2794327"/>
                <a:gd name="connsiteX41" fmla="*/ 1051160 w 3482321"/>
                <a:gd name="connsiteY41" fmla="*/ 525273 h 2794327"/>
                <a:gd name="connsiteX42" fmla="*/ 1091965 w 3482321"/>
                <a:gd name="connsiteY42" fmla="*/ 562135 h 2794327"/>
                <a:gd name="connsiteX43" fmla="*/ 1132770 w 3482321"/>
                <a:gd name="connsiteY43" fmla="*/ 600368 h 2794327"/>
                <a:gd name="connsiteX44" fmla="*/ 1296848 w 3482321"/>
                <a:gd name="connsiteY44" fmla="*/ 764017 h 2794327"/>
                <a:gd name="connsiteX45" fmla="*/ 1379316 w 3482321"/>
                <a:gd name="connsiteY45" fmla="*/ 851628 h 2794327"/>
                <a:gd name="connsiteX46" fmla="*/ 1462126 w 3482321"/>
                <a:gd name="connsiteY46" fmla="*/ 942754 h 2794327"/>
                <a:gd name="connsiteX47" fmla="*/ 1800139 w 3482321"/>
                <a:gd name="connsiteY47" fmla="*/ 1332717 h 2794327"/>
                <a:gd name="connsiteX48" fmla="*/ 2157527 w 3482321"/>
                <a:gd name="connsiteY48" fmla="*/ 1743082 h 2794327"/>
                <a:gd name="connsiteX49" fmla="*/ 2548776 w 3482321"/>
                <a:gd name="connsiteY49" fmla="*/ 2144361 h 2794327"/>
                <a:gd name="connsiteX50" fmla="*/ 2760774 w 3482321"/>
                <a:gd name="connsiteY50" fmla="*/ 2331413 h 2794327"/>
                <a:gd name="connsiteX51" fmla="*/ 2870931 w 3482321"/>
                <a:gd name="connsiteY51" fmla="*/ 2419710 h 2794327"/>
                <a:gd name="connsiteX52" fmla="*/ 2927337 w 3482321"/>
                <a:gd name="connsiteY52" fmla="*/ 2462058 h 2794327"/>
                <a:gd name="connsiteX53" fmla="*/ 2955541 w 3482321"/>
                <a:gd name="connsiteY53" fmla="*/ 2482975 h 2794327"/>
                <a:gd name="connsiteX54" fmla="*/ 2984345 w 3482321"/>
                <a:gd name="connsiteY54" fmla="*/ 2503292 h 2794327"/>
                <a:gd name="connsiteX55" fmla="*/ 3218117 w 3482321"/>
                <a:gd name="connsiteY55" fmla="*/ 2655539 h 2794327"/>
                <a:gd name="connsiteX56" fmla="*/ 3338132 w 3482321"/>
                <a:gd name="connsiteY56" fmla="*/ 2722662 h 2794327"/>
                <a:gd name="connsiteX57" fmla="*/ 3398139 w 3482321"/>
                <a:gd name="connsiteY57" fmla="*/ 2754209 h 2794327"/>
                <a:gd name="connsiteX58" fmla="*/ 3459004 w 3482321"/>
                <a:gd name="connsiteY58" fmla="*/ 2783527 h 2794327"/>
                <a:gd name="connsiteX59" fmla="*/ 3482321 w 3482321"/>
                <a:gd name="connsiteY59" fmla="*/ 2794328 h 2794327"/>
                <a:gd name="connsiteX60" fmla="*/ 3482321 w 3482321"/>
                <a:gd name="connsiteY60" fmla="*/ 1944965 h 2794327"/>
                <a:gd name="connsiteX61" fmla="*/ 3350647 w 3482321"/>
                <a:gd name="connsiteY61" fmla="*/ 1887786 h 279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482321" h="2794327">
                  <a:moveTo>
                    <a:pt x="3350647" y="1887786"/>
                  </a:moveTo>
                  <a:lnTo>
                    <a:pt x="3324930" y="1875956"/>
                  </a:lnTo>
                  <a:lnTo>
                    <a:pt x="3299212" y="1863355"/>
                  </a:lnTo>
                  <a:lnTo>
                    <a:pt x="3247777" y="1837637"/>
                  </a:lnTo>
                  <a:cubicBezTo>
                    <a:pt x="3213487" y="1819206"/>
                    <a:pt x="3178598" y="1801633"/>
                    <a:pt x="3144050" y="1781573"/>
                  </a:cubicBezTo>
                  <a:cubicBezTo>
                    <a:pt x="3074527" y="1743168"/>
                    <a:pt x="3004833" y="1700391"/>
                    <a:pt x="2934796" y="1655471"/>
                  </a:cubicBezTo>
                  <a:cubicBezTo>
                    <a:pt x="2864758" y="1610551"/>
                    <a:pt x="2794893" y="1562288"/>
                    <a:pt x="2724855" y="1512739"/>
                  </a:cubicBezTo>
                  <a:cubicBezTo>
                    <a:pt x="2654818" y="1463190"/>
                    <a:pt x="2585123" y="1410469"/>
                    <a:pt x="2515515" y="1357234"/>
                  </a:cubicBezTo>
                  <a:cubicBezTo>
                    <a:pt x="2376297" y="1250163"/>
                    <a:pt x="2237937" y="1137778"/>
                    <a:pt x="2100606" y="1025735"/>
                  </a:cubicBezTo>
                  <a:cubicBezTo>
                    <a:pt x="1963274" y="913693"/>
                    <a:pt x="1826286" y="801993"/>
                    <a:pt x="1690840" y="696637"/>
                  </a:cubicBezTo>
                  <a:cubicBezTo>
                    <a:pt x="1657064" y="670148"/>
                    <a:pt x="1622774" y="644431"/>
                    <a:pt x="1589256" y="618799"/>
                  </a:cubicBezTo>
                  <a:cubicBezTo>
                    <a:pt x="1555737" y="593167"/>
                    <a:pt x="1521705" y="568221"/>
                    <a:pt x="1487757" y="543961"/>
                  </a:cubicBezTo>
                  <a:cubicBezTo>
                    <a:pt x="1420549" y="494926"/>
                    <a:pt x="1352998" y="448635"/>
                    <a:pt x="1286389" y="405001"/>
                  </a:cubicBezTo>
                  <a:lnTo>
                    <a:pt x="1236669" y="372854"/>
                  </a:lnTo>
                  <a:cubicBezTo>
                    <a:pt x="1220124" y="362310"/>
                    <a:pt x="1203236" y="352194"/>
                    <a:pt x="1186777" y="341993"/>
                  </a:cubicBezTo>
                  <a:cubicBezTo>
                    <a:pt x="1154030" y="321419"/>
                    <a:pt x="1120426" y="302645"/>
                    <a:pt x="1088022" y="283700"/>
                  </a:cubicBezTo>
                  <a:cubicBezTo>
                    <a:pt x="1022185" y="247010"/>
                    <a:pt x="957977" y="212805"/>
                    <a:pt x="894283" y="183573"/>
                  </a:cubicBezTo>
                  <a:cubicBezTo>
                    <a:pt x="830590" y="154341"/>
                    <a:pt x="768782" y="128623"/>
                    <a:pt x="709289" y="106420"/>
                  </a:cubicBezTo>
                  <a:cubicBezTo>
                    <a:pt x="679113" y="96134"/>
                    <a:pt x="649967" y="85761"/>
                    <a:pt x="621249" y="76845"/>
                  </a:cubicBezTo>
                  <a:lnTo>
                    <a:pt x="578387" y="64244"/>
                  </a:lnTo>
                  <a:cubicBezTo>
                    <a:pt x="564413" y="60129"/>
                    <a:pt x="550612" y="55671"/>
                    <a:pt x="536810" y="52842"/>
                  </a:cubicBezTo>
                  <a:cubicBezTo>
                    <a:pt x="442855" y="28222"/>
                    <a:pt x="346895" y="12011"/>
                    <a:pt x="250060" y="4408"/>
                  </a:cubicBezTo>
                  <a:cubicBezTo>
                    <a:pt x="230172" y="2522"/>
                    <a:pt x="211141" y="2350"/>
                    <a:pt x="193396" y="1407"/>
                  </a:cubicBezTo>
                  <a:cubicBezTo>
                    <a:pt x="175651" y="464"/>
                    <a:pt x="159106" y="-307"/>
                    <a:pt x="143332" y="121"/>
                  </a:cubicBezTo>
                  <a:lnTo>
                    <a:pt x="100470" y="121"/>
                  </a:lnTo>
                  <a:lnTo>
                    <a:pt x="81782" y="121"/>
                  </a:lnTo>
                  <a:lnTo>
                    <a:pt x="64637" y="1150"/>
                  </a:lnTo>
                  <a:lnTo>
                    <a:pt x="0" y="5179"/>
                  </a:lnTo>
                  <a:lnTo>
                    <a:pt x="0" y="13752"/>
                  </a:lnTo>
                  <a:lnTo>
                    <a:pt x="64294" y="21296"/>
                  </a:lnTo>
                  <a:lnTo>
                    <a:pt x="80924" y="23353"/>
                  </a:lnTo>
                  <a:lnTo>
                    <a:pt x="99098" y="26439"/>
                  </a:lnTo>
                  <a:lnTo>
                    <a:pt x="140332" y="33554"/>
                  </a:lnTo>
                  <a:cubicBezTo>
                    <a:pt x="155162" y="35783"/>
                    <a:pt x="171021" y="39641"/>
                    <a:pt x="187909" y="43498"/>
                  </a:cubicBezTo>
                  <a:cubicBezTo>
                    <a:pt x="204797" y="47356"/>
                    <a:pt x="222714" y="50871"/>
                    <a:pt x="241402" y="56186"/>
                  </a:cubicBezTo>
                  <a:cubicBezTo>
                    <a:pt x="330907" y="79794"/>
                    <a:pt x="418124" y="111350"/>
                    <a:pt x="502006" y="150483"/>
                  </a:cubicBezTo>
                  <a:cubicBezTo>
                    <a:pt x="514179" y="155712"/>
                    <a:pt x="526266" y="161884"/>
                    <a:pt x="538525" y="168057"/>
                  </a:cubicBezTo>
                  <a:lnTo>
                    <a:pt x="575815" y="186830"/>
                  </a:lnTo>
                  <a:cubicBezTo>
                    <a:pt x="600847" y="199861"/>
                    <a:pt x="626050" y="214434"/>
                    <a:pt x="651939" y="228836"/>
                  </a:cubicBezTo>
                  <a:cubicBezTo>
                    <a:pt x="703374" y="259525"/>
                    <a:pt x="755923" y="292530"/>
                    <a:pt x="808901" y="330763"/>
                  </a:cubicBezTo>
                  <a:cubicBezTo>
                    <a:pt x="861879" y="368996"/>
                    <a:pt x="915629" y="410401"/>
                    <a:pt x="969979" y="454978"/>
                  </a:cubicBezTo>
                  <a:cubicBezTo>
                    <a:pt x="996725" y="478038"/>
                    <a:pt x="1024242" y="500670"/>
                    <a:pt x="1051160" y="525273"/>
                  </a:cubicBezTo>
                  <a:cubicBezTo>
                    <a:pt x="1064705" y="537531"/>
                    <a:pt x="1078420" y="549533"/>
                    <a:pt x="1091965" y="562135"/>
                  </a:cubicBezTo>
                  <a:cubicBezTo>
                    <a:pt x="1105510" y="574736"/>
                    <a:pt x="1119140" y="587852"/>
                    <a:pt x="1132770" y="600368"/>
                  </a:cubicBezTo>
                  <a:cubicBezTo>
                    <a:pt x="1187206" y="651803"/>
                    <a:pt x="1242070" y="706495"/>
                    <a:pt x="1296848" y="764017"/>
                  </a:cubicBezTo>
                  <a:cubicBezTo>
                    <a:pt x="1324366" y="792392"/>
                    <a:pt x="1351626" y="822053"/>
                    <a:pt x="1379316" y="851628"/>
                  </a:cubicBezTo>
                  <a:cubicBezTo>
                    <a:pt x="1407005" y="881203"/>
                    <a:pt x="1434522" y="911636"/>
                    <a:pt x="1462126" y="942754"/>
                  </a:cubicBezTo>
                  <a:cubicBezTo>
                    <a:pt x="1572968" y="1066283"/>
                    <a:pt x="1685011" y="1197871"/>
                    <a:pt x="1800139" y="1332717"/>
                  </a:cubicBezTo>
                  <a:cubicBezTo>
                    <a:pt x="1915268" y="1467562"/>
                    <a:pt x="2033911" y="1606351"/>
                    <a:pt x="2157527" y="1743082"/>
                  </a:cubicBezTo>
                  <a:cubicBezTo>
                    <a:pt x="2281143" y="1879814"/>
                    <a:pt x="2411273" y="2015602"/>
                    <a:pt x="2548776" y="2144361"/>
                  </a:cubicBezTo>
                  <a:cubicBezTo>
                    <a:pt x="2617356" y="2208569"/>
                    <a:pt x="2687822" y="2271577"/>
                    <a:pt x="2760774" y="2331413"/>
                  </a:cubicBezTo>
                  <a:cubicBezTo>
                    <a:pt x="2796607" y="2361845"/>
                    <a:pt x="2834240" y="2390478"/>
                    <a:pt x="2870931" y="2419710"/>
                  </a:cubicBezTo>
                  <a:lnTo>
                    <a:pt x="2927337" y="2462058"/>
                  </a:lnTo>
                  <a:lnTo>
                    <a:pt x="2955541" y="2482975"/>
                  </a:lnTo>
                  <a:lnTo>
                    <a:pt x="2984345" y="2503292"/>
                  </a:lnTo>
                  <a:cubicBezTo>
                    <a:pt x="3060211" y="2558070"/>
                    <a:pt x="3139164" y="2608048"/>
                    <a:pt x="3218117" y="2655539"/>
                  </a:cubicBezTo>
                  <a:cubicBezTo>
                    <a:pt x="3258322" y="2678342"/>
                    <a:pt x="3297498" y="2701916"/>
                    <a:pt x="3338132" y="2722662"/>
                  </a:cubicBezTo>
                  <a:cubicBezTo>
                    <a:pt x="3358277" y="2733206"/>
                    <a:pt x="3378251" y="2743922"/>
                    <a:pt x="3398139" y="2754209"/>
                  </a:cubicBezTo>
                  <a:lnTo>
                    <a:pt x="3459004" y="2783527"/>
                  </a:lnTo>
                  <a:cubicBezTo>
                    <a:pt x="3466719" y="2787213"/>
                    <a:pt x="3474520" y="2790728"/>
                    <a:pt x="3482321" y="2794328"/>
                  </a:cubicBezTo>
                  <a:lnTo>
                    <a:pt x="3482321" y="1944965"/>
                  </a:lnTo>
                  <a:cubicBezTo>
                    <a:pt x="3439030" y="1927648"/>
                    <a:pt x="3394882" y="1908960"/>
                    <a:pt x="3350647" y="1887786"/>
                  </a:cubicBezTo>
                  <a:close/>
                </a:path>
              </a:pathLst>
            </a:custGeom>
            <a:solidFill>
              <a:srgbClr val="FFAA00"/>
            </a:solidFill>
            <a:ln w="8572"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832135E0-1934-9F74-B07E-56A69004A51C}"/>
                </a:ext>
              </a:extLst>
            </p:cNvPr>
            <p:cNvSpPr/>
            <p:nvPr/>
          </p:nvSpPr>
          <p:spPr>
            <a:xfrm>
              <a:off x="7490814" y="3836193"/>
              <a:ext cx="1813443" cy="2618898"/>
            </a:xfrm>
            <a:custGeom>
              <a:avLst/>
              <a:gdLst>
                <a:gd name="connsiteX0" fmla="*/ 340430 w 1813443"/>
                <a:gd name="connsiteY0" fmla="*/ 0 h 2618898"/>
                <a:gd name="connsiteX1" fmla="*/ 1151218 w 1813443"/>
                <a:gd name="connsiteY1" fmla="*/ 1084421 h 2618898"/>
                <a:gd name="connsiteX2" fmla="*/ 1579157 w 1813443"/>
                <a:gd name="connsiteY2" fmla="*/ 1515875 h 2618898"/>
                <a:gd name="connsiteX3" fmla="*/ 1813443 w 1813443"/>
                <a:gd name="connsiteY3" fmla="*/ 1918783 h 2618898"/>
                <a:gd name="connsiteX4" fmla="*/ 1244829 w 1813443"/>
                <a:gd name="connsiteY4" fmla="*/ 2618899 h 2618898"/>
                <a:gd name="connsiteX5" fmla="*/ 40393 w 1813443"/>
                <a:gd name="connsiteY5" fmla="*/ 1448753 h 2618898"/>
                <a:gd name="connsiteX6" fmla="*/ 340430 w 1813443"/>
                <a:gd name="connsiteY6" fmla="*/ 0 h 26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3443" h="2618898">
                  <a:moveTo>
                    <a:pt x="340430" y="0"/>
                  </a:moveTo>
                  <a:cubicBezTo>
                    <a:pt x="340430" y="0"/>
                    <a:pt x="1010457" y="167164"/>
                    <a:pt x="1151218" y="1084421"/>
                  </a:cubicBezTo>
                  <a:cubicBezTo>
                    <a:pt x="1180535" y="1127284"/>
                    <a:pt x="1433424" y="1341596"/>
                    <a:pt x="1579157" y="1515875"/>
                  </a:cubicBezTo>
                  <a:cubicBezTo>
                    <a:pt x="1724889" y="1690154"/>
                    <a:pt x="1813443" y="1918783"/>
                    <a:pt x="1813443" y="1918783"/>
                  </a:cubicBezTo>
                  <a:cubicBezTo>
                    <a:pt x="1813443" y="1918783"/>
                    <a:pt x="1730547" y="2333177"/>
                    <a:pt x="1244829" y="2618899"/>
                  </a:cubicBezTo>
                  <a:cubicBezTo>
                    <a:pt x="853323" y="2401757"/>
                    <a:pt x="220415" y="1843088"/>
                    <a:pt x="40393" y="1448753"/>
                  </a:cubicBezTo>
                  <a:cubicBezTo>
                    <a:pt x="-139630" y="1054418"/>
                    <a:pt x="340430" y="0"/>
                    <a:pt x="340430" y="0"/>
                  </a:cubicBezTo>
                  <a:close/>
                </a:path>
              </a:pathLst>
            </a:custGeom>
            <a:solidFill>
              <a:srgbClr val="3A454F"/>
            </a:solidFill>
            <a:ln w="8572"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DAE3A67B-227A-60EE-59F2-5E8C40AEC816}"/>
                </a:ext>
              </a:extLst>
            </p:cNvPr>
            <p:cNvSpPr/>
            <p:nvPr/>
          </p:nvSpPr>
          <p:spPr>
            <a:xfrm>
              <a:off x="6482619" y="3836193"/>
              <a:ext cx="1856497" cy="2081660"/>
            </a:xfrm>
            <a:custGeom>
              <a:avLst/>
              <a:gdLst>
                <a:gd name="connsiteX0" fmla="*/ 1348626 w 1856497"/>
                <a:gd name="connsiteY0" fmla="*/ 0 h 2081660"/>
                <a:gd name="connsiteX1" fmla="*/ 1845831 w 1856497"/>
                <a:gd name="connsiteY1" fmla="*/ 617220 h 2081660"/>
                <a:gd name="connsiteX2" fmla="*/ 1128655 w 1856497"/>
                <a:gd name="connsiteY2" fmla="*/ 1680210 h 2081660"/>
                <a:gd name="connsiteX3" fmla="*/ 112728 w 1856497"/>
                <a:gd name="connsiteY3" fmla="*/ 2081660 h 2081660"/>
                <a:gd name="connsiteX4" fmla="*/ 0 w 1856497"/>
                <a:gd name="connsiteY4" fmla="*/ 1958816 h 2081660"/>
                <a:gd name="connsiteX5" fmla="*/ 424167 w 1856497"/>
                <a:gd name="connsiteY5" fmla="*/ 1438723 h 2081660"/>
                <a:gd name="connsiteX6" fmla="*/ 967835 w 1856497"/>
                <a:gd name="connsiteY6" fmla="*/ 130388 h 2081660"/>
                <a:gd name="connsiteX7" fmla="*/ 1348626 w 1856497"/>
                <a:gd name="connsiteY7" fmla="*/ 0 h 208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6497" h="2081660">
                  <a:moveTo>
                    <a:pt x="1348626" y="0"/>
                  </a:moveTo>
                  <a:cubicBezTo>
                    <a:pt x="1348626" y="0"/>
                    <a:pt x="1760106" y="111443"/>
                    <a:pt x="1845831" y="617220"/>
                  </a:cubicBezTo>
                  <a:cubicBezTo>
                    <a:pt x="1931556" y="1122998"/>
                    <a:pt x="1483042" y="1530191"/>
                    <a:pt x="1128655" y="1680210"/>
                  </a:cubicBezTo>
                  <a:cubicBezTo>
                    <a:pt x="774268" y="1830229"/>
                    <a:pt x="112728" y="2081660"/>
                    <a:pt x="112728" y="2081660"/>
                  </a:cubicBezTo>
                  <a:lnTo>
                    <a:pt x="0" y="1958816"/>
                  </a:lnTo>
                  <a:cubicBezTo>
                    <a:pt x="0" y="1958816"/>
                    <a:pt x="144190" y="1738760"/>
                    <a:pt x="424167" y="1438723"/>
                  </a:cubicBezTo>
                  <a:cubicBezTo>
                    <a:pt x="704145" y="1138685"/>
                    <a:pt x="1197492" y="739378"/>
                    <a:pt x="967835" y="130388"/>
                  </a:cubicBezTo>
                  <a:cubicBezTo>
                    <a:pt x="1080461" y="52935"/>
                    <a:pt x="1212160" y="7835"/>
                    <a:pt x="1348626" y="0"/>
                  </a:cubicBezTo>
                  <a:close/>
                </a:path>
              </a:pathLst>
            </a:custGeom>
            <a:solidFill>
              <a:srgbClr val="4D5C69"/>
            </a:solidFill>
            <a:ln w="8572"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D218400E-5C0C-B6B1-1D23-F68A5ABA95D4}"/>
                </a:ext>
              </a:extLst>
            </p:cNvPr>
            <p:cNvSpPr/>
            <p:nvPr/>
          </p:nvSpPr>
          <p:spPr>
            <a:xfrm>
              <a:off x="3259818" y="1941655"/>
              <a:ext cx="501632" cy="797258"/>
            </a:xfrm>
            <a:custGeom>
              <a:avLst/>
              <a:gdLst>
                <a:gd name="connsiteX0" fmla="*/ 478058 w 501632"/>
                <a:gd name="connsiteY0" fmla="*/ 522938 h 797258"/>
                <a:gd name="connsiteX1" fmla="*/ 379474 w 501632"/>
                <a:gd name="connsiteY1" fmla="*/ 466188 h 797258"/>
                <a:gd name="connsiteX2" fmla="*/ 319467 w 501632"/>
                <a:gd name="connsiteY2" fmla="*/ 305797 h 797258"/>
                <a:gd name="connsiteX3" fmla="*/ 344070 w 501632"/>
                <a:gd name="connsiteY3" fmla="*/ 110430 h 797258"/>
                <a:gd name="connsiteX4" fmla="*/ 289463 w 501632"/>
                <a:gd name="connsiteY4" fmla="*/ 16 h 797258"/>
                <a:gd name="connsiteX5" fmla="*/ 247629 w 501632"/>
                <a:gd name="connsiteY5" fmla="*/ 188611 h 797258"/>
                <a:gd name="connsiteX6" fmla="*/ 231599 w 501632"/>
                <a:gd name="connsiteY6" fmla="*/ 297910 h 797258"/>
                <a:gd name="connsiteX7" fmla="*/ 188736 w 501632"/>
                <a:gd name="connsiteY7" fmla="*/ 139319 h 797258"/>
                <a:gd name="connsiteX8" fmla="*/ 133015 w 501632"/>
                <a:gd name="connsiteY8" fmla="*/ 68596 h 797258"/>
                <a:gd name="connsiteX9" fmla="*/ 81580 w 501632"/>
                <a:gd name="connsiteY9" fmla="*/ 61052 h 797258"/>
                <a:gd name="connsiteX10" fmla="*/ 134044 w 501632"/>
                <a:gd name="connsiteY10" fmla="*/ 287195 h 797258"/>
                <a:gd name="connsiteX11" fmla="*/ 94439 w 501632"/>
                <a:gd name="connsiteY11" fmla="*/ 232502 h 797258"/>
                <a:gd name="connsiteX12" fmla="*/ 1170 w 501632"/>
                <a:gd name="connsiteY12" fmla="*/ 204727 h 797258"/>
                <a:gd name="connsiteX13" fmla="*/ 75837 w 501632"/>
                <a:gd name="connsiteY13" fmla="*/ 365376 h 797258"/>
                <a:gd name="connsiteX14" fmla="*/ 125128 w 501632"/>
                <a:gd name="connsiteY14" fmla="*/ 507936 h 797258"/>
                <a:gd name="connsiteX15" fmla="*/ 226198 w 501632"/>
                <a:gd name="connsiteY15" fmla="*/ 707247 h 797258"/>
                <a:gd name="connsiteX16" fmla="*/ 501633 w 501632"/>
                <a:gd name="connsiteY16" fmla="*/ 797258 h 7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1632" h="797258">
                  <a:moveTo>
                    <a:pt x="478058" y="522938"/>
                  </a:moveTo>
                  <a:lnTo>
                    <a:pt x="379474" y="466188"/>
                  </a:lnTo>
                  <a:cubicBezTo>
                    <a:pt x="379474" y="466188"/>
                    <a:pt x="328039" y="341630"/>
                    <a:pt x="319467" y="305797"/>
                  </a:cubicBezTo>
                  <a:cubicBezTo>
                    <a:pt x="310894" y="269964"/>
                    <a:pt x="347328" y="172494"/>
                    <a:pt x="344070" y="110430"/>
                  </a:cubicBezTo>
                  <a:cubicBezTo>
                    <a:pt x="340813" y="48365"/>
                    <a:pt x="320496" y="-1013"/>
                    <a:pt x="289463" y="16"/>
                  </a:cubicBezTo>
                  <a:cubicBezTo>
                    <a:pt x="258431" y="1044"/>
                    <a:pt x="261603" y="144720"/>
                    <a:pt x="247629" y="188611"/>
                  </a:cubicBezTo>
                  <a:cubicBezTo>
                    <a:pt x="233656" y="232502"/>
                    <a:pt x="231599" y="297910"/>
                    <a:pt x="231599" y="297910"/>
                  </a:cubicBezTo>
                  <a:cubicBezTo>
                    <a:pt x="231599" y="297910"/>
                    <a:pt x="202624" y="172494"/>
                    <a:pt x="188736" y="139319"/>
                  </a:cubicBezTo>
                  <a:cubicBezTo>
                    <a:pt x="174849" y="106143"/>
                    <a:pt x="158733" y="81455"/>
                    <a:pt x="133015" y="68596"/>
                  </a:cubicBezTo>
                  <a:cubicBezTo>
                    <a:pt x="107298" y="55737"/>
                    <a:pt x="81580" y="45021"/>
                    <a:pt x="81580" y="61052"/>
                  </a:cubicBezTo>
                  <a:cubicBezTo>
                    <a:pt x="81580" y="77083"/>
                    <a:pt x="121185" y="199326"/>
                    <a:pt x="134044" y="287195"/>
                  </a:cubicBezTo>
                  <a:cubicBezTo>
                    <a:pt x="134044" y="287195"/>
                    <a:pt x="114756" y="248618"/>
                    <a:pt x="94439" y="232502"/>
                  </a:cubicBezTo>
                  <a:cubicBezTo>
                    <a:pt x="74122" y="216386"/>
                    <a:pt x="11371" y="185353"/>
                    <a:pt x="1170" y="204727"/>
                  </a:cubicBezTo>
                  <a:cubicBezTo>
                    <a:pt x="-9031" y="224101"/>
                    <a:pt x="50119" y="292424"/>
                    <a:pt x="75837" y="365376"/>
                  </a:cubicBezTo>
                  <a:cubicBezTo>
                    <a:pt x="101554" y="438328"/>
                    <a:pt x="114413" y="475790"/>
                    <a:pt x="125128" y="507936"/>
                  </a:cubicBezTo>
                  <a:cubicBezTo>
                    <a:pt x="135844" y="540083"/>
                    <a:pt x="226198" y="707247"/>
                    <a:pt x="226198" y="707247"/>
                  </a:cubicBezTo>
                  <a:lnTo>
                    <a:pt x="501633" y="797258"/>
                  </a:lnTo>
                  <a:close/>
                </a:path>
              </a:pathLst>
            </a:custGeom>
            <a:solidFill>
              <a:srgbClr val="DDAD8A"/>
            </a:solidFill>
            <a:ln w="8572"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0170DF3B-7CB1-7CC2-10C7-9C05A3F37E18}"/>
                </a:ext>
              </a:extLst>
            </p:cNvPr>
            <p:cNvSpPr/>
            <p:nvPr/>
          </p:nvSpPr>
          <p:spPr>
            <a:xfrm>
              <a:off x="4369327" y="2595952"/>
              <a:ext cx="1013012" cy="1243070"/>
            </a:xfrm>
            <a:custGeom>
              <a:avLst/>
              <a:gdLst>
                <a:gd name="connsiteX0" fmla="*/ 562956 w 1013012"/>
                <a:gd name="connsiteY0" fmla="*/ 49778 h 1243070"/>
                <a:gd name="connsiteX1" fmla="*/ 295751 w 1013012"/>
                <a:gd name="connsiteY1" fmla="*/ 515865 h 1243070"/>
                <a:gd name="connsiteX2" fmla="*/ 0 w 1013012"/>
                <a:gd name="connsiteY2" fmla="*/ 887312 h 1243070"/>
                <a:gd name="connsiteX3" fmla="*/ 355759 w 1013012"/>
                <a:gd name="connsiteY3" fmla="*/ 1243070 h 1243070"/>
                <a:gd name="connsiteX4" fmla="*/ 674827 w 1013012"/>
                <a:gd name="connsiteY4" fmla="*/ 983067 h 1243070"/>
                <a:gd name="connsiteX5" fmla="*/ 1013012 w 1013012"/>
                <a:gd name="connsiteY5" fmla="*/ 751609 h 1243070"/>
                <a:gd name="connsiteX6" fmla="*/ 783012 w 1013012"/>
                <a:gd name="connsiteY6" fmla="*/ 14374 h 1243070"/>
                <a:gd name="connsiteX7" fmla="*/ 562956 w 1013012"/>
                <a:gd name="connsiteY7" fmla="*/ 49778 h 124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012" h="1243070">
                  <a:moveTo>
                    <a:pt x="562956" y="49778"/>
                  </a:moveTo>
                  <a:cubicBezTo>
                    <a:pt x="562956" y="49778"/>
                    <a:pt x="360045" y="167222"/>
                    <a:pt x="295751" y="515865"/>
                  </a:cubicBezTo>
                  <a:cubicBezTo>
                    <a:pt x="181480" y="597304"/>
                    <a:pt x="51435" y="680200"/>
                    <a:pt x="0" y="887312"/>
                  </a:cubicBezTo>
                  <a:cubicBezTo>
                    <a:pt x="0" y="887312"/>
                    <a:pt x="252889" y="1004498"/>
                    <a:pt x="355759" y="1243070"/>
                  </a:cubicBezTo>
                  <a:cubicBezTo>
                    <a:pt x="477231" y="1138829"/>
                    <a:pt x="599132" y="1097338"/>
                    <a:pt x="674827" y="983067"/>
                  </a:cubicBezTo>
                  <a:cubicBezTo>
                    <a:pt x="750522" y="868795"/>
                    <a:pt x="916400" y="785899"/>
                    <a:pt x="1013012" y="751609"/>
                  </a:cubicBezTo>
                  <a:cubicBezTo>
                    <a:pt x="1013012" y="751609"/>
                    <a:pt x="939117" y="300095"/>
                    <a:pt x="783012" y="14374"/>
                  </a:cubicBezTo>
                  <a:cubicBezTo>
                    <a:pt x="757209" y="-32346"/>
                    <a:pt x="562956" y="49778"/>
                    <a:pt x="562956" y="49778"/>
                  </a:cubicBezTo>
                  <a:close/>
                </a:path>
              </a:pathLst>
            </a:custGeom>
            <a:solidFill>
              <a:srgbClr val="239D80"/>
            </a:solidFill>
            <a:ln w="8572"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979A2ECE-1B09-7EB9-370F-90B4211C597A}"/>
                </a:ext>
              </a:extLst>
            </p:cNvPr>
            <p:cNvSpPr/>
            <p:nvPr/>
          </p:nvSpPr>
          <p:spPr>
            <a:xfrm>
              <a:off x="5018256" y="2017059"/>
              <a:ext cx="2812988" cy="2470644"/>
            </a:xfrm>
            <a:custGeom>
              <a:avLst/>
              <a:gdLst>
                <a:gd name="connsiteX0" fmla="*/ 306218 w 2812988"/>
                <a:gd name="connsiteY0" fmla="*/ 65029 h 2470644"/>
                <a:gd name="connsiteX1" fmla="*/ 25898 w 2812988"/>
                <a:gd name="connsiteY1" fmla="*/ 663990 h 2470644"/>
                <a:gd name="connsiteX2" fmla="*/ 661291 w 2812988"/>
                <a:gd name="connsiteY2" fmla="*/ 1806276 h 2470644"/>
                <a:gd name="connsiteX3" fmla="*/ 1848583 w 2812988"/>
                <a:gd name="connsiteY3" fmla="*/ 2470644 h 2470644"/>
                <a:gd name="connsiteX4" fmla="*/ 2812989 w 2812988"/>
                <a:gd name="connsiteY4" fmla="*/ 1819134 h 2470644"/>
                <a:gd name="connsiteX5" fmla="*/ 1947167 w 2812988"/>
                <a:gd name="connsiteY5" fmla="*/ 906163 h 2470644"/>
                <a:gd name="connsiteX6" fmla="*/ 1497110 w 2812988"/>
                <a:gd name="connsiteY6" fmla="*/ 503256 h 2470644"/>
                <a:gd name="connsiteX7" fmla="*/ 1077743 w 2812988"/>
                <a:gd name="connsiteY7" fmla="*/ 86204 h 2470644"/>
                <a:gd name="connsiteX8" fmla="*/ 306218 w 2812988"/>
                <a:gd name="connsiteY8" fmla="*/ 65029 h 247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2988" h="2470644">
                  <a:moveTo>
                    <a:pt x="306218" y="65029"/>
                  </a:moveTo>
                  <a:cubicBezTo>
                    <a:pt x="306218" y="65029"/>
                    <a:pt x="117023" y="348951"/>
                    <a:pt x="25898" y="663990"/>
                  </a:cubicBezTo>
                  <a:cubicBezTo>
                    <a:pt x="-65228" y="979029"/>
                    <a:pt x="69789" y="1463376"/>
                    <a:pt x="661291" y="1806276"/>
                  </a:cubicBezTo>
                  <a:cubicBezTo>
                    <a:pt x="1252794" y="2149176"/>
                    <a:pt x="1848583" y="2470644"/>
                    <a:pt x="1848583" y="2470644"/>
                  </a:cubicBezTo>
                  <a:cubicBezTo>
                    <a:pt x="1848583" y="2470644"/>
                    <a:pt x="2152906" y="1947722"/>
                    <a:pt x="2812989" y="1819134"/>
                  </a:cubicBezTo>
                  <a:cubicBezTo>
                    <a:pt x="2384364" y="1433372"/>
                    <a:pt x="2182910" y="1159052"/>
                    <a:pt x="1947167" y="906163"/>
                  </a:cubicBezTo>
                  <a:cubicBezTo>
                    <a:pt x="1711423" y="653274"/>
                    <a:pt x="1497110" y="503256"/>
                    <a:pt x="1497110" y="503256"/>
                  </a:cubicBezTo>
                  <a:cubicBezTo>
                    <a:pt x="1497110" y="503256"/>
                    <a:pt x="1412757" y="180501"/>
                    <a:pt x="1077743" y="86204"/>
                  </a:cubicBezTo>
                  <a:cubicBezTo>
                    <a:pt x="742730" y="-8094"/>
                    <a:pt x="573423" y="-38955"/>
                    <a:pt x="306218" y="65029"/>
                  </a:cubicBezTo>
                  <a:close/>
                </a:path>
              </a:pathLst>
            </a:custGeom>
            <a:solidFill>
              <a:srgbClr val="4D5C69"/>
            </a:solidFill>
            <a:ln w="8572"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23B15790-303C-3AE0-3679-EF29C0C8324C}"/>
                </a:ext>
              </a:extLst>
            </p:cNvPr>
            <p:cNvSpPr/>
            <p:nvPr/>
          </p:nvSpPr>
          <p:spPr>
            <a:xfrm>
              <a:off x="5395198" y="2219466"/>
              <a:ext cx="2041626" cy="1859328"/>
            </a:xfrm>
            <a:custGeom>
              <a:avLst/>
              <a:gdLst>
                <a:gd name="connsiteX0" fmla="*/ 1868719 w 2041626"/>
                <a:gd name="connsiteY0" fmla="*/ 1859329 h 1859328"/>
                <a:gd name="connsiteX1" fmla="*/ 2041626 w 2041626"/>
                <a:gd name="connsiteY1" fmla="*/ 1754230 h 1859328"/>
                <a:gd name="connsiteX2" fmla="*/ 1568768 w 2041626"/>
                <a:gd name="connsiteY2" fmla="*/ 1286686 h 1859328"/>
                <a:gd name="connsiteX3" fmla="*/ 660083 w 2041626"/>
                <a:gd name="connsiteY3" fmla="*/ 49417 h 1859328"/>
                <a:gd name="connsiteX4" fmla="*/ 0 w 2041626"/>
                <a:gd name="connsiteY4" fmla="*/ 387259 h 1859328"/>
                <a:gd name="connsiteX5" fmla="*/ 1868719 w 2041626"/>
                <a:gd name="connsiteY5" fmla="*/ 1859329 h 185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1626" h="1859328">
                  <a:moveTo>
                    <a:pt x="1868719" y="1859329"/>
                  </a:moveTo>
                  <a:cubicBezTo>
                    <a:pt x="1923926" y="1820444"/>
                    <a:pt x="1981696" y="1785331"/>
                    <a:pt x="2041626" y="1754230"/>
                  </a:cubicBezTo>
                  <a:cubicBezTo>
                    <a:pt x="1938756" y="1657618"/>
                    <a:pt x="1711071" y="1441934"/>
                    <a:pt x="1568768" y="1286686"/>
                  </a:cubicBezTo>
                  <a:cubicBezTo>
                    <a:pt x="1380173" y="1080946"/>
                    <a:pt x="894369" y="263730"/>
                    <a:pt x="660083" y="49417"/>
                  </a:cubicBezTo>
                  <a:cubicBezTo>
                    <a:pt x="425796" y="-164896"/>
                    <a:pt x="0" y="387259"/>
                    <a:pt x="0" y="387259"/>
                  </a:cubicBezTo>
                  <a:cubicBezTo>
                    <a:pt x="0" y="387259"/>
                    <a:pt x="887340" y="1561434"/>
                    <a:pt x="1868719" y="1859329"/>
                  </a:cubicBezTo>
                  <a:close/>
                </a:path>
              </a:pathLst>
            </a:custGeom>
            <a:solidFill>
              <a:srgbClr val="414E59"/>
            </a:solidFill>
            <a:ln w="8572"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26CBF05A-D456-70C7-7432-7F19F86B56ED}"/>
                </a:ext>
              </a:extLst>
            </p:cNvPr>
            <p:cNvSpPr/>
            <p:nvPr/>
          </p:nvSpPr>
          <p:spPr>
            <a:xfrm>
              <a:off x="5820994" y="2636300"/>
              <a:ext cx="442512" cy="373761"/>
            </a:xfrm>
            <a:custGeom>
              <a:avLst/>
              <a:gdLst>
                <a:gd name="connsiteX0" fmla="*/ 271748 w 442512"/>
                <a:gd name="connsiteY0" fmla="*/ 247231 h 373761"/>
                <a:gd name="connsiteX1" fmla="*/ 0 w 442512"/>
                <a:gd name="connsiteY1" fmla="*/ 264376 h 373761"/>
                <a:gd name="connsiteX2" fmla="*/ 14745 w 442512"/>
                <a:gd name="connsiteY2" fmla="*/ 281521 h 373761"/>
                <a:gd name="connsiteX3" fmla="*/ 47491 w 442512"/>
                <a:gd name="connsiteY3" fmla="*/ 319240 h 373761"/>
                <a:gd name="connsiteX4" fmla="*/ 80581 w 442512"/>
                <a:gd name="connsiteY4" fmla="*/ 356616 h 373761"/>
                <a:gd name="connsiteX5" fmla="*/ 95755 w 442512"/>
                <a:gd name="connsiteY5" fmla="*/ 373761 h 373761"/>
                <a:gd name="connsiteX6" fmla="*/ 229229 w 442512"/>
                <a:gd name="connsiteY6" fmla="*/ 364588 h 373761"/>
                <a:gd name="connsiteX7" fmla="*/ 356187 w 442512"/>
                <a:gd name="connsiteY7" fmla="*/ 356444 h 373761"/>
                <a:gd name="connsiteX8" fmla="*/ 395278 w 442512"/>
                <a:gd name="connsiteY8" fmla="*/ 236429 h 373761"/>
                <a:gd name="connsiteX9" fmla="*/ 426825 w 442512"/>
                <a:gd name="connsiteY9" fmla="*/ 152505 h 373761"/>
                <a:gd name="connsiteX10" fmla="*/ 442512 w 442512"/>
                <a:gd name="connsiteY10" fmla="*/ 114014 h 373761"/>
                <a:gd name="connsiteX11" fmla="*/ 431797 w 442512"/>
                <a:gd name="connsiteY11" fmla="*/ 96269 h 373761"/>
                <a:gd name="connsiteX12" fmla="*/ 408651 w 442512"/>
                <a:gd name="connsiteY12" fmla="*/ 57179 h 373761"/>
                <a:gd name="connsiteX13" fmla="*/ 386020 w 442512"/>
                <a:gd name="connsiteY13" fmla="*/ 17831 h 373761"/>
                <a:gd name="connsiteX14" fmla="*/ 375818 w 442512"/>
                <a:gd name="connsiteY14" fmla="*/ 0 h 373761"/>
                <a:gd name="connsiteX15" fmla="*/ 357302 w 442512"/>
                <a:gd name="connsiteY15" fmla="*/ 39091 h 373761"/>
                <a:gd name="connsiteX16" fmla="*/ 319583 w 442512"/>
                <a:gd name="connsiteY16" fmla="*/ 124816 h 373761"/>
                <a:gd name="connsiteX17" fmla="*/ 285807 w 442512"/>
                <a:gd name="connsiteY17" fmla="*/ 209512 h 373761"/>
                <a:gd name="connsiteX18" fmla="*/ 271748 w 442512"/>
                <a:gd name="connsiteY18" fmla="*/ 247231 h 37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2512" h="373761">
                  <a:moveTo>
                    <a:pt x="271748" y="247231"/>
                  </a:moveTo>
                  <a:lnTo>
                    <a:pt x="0" y="264376"/>
                  </a:lnTo>
                  <a:lnTo>
                    <a:pt x="14745" y="281521"/>
                  </a:lnTo>
                  <a:cubicBezTo>
                    <a:pt x="23317" y="291894"/>
                    <a:pt x="35490" y="305610"/>
                    <a:pt x="47491" y="319240"/>
                  </a:cubicBezTo>
                  <a:cubicBezTo>
                    <a:pt x="59493" y="332870"/>
                    <a:pt x="71409" y="346586"/>
                    <a:pt x="80581" y="356616"/>
                  </a:cubicBezTo>
                  <a:lnTo>
                    <a:pt x="95755" y="373761"/>
                  </a:lnTo>
                  <a:lnTo>
                    <a:pt x="229229" y="364588"/>
                  </a:lnTo>
                  <a:lnTo>
                    <a:pt x="356187" y="356444"/>
                  </a:lnTo>
                  <a:cubicBezTo>
                    <a:pt x="356187" y="356444"/>
                    <a:pt x="373332" y="296952"/>
                    <a:pt x="395278" y="236429"/>
                  </a:cubicBezTo>
                  <a:cubicBezTo>
                    <a:pt x="406079" y="206083"/>
                    <a:pt x="417652" y="175479"/>
                    <a:pt x="426825" y="152505"/>
                  </a:cubicBezTo>
                  <a:cubicBezTo>
                    <a:pt x="435997" y="129531"/>
                    <a:pt x="442512" y="114014"/>
                    <a:pt x="442512" y="114014"/>
                  </a:cubicBezTo>
                  <a:lnTo>
                    <a:pt x="431797" y="96269"/>
                  </a:lnTo>
                  <a:cubicBezTo>
                    <a:pt x="425367" y="85725"/>
                    <a:pt x="417052" y="71409"/>
                    <a:pt x="408651" y="57179"/>
                  </a:cubicBezTo>
                  <a:cubicBezTo>
                    <a:pt x="400250" y="42948"/>
                    <a:pt x="392020" y="28632"/>
                    <a:pt x="386020" y="17831"/>
                  </a:cubicBezTo>
                  <a:lnTo>
                    <a:pt x="375818" y="0"/>
                  </a:lnTo>
                  <a:lnTo>
                    <a:pt x="357302" y="39091"/>
                  </a:lnTo>
                  <a:cubicBezTo>
                    <a:pt x="346415" y="62579"/>
                    <a:pt x="332527" y="93697"/>
                    <a:pt x="319583" y="124816"/>
                  </a:cubicBezTo>
                  <a:cubicBezTo>
                    <a:pt x="306638" y="155934"/>
                    <a:pt x="294380" y="186623"/>
                    <a:pt x="285807" y="209512"/>
                  </a:cubicBezTo>
                  <a:cubicBezTo>
                    <a:pt x="277235" y="232401"/>
                    <a:pt x="271748" y="247231"/>
                    <a:pt x="271748" y="247231"/>
                  </a:cubicBezTo>
                  <a:close/>
                </a:path>
              </a:pathLst>
            </a:custGeom>
            <a:solidFill>
              <a:srgbClr val="55FAAA"/>
            </a:solidFill>
            <a:ln w="8572"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77157BCA-F9B8-E810-69D5-4C125383669C}"/>
                </a:ext>
              </a:extLst>
            </p:cNvPr>
            <p:cNvSpPr/>
            <p:nvPr/>
          </p:nvSpPr>
          <p:spPr>
            <a:xfrm>
              <a:off x="6018161" y="2865958"/>
              <a:ext cx="391763" cy="355844"/>
            </a:xfrm>
            <a:custGeom>
              <a:avLst/>
              <a:gdLst>
                <a:gd name="connsiteX0" fmla="*/ 249288 w 391763"/>
                <a:gd name="connsiteY0" fmla="*/ 236772 h 355844"/>
                <a:gd name="connsiteX1" fmla="*/ 212084 w 391763"/>
                <a:gd name="connsiteY1" fmla="*/ 238916 h 355844"/>
                <a:gd name="connsiteX2" fmla="*/ 127816 w 391763"/>
                <a:gd name="connsiteY2" fmla="*/ 244488 h 355844"/>
                <a:gd name="connsiteX3" fmla="*/ 0 w 391763"/>
                <a:gd name="connsiteY3" fmla="*/ 253060 h 355844"/>
                <a:gd name="connsiteX4" fmla="*/ 15688 w 391763"/>
                <a:gd name="connsiteY4" fmla="*/ 269348 h 355844"/>
                <a:gd name="connsiteX5" fmla="*/ 50406 w 391763"/>
                <a:gd name="connsiteY5" fmla="*/ 304838 h 355844"/>
                <a:gd name="connsiteX6" fmla="*/ 101841 w 391763"/>
                <a:gd name="connsiteY6" fmla="*/ 355844 h 355844"/>
                <a:gd name="connsiteX7" fmla="*/ 140846 w 391763"/>
                <a:gd name="connsiteY7" fmla="*/ 353016 h 355844"/>
                <a:gd name="connsiteX8" fmla="*/ 224342 w 391763"/>
                <a:gd name="connsiteY8" fmla="*/ 347272 h 355844"/>
                <a:gd name="connsiteX9" fmla="*/ 304924 w 391763"/>
                <a:gd name="connsiteY9" fmla="*/ 342214 h 355844"/>
                <a:gd name="connsiteX10" fmla="*/ 340585 w 391763"/>
                <a:gd name="connsiteY10" fmla="*/ 340243 h 355844"/>
                <a:gd name="connsiteX11" fmla="*/ 362188 w 391763"/>
                <a:gd name="connsiteY11" fmla="*/ 226742 h 355844"/>
                <a:gd name="connsiteX12" fmla="*/ 381648 w 391763"/>
                <a:gd name="connsiteY12" fmla="*/ 146933 h 355844"/>
                <a:gd name="connsiteX13" fmla="*/ 391763 w 391763"/>
                <a:gd name="connsiteY13" fmla="*/ 110242 h 355844"/>
                <a:gd name="connsiteX14" fmla="*/ 354387 w 391763"/>
                <a:gd name="connsiteY14" fmla="*/ 55292 h 355844"/>
                <a:gd name="connsiteX15" fmla="*/ 329270 w 391763"/>
                <a:gd name="connsiteY15" fmla="*/ 17145 h 355844"/>
                <a:gd name="connsiteX16" fmla="*/ 317868 w 391763"/>
                <a:gd name="connsiteY16" fmla="*/ 0 h 355844"/>
                <a:gd name="connsiteX17" fmla="*/ 305181 w 391763"/>
                <a:gd name="connsiteY17" fmla="*/ 37633 h 355844"/>
                <a:gd name="connsiteX18" fmla="*/ 279463 w 391763"/>
                <a:gd name="connsiteY18" fmla="*/ 119672 h 355844"/>
                <a:gd name="connsiteX19" fmla="*/ 249288 w 391763"/>
                <a:gd name="connsiteY19" fmla="*/ 236772 h 35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763" h="355844">
                  <a:moveTo>
                    <a:pt x="249288" y="236772"/>
                  </a:moveTo>
                  <a:lnTo>
                    <a:pt x="212084" y="238916"/>
                  </a:lnTo>
                  <a:lnTo>
                    <a:pt x="127816" y="244488"/>
                  </a:lnTo>
                  <a:lnTo>
                    <a:pt x="0" y="253060"/>
                  </a:lnTo>
                  <a:lnTo>
                    <a:pt x="15688" y="269348"/>
                  </a:lnTo>
                  <a:lnTo>
                    <a:pt x="50406" y="304838"/>
                  </a:lnTo>
                  <a:lnTo>
                    <a:pt x="101841" y="355844"/>
                  </a:lnTo>
                  <a:lnTo>
                    <a:pt x="140846" y="353016"/>
                  </a:lnTo>
                  <a:lnTo>
                    <a:pt x="224342" y="347272"/>
                  </a:lnTo>
                  <a:lnTo>
                    <a:pt x="304924" y="342214"/>
                  </a:lnTo>
                  <a:lnTo>
                    <a:pt x="340585" y="340243"/>
                  </a:lnTo>
                  <a:cubicBezTo>
                    <a:pt x="340585" y="340243"/>
                    <a:pt x="349158" y="284264"/>
                    <a:pt x="362188" y="226742"/>
                  </a:cubicBezTo>
                  <a:cubicBezTo>
                    <a:pt x="368618" y="197939"/>
                    <a:pt x="375904" y="168878"/>
                    <a:pt x="381648" y="146933"/>
                  </a:cubicBezTo>
                  <a:cubicBezTo>
                    <a:pt x="387391" y="124987"/>
                    <a:pt x="391763" y="110242"/>
                    <a:pt x="391763" y="110242"/>
                  </a:cubicBezTo>
                  <a:lnTo>
                    <a:pt x="354387" y="55292"/>
                  </a:lnTo>
                  <a:lnTo>
                    <a:pt x="329270" y="17145"/>
                  </a:lnTo>
                  <a:lnTo>
                    <a:pt x="317868" y="0"/>
                  </a:lnTo>
                  <a:cubicBezTo>
                    <a:pt x="317868" y="0"/>
                    <a:pt x="312553" y="15173"/>
                    <a:pt x="305181" y="37633"/>
                  </a:cubicBezTo>
                  <a:cubicBezTo>
                    <a:pt x="297809" y="60093"/>
                    <a:pt x="288036" y="90011"/>
                    <a:pt x="279463" y="119672"/>
                  </a:cubicBezTo>
                  <a:cubicBezTo>
                    <a:pt x="262575" y="178822"/>
                    <a:pt x="249288" y="236772"/>
                    <a:pt x="249288" y="236772"/>
                  </a:cubicBezTo>
                  <a:close/>
                </a:path>
              </a:pathLst>
            </a:custGeom>
            <a:solidFill>
              <a:srgbClr val="55FAAA"/>
            </a:solidFill>
            <a:ln w="8572"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F8F16860-87C2-8553-94A9-00A3BD3D9E6E}"/>
                </a:ext>
              </a:extLst>
            </p:cNvPr>
            <p:cNvSpPr/>
            <p:nvPr/>
          </p:nvSpPr>
          <p:spPr>
            <a:xfrm>
              <a:off x="6227587" y="3088157"/>
              <a:ext cx="343071" cy="332441"/>
            </a:xfrm>
            <a:custGeom>
              <a:avLst/>
              <a:gdLst>
                <a:gd name="connsiteX0" fmla="*/ 228457 w 343071"/>
                <a:gd name="connsiteY0" fmla="*/ 222456 h 332441"/>
                <a:gd name="connsiteX1" fmla="*/ 194167 w 343071"/>
                <a:gd name="connsiteY1" fmla="*/ 224171 h 332441"/>
                <a:gd name="connsiteX2" fmla="*/ 117015 w 343071"/>
                <a:gd name="connsiteY2" fmla="*/ 228629 h 332441"/>
                <a:gd name="connsiteX3" fmla="*/ 37205 w 343071"/>
                <a:gd name="connsiteY3" fmla="*/ 233944 h 332441"/>
                <a:gd name="connsiteX4" fmla="*/ 0 w 343071"/>
                <a:gd name="connsiteY4" fmla="*/ 236515 h 332441"/>
                <a:gd name="connsiteX5" fmla="*/ 16545 w 343071"/>
                <a:gd name="connsiteY5" fmla="*/ 251774 h 332441"/>
                <a:gd name="connsiteX6" fmla="*/ 53321 w 343071"/>
                <a:gd name="connsiteY6" fmla="*/ 284950 h 332441"/>
                <a:gd name="connsiteX7" fmla="*/ 90440 w 343071"/>
                <a:gd name="connsiteY7" fmla="*/ 317697 h 332441"/>
                <a:gd name="connsiteX8" fmla="*/ 107585 w 343071"/>
                <a:gd name="connsiteY8" fmla="*/ 332442 h 332441"/>
                <a:gd name="connsiteX9" fmla="*/ 219885 w 343071"/>
                <a:gd name="connsiteY9" fmla="*/ 325412 h 332441"/>
                <a:gd name="connsiteX10" fmla="*/ 293351 w 343071"/>
                <a:gd name="connsiteY10" fmla="*/ 321726 h 332441"/>
                <a:gd name="connsiteX11" fmla="*/ 326012 w 343071"/>
                <a:gd name="connsiteY11" fmla="*/ 320183 h 332441"/>
                <a:gd name="connsiteX12" fmla="*/ 326527 w 343071"/>
                <a:gd name="connsiteY12" fmla="*/ 287865 h 332441"/>
                <a:gd name="connsiteX13" fmla="*/ 330727 w 343071"/>
                <a:gd name="connsiteY13" fmla="*/ 214998 h 332441"/>
                <a:gd name="connsiteX14" fmla="*/ 338271 w 343071"/>
                <a:gd name="connsiteY14" fmla="*/ 140589 h 332441"/>
                <a:gd name="connsiteX15" fmla="*/ 343071 w 343071"/>
                <a:gd name="connsiteY15" fmla="*/ 106299 h 332441"/>
                <a:gd name="connsiteX16" fmla="*/ 330213 w 343071"/>
                <a:gd name="connsiteY16" fmla="*/ 89926 h 332441"/>
                <a:gd name="connsiteX17" fmla="*/ 302181 w 343071"/>
                <a:gd name="connsiteY17" fmla="*/ 53664 h 332441"/>
                <a:gd name="connsiteX18" fmla="*/ 274577 w 343071"/>
                <a:gd name="connsiteY18" fmla="*/ 17145 h 332441"/>
                <a:gd name="connsiteX19" fmla="*/ 262233 w 343071"/>
                <a:gd name="connsiteY19" fmla="*/ 0 h 332441"/>
                <a:gd name="connsiteX20" fmla="*/ 254860 w 343071"/>
                <a:gd name="connsiteY20" fmla="*/ 35662 h 332441"/>
                <a:gd name="connsiteX21" fmla="*/ 241487 w 343071"/>
                <a:gd name="connsiteY21" fmla="*/ 112814 h 332441"/>
                <a:gd name="connsiteX22" fmla="*/ 231715 w 343071"/>
                <a:gd name="connsiteY22" fmla="*/ 188424 h 332441"/>
                <a:gd name="connsiteX23" fmla="*/ 228457 w 343071"/>
                <a:gd name="connsiteY23" fmla="*/ 222456 h 332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3071" h="332441">
                  <a:moveTo>
                    <a:pt x="228457" y="222456"/>
                  </a:moveTo>
                  <a:lnTo>
                    <a:pt x="194167" y="224171"/>
                  </a:lnTo>
                  <a:lnTo>
                    <a:pt x="117015" y="228629"/>
                  </a:lnTo>
                  <a:lnTo>
                    <a:pt x="37205" y="233944"/>
                  </a:lnTo>
                  <a:lnTo>
                    <a:pt x="0" y="236515"/>
                  </a:lnTo>
                  <a:cubicBezTo>
                    <a:pt x="0" y="236515"/>
                    <a:pt x="6429" y="242773"/>
                    <a:pt x="16545" y="251774"/>
                  </a:cubicBezTo>
                  <a:lnTo>
                    <a:pt x="53321" y="284950"/>
                  </a:lnTo>
                  <a:cubicBezTo>
                    <a:pt x="66608" y="297037"/>
                    <a:pt x="80238" y="308953"/>
                    <a:pt x="90440" y="317697"/>
                  </a:cubicBezTo>
                  <a:cubicBezTo>
                    <a:pt x="100641" y="326441"/>
                    <a:pt x="107585" y="332442"/>
                    <a:pt x="107585" y="332442"/>
                  </a:cubicBezTo>
                  <a:lnTo>
                    <a:pt x="219885" y="325412"/>
                  </a:lnTo>
                  <a:lnTo>
                    <a:pt x="293351" y="321726"/>
                  </a:lnTo>
                  <a:lnTo>
                    <a:pt x="326012" y="320183"/>
                  </a:lnTo>
                  <a:cubicBezTo>
                    <a:pt x="326012" y="320183"/>
                    <a:pt x="326012" y="307238"/>
                    <a:pt x="326527" y="287865"/>
                  </a:cubicBezTo>
                  <a:cubicBezTo>
                    <a:pt x="327041" y="268491"/>
                    <a:pt x="328584" y="241745"/>
                    <a:pt x="330727" y="214998"/>
                  </a:cubicBezTo>
                  <a:cubicBezTo>
                    <a:pt x="332870" y="188252"/>
                    <a:pt x="335528" y="161335"/>
                    <a:pt x="338271" y="140589"/>
                  </a:cubicBezTo>
                  <a:cubicBezTo>
                    <a:pt x="341014" y="119844"/>
                    <a:pt x="343071" y="106299"/>
                    <a:pt x="343071" y="106299"/>
                  </a:cubicBezTo>
                  <a:lnTo>
                    <a:pt x="330213" y="89926"/>
                  </a:lnTo>
                  <a:cubicBezTo>
                    <a:pt x="322412" y="80153"/>
                    <a:pt x="312210" y="67037"/>
                    <a:pt x="302181" y="53664"/>
                  </a:cubicBezTo>
                  <a:lnTo>
                    <a:pt x="274577" y="17145"/>
                  </a:lnTo>
                  <a:cubicBezTo>
                    <a:pt x="267033" y="7201"/>
                    <a:pt x="262233" y="0"/>
                    <a:pt x="262233" y="0"/>
                  </a:cubicBezTo>
                  <a:cubicBezTo>
                    <a:pt x="262233" y="0"/>
                    <a:pt x="258975" y="14488"/>
                    <a:pt x="254860" y="35662"/>
                  </a:cubicBezTo>
                  <a:cubicBezTo>
                    <a:pt x="250746" y="56836"/>
                    <a:pt x="245773" y="84954"/>
                    <a:pt x="241487" y="112814"/>
                  </a:cubicBezTo>
                  <a:cubicBezTo>
                    <a:pt x="237201" y="140675"/>
                    <a:pt x="233858" y="168107"/>
                    <a:pt x="231715" y="188424"/>
                  </a:cubicBezTo>
                  <a:cubicBezTo>
                    <a:pt x="229572" y="208740"/>
                    <a:pt x="228457" y="222456"/>
                    <a:pt x="228457" y="222456"/>
                  </a:cubicBezTo>
                  <a:close/>
                </a:path>
              </a:pathLst>
            </a:custGeom>
            <a:solidFill>
              <a:srgbClr val="55FAAA"/>
            </a:solidFill>
            <a:ln w="8572"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8A3DB8F8-386F-B751-3148-D0D1ED6B6DE4}"/>
                </a:ext>
              </a:extLst>
            </p:cNvPr>
            <p:cNvSpPr/>
            <p:nvPr/>
          </p:nvSpPr>
          <p:spPr>
            <a:xfrm>
              <a:off x="6448929" y="3301183"/>
              <a:ext cx="312553" cy="303380"/>
            </a:xfrm>
            <a:custGeom>
              <a:avLst/>
              <a:gdLst>
                <a:gd name="connsiteX0" fmla="*/ 208312 w 312553"/>
                <a:gd name="connsiteY0" fmla="*/ 204969 h 303380"/>
                <a:gd name="connsiteX1" fmla="*/ 177365 w 312553"/>
                <a:gd name="connsiteY1" fmla="*/ 205911 h 303380"/>
                <a:gd name="connsiteX2" fmla="*/ 107156 w 312553"/>
                <a:gd name="connsiteY2" fmla="*/ 208912 h 303380"/>
                <a:gd name="connsiteX3" fmla="*/ 34290 w 312553"/>
                <a:gd name="connsiteY3" fmla="*/ 212855 h 303380"/>
                <a:gd name="connsiteX4" fmla="*/ 0 w 312553"/>
                <a:gd name="connsiteY4" fmla="*/ 214998 h 303380"/>
                <a:gd name="connsiteX5" fmla="*/ 17574 w 312553"/>
                <a:gd name="connsiteY5" fmla="*/ 229057 h 303380"/>
                <a:gd name="connsiteX6" fmla="*/ 56321 w 312553"/>
                <a:gd name="connsiteY6" fmla="*/ 259661 h 303380"/>
                <a:gd name="connsiteX7" fmla="*/ 113414 w 312553"/>
                <a:gd name="connsiteY7" fmla="*/ 303381 h 303380"/>
                <a:gd name="connsiteX8" fmla="*/ 215770 w 312553"/>
                <a:gd name="connsiteY8" fmla="*/ 298066 h 303380"/>
                <a:gd name="connsiteX9" fmla="*/ 282978 w 312553"/>
                <a:gd name="connsiteY9" fmla="*/ 295751 h 303380"/>
                <a:gd name="connsiteX10" fmla="*/ 312553 w 312553"/>
                <a:gd name="connsiteY10" fmla="*/ 295151 h 303380"/>
                <a:gd name="connsiteX11" fmla="*/ 308095 w 312553"/>
                <a:gd name="connsiteY11" fmla="*/ 265919 h 303380"/>
                <a:gd name="connsiteX12" fmla="*/ 300723 w 312553"/>
                <a:gd name="connsiteY12" fmla="*/ 200168 h 303380"/>
                <a:gd name="connsiteX13" fmla="*/ 296180 w 312553"/>
                <a:gd name="connsiteY13" fmla="*/ 100727 h 303380"/>
                <a:gd name="connsiteX14" fmla="*/ 252031 w 312553"/>
                <a:gd name="connsiteY14" fmla="*/ 50664 h 303380"/>
                <a:gd name="connsiteX15" fmla="*/ 222028 w 312553"/>
                <a:gd name="connsiteY15" fmla="*/ 15859 h 303380"/>
                <a:gd name="connsiteX16" fmla="*/ 208483 w 312553"/>
                <a:gd name="connsiteY16" fmla="*/ 0 h 303380"/>
                <a:gd name="connsiteX17" fmla="*/ 206512 w 312553"/>
                <a:gd name="connsiteY17" fmla="*/ 33004 h 303380"/>
                <a:gd name="connsiteX18" fmla="*/ 204711 w 312553"/>
                <a:gd name="connsiteY18" fmla="*/ 104413 h 303380"/>
                <a:gd name="connsiteX19" fmla="*/ 206426 w 312553"/>
                <a:gd name="connsiteY19" fmla="*/ 173764 h 303380"/>
                <a:gd name="connsiteX20" fmla="*/ 208312 w 312553"/>
                <a:gd name="connsiteY20" fmla="*/ 204969 h 30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2553" h="303380">
                  <a:moveTo>
                    <a:pt x="208312" y="204969"/>
                  </a:moveTo>
                  <a:lnTo>
                    <a:pt x="177365" y="205911"/>
                  </a:lnTo>
                  <a:cubicBezTo>
                    <a:pt x="158677" y="206512"/>
                    <a:pt x="133302" y="207540"/>
                    <a:pt x="107156" y="208912"/>
                  </a:cubicBezTo>
                  <a:lnTo>
                    <a:pt x="34290" y="212855"/>
                  </a:lnTo>
                  <a:lnTo>
                    <a:pt x="0" y="214998"/>
                  </a:lnTo>
                  <a:lnTo>
                    <a:pt x="17574" y="229057"/>
                  </a:lnTo>
                  <a:cubicBezTo>
                    <a:pt x="28203" y="237630"/>
                    <a:pt x="41919" y="248860"/>
                    <a:pt x="56321" y="259661"/>
                  </a:cubicBezTo>
                  <a:lnTo>
                    <a:pt x="113414" y="303381"/>
                  </a:lnTo>
                  <a:cubicBezTo>
                    <a:pt x="113414" y="303381"/>
                    <a:pt x="166478" y="299866"/>
                    <a:pt x="215770" y="298066"/>
                  </a:cubicBezTo>
                  <a:lnTo>
                    <a:pt x="282978" y="295751"/>
                  </a:lnTo>
                  <a:lnTo>
                    <a:pt x="312553" y="295151"/>
                  </a:lnTo>
                  <a:cubicBezTo>
                    <a:pt x="312553" y="295151"/>
                    <a:pt x="310582" y="283578"/>
                    <a:pt x="308095" y="265919"/>
                  </a:cubicBezTo>
                  <a:cubicBezTo>
                    <a:pt x="305610" y="248260"/>
                    <a:pt x="302523" y="224771"/>
                    <a:pt x="300723" y="200168"/>
                  </a:cubicBezTo>
                  <a:cubicBezTo>
                    <a:pt x="296608" y="151305"/>
                    <a:pt x="296180" y="100727"/>
                    <a:pt x="296180" y="100727"/>
                  </a:cubicBezTo>
                  <a:lnTo>
                    <a:pt x="252031" y="50664"/>
                  </a:lnTo>
                  <a:cubicBezTo>
                    <a:pt x="240802" y="38319"/>
                    <a:pt x="230171" y="24946"/>
                    <a:pt x="222028" y="15859"/>
                  </a:cubicBezTo>
                  <a:lnTo>
                    <a:pt x="208483" y="0"/>
                  </a:lnTo>
                  <a:cubicBezTo>
                    <a:pt x="208483" y="0"/>
                    <a:pt x="207712" y="13202"/>
                    <a:pt x="206512" y="33004"/>
                  </a:cubicBezTo>
                  <a:cubicBezTo>
                    <a:pt x="205311" y="52807"/>
                    <a:pt x="204454" y="79038"/>
                    <a:pt x="204711" y="104413"/>
                  </a:cubicBezTo>
                  <a:cubicBezTo>
                    <a:pt x="204968" y="129788"/>
                    <a:pt x="205568" y="155077"/>
                    <a:pt x="206426" y="173764"/>
                  </a:cubicBezTo>
                  <a:cubicBezTo>
                    <a:pt x="207283" y="192453"/>
                    <a:pt x="208312" y="204969"/>
                    <a:pt x="208312" y="204969"/>
                  </a:cubicBezTo>
                  <a:close/>
                </a:path>
              </a:pathLst>
            </a:custGeom>
            <a:solidFill>
              <a:srgbClr val="55FAAA"/>
            </a:solidFill>
            <a:ln w="8572"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C550D65E-DEF6-01FD-1F5E-F96F7826617A}"/>
                </a:ext>
              </a:extLst>
            </p:cNvPr>
            <p:cNvSpPr/>
            <p:nvPr/>
          </p:nvSpPr>
          <p:spPr>
            <a:xfrm>
              <a:off x="6683216" y="3501866"/>
              <a:ext cx="301580" cy="266947"/>
            </a:xfrm>
            <a:custGeom>
              <a:avLst/>
              <a:gdLst>
                <a:gd name="connsiteX0" fmla="*/ 189967 w 301580"/>
                <a:gd name="connsiteY0" fmla="*/ 182766 h 266947"/>
                <a:gd name="connsiteX1" fmla="*/ 161506 w 301580"/>
                <a:gd name="connsiteY1" fmla="*/ 182766 h 266947"/>
                <a:gd name="connsiteX2" fmla="*/ 97641 w 301580"/>
                <a:gd name="connsiteY2" fmla="*/ 183966 h 266947"/>
                <a:gd name="connsiteX3" fmla="*/ 31032 w 301580"/>
                <a:gd name="connsiteY3" fmla="*/ 186709 h 266947"/>
                <a:gd name="connsiteX4" fmla="*/ 0 w 301580"/>
                <a:gd name="connsiteY4" fmla="*/ 188166 h 266947"/>
                <a:gd name="connsiteX5" fmla="*/ 18431 w 301580"/>
                <a:gd name="connsiteY5" fmla="*/ 200854 h 266947"/>
                <a:gd name="connsiteX6" fmla="*/ 59579 w 301580"/>
                <a:gd name="connsiteY6" fmla="*/ 228114 h 266947"/>
                <a:gd name="connsiteX7" fmla="*/ 100813 w 301580"/>
                <a:gd name="connsiteY7" fmla="*/ 255118 h 266947"/>
                <a:gd name="connsiteX8" fmla="*/ 119929 w 301580"/>
                <a:gd name="connsiteY8" fmla="*/ 266948 h 266947"/>
                <a:gd name="connsiteX9" fmla="*/ 149676 w 301580"/>
                <a:gd name="connsiteY9" fmla="*/ 265662 h 266947"/>
                <a:gd name="connsiteX10" fmla="*/ 179594 w 301580"/>
                <a:gd name="connsiteY10" fmla="*/ 264719 h 266947"/>
                <a:gd name="connsiteX11" fmla="*/ 213198 w 301580"/>
                <a:gd name="connsiteY11" fmla="*/ 264033 h 266947"/>
                <a:gd name="connsiteX12" fmla="*/ 301581 w 301580"/>
                <a:gd name="connsiteY12" fmla="*/ 264033 h 266947"/>
                <a:gd name="connsiteX13" fmla="*/ 273720 w 301580"/>
                <a:gd name="connsiteY13" fmla="*/ 181308 h 266947"/>
                <a:gd name="connsiteX14" fmla="*/ 265147 w 301580"/>
                <a:gd name="connsiteY14" fmla="*/ 149419 h 266947"/>
                <a:gd name="connsiteX15" fmla="*/ 258632 w 301580"/>
                <a:gd name="connsiteY15" fmla="*/ 121044 h 266947"/>
                <a:gd name="connsiteX16" fmla="*/ 252803 w 301580"/>
                <a:gd name="connsiteY16" fmla="*/ 93012 h 266947"/>
                <a:gd name="connsiteX17" fmla="*/ 237458 w 301580"/>
                <a:gd name="connsiteY17" fmla="*/ 78867 h 266947"/>
                <a:gd name="connsiteX18" fmla="*/ 204626 w 301580"/>
                <a:gd name="connsiteY18" fmla="*/ 47149 h 266947"/>
                <a:gd name="connsiteX19" fmla="*/ 171707 w 301580"/>
                <a:gd name="connsiteY19" fmla="*/ 15002 h 266947"/>
                <a:gd name="connsiteX20" fmla="*/ 157134 w 301580"/>
                <a:gd name="connsiteY20" fmla="*/ 0 h 266947"/>
                <a:gd name="connsiteX21" fmla="*/ 160220 w 301580"/>
                <a:gd name="connsiteY21" fmla="*/ 30004 h 266947"/>
                <a:gd name="connsiteX22" fmla="*/ 169993 w 301580"/>
                <a:gd name="connsiteY22" fmla="*/ 94040 h 266947"/>
                <a:gd name="connsiteX23" fmla="*/ 182851 w 301580"/>
                <a:gd name="connsiteY23" fmla="*/ 156020 h 266947"/>
                <a:gd name="connsiteX24" fmla="*/ 189967 w 301580"/>
                <a:gd name="connsiteY24" fmla="*/ 182766 h 26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1580" h="266947">
                  <a:moveTo>
                    <a:pt x="189967" y="182766"/>
                  </a:moveTo>
                  <a:lnTo>
                    <a:pt x="161506" y="182766"/>
                  </a:lnTo>
                  <a:cubicBezTo>
                    <a:pt x="144361" y="182766"/>
                    <a:pt x="121472" y="183194"/>
                    <a:pt x="97641" y="183966"/>
                  </a:cubicBezTo>
                  <a:cubicBezTo>
                    <a:pt x="73809" y="184737"/>
                    <a:pt x="49378" y="186023"/>
                    <a:pt x="31032" y="186709"/>
                  </a:cubicBezTo>
                  <a:lnTo>
                    <a:pt x="0" y="188166"/>
                  </a:lnTo>
                  <a:lnTo>
                    <a:pt x="18431" y="200854"/>
                  </a:lnTo>
                  <a:cubicBezTo>
                    <a:pt x="29404" y="208569"/>
                    <a:pt x="44663" y="217999"/>
                    <a:pt x="59579" y="228114"/>
                  </a:cubicBezTo>
                  <a:lnTo>
                    <a:pt x="100813" y="255118"/>
                  </a:lnTo>
                  <a:lnTo>
                    <a:pt x="119929" y="266948"/>
                  </a:lnTo>
                  <a:lnTo>
                    <a:pt x="149676" y="265662"/>
                  </a:lnTo>
                  <a:lnTo>
                    <a:pt x="179594" y="264719"/>
                  </a:lnTo>
                  <a:lnTo>
                    <a:pt x="213198" y="264033"/>
                  </a:lnTo>
                  <a:cubicBezTo>
                    <a:pt x="258975" y="262747"/>
                    <a:pt x="301581" y="264033"/>
                    <a:pt x="301581" y="264033"/>
                  </a:cubicBezTo>
                  <a:cubicBezTo>
                    <a:pt x="301581" y="264033"/>
                    <a:pt x="285978" y="223828"/>
                    <a:pt x="273720" y="181308"/>
                  </a:cubicBezTo>
                  <a:cubicBezTo>
                    <a:pt x="270634" y="170764"/>
                    <a:pt x="267891" y="159706"/>
                    <a:pt x="265147" y="149419"/>
                  </a:cubicBezTo>
                  <a:cubicBezTo>
                    <a:pt x="262404" y="139132"/>
                    <a:pt x="260433" y="129445"/>
                    <a:pt x="258632" y="121044"/>
                  </a:cubicBezTo>
                  <a:cubicBezTo>
                    <a:pt x="254946" y="104327"/>
                    <a:pt x="252803" y="93012"/>
                    <a:pt x="252803" y="93012"/>
                  </a:cubicBezTo>
                  <a:lnTo>
                    <a:pt x="237458" y="78867"/>
                  </a:lnTo>
                  <a:lnTo>
                    <a:pt x="204626" y="47149"/>
                  </a:lnTo>
                  <a:cubicBezTo>
                    <a:pt x="192624" y="35404"/>
                    <a:pt x="180451" y="24003"/>
                    <a:pt x="171707" y="15002"/>
                  </a:cubicBezTo>
                  <a:lnTo>
                    <a:pt x="157134" y="0"/>
                  </a:lnTo>
                  <a:cubicBezTo>
                    <a:pt x="157134" y="0"/>
                    <a:pt x="158163" y="12087"/>
                    <a:pt x="160220" y="30004"/>
                  </a:cubicBezTo>
                  <a:cubicBezTo>
                    <a:pt x="162277" y="47920"/>
                    <a:pt x="165878" y="71066"/>
                    <a:pt x="169993" y="94040"/>
                  </a:cubicBezTo>
                  <a:cubicBezTo>
                    <a:pt x="174107" y="117015"/>
                    <a:pt x="178565" y="139474"/>
                    <a:pt x="182851" y="156020"/>
                  </a:cubicBezTo>
                  <a:cubicBezTo>
                    <a:pt x="187138" y="172564"/>
                    <a:pt x="189967" y="182766"/>
                    <a:pt x="189967" y="182766"/>
                  </a:cubicBezTo>
                  <a:close/>
                </a:path>
              </a:pathLst>
            </a:custGeom>
            <a:solidFill>
              <a:srgbClr val="55FAAA"/>
            </a:solidFill>
            <a:ln w="8572"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2F321824-BC10-4FA3-F13F-C7FAE6243BAB}"/>
                </a:ext>
              </a:extLst>
            </p:cNvPr>
            <p:cNvSpPr/>
            <p:nvPr/>
          </p:nvSpPr>
          <p:spPr>
            <a:xfrm>
              <a:off x="6930361" y="3686603"/>
              <a:ext cx="292579" cy="227257"/>
            </a:xfrm>
            <a:custGeom>
              <a:avLst/>
              <a:gdLst>
                <a:gd name="connsiteX0" fmla="*/ 173593 w 292579"/>
                <a:gd name="connsiteY0" fmla="*/ 157220 h 227257"/>
                <a:gd name="connsiteX1" fmla="*/ 147876 w 292579"/>
                <a:gd name="connsiteY1" fmla="*/ 156705 h 227257"/>
                <a:gd name="connsiteX2" fmla="*/ 89326 w 292579"/>
                <a:gd name="connsiteY2" fmla="*/ 156277 h 227257"/>
                <a:gd name="connsiteX3" fmla="*/ 28375 w 292579"/>
                <a:gd name="connsiteY3" fmla="*/ 157391 h 227257"/>
                <a:gd name="connsiteX4" fmla="*/ 0 w 292579"/>
                <a:gd name="connsiteY4" fmla="*/ 158249 h 227257"/>
                <a:gd name="connsiteX5" fmla="*/ 5315 w 292579"/>
                <a:gd name="connsiteY5" fmla="*/ 161335 h 227257"/>
                <a:gd name="connsiteX6" fmla="*/ 19460 w 292579"/>
                <a:gd name="connsiteY6" fmla="*/ 169221 h 227257"/>
                <a:gd name="connsiteX7" fmla="*/ 62751 w 292579"/>
                <a:gd name="connsiteY7" fmla="*/ 192539 h 227257"/>
                <a:gd name="connsiteX8" fmla="*/ 85897 w 292579"/>
                <a:gd name="connsiteY8" fmla="*/ 204969 h 227257"/>
                <a:gd name="connsiteX9" fmla="*/ 106299 w 292579"/>
                <a:gd name="connsiteY9" fmla="*/ 215341 h 227257"/>
                <a:gd name="connsiteX10" fmla="*/ 126273 w 292579"/>
                <a:gd name="connsiteY10" fmla="*/ 225285 h 227257"/>
                <a:gd name="connsiteX11" fmla="*/ 153534 w 292579"/>
                <a:gd name="connsiteY11" fmla="*/ 224771 h 227257"/>
                <a:gd name="connsiteX12" fmla="*/ 211484 w 292579"/>
                <a:gd name="connsiteY12" fmla="*/ 224771 h 227257"/>
                <a:gd name="connsiteX13" fmla="*/ 292580 w 292579"/>
                <a:gd name="connsiteY13" fmla="*/ 227257 h 227257"/>
                <a:gd name="connsiteX14" fmla="*/ 249717 w 292579"/>
                <a:gd name="connsiteY14" fmla="*/ 158677 h 227257"/>
                <a:gd name="connsiteX15" fmla="*/ 235572 w 292579"/>
                <a:gd name="connsiteY15" fmla="*/ 132274 h 227257"/>
                <a:gd name="connsiteX16" fmla="*/ 224085 w 292579"/>
                <a:gd name="connsiteY16" fmla="*/ 108185 h 227257"/>
                <a:gd name="connsiteX17" fmla="*/ 213369 w 292579"/>
                <a:gd name="connsiteY17" fmla="*/ 84268 h 227257"/>
                <a:gd name="connsiteX18" fmla="*/ 196739 w 292579"/>
                <a:gd name="connsiteY18" fmla="*/ 71495 h 227257"/>
                <a:gd name="connsiteX19" fmla="*/ 179594 w 292579"/>
                <a:gd name="connsiteY19" fmla="*/ 58293 h 227257"/>
                <a:gd name="connsiteX20" fmla="*/ 160477 w 292579"/>
                <a:gd name="connsiteY20" fmla="*/ 42691 h 227257"/>
                <a:gd name="connsiteX21" fmla="*/ 124644 w 292579"/>
                <a:gd name="connsiteY21" fmla="*/ 13545 h 227257"/>
                <a:gd name="connsiteX22" fmla="*/ 113071 w 292579"/>
                <a:gd name="connsiteY22" fmla="*/ 3772 h 227257"/>
                <a:gd name="connsiteX23" fmla="*/ 108700 w 292579"/>
                <a:gd name="connsiteY23" fmla="*/ 0 h 227257"/>
                <a:gd name="connsiteX24" fmla="*/ 110843 w 292579"/>
                <a:gd name="connsiteY24" fmla="*/ 7287 h 227257"/>
                <a:gd name="connsiteX25" fmla="*/ 116929 w 292579"/>
                <a:gd name="connsiteY25" fmla="*/ 26060 h 227257"/>
                <a:gd name="connsiteX26" fmla="*/ 137589 w 292579"/>
                <a:gd name="connsiteY26" fmla="*/ 81353 h 227257"/>
                <a:gd name="connsiteX27" fmla="*/ 149762 w 292579"/>
                <a:gd name="connsiteY27" fmla="*/ 110071 h 227257"/>
                <a:gd name="connsiteX28" fmla="*/ 161249 w 292579"/>
                <a:gd name="connsiteY28" fmla="*/ 134074 h 227257"/>
                <a:gd name="connsiteX29" fmla="*/ 173593 w 292579"/>
                <a:gd name="connsiteY29" fmla="*/ 157220 h 22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579" h="227257">
                  <a:moveTo>
                    <a:pt x="173593" y="157220"/>
                  </a:moveTo>
                  <a:lnTo>
                    <a:pt x="147876" y="156705"/>
                  </a:lnTo>
                  <a:lnTo>
                    <a:pt x="89326" y="156277"/>
                  </a:lnTo>
                  <a:cubicBezTo>
                    <a:pt x="67637" y="156277"/>
                    <a:pt x="45349" y="156791"/>
                    <a:pt x="28375" y="157391"/>
                  </a:cubicBezTo>
                  <a:lnTo>
                    <a:pt x="0" y="158249"/>
                  </a:lnTo>
                  <a:lnTo>
                    <a:pt x="5315" y="161335"/>
                  </a:lnTo>
                  <a:cubicBezTo>
                    <a:pt x="8658" y="163306"/>
                    <a:pt x="13888" y="166050"/>
                    <a:pt x="19460" y="169221"/>
                  </a:cubicBezTo>
                  <a:lnTo>
                    <a:pt x="62751" y="192539"/>
                  </a:lnTo>
                  <a:lnTo>
                    <a:pt x="85897" y="204969"/>
                  </a:lnTo>
                  <a:cubicBezTo>
                    <a:pt x="93183" y="208998"/>
                    <a:pt x="100298" y="212341"/>
                    <a:pt x="106299" y="215341"/>
                  </a:cubicBezTo>
                  <a:lnTo>
                    <a:pt x="126273" y="225285"/>
                  </a:lnTo>
                  <a:lnTo>
                    <a:pt x="153534" y="224771"/>
                  </a:lnTo>
                  <a:lnTo>
                    <a:pt x="211484" y="224771"/>
                  </a:lnTo>
                  <a:cubicBezTo>
                    <a:pt x="253489" y="224771"/>
                    <a:pt x="292580" y="227257"/>
                    <a:pt x="292580" y="227257"/>
                  </a:cubicBezTo>
                  <a:cubicBezTo>
                    <a:pt x="292580" y="227257"/>
                    <a:pt x="269777" y="194510"/>
                    <a:pt x="249717" y="158677"/>
                  </a:cubicBezTo>
                  <a:cubicBezTo>
                    <a:pt x="244745" y="150105"/>
                    <a:pt x="239773" y="141532"/>
                    <a:pt x="235572" y="132274"/>
                  </a:cubicBezTo>
                  <a:cubicBezTo>
                    <a:pt x="231372" y="123015"/>
                    <a:pt x="227000" y="115129"/>
                    <a:pt x="224085" y="108185"/>
                  </a:cubicBezTo>
                  <a:cubicBezTo>
                    <a:pt x="217485" y="93955"/>
                    <a:pt x="213369" y="84268"/>
                    <a:pt x="213369" y="84268"/>
                  </a:cubicBezTo>
                  <a:lnTo>
                    <a:pt x="196739" y="71495"/>
                  </a:lnTo>
                  <a:cubicBezTo>
                    <a:pt x="191767" y="67637"/>
                    <a:pt x="185766" y="63351"/>
                    <a:pt x="179594" y="58293"/>
                  </a:cubicBezTo>
                  <a:lnTo>
                    <a:pt x="160477" y="42691"/>
                  </a:lnTo>
                  <a:lnTo>
                    <a:pt x="124644" y="13545"/>
                  </a:lnTo>
                  <a:cubicBezTo>
                    <a:pt x="119758" y="9601"/>
                    <a:pt x="116072" y="6258"/>
                    <a:pt x="113071" y="3772"/>
                  </a:cubicBezTo>
                  <a:lnTo>
                    <a:pt x="108700" y="0"/>
                  </a:lnTo>
                  <a:lnTo>
                    <a:pt x="110843" y="7287"/>
                  </a:lnTo>
                  <a:cubicBezTo>
                    <a:pt x="112214" y="11916"/>
                    <a:pt x="114272" y="18431"/>
                    <a:pt x="116929" y="26060"/>
                  </a:cubicBezTo>
                  <a:cubicBezTo>
                    <a:pt x="122158" y="41405"/>
                    <a:pt x="129531" y="61636"/>
                    <a:pt x="137589" y="81353"/>
                  </a:cubicBezTo>
                  <a:cubicBezTo>
                    <a:pt x="141618" y="91212"/>
                    <a:pt x="146161" y="100984"/>
                    <a:pt x="149762" y="110071"/>
                  </a:cubicBezTo>
                  <a:cubicBezTo>
                    <a:pt x="153362" y="119158"/>
                    <a:pt x="157820" y="127216"/>
                    <a:pt x="161249" y="134074"/>
                  </a:cubicBezTo>
                  <a:cubicBezTo>
                    <a:pt x="168621" y="148219"/>
                    <a:pt x="173593" y="157220"/>
                    <a:pt x="173593" y="157220"/>
                  </a:cubicBezTo>
                  <a:close/>
                </a:path>
              </a:pathLst>
            </a:custGeom>
            <a:solidFill>
              <a:srgbClr val="55FAAA"/>
            </a:solidFill>
            <a:ln w="8572"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BED449FA-29BE-5D05-696C-D475ADEAC1F1}"/>
                </a:ext>
              </a:extLst>
            </p:cNvPr>
            <p:cNvSpPr/>
            <p:nvPr/>
          </p:nvSpPr>
          <p:spPr>
            <a:xfrm>
              <a:off x="4637989" y="2082088"/>
              <a:ext cx="686485" cy="742549"/>
            </a:xfrm>
            <a:custGeom>
              <a:avLst/>
              <a:gdLst>
                <a:gd name="connsiteX0" fmla="*/ 0 w 686485"/>
                <a:gd name="connsiteY0" fmla="*/ 742550 h 742549"/>
                <a:gd name="connsiteX1" fmla="*/ 550783 w 686485"/>
                <a:gd name="connsiteY1" fmla="*/ 618249 h 742549"/>
                <a:gd name="connsiteX2" fmla="*/ 686486 w 686485"/>
                <a:gd name="connsiteY2" fmla="*/ 0 h 742549"/>
                <a:gd name="connsiteX3" fmla="*/ 370761 w 686485"/>
                <a:gd name="connsiteY3" fmla="*/ 116757 h 742549"/>
              </a:gdLst>
              <a:ahLst/>
              <a:cxnLst>
                <a:cxn ang="0">
                  <a:pos x="connsiteX0" y="connsiteY0"/>
                </a:cxn>
                <a:cxn ang="0">
                  <a:pos x="connsiteX1" y="connsiteY1"/>
                </a:cxn>
                <a:cxn ang="0">
                  <a:pos x="connsiteX2" y="connsiteY2"/>
                </a:cxn>
                <a:cxn ang="0">
                  <a:pos x="connsiteX3" y="connsiteY3"/>
                </a:cxn>
              </a:cxnLst>
              <a:rect l="l" t="t" r="r" b="b"/>
              <a:pathLst>
                <a:path w="686485" h="742549">
                  <a:moveTo>
                    <a:pt x="0" y="742550"/>
                  </a:moveTo>
                  <a:cubicBezTo>
                    <a:pt x="0" y="742550"/>
                    <a:pt x="227171" y="654682"/>
                    <a:pt x="550783" y="618249"/>
                  </a:cubicBezTo>
                  <a:lnTo>
                    <a:pt x="686486" y="0"/>
                  </a:lnTo>
                  <a:lnTo>
                    <a:pt x="370761" y="116757"/>
                  </a:lnTo>
                  <a:close/>
                </a:path>
              </a:pathLst>
            </a:custGeom>
            <a:solidFill>
              <a:srgbClr val="EDC3A4"/>
            </a:solidFill>
            <a:ln w="8572"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55567F30-24CC-257D-9872-64585C29B7B6}"/>
                </a:ext>
              </a:extLst>
            </p:cNvPr>
            <p:cNvSpPr/>
            <p:nvPr/>
          </p:nvSpPr>
          <p:spPr>
            <a:xfrm>
              <a:off x="4665078" y="2299058"/>
              <a:ext cx="376726" cy="515807"/>
            </a:xfrm>
            <a:custGeom>
              <a:avLst/>
              <a:gdLst>
                <a:gd name="connsiteX0" fmla="*/ 0 w 376726"/>
                <a:gd name="connsiteY0" fmla="*/ 515807 h 515807"/>
                <a:gd name="connsiteX1" fmla="*/ 351472 w 376726"/>
                <a:gd name="connsiteY1" fmla="*/ 426482 h 515807"/>
                <a:gd name="connsiteX2" fmla="*/ 374361 w 376726"/>
                <a:gd name="connsiteY2" fmla="*/ 307667 h 515807"/>
                <a:gd name="connsiteX3" fmla="*/ 352244 w 376726"/>
                <a:gd name="connsiteY3" fmla="*/ 0 h 515807"/>
              </a:gdLst>
              <a:ahLst/>
              <a:cxnLst>
                <a:cxn ang="0">
                  <a:pos x="connsiteX0" y="connsiteY0"/>
                </a:cxn>
                <a:cxn ang="0">
                  <a:pos x="connsiteX1" y="connsiteY1"/>
                </a:cxn>
                <a:cxn ang="0">
                  <a:pos x="connsiteX2" y="connsiteY2"/>
                </a:cxn>
                <a:cxn ang="0">
                  <a:pos x="connsiteX3" y="connsiteY3"/>
                </a:cxn>
              </a:cxnLst>
              <a:rect l="l" t="t" r="r" b="b"/>
              <a:pathLst>
                <a:path w="376726" h="515807">
                  <a:moveTo>
                    <a:pt x="0" y="515807"/>
                  </a:moveTo>
                  <a:cubicBezTo>
                    <a:pt x="114777" y="477342"/>
                    <a:pt x="232263" y="447493"/>
                    <a:pt x="351472" y="426482"/>
                  </a:cubicBezTo>
                  <a:cubicBezTo>
                    <a:pt x="360045" y="388163"/>
                    <a:pt x="369303" y="343843"/>
                    <a:pt x="374361" y="307667"/>
                  </a:cubicBezTo>
                  <a:cubicBezTo>
                    <a:pt x="385762" y="225542"/>
                    <a:pt x="352244" y="0"/>
                    <a:pt x="352244" y="0"/>
                  </a:cubicBezTo>
                  <a:close/>
                </a:path>
              </a:pathLst>
            </a:custGeom>
            <a:solidFill>
              <a:srgbClr val="E6B18C"/>
            </a:solidFill>
            <a:ln w="8572"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B1E363CB-8D2A-2F12-240E-27E7174DEAD0}"/>
                </a:ext>
              </a:extLst>
            </p:cNvPr>
            <p:cNvSpPr/>
            <p:nvPr/>
          </p:nvSpPr>
          <p:spPr>
            <a:xfrm>
              <a:off x="4163670" y="1674983"/>
              <a:ext cx="865399" cy="1192586"/>
            </a:xfrm>
            <a:custGeom>
              <a:avLst/>
              <a:gdLst>
                <a:gd name="connsiteX0" fmla="*/ 16718 w 865399"/>
                <a:gd name="connsiteY0" fmla="*/ 190564 h 1192586"/>
                <a:gd name="connsiteX1" fmla="*/ 6003 w 865399"/>
                <a:gd name="connsiteY1" fmla="*/ 528149 h 1192586"/>
                <a:gd name="connsiteX2" fmla="*/ 56409 w 865399"/>
                <a:gd name="connsiteY2" fmla="*/ 628876 h 1192586"/>
                <a:gd name="connsiteX3" fmla="*/ 15690 w 865399"/>
                <a:gd name="connsiteY3" fmla="*/ 842503 h 1192586"/>
                <a:gd name="connsiteX4" fmla="*/ 56752 w 865399"/>
                <a:gd name="connsiteY4" fmla="*/ 886736 h 1192586"/>
                <a:gd name="connsiteX5" fmla="*/ 146420 w 865399"/>
                <a:gd name="connsiteY5" fmla="*/ 893166 h 1192586"/>
                <a:gd name="connsiteX6" fmla="*/ 164251 w 865399"/>
                <a:gd name="connsiteY6" fmla="*/ 945373 h 1192586"/>
                <a:gd name="connsiteX7" fmla="*/ 212086 w 865399"/>
                <a:gd name="connsiteY7" fmla="*/ 968947 h 1192586"/>
                <a:gd name="connsiteX8" fmla="*/ 239946 w 865399"/>
                <a:gd name="connsiteY8" fmla="*/ 968947 h 1192586"/>
                <a:gd name="connsiteX9" fmla="*/ 233517 w 865399"/>
                <a:gd name="connsiteY9" fmla="*/ 1011809 h 1192586"/>
                <a:gd name="connsiteX10" fmla="*/ 278522 w 865399"/>
                <a:gd name="connsiteY10" fmla="*/ 1047471 h 1192586"/>
                <a:gd name="connsiteX11" fmla="*/ 302097 w 865399"/>
                <a:gd name="connsiteY11" fmla="*/ 1175373 h 1192586"/>
                <a:gd name="connsiteX12" fmla="*/ 434285 w 865399"/>
                <a:gd name="connsiteY12" fmla="*/ 1190375 h 1192586"/>
                <a:gd name="connsiteX13" fmla="*/ 824676 w 865399"/>
                <a:gd name="connsiteY13" fmla="*/ 917169 h 1192586"/>
                <a:gd name="connsiteX14" fmla="*/ 865396 w 865399"/>
                <a:gd name="connsiteY14" fmla="*/ 653479 h 1192586"/>
                <a:gd name="connsiteX15" fmla="*/ 675772 w 865399"/>
                <a:gd name="connsiteY15" fmla="*/ 72349 h 1192586"/>
                <a:gd name="connsiteX16" fmla="*/ 16718 w 865399"/>
                <a:gd name="connsiteY16" fmla="*/ 190564 h 119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5399" h="1192586">
                  <a:moveTo>
                    <a:pt x="16718" y="190564"/>
                  </a:moveTo>
                  <a:cubicBezTo>
                    <a:pt x="16718" y="190564"/>
                    <a:pt x="-12171" y="472428"/>
                    <a:pt x="6003" y="528149"/>
                  </a:cubicBezTo>
                  <a:cubicBezTo>
                    <a:pt x="24176" y="583870"/>
                    <a:pt x="53580" y="594672"/>
                    <a:pt x="56409" y="628876"/>
                  </a:cubicBezTo>
                  <a:cubicBezTo>
                    <a:pt x="61381" y="689569"/>
                    <a:pt x="12775" y="831015"/>
                    <a:pt x="15690" y="842503"/>
                  </a:cubicBezTo>
                  <a:cubicBezTo>
                    <a:pt x="18604" y="853990"/>
                    <a:pt x="37807" y="888194"/>
                    <a:pt x="56752" y="886736"/>
                  </a:cubicBezTo>
                  <a:cubicBezTo>
                    <a:pt x="75697" y="885279"/>
                    <a:pt x="130647" y="876021"/>
                    <a:pt x="146420" y="893166"/>
                  </a:cubicBezTo>
                  <a:cubicBezTo>
                    <a:pt x="162194" y="910311"/>
                    <a:pt x="164251" y="941086"/>
                    <a:pt x="164251" y="945373"/>
                  </a:cubicBezTo>
                  <a:cubicBezTo>
                    <a:pt x="164251" y="949659"/>
                    <a:pt x="201370" y="965346"/>
                    <a:pt x="212086" y="968947"/>
                  </a:cubicBezTo>
                  <a:cubicBezTo>
                    <a:pt x="221275" y="970850"/>
                    <a:pt x="230756" y="970850"/>
                    <a:pt x="239946" y="968947"/>
                  </a:cubicBezTo>
                  <a:cubicBezTo>
                    <a:pt x="239946" y="968947"/>
                    <a:pt x="229231" y="1005380"/>
                    <a:pt x="233517" y="1011809"/>
                  </a:cubicBezTo>
                  <a:cubicBezTo>
                    <a:pt x="237803" y="1018239"/>
                    <a:pt x="271407" y="1026811"/>
                    <a:pt x="278522" y="1047471"/>
                  </a:cubicBezTo>
                  <a:cubicBezTo>
                    <a:pt x="285638" y="1068131"/>
                    <a:pt x="290010" y="1164657"/>
                    <a:pt x="302097" y="1175373"/>
                  </a:cubicBezTo>
                  <a:cubicBezTo>
                    <a:pt x="314184" y="1186088"/>
                    <a:pt x="387822" y="1197490"/>
                    <a:pt x="434285" y="1190375"/>
                  </a:cubicBezTo>
                  <a:cubicBezTo>
                    <a:pt x="480748" y="1183259"/>
                    <a:pt x="801102" y="990035"/>
                    <a:pt x="824676" y="917169"/>
                  </a:cubicBezTo>
                  <a:cubicBezTo>
                    <a:pt x="850591" y="831624"/>
                    <a:pt x="864298" y="742856"/>
                    <a:pt x="865396" y="653479"/>
                  </a:cubicBezTo>
                  <a:cubicBezTo>
                    <a:pt x="865396" y="568868"/>
                    <a:pt x="868653" y="229569"/>
                    <a:pt x="675772" y="72349"/>
                  </a:cubicBezTo>
                  <a:cubicBezTo>
                    <a:pt x="482891" y="-84871"/>
                    <a:pt x="160651" y="41659"/>
                    <a:pt x="16718" y="190564"/>
                  </a:cubicBezTo>
                  <a:close/>
                </a:path>
              </a:pathLst>
            </a:custGeom>
            <a:solidFill>
              <a:srgbClr val="F6D4BB"/>
            </a:solidFill>
            <a:ln w="8572"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DF79A444-497A-3980-04FD-7A729700F397}"/>
                </a:ext>
              </a:extLst>
            </p:cNvPr>
            <p:cNvSpPr/>
            <p:nvPr/>
          </p:nvSpPr>
          <p:spPr>
            <a:xfrm>
              <a:off x="4092650" y="1271879"/>
              <a:ext cx="1289345" cy="956970"/>
            </a:xfrm>
            <a:custGeom>
              <a:avLst/>
              <a:gdLst>
                <a:gd name="connsiteX0" fmla="*/ 27731 w 1289345"/>
                <a:gd name="connsiteY0" fmla="*/ 643046 h 956970"/>
                <a:gd name="connsiteX1" fmla="*/ 338484 w 1289345"/>
                <a:gd name="connsiteY1" fmla="*/ 637645 h 956970"/>
                <a:gd name="connsiteX2" fmla="*/ 250616 w 1289345"/>
                <a:gd name="connsiteY2" fmla="*/ 601212 h 956970"/>
                <a:gd name="connsiteX3" fmla="*/ 503762 w 1289345"/>
                <a:gd name="connsiteY3" fmla="*/ 534775 h 956970"/>
                <a:gd name="connsiteX4" fmla="*/ 542081 w 1289345"/>
                <a:gd name="connsiteY4" fmla="*/ 669792 h 956970"/>
                <a:gd name="connsiteX5" fmla="*/ 659953 w 1289345"/>
                <a:gd name="connsiteY5" fmla="*/ 776948 h 956970"/>
                <a:gd name="connsiteX6" fmla="*/ 761794 w 1289345"/>
                <a:gd name="connsiteY6" fmla="*/ 794093 h 956970"/>
                <a:gd name="connsiteX7" fmla="*/ 820344 w 1289345"/>
                <a:gd name="connsiteY7" fmla="*/ 943083 h 956970"/>
                <a:gd name="connsiteX8" fmla="*/ 854634 w 1289345"/>
                <a:gd name="connsiteY8" fmla="*/ 917366 h 956970"/>
                <a:gd name="connsiteX9" fmla="*/ 1017512 w 1289345"/>
                <a:gd name="connsiteY9" fmla="*/ 956971 h 956970"/>
                <a:gd name="connsiteX10" fmla="*/ 1231824 w 1289345"/>
                <a:gd name="connsiteY10" fmla="*/ 810210 h 956970"/>
                <a:gd name="connsiteX11" fmla="*/ 1231824 w 1289345"/>
                <a:gd name="connsiteY11" fmla="*/ 635502 h 956970"/>
                <a:gd name="connsiteX12" fmla="*/ 1289346 w 1289345"/>
                <a:gd name="connsiteY12" fmla="*/ 339751 h 956970"/>
                <a:gd name="connsiteX13" fmla="*/ 887896 w 1289345"/>
                <a:gd name="connsiteY13" fmla="*/ 25397 h 956970"/>
                <a:gd name="connsiteX14" fmla="*/ 732476 w 1289345"/>
                <a:gd name="connsiteY14" fmla="*/ 39713 h 956970"/>
                <a:gd name="connsiteX15" fmla="*/ 515335 w 1289345"/>
                <a:gd name="connsiteY15" fmla="*/ 8252 h 956970"/>
                <a:gd name="connsiteX16" fmla="*/ 19587 w 1289345"/>
                <a:gd name="connsiteY16" fmla="*/ 385442 h 956970"/>
                <a:gd name="connsiteX17" fmla="*/ 27731 w 1289345"/>
                <a:gd name="connsiteY17" fmla="*/ 643046 h 9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9345" h="956970">
                  <a:moveTo>
                    <a:pt x="27731" y="643046"/>
                  </a:moveTo>
                  <a:cubicBezTo>
                    <a:pt x="27731" y="643046"/>
                    <a:pt x="196009" y="695510"/>
                    <a:pt x="338484" y="637645"/>
                  </a:cubicBezTo>
                  <a:lnTo>
                    <a:pt x="250616" y="601212"/>
                  </a:lnTo>
                  <a:cubicBezTo>
                    <a:pt x="250616" y="601212"/>
                    <a:pt x="367802" y="608756"/>
                    <a:pt x="503762" y="534775"/>
                  </a:cubicBezTo>
                  <a:cubicBezTo>
                    <a:pt x="520058" y="578701"/>
                    <a:pt x="532874" y="623852"/>
                    <a:pt x="542081" y="669792"/>
                  </a:cubicBezTo>
                  <a:cubicBezTo>
                    <a:pt x="556054" y="741630"/>
                    <a:pt x="582800" y="761946"/>
                    <a:pt x="659953" y="776948"/>
                  </a:cubicBezTo>
                  <a:cubicBezTo>
                    <a:pt x="737105" y="791950"/>
                    <a:pt x="761794" y="794093"/>
                    <a:pt x="761794" y="794093"/>
                  </a:cubicBezTo>
                  <a:lnTo>
                    <a:pt x="820344" y="943083"/>
                  </a:lnTo>
                  <a:lnTo>
                    <a:pt x="854634" y="917366"/>
                  </a:lnTo>
                  <a:lnTo>
                    <a:pt x="1017512" y="956971"/>
                  </a:lnTo>
                  <a:lnTo>
                    <a:pt x="1231824" y="810210"/>
                  </a:lnTo>
                  <a:cubicBezTo>
                    <a:pt x="1231824" y="810210"/>
                    <a:pt x="1215794" y="775920"/>
                    <a:pt x="1231824" y="635502"/>
                  </a:cubicBezTo>
                  <a:cubicBezTo>
                    <a:pt x="1247855" y="495084"/>
                    <a:pt x="1270744" y="371212"/>
                    <a:pt x="1289346" y="339751"/>
                  </a:cubicBezTo>
                  <a:cubicBezTo>
                    <a:pt x="1262171" y="322606"/>
                    <a:pt x="1029342" y="32598"/>
                    <a:pt x="887896" y="25397"/>
                  </a:cubicBezTo>
                  <a:cubicBezTo>
                    <a:pt x="746449" y="18196"/>
                    <a:pt x="732476" y="39713"/>
                    <a:pt x="732476" y="39713"/>
                  </a:cubicBezTo>
                  <a:cubicBezTo>
                    <a:pt x="732476" y="39713"/>
                    <a:pt x="628235" y="-21752"/>
                    <a:pt x="515335" y="8252"/>
                  </a:cubicBezTo>
                  <a:cubicBezTo>
                    <a:pt x="402435" y="38256"/>
                    <a:pt x="65279" y="254026"/>
                    <a:pt x="19587" y="385442"/>
                  </a:cubicBezTo>
                  <a:cubicBezTo>
                    <a:pt x="-26104" y="516859"/>
                    <a:pt x="21645" y="631902"/>
                    <a:pt x="27731" y="643046"/>
                  </a:cubicBezTo>
                  <a:close/>
                </a:path>
              </a:pathLst>
            </a:custGeom>
            <a:solidFill>
              <a:srgbClr val="613125"/>
            </a:solidFill>
            <a:ln w="8572"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00B475ED-91A1-75CD-77C6-BEED326600C5}"/>
                </a:ext>
              </a:extLst>
            </p:cNvPr>
            <p:cNvSpPr/>
            <p:nvPr/>
          </p:nvSpPr>
          <p:spPr>
            <a:xfrm>
              <a:off x="4930140" y="1611630"/>
              <a:ext cx="451856" cy="617220"/>
            </a:xfrm>
            <a:custGeom>
              <a:avLst/>
              <a:gdLst>
                <a:gd name="connsiteX0" fmla="*/ 25718 w 451856"/>
                <a:gd name="connsiteY0" fmla="*/ 443627 h 617220"/>
                <a:gd name="connsiteX1" fmla="*/ 0 w 451856"/>
                <a:gd name="connsiteY1" fmla="*/ 591503 h 617220"/>
                <a:gd name="connsiteX2" fmla="*/ 17916 w 451856"/>
                <a:gd name="connsiteY2" fmla="*/ 578044 h 617220"/>
                <a:gd name="connsiteX3" fmla="*/ 180023 w 451856"/>
                <a:gd name="connsiteY3" fmla="*/ 617220 h 617220"/>
                <a:gd name="connsiteX4" fmla="*/ 394335 w 451856"/>
                <a:gd name="connsiteY4" fmla="*/ 470459 h 617220"/>
                <a:gd name="connsiteX5" fmla="*/ 394335 w 451856"/>
                <a:gd name="connsiteY5" fmla="*/ 295751 h 617220"/>
                <a:gd name="connsiteX6" fmla="*/ 451856 w 451856"/>
                <a:gd name="connsiteY6" fmla="*/ 0 h 617220"/>
                <a:gd name="connsiteX7" fmla="*/ 25718 w 451856"/>
                <a:gd name="connsiteY7" fmla="*/ 443627 h 61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856" h="617220">
                  <a:moveTo>
                    <a:pt x="25718" y="443627"/>
                  </a:moveTo>
                  <a:cubicBezTo>
                    <a:pt x="8761" y="491084"/>
                    <a:pt x="60" y="541105"/>
                    <a:pt x="0" y="591503"/>
                  </a:cubicBezTo>
                  <a:lnTo>
                    <a:pt x="17916" y="578044"/>
                  </a:lnTo>
                  <a:lnTo>
                    <a:pt x="180023" y="617220"/>
                  </a:lnTo>
                  <a:lnTo>
                    <a:pt x="394335" y="470459"/>
                  </a:lnTo>
                  <a:cubicBezTo>
                    <a:pt x="394335" y="470459"/>
                    <a:pt x="378304" y="436169"/>
                    <a:pt x="394335" y="295751"/>
                  </a:cubicBezTo>
                  <a:cubicBezTo>
                    <a:pt x="410366" y="155334"/>
                    <a:pt x="433254" y="31461"/>
                    <a:pt x="451856" y="0"/>
                  </a:cubicBezTo>
                  <a:cubicBezTo>
                    <a:pt x="452199" y="0"/>
                    <a:pt x="164335" y="38576"/>
                    <a:pt x="25718" y="443627"/>
                  </a:cubicBezTo>
                  <a:close/>
                </a:path>
              </a:pathLst>
            </a:custGeom>
            <a:solidFill>
              <a:srgbClr val="4D271D"/>
            </a:solidFill>
            <a:ln w="8572"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4AF8A340-5192-0F02-4DE6-ECBDC5B317E8}"/>
                </a:ext>
              </a:extLst>
            </p:cNvPr>
            <p:cNvSpPr/>
            <p:nvPr/>
          </p:nvSpPr>
          <p:spPr>
            <a:xfrm>
              <a:off x="4945484" y="1980667"/>
              <a:ext cx="196941" cy="387485"/>
            </a:xfrm>
            <a:custGeom>
              <a:avLst/>
              <a:gdLst>
                <a:gd name="connsiteX0" fmla="*/ 0 w 196941"/>
                <a:gd name="connsiteY0" fmla="*/ 226752 h 387485"/>
                <a:gd name="connsiteX1" fmla="*/ 10373 w 196941"/>
                <a:gd name="connsiteY1" fmla="*/ 74590 h 387485"/>
                <a:gd name="connsiteX2" fmla="*/ 112214 w 196941"/>
                <a:gd name="connsiteY2" fmla="*/ 1723 h 387485"/>
                <a:gd name="connsiteX3" fmla="*/ 196825 w 196941"/>
                <a:gd name="connsiteY3" fmla="*/ 160315 h 387485"/>
                <a:gd name="connsiteX4" fmla="*/ 122930 w 196941"/>
                <a:gd name="connsiteY4" fmla="*/ 350024 h 387485"/>
                <a:gd name="connsiteX5" fmla="*/ 44663 w 196941"/>
                <a:gd name="connsiteY5" fmla="*/ 387486 h 38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941" h="387485">
                  <a:moveTo>
                    <a:pt x="0" y="226752"/>
                  </a:moveTo>
                  <a:cubicBezTo>
                    <a:pt x="10801" y="176800"/>
                    <a:pt x="14290" y="125545"/>
                    <a:pt x="10373" y="74590"/>
                  </a:cubicBezTo>
                  <a:cubicBezTo>
                    <a:pt x="10373" y="74590"/>
                    <a:pt x="96098" y="-13278"/>
                    <a:pt x="112214" y="1723"/>
                  </a:cubicBezTo>
                  <a:cubicBezTo>
                    <a:pt x="128330" y="16725"/>
                    <a:pt x="193653" y="136740"/>
                    <a:pt x="196825" y="160315"/>
                  </a:cubicBezTo>
                  <a:cubicBezTo>
                    <a:pt x="199996" y="183889"/>
                    <a:pt x="137932" y="330650"/>
                    <a:pt x="122930" y="350024"/>
                  </a:cubicBezTo>
                  <a:cubicBezTo>
                    <a:pt x="107928" y="369398"/>
                    <a:pt x="44663" y="387486"/>
                    <a:pt x="44663" y="387486"/>
                  </a:cubicBezTo>
                  <a:close/>
                </a:path>
              </a:pathLst>
            </a:custGeom>
            <a:solidFill>
              <a:srgbClr val="F6D4BB"/>
            </a:solidFill>
            <a:ln w="8572"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3970630E-B2FD-5AD7-DF82-015865C35AD9}"/>
                </a:ext>
              </a:extLst>
            </p:cNvPr>
            <p:cNvSpPr/>
            <p:nvPr/>
          </p:nvSpPr>
          <p:spPr>
            <a:xfrm>
              <a:off x="4283040" y="2192689"/>
              <a:ext cx="148197" cy="133176"/>
            </a:xfrm>
            <a:custGeom>
              <a:avLst/>
              <a:gdLst>
                <a:gd name="connsiteX0" fmla="*/ 9305 w 148197"/>
                <a:gd name="connsiteY0" fmla="*/ 34960 h 133176"/>
                <a:gd name="connsiteX1" fmla="*/ 13934 w 148197"/>
                <a:gd name="connsiteY1" fmla="*/ 133115 h 133176"/>
                <a:gd name="connsiteX2" fmla="*/ 113804 w 148197"/>
                <a:gd name="connsiteY2" fmla="*/ 104826 h 133176"/>
                <a:gd name="connsiteX3" fmla="*/ 144922 w 148197"/>
                <a:gd name="connsiteY3" fmla="*/ 7956 h 133176"/>
                <a:gd name="connsiteX4" fmla="*/ 9305 w 148197"/>
                <a:gd name="connsiteY4" fmla="*/ 34960 h 133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197" h="133176">
                  <a:moveTo>
                    <a:pt x="9305" y="34960"/>
                  </a:moveTo>
                  <a:cubicBezTo>
                    <a:pt x="9305" y="34960"/>
                    <a:pt x="-14441" y="55705"/>
                    <a:pt x="13934" y="133115"/>
                  </a:cubicBezTo>
                  <a:cubicBezTo>
                    <a:pt x="13934" y="133115"/>
                    <a:pt x="53282" y="135858"/>
                    <a:pt x="113804" y="104826"/>
                  </a:cubicBezTo>
                  <a:cubicBezTo>
                    <a:pt x="154009" y="84166"/>
                    <a:pt x="150323" y="26645"/>
                    <a:pt x="144922" y="7956"/>
                  </a:cubicBezTo>
                  <a:cubicBezTo>
                    <a:pt x="144922" y="7956"/>
                    <a:pt x="115090" y="-22219"/>
                    <a:pt x="9305" y="34960"/>
                  </a:cubicBezTo>
                  <a:close/>
                </a:path>
              </a:pathLst>
            </a:custGeom>
            <a:solidFill>
              <a:srgbClr val="FAF1E6"/>
            </a:solidFill>
            <a:ln w="8572"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25DE2CF0-2972-6563-E506-74129F125FFA}"/>
                </a:ext>
              </a:extLst>
            </p:cNvPr>
            <p:cNvSpPr/>
            <p:nvPr/>
          </p:nvSpPr>
          <p:spPr>
            <a:xfrm>
              <a:off x="4279319" y="2219870"/>
              <a:ext cx="75430" cy="101028"/>
            </a:xfrm>
            <a:custGeom>
              <a:avLst/>
              <a:gdLst>
                <a:gd name="connsiteX0" fmla="*/ 74406 w 75430"/>
                <a:gd name="connsiteY0" fmla="*/ 44127 h 101028"/>
                <a:gd name="connsiteX1" fmla="*/ 46459 w 75430"/>
                <a:gd name="connsiteY1" fmla="*/ 100620 h 101028"/>
                <a:gd name="connsiteX2" fmla="*/ 1025 w 75430"/>
                <a:gd name="connsiteY2" fmla="*/ 56900 h 101028"/>
                <a:gd name="connsiteX3" fmla="*/ 29057 w 75430"/>
                <a:gd name="connsiteY3" fmla="*/ 407 h 101028"/>
                <a:gd name="connsiteX4" fmla="*/ 74406 w 75430"/>
                <a:gd name="connsiteY4" fmla="*/ 44127 h 101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0" h="101028">
                  <a:moveTo>
                    <a:pt x="74406" y="44127"/>
                  </a:moveTo>
                  <a:cubicBezTo>
                    <a:pt x="79206" y="71816"/>
                    <a:pt x="66690" y="97105"/>
                    <a:pt x="46459" y="100620"/>
                  </a:cubicBezTo>
                  <a:cubicBezTo>
                    <a:pt x="26228" y="104135"/>
                    <a:pt x="5826" y="84589"/>
                    <a:pt x="1025" y="56900"/>
                  </a:cubicBezTo>
                  <a:cubicBezTo>
                    <a:pt x="-3776" y="29211"/>
                    <a:pt x="8740" y="3922"/>
                    <a:pt x="29057" y="407"/>
                  </a:cubicBezTo>
                  <a:cubicBezTo>
                    <a:pt x="49374" y="-3108"/>
                    <a:pt x="69605" y="16524"/>
                    <a:pt x="74406" y="44127"/>
                  </a:cubicBezTo>
                  <a:close/>
                </a:path>
              </a:pathLst>
            </a:custGeom>
            <a:solidFill>
              <a:srgbClr val="874434"/>
            </a:solidFill>
            <a:ln w="8572"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DF70C05A-EB8A-3194-C3F3-E851B61CA309}"/>
                </a:ext>
              </a:extLst>
            </p:cNvPr>
            <p:cNvSpPr/>
            <p:nvPr/>
          </p:nvSpPr>
          <p:spPr>
            <a:xfrm>
              <a:off x="4266028" y="2184149"/>
              <a:ext cx="176248" cy="103936"/>
            </a:xfrm>
            <a:custGeom>
              <a:avLst/>
              <a:gdLst>
                <a:gd name="connsiteX0" fmla="*/ 0 w 176248"/>
                <a:gd name="connsiteY0" fmla="*/ 74532 h 103936"/>
                <a:gd name="connsiteX1" fmla="*/ 19202 w 176248"/>
                <a:gd name="connsiteY1" fmla="*/ 40242 h 103936"/>
                <a:gd name="connsiteX2" fmla="*/ 170164 w 176248"/>
                <a:gd name="connsiteY2" fmla="*/ 1066 h 103936"/>
                <a:gd name="connsiteX3" fmla="*/ 156277 w 176248"/>
                <a:gd name="connsiteY3" fmla="*/ 103936 h 103936"/>
                <a:gd name="connsiteX4" fmla="*/ 156791 w 176248"/>
                <a:gd name="connsiteY4" fmla="*/ 18211 h 103936"/>
                <a:gd name="connsiteX5" fmla="*/ 0 w 176248"/>
                <a:gd name="connsiteY5" fmla="*/ 74532 h 10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248" h="103936">
                  <a:moveTo>
                    <a:pt x="0" y="74532"/>
                  </a:moveTo>
                  <a:lnTo>
                    <a:pt x="19202" y="40242"/>
                  </a:lnTo>
                  <a:cubicBezTo>
                    <a:pt x="19202" y="40242"/>
                    <a:pt x="74324" y="-7678"/>
                    <a:pt x="170164" y="1066"/>
                  </a:cubicBezTo>
                  <a:cubicBezTo>
                    <a:pt x="181746" y="35656"/>
                    <a:pt x="176619" y="73658"/>
                    <a:pt x="156277" y="103936"/>
                  </a:cubicBezTo>
                  <a:cubicBezTo>
                    <a:pt x="156277" y="103936"/>
                    <a:pt x="170850" y="58930"/>
                    <a:pt x="156791" y="18211"/>
                  </a:cubicBezTo>
                  <a:cubicBezTo>
                    <a:pt x="156791" y="18983"/>
                    <a:pt x="79724" y="7495"/>
                    <a:pt x="0" y="74532"/>
                  </a:cubicBezTo>
                  <a:close/>
                </a:path>
              </a:pathLst>
            </a:custGeom>
            <a:solidFill>
              <a:srgbClr val="613125"/>
            </a:solidFill>
            <a:ln w="8572"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4090EEC0-7DB2-4E7B-AFD9-0BAE38DF71D0}"/>
                </a:ext>
              </a:extLst>
            </p:cNvPr>
            <p:cNvSpPr/>
            <p:nvPr/>
          </p:nvSpPr>
          <p:spPr>
            <a:xfrm>
              <a:off x="4203534" y="2086077"/>
              <a:ext cx="277234" cy="161405"/>
            </a:xfrm>
            <a:custGeom>
              <a:avLst/>
              <a:gdLst>
                <a:gd name="connsiteX0" fmla="*/ 0 w 277234"/>
                <a:gd name="connsiteY0" fmla="*/ 144916 h 161405"/>
                <a:gd name="connsiteX1" fmla="*/ 79467 w 277234"/>
                <a:gd name="connsiteY1" fmla="*/ 156146 h 161405"/>
                <a:gd name="connsiteX2" fmla="*/ 177794 w 277234"/>
                <a:gd name="connsiteY2" fmla="*/ 60048 h 161405"/>
                <a:gd name="connsiteX3" fmla="*/ 277235 w 277234"/>
                <a:gd name="connsiteY3" fmla="*/ 726 h 161405"/>
                <a:gd name="connsiteX4" fmla="*/ 177622 w 277234"/>
                <a:gd name="connsiteY4" fmla="*/ 25587 h 161405"/>
                <a:gd name="connsiteX5" fmla="*/ 0 w 277234"/>
                <a:gd name="connsiteY5" fmla="*/ 144916 h 16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34" h="161405">
                  <a:moveTo>
                    <a:pt x="0" y="144916"/>
                  </a:moveTo>
                  <a:cubicBezTo>
                    <a:pt x="0" y="144916"/>
                    <a:pt x="30175" y="172691"/>
                    <a:pt x="79467" y="156146"/>
                  </a:cubicBezTo>
                  <a:cubicBezTo>
                    <a:pt x="108442" y="146459"/>
                    <a:pt x="150962" y="84394"/>
                    <a:pt x="177794" y="60048"/>
                  </a:cubicBezTo>
                  <a:cubicBezTo>
                    <a:pt x="206340" y="33422"/>
                    <a:pt x="240244" y="13199"/>
                    <a:pt x="277235" y="726"/>
                  </a:cubicBezTo>
                  <a:cubicBezTo>
                    <a:pt x="277235" y="726"/>
                    <a:pt x="233515" y="-6646"/>
                    <a:pt x="177622" y="25587"/>
                  </a:cubicBezTo>
                  <a:cubicBezTo>
                    <a:pt x="124215" y="56448"/>
                    <a:pt x="68409" y="121427"/>
                    <a:pt x="0" y="144916"/>
                  </a:cubicBezTo>
                  <a:close/>
                </a:path>
              </a:pathLst>
            </a:custGeom>
            <a:solidFill>
              <a:srgbClr val="4D271D"/>
            </a:solidFill>
            <a:ln w="8572"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80CD4A59-072E-ACCB-E9A1-8C349F320B58}"/>
                </a:ext>
              </a:extLst>
            </p:cNvPr>
            <p:cNvSpPr/>
            <p:nvPr/>
          </p:nvSpPr>
          <p:spPr>
            <a:xfrm>
              <a:off x="4307690" y="2254833"/>
              <a:ext cx="33519" cy="43891"/>
            </a:xfrm>
            <a:custGeom>
              <a:avLst/>
              <a:gdLst>
                <a:gd name="connsiteX0" fmla="*/ 31976 w 33519"/>
                <a:gd name="connsiteY0" fmla="*/ 16879 h 43891"/>
                <a:gd name="connsiteX1" fmla="*/ 23918 w 33519"/>
                <a:gd name="connsiteY1" fmla="*/ 43282 h 43891"/>
                <a:gd name="connsiteX2" fmla="*/ 1544 w 33519"/>
                <a:gd name="connsiteY2" fmla="*/ 26995 h 43891"/>
                <a:gd name="connsiteX3" fmla="*/ 9602 w 33519"/>
                <a:gd name="connsiteY3" fmla="*/ 591 h 43891"/>
                <a:gd name="connsiteX4" fmla="*/ 31976 w 33519"/>
                <a:gd name="connsiteY4" fmla="*/ 16879 h 43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 h="43891">
                  <a:moveTo>
                    <a:pt x="31976" y="16879"/>
                  </a:moveTo>
                  <a:cubicBezTo>
                    <a:pt x="35919" y="28623"/>
                    <a:pt x="31976" y="40453"/>
                    <a:pt x="23918" y="43282"/>
                  </a:cubicBezTo>
                  <a:cubicBezTo>
                    <a:pt x="15860" y="46111"/>
                    <a:pt x="5487" y="38825"/>
                    <a:pt x="1544" y="26995"/>
                  </a:cubicBezTo>
                  <a:cubicBezTo>
                    <a:pt x="-2400" y="15165"/>
                    <a:pt x="1544" y="3420"/>
                    <a:pt x="9602" y="591"/>
                  </a:cubicBezTo>
                  <a:cubicBezTo>
                    <a:pt x="17660" y="-2238"/>
                    <a:pt x="28033" y="5392"/>
                    <a:pt x="31976" y="16879"/>
                  </a:cubicBezTo>
                  <a:close/>
                </a:path>
              </a:pathLst>
            </a:custGeom>
            <a:solidFill>
              <a:srgbClr val="4D271D"/>
            </a:solidFill>
            <a:ln w="8572"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C710123F-0C50-8563-EB17-7BCCDC27F7F7}"/>
                </a:ext>
              </a:extLst>
            </p:cNvPr>
            <p:cNvSpPr/>
            <p:nvPr/>
          </p:nvSpPr>
          <p:spPr>
            <a:xfrm>
              <a:off x="4325566" y="2224214"/>
              <a:ext cx="32629" cy="44674"/>
            </a:xfrm>
            <a:custGeom>
              <a:avLst/>
              <a:gdLst>
                <a:gd name="connsiteX0" fmla="*/ 32188 w 32629"/>
                <a:gd name="connsiteY0" fmla="*/ 19552 h 44674"/>
                <a:gd name="connsiteX1" fmla="*/ 20186 w 32629"/>
                <a:gd name="connsiteY1" fmla="*/ 44498 h 44674"/>
                <a:gd name="connsiteX2" fmla="*/ 469 w 32629"/>
                <a:gd name="connsiteY2" fmla="*/ 25124 h 44674"/>
                <a:gd name="connsiteX3" fmla="*/ 12471 w 32629"/>
                <a:gd name="connsiteY3" fmla="*/ 178 h 44674"/>
                <a:gd name="connsiteX4" fmla="*/ 32188 w 32629"/>
                <a:gd name="connsiteY4" fmla="*/ 19552 h 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9" h="44674">
                  <a:moveTo>
                    <a:pt x="32188" y="19552"/>
                  </a:moveTo>
                  <a:cubicBezTo>
                    <a:pt x="34245" y="31811"/>
                    <a:pt x="28930" y="42955"/>
                    <a:pt x="20186" y="44498"/>
                  </a:cubicBezTo>
                  <a:cubicBezTo>
                    <a:pt x="11442" y="46041"/>
                    <a:pt x="2613" y="37297"/>
                    <a:pt x="469" y="25124"/>
                  </a:cubicBezTo>
                  <a:cubicBezTo>
                    <a:pt x="-1674" y="12951"/>
                    <a:pt x="3727" y="1721"/>
                    <a:pt x="12471" y="178"/>
                  </a:cubicBezTo>
                  <a:cubicBezTo>
                    <a:pt x="21215" y="-1365"/>
                    <a:pt x="30216" y="7293"/>
                    <a:pt x="32188" y="19552"/>
                  </a:cubicBezTo>
                  <a:close/>
                </a:path>
              </a:pathLst>
            </a:custGeom>
            <a:solidFill>
              <a:srgbClr val="FAF1E6"/>
            </a:solidFill>
            <a:ln w="8572"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B02A7D30-E917-6AA8-0E7C-B2258708B1B8}"/>
                </a:ext>
              </a:extLst>
            </p:cNvPr>
            <p:cNvSpPr/>
            <p:nvPr/>
          </p:nvSpPr>
          <p:spPr>
            <a:xfrm>
              <a:off x="4364097" y="2606725"/>
              <a:ext cx="139903" cy="38646"/>
            </a:xfrm>
            <a:custGeom>
              <a:avLst/>
              <a:gdLst>
                <a:gd name="connsiteX0" fmla="*/ 39519 w 139903"/>
                <a:gd name="connsiteY0" fmla="*/ 37205 h 38646"/>
                <a:gd name="connsiteX1" fmla="*/ 90954 w 139903"/>
                <a:gd name="connsiteY1" fmla="*/ 6858 h 38646"/>
                <a:gd name="connsiteX2" fmla="*/ 139903 w 139903"/>
                <a:gd name="connsiteY2" fmla="*/ 4629 h 38646"/>
                <a:gd name="connsiteX3" fmla="*/ 88468 w 139903"/>
                <a:gd name="connsiteY3" fmla="*/ 0 h 38646"/>
                <a:gd name="connsiteX4" fmla="*/ 58464 w 139903"/>
                <a:gd name="connsiteY4" fmla="*/ 11144 h 38646"/>
                <a:gd name="connsiteX5" fmla="*/ 0 w 139903"/>
                <a:gd name="connsiteY5" fmla="*/ 32404 h 38646"/>
                <a:gd name="connsiteX6" fmla="*/ 39519 w 139903"/>
                <a:gd name="connsiteY6" fmla="*/ 37205 h 3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903" h="38646">
                  <a:moveTo>
                    <a:pt x="39519" y="37205"/>
                  </a:moveTo>
                  <a:cubicBezTo>
                    <a:pt x="39519" y="37205"/>
                    <a:pt x="78524" y="8230"/>
                    <a:pt x="90954" y="6858"/>
                  </a:cubicBezTo>
                  <a:cubicBezTo>
                    <a:pt x="103384" y="5487"/>
                    <a:pt x="139903" y="4629"/>
                    <a:pt x="139903" y="4629"/>
                  </a:cubicBezTo>
                  <a:cubicBezTo>
                    <a:pt x="139903" y="4629"/>
                    <a:pt x="101670" y="0"/>
                    <a:pt x="88468" y="0"/>
                  </a:cubicBezTo>
                  <a:cubicBezTo>
                    <a:pt x="77633" y="892"/>
                    <a:pt x="67251" y="4749"/>
                    <a:pt x="58464" y="11144"/>
                  </a:cubicBezTo>
                  <a:cubicBezTo>
                    <a:pt x="52378" y="14831"/>
                    <a:pt x="13630" y="34805"/>
                    <a:pt x="0" y="32404"/>
                  </a:cubicBezTo>
                  <a:cubicBezTo>
                    <a:pt x="12233" y="38499"/>
                    <a:pt x="26189" y="40197"/>
                    <a:pt x="39519" y="37205"/>
                  </a:cubicBezTo>
                  <a:close/>
                </a:path>
              </a:pathLst>
            </a:custGeom>
            <a:solidFill>
              <a:srgbClr val="8C391A"/>
            </a:solidFill>
            <a:ln w="8572"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25EC4280-4C72-4113-27AC-E46FCC75945E}"/>
                </a:ext>
              </a:extLst>
            </p:cNvPr>
            <p:cNvSpPr/>
            <p:nvPr/>
          </p:nvSpPr>
          <p:spPr>
            <a:xfrm>
              <a:off x="4513002" y="2586408"/>
              <a:ext cx="51437" cy="24260"/>
            </a:xfrm>
            <a:custGeom>
              <a:avLst/>
              <a:gdLst>
                <a:gd name="connsiteX0" fmla="*/ 0 w 51437"/>
                <a:gd name="connsiteY0" fmla="*/ 24260 h 24260"/>
                <a:gd name="connsiteX1" fmla="*/ 22117 w 51437"/>
                <a:gd name="connsiteY1" fmla="*/ 20317 h 24260"/>
                <a:gd name="connsiteX2" fmla="*/ 37462 w 51437"/>
                <a:gd name="connsiteY2" fmla="*/ 18602 h 24260"/>
                <a:gd name="connsiteX3" fmla="*/ 51435 w 51437"/>
                <a:gd name="connsiteY3" fmla="*/ 24260 h 24260"/>
                <a:gd name="connsiteX4" fmla="*/ 43548 w 51437"/>
                <a:gd name="connsiteY4" fmla="*/ 11744 h 24260"/>
                <a:gd name="connsiteX5" fmla="*/ 9944 w 51437"/>
                <a:gd name="connsiteY5" fmla="*/ 0 h 24260"/>
                <a:gd name="connsiteX6" fmla="*/ 25289 w 51437"/>
                <a:gd name="connsiteY6" fmla="*/ 13545 h 24260"/>
                <a:gd name="connsiteX7" fmla="*/ 0 w 51437"/>
                <a:gd name="connsiteY7" fmla="*/ 24260 h 2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7" h="24260">
                  <a:moveTo>
                    <a:pt x="0" y="24260"/>
                  </a:moveTo>
                  <a:cubicBezTo>
                    <a:pt x="0" y="24260"/>
                    <a:pt x="13545" y="21431"/>
                    <a:pt x="22117" y="20317"/>
                  </a:cubicBezTo>
                  <a:lnTo>
                    <a:pt x="37462" y="18602"/>
                  </a:lnTo>
                  <a:lnTo>
                    <a:pt x="51435" y="24260"/>
                  </a:lnTo>
                  <a:cubicBezTo>
                    <a:pt x="51538" y="18885"/>
                    <a:pt x="48443" y="13965"/>
                    <a:pt x="43548" y="11744"/>
                  </a:cubicBezTo>
                  <a:cubicBezTo>
                    <a:pt x="32730" y="6807"/>
                    <a:pt x="21483" y="2880"/>
                    <a:pt x="9944" y="0"/>
                  </a:cubicBezTo>
                  <a:cubicBezTo>
                    <a:pt x="9944" y="0"/>
                    <a:pt x="28546" y="11744"/>
                    <a:pt x="25289" y="13545"/>
                  </a:cubicBezTo>
                  <a:cubicBezTo>
                    <a:pt x="22031" y="15345"/>
                    <a:pt x="0" y="24260"/>
                    <a:pt x="0" y="24260"/>
                  </a:cubicBezTo>
                  <a:close/>
                </a:path>
              </a:pathLst>
            </a:custGeom>
            <a:solidFill>
              <a:srgbClr val="8C391A"/>
            </a:solidFill>
            <a:ln w="8572"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B422F11B-3DFB-377D-DDA7-419D979964AD}"/>
                </a:ext>
              </a:extLst>
            </p:cNvPr>
            <p:cNvSpPr/>
            <p:nvPr/>
          </p:nvSpPr>
          <p:spPr>
            <a:xfrm>
              <a:off x="4280165" y="2520170"/>
              <a:ext cx="75445" cy="19946"/>
            </a:xfrm>
            <a:custGeom>
              <a:avLst/>
              <a:gdLst>
                <a:gd name="connsiteX0" fmla="*/ 28297 w 75445"/>
                <a:gd name="connsiteY0" fmla="*/ 19947 h 19946"/>
                <a:gd name="connsiteX1" fmla="*/ 2579 w 75445"/>
                <a:gd name="connsiteY1" fmla="*/ 17290 h 19946"/>
                <a:gd name="connsiteX2" fmla="*/ 5751 w 75445"/>
                <a:gd name="connsiteY2" fmla="*/ 144 h 19946"/>
                <a:gd name="connsiteX3" fmla="*/ 75445 w 75445"/>
                <a:gd name="connsiteY3" fmla="*/ 3916 h 19946"/>
                <a:gd name="connsiteX4" fmla="*/ 28297 w 75445"/>
                <a:gd name="connsiteY4" fmla="*/ 19947 h 19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45" h="19946">
                  <a:moveTo>
                    <a:pt x="28297" y="19947"/>
                  </a:moveTo>
                  <a:lnTo>
                    <a:pt x="2579" y="17290"/>
                  </a:lnTo>
                  <a:cubicBezTo>
                    <a:pt x="2579" y="17290"/>
                    <a:pt x="-4965" y="1173"/>
                    <a:pt x="5751" y="144"/>
                  </a:cubicBezTo>
                  <a:cubicBezTo>
                    <a:pt x="16467" y="-884"/>
                    <a:pt x="75445" y="3916"/>
                    <a:pt x="75445" y="3916"/>
                  </a:cubicBezTo>
                  <a:cubicBezTo>
                    <a:pt x="75445" y="3916"/>
                    <a:pt x="29325" y="7688"/>
                    <a:pt x="28297" y="19947"/>
                  </a:cubicBezTo>
                  <a:close/>
                </a:path>
              </a:pathLst>
            </a:custGeom>
            <a:solidFill>
              <a:srgbClr val="8C391A"/>
            </a:solidFill>
            <a:ln w="8572"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294DE4B6-09D7-A157-841A-91CC8D8F2A9E}"/>
                </a:ext>
              </a:extLst>
            </p:cNvPr>
            <p:cNvSpPr/>
            <p:nvPr/>
          </p:nvSpPr>
          <p:spPr>
            <a:xfrm>
              <a:off x="5085294" y="2082088"/>
              <a:ext cx="239180" cy="821845"/>
            </a:xfrm>
            <a:custGeom>
              <a:avLst/>
              <a:gdLst>
                <a:gd name="connsiteX0" fmla="*/ 239181 w 239180"/>
                <a:gd name="connsiteY0" fmla="*/ 0 h 821845"/>
                <a:gd name="connsiteX1" fmla="*/ 38842 w 239180"/>
                <a:gd name="connsiteY1" fmla="*/ 275349 h 821845"/>
                <a:gd name="connsiteX2" fmla="*/ 73132 w 239180"/>
                <a:gd name="connsiteY2" fmla="*/ 821846 h 821845"/>
                <a:gd name="connsiteX3" fmla="*/ 239181 w 239180"/>
                <a:gd name="connsiteY3" fmla="*/ 0 h 821845"/>
              </a:gdLst>
              <a:ahLst/>
              <a:cxnLst>
                <a:cxn ang="0">
                  <a:pos x="connsiteX0" y="connsiteY0"/>
                </a:cxn>
                <a:cxn ang="0">
                  <a:pos x="connsiteX1" y="connsiteY1"/>
                </a:cxn>
                <a:cxn ang="0">
                  <a:pos x="connsiteX2" y="connsiteY2"/>
                </a:cxn>
                <a:cxn ang="0">
                  <a:pos x="connsiteX3" y="connsiteY3"/>
                </a:cxn>
              </a:cxnLst>
              <a:rect l="l" t="t" r="r" b="b"/>
              <a:pathLst>
                <a:path w="239180" h="821845">
                  <a:moveTo>
                    <a:pt x="239181" y="0"/>
                  </a:moveTo>
                  <a:cubicBezTo>
                    <a:pt x="239181" y="0"/>
                    <a:pt x="121566" y="82553"/>
                    <a:pt x="38842" y="275349"/>
                  </a:cubicBezTo>
                  <a:cubicBezTo>
                    <a:pt x="-43883" y="468144"/>
                    <a:pt x="23840" y="755409"/>
                    <a:pt x="73132" y="821846"/>
                  </a:cubicBezTo>
                  <a:cubicBezTo>
                    <a:pt x="73475" y="821846"/>
                    <a:pt x="167772" y="393221"/>
                    <a:pt x="239181" y="0"/>
                  </a:cubicBezTo>
                  <a:close/>
                </a:path>
              </a:pathLst>
            </a:custGeom>
            <a:solidFill>
              <a:srgbClr val="55FAAA"/>
            </a:solidFill>
            <a:ln w="8572"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E11D32B8-704B-4690-6294-5554B403D98B}"/>
                </a:ext>
              </a:extLst>
            </p:cNvPr>
            <p:cNvSpPr/>
            <p:nvPr/>
          </p:nvSpPr>
          <p:spPr>
            <a:xfrm>
              <a:off x="5221098" y="1448923"/>
              <a:ext cx="1229974" cy="1314488"/>
            </a:xfrm>
            <a:custGeom>
              <a:avLst/>
              <a:gdLst>
                <a:gd name="connsiteX0" fmla="*/ 103376 w 1229974"/>
                <a:gd name="connsiteY0" fmla="*/ 633165 h 1314488"/>
                <a:gd name="connsiteX1" fmla="*/ 93775 w 1229974"/>
                <a:gd name="connsiteY1" fmla="*/ 1196807 h 1314488"/>
                <a:gd name="connsiteX2" fmla="*/ 885617 w 1229974"/>
                <a:gd name="connsiteY2" fmla="*/ 1071391 h 1314488"/>
                <a:gd name="connsiteX3" fmla="*/ 1229974 w 1229974"/>
                <a:gd name="connsiteY3" fmla="*/ 647224 h 1314488"/>
                <a:gd name="connsiteX4" fmla="*/ 955654 w 1229974"/>
                <a:gd name="connsiteY4" fmla="*/ 0 h 1314488"/>
                <a:gd name="connsiteX5" fmla="*/ 574178 w 1229974"/>
                <a:gd name="connsiteY5" fmla="*/ 317183 h 1314488"/>
                <a:gd name="connsiteX6" fmla="*/ 103376 w 1229974"/>
                <a:gd name="connsiteY6" fmla="*/ 633165 h 131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9974" h="1314488">
                  <a:moveTo>
                    <a:pt x="103376" y="633165"/>
                  </a:moveTo>
                  <a:cubicBezTo>
                    <a:pt x="103376" y="633165"/>
                    <a:pt x="-122681" y="966549"/>
                    <a:pt x="93775" y="1196807"/>
                  </a:cubicBezTo>
                  <a:cubicBezTo>
                    <a:pt x="310231" y="1427064"/>
                    <a:pt x="712024" y="1283903"/>
                    <a:pt x="885617" y="1071391"/>
                  </a:cubicBezTo>
                  <a:cubicBezTo>
                    <a:pt x="1059210" y="858879"/>
                    <a:pt x="1131390" y="771354"/>
                    <a:pt x="1229974" y="647224"/>
                  </a:cubicBezTo>
                  <a:cubicBezTo>
                    <a:pt x="1229974" y="647224"/>
                    <a:pt x="955654" y="321469"/>
                    <a:pt x="955654" y="0"/>
                  </a:cubicBezTo>
                  <a:cubicBezTo>
                    <a:pt x="827067" y="55721"/>
                    <a:pt x="692050" y="195024"/>
                    <a:pt x="574178" y="317183"/>
                  </a:cubicBezTo>
                  <a:cubicBezTo>
                    <a:pt x="456306" y="439341"/>
                    <a:pt x="227591" y="497548"/>
                    <a:pt x="103376" y="633165"/>
                  </a:cubicBezTo>
                  <a:close/>
                </a:path>
              </a:pathLst>
            </a:custGeom>
            <a:solidFill>
              <a:srgbClr val="32AD90"/>
            </a:solidFill>
            <a:ln w="8572"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78807570-8729-A6D4-C2A1-C4BE96697DC9}"/>
                </a:ext>
              </a:extLst>
            </p:cNvPr>
            <p:cNvSpPr/>
            <p:nvPr/>
          </p:nvSpPr>
          <p:spPr>
            <a:xfrm>
              <a:off x="5395283" y="2105063"/>
              <a:ext cx="305523" cy="348386"/>
            </a:xfrm>
            <a:custGeom>
              <a:avLst/>
              <a:gdLst>
                <a:gd name="connsiteX0" fmla="*/ 194939 w 305523"/>
                <a:gd name="connsiteY0" fmla="*/ 140761 h 348386"/>
                <a:gd name="connsiteX1" fmla="*/ 226143 w 305523"/>
                <a:gd name="connsiteY1" fmla="*/ 348387 h 348386"/>
                <a:gd name="connsiteX2" fmla="*/ 305524 w 305523"/>
                <a:gd name="connsiteY2" fmla="*/ 285550 h 348386"/>
                <a:gd name="connsiteX3" fmla="*/ 274234 w 305523"/>
                <a:gd name="connsiteY3" fmla="*/ 77924 h 348386"/>
                <a:gd name="connsiteX4" fmla="*/ 79296 w 305523"/>
                <a:gd name="connsiteY4" fmla="*/ 0 h 348386"/>
                <a:gd name="connsiteX5" fmla="*/ 0 w 305523"/>
                <a:gd name="connsiteY5" fmla="*/ 62751 h 348386"/>
                <a:gd name="connsiteX6" fmla="*/ 194939 w 305523"/>
                <a:gd name="connsiteY6" fmla="*/ 140761 h 34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523" h="348386">
                  <a:moveTo>
                    <a:pt x="194939" y="140761"/>
                  </a:moveTo>
                  <a:lnTo>
                    <a:pt x="226143" y="348387"/>
                  </a:lnTo>
                  <a:lnTo>
                    <a:pt x="305524" y="285550"/>
                  </a:lnTo>
                  <a:lnTo>
                    <a:pt x="274234" y="77924"/>
                  </a:lnTo>
                  <a:lnTo>
                    <a:pt x="79296" y="0"/>
                  </a:lnTo>
                  <a:lnTo>
                    <a:pt x="0" y="62751"/>
                  </a:lnTo>
                  <a:lnTo>
                    <a:pt x="194939" y="140761"/>
                  </a:lnTo>
                  <a:close/>
                </a:path>
              </a:pathLst>
            </a:custGeom>
            <a:solidFill>
              <a:srgbClr val="55FAAA"/>
            </a:solidFill>
            <a:ln w="8572"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699BB11A-4004-848C-DF91-21C14B3E35A5}"/>
                </a:ext>
              </a:extLst>
            </p:cNvPr>
            <p:cNvSpPr/>
            <p:nvPr/>
          </p:nvSpPr>
          <p:spPr>
            <a:xfrm>
              <a:off x="5546245" y="2039654"/>
              <a:ext cx="249373" cy="284435"/>
            </a:xfrm>
            <a:custGeom>
              <a:avLst/>
              <a:gdLst>
                <a:gd name="connsiteX0" fmla="*/ 159106 w 249373"/>
                <a:gd name="connsiteY0" fmla="*/ 114957 h 284435"/>
                <a:gd name="connsiteX1" fmla="*/ 184652 w 249373"/>
                <a:gd name="connsiteY1" fmla="*/ 284436 h 284435"/>
                <a:gd name="connsiteX2" fmla="*/ 249374 w 249373"/>
                <a:gd name="connsiteY2" fmla="*/ 233172 h 284435"/>
                <a:gd name="connsiteX3" fmla="*/ 223914 w 249373"/>
                <a:gd name="connsiteY3" fmla="*/ 63608 h 284435"/>
                <a:gd name="connsiteX4" fmla="*/ 64723 w 249373"/>
                <a:gd name="connsiteY4" fmla="*/ 0 h 284435"/>
                <a:gd name="connsiteX5" fmla="*/ 0 w 249373"/>
                <a:gd name="connsiteY5" fmla="*/ 51264 h 284435"/>
                <a:gd name="connsiteX6" fmla="*/ 159106 w 249373"/>
                <a:gd name="connsiteY6" fmla="*/ 114957 h 28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373" h="284435">
                  <a:moveTo>
                    <a:pt x="159106" y="114957"/>
                  </a:moveTo>
                  <a:lnTo>
                    <a:pt x="184652" y="284436"/>
                  </a:lnTo>
                  <a:lnTo>
                    <a:pt x="249374" y="233172"/>
                  </a:lnTo>
                  <a:lnTo>
                    <a:pt x="223914" y="63608"/>
                  </a:lnTo>
                  <a:lnTo>
                    <a:pt x="64723" y="0"/>
                  </a:lnTo>
                  <a:lnTo>
                    <a:pt x="0" y="51264"/>
                  </a:lnTo>
                  <a:lnTo>
                    <a:pt x="159106" y="114957"/>
                  </a:lnTo>
                  <a:close/>
                </a:path>
              </a:pathLst>
            </a:custGeom>
            <a:solidFill>
              <a:srgbClr val="55FAAA"/>
            </a:solidFill>
            <a:ln w="8572"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41378712-0393-7B51-B75E-45F352D7D654}"/>
                </a:ext>
              </a:extLst>
            </p:cNvPr>
            <p:cNvSpPr/>
            <p:nvPr/>
          </p:nvSpPr>
          <p:spPr>
            <a:xfrm>
              <a:off x="5669432" y="1986334"/>
              <a:ext cx="203596" cy="232143"/>
            </a:xfrm>
            <a:custGeom>
              <a:avLst/>
              <a:gdLst>
                <a:gd name="connsiteX0" fmla="*/ 129874 w 203596"/>
                <a:gd name="connsiteY0" fmla="*/ 93869 h 232143"/>
                <a:gd name="connsiteX1" fmla="*/ 150705 w 203596"/>
                <a:gd name="connsiteY1" fmla="*/ 232143 h 232143"/>
                <a:gd name="connsiteX2" fmla="*/ 203597 w 203596"/>
                <a:gd name="connsiteY2" fmla="*/ 190309 h 232143"/>
                <a:gd name="connsiteX3" fmla="*/ 182766 w 203596"/>
                <a:gd name="connsiteY3" fmla="*/ 51949 h 232143"/>
                <a:gd name="connsiteX4" fmla="*/ 52892 w 203596"/>
                <a:gd name="connsiteY4" fmla="*/ 0 h 232143"/>
                <a:gd name="connsiteX5" fmla="*/ 0 w 203596"/>
                <a:gd name="connsiteY5" fmla="*/ 41834 h 232143"/>
                <a:gd name="connsiteX6" fmla="*/ 129874 w 203596"/>
                <a:gd name="connsiteY6" fmla="*/ 93869 h 23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596" h="232143">
                  <a:moveTo>
                    <a:pt x="129874" y="93869"/>
                  </a:moveTo>
                  <a:lnTo>
                    <a:pt x="150705" y="232143"/>
                  </a:lnTo>
                  <a:lnTo>
                    <a:pt x="203597" y="190309"/>
                  </a:lnTo>
                  <a:lnTo>
                    <a:pt x="182766" y="51949"/>
                  </a:lnTo>
                  <a:lnTo>
                    <a:pt x="52892" y="0"/>
                  </a:lnTo>
                  <a:lnTo>
                    <a:pt x="0" y="41834"/>
                  </a:lnTo>
                  <a:lnTo>
                    <a:pt x="129874" y="93869"/>
                  </a:lnTo>
                  <a:close/>
                </a:path>
              </a:pathLst>
            </a:custGeom>
            <a:solidFill>
              <a:srgbClr val="55FAAA"/>
            </a:solidFill>
            <a:ln w="8572"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5815F07-BEB4-FE54-2CAF-6F14495E680C}"/>
                </a:ext>
              </a:extLst>
            </p:cNvPr>
            <p:cNvSpPr/>
            <p:nvPr/>
          </p:nvSpPr>
          <p:spPr>
            <a:xfrm>
              <a:off x="6176747" y="1363027"/>
              <a:ext cx="375051" cy="732948"/>
            </a:xfrm>
            <a:custGeom>
              <a:avLst/>
              <a:gdLst>
                <a:gd name="connsiteX0" fmla="*/ 5 w 375051"/>
                <a:gd name="connsiteY0" fmla="*/ 85725 h 732948"/>
                <a:gd name="connsiteX1" fmla="*/ 150024 w 375051"/>
                <a:gd name="connsiteY1" fmla="*/ 0 h 732948"/>
                <a:gd name="connsiteX2" fmla="*/ 255037 w 375051"/>
                <a:gd name="connsiteY2" fmla="*/ 369646 h 732948"/>
                <a:gd name="connsiteX3" fmla="*/ 375052 w 375051"/>
                <a:gd name="connsiteY3" fmla="*/ 617220 h 732948"/>
                <a:gd name="connsiteX4" fmla="*/ 274325 w 375051"/>
                <a:gd name="connsiteY4" fmla="*/ 732949 h 732948"/>
                <a:gd name="connsiteX5" fmla="*/ 5 w 375051"/>
                <a:gd name="connsiteY5" fmla="*/ 85725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051" h="732948">
                  <a:moveTo>
                    <a:pt x="5" y="85725"/>
                  </a:moveTo>
                  <a:cubicBezTo>
                    <a:pt x="5" y="85725"/>
                    <a:pt x="99618" y="28975"/>
                    <a:pt x="150024" y="0"/>
                  </a:cubicBezTo>
                  <a:cubicBezTo>
                    <a:pt x="150024" y="0"/>
                    <a:pt x="184314" y="193910"/>
                    <a:pt x="255037" y="369646"/>
                  </a:cubicBezTo>
                  <a:cubicBezTo>
                    <a:pt x="325760" y="545382"/>
                    <a:pt x="375052" y="617220"/>
                    <a:pt x="375052" y="617220"/>
                  </a:cubicBezTo>
                  <a:lnTo>
                    <a:pt x="274325" y="732949"/>
                  </a:lnTo>
                  <a:cubicBezTo>
                    <a:pt x="274325" y="732949"/>
                    <a:pt x="-1367" y="458629"/>
                    <a:pt x="5" y="85725"/>
                  </a:cubicBezTo>
                  <a:close/>
                </a:path>
              </a:pathLst>
            </a:custGeom>
            <a:solidFill>
              <a:srgbClr val="55FAAA"/>
            </a:solidFill>
            <a:ln w="8572"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B95EDA54-0BFC-963E-F9C7-8B32F582FE8A}"/>
                </a:ext>
              </a:extLst>
            </p:cNvPr>
            <p:cNvSpPr/>
            <p:nvPr/>
          </p:nvSpPr>
          <p:spPr>
            <a:xfrm>
              <a:off x="6326771" y="1145841"/>
              <a:ext cx="2673195" cy="1561557"/>
            </a:xfrm>
            <a:custGeom>
              <a:avLst/>
              <a:gdLst>
                <a:gd name="connsiteX0" fmla="*/ 2572436 w 2673195"/>
                <a:gd name="connsiteY0" fmla="*/ 1104097 h 1561557"/>
                <a:gd name="connsiteX1" fmla="*/ 2422503 w 2673195"/>
                <a:gd name="connsiteY1" fmla="*/ 964022 h 1561557"/>
                <a:gd name="connsiteX2" fmla="*/ 2372954 w 2673195"/>
                <a:gd name="connsiteY2" fmla="*/ 929732 h 1561557"/>
                <a:gd name="connsiteX3" fmla="*/ 2453193 w 2673195"/>
                <a:gd name="connsiteY3" fmla="*/ 951849 h 1561557"/>
                <a:gd name="connsiteX4" fmla="*/ 2582894 w 2673195"/>
                <a:gd name="connsiteY4" fmla="*/ 1010485 h 1561557"/>
                <a:gd name="connsiteX5" fmla="*/ 2649331 w 2673195"/>
                <a:gd name="connsiteY5" fmla="*/ 977738 h 1561557"/>
                <a:gd name="connsiteX6" fmla="*/ 2494083 w 2673195"/>
                <a:gd name="connsiteY6" fmla="*/ 887299 h 1561557"/>
                <a:gd name="connsiteX7" fmla="*/ 2334206 w 2673195"/>
                <a:gd name="connsiteY7" fmla="*/ 802259 h 1561557"/>
                <a:gd name="connsiteX8" fmla="*/ 2313203 w 2673195"/>
                <a:gd name="connsiteY8" fmla="*/ 793687 h 1561557"/>
                <a:gd name="connsiteX9" fmla="*/ 2313203 w 2673195"/>
                <a:gd name="connsiteY9" fmla="*/ 793687 h 1561557"/>
                <a:gd name="connsiteX10" fmla="*/ 2094519 w 2673195"/>
                <a:gd name="connsiteY10" fmla="*/ 710105 h 1561557"/>
                <a:gd name="connsiteX11" fmla="*/ 1828085 w 2673195"/>
                <a:gd name="connsiteY11" fmla="*/ 669386 h 1561557"/>
                <a:gd name="connsiteX12" fmla="*/ 1075849 w 2673195"/>
                <a:gd name="connsiteY12" fmla="*/ 227902 h 1561557"/>
                <a:gd name="connsiteX13" fmla="*/ 490776 w 2673195"/>
                <a:gd name="connsiteY13" fmla="*/ 5017 h 1561557"/>
                <a:gd name="connsiteX14" fmla="*/ 225028 w 2673195"/>
                <a:gd name="connsiteY14" fmla="*/ 103601 h 1561557"/>
                <a:gd name="connsiteX15" fmla="*/ 0 w 2673195"/>
                <a:gd name="connsiteY15" fmla="*/ 217186 h 1561557"/>
                <a:gd name="connsiteX16" fmla="*/ 225028 w 2673195"/>
                <a:gd name="connsiteY16" fmla="*/ 834406 h 1561557"/>
                <a:gd name="connsiteX17" fmla="*/ 415766 w 2673195"/>
                <a:gd name="connsiteY17" fmla="*/ 530082 h 1561557"/>
                <a:gd name="connsiteX18" fmla="*/ 1268730 w 2673195"/>
                <a:gd name="connsiteY18" fmla="*/ 760083 h 1561557"/>
                <a:gd name="connsiteX19" fmla="*/ 1700184 w 2673195"/>
                <a:gd name="connsiteY19" fmla="*/ 938734 h 1561557"/>
                <a:gd name="connsiteX20" fmla="*/ 1783080 w 2673195"/>
                <a:gd name="connsiteY20" fmla="*/ 1215883 h 1561557"/>
                <a:gd name="connsiteX21" fmla="*/ 1864519 w 2673195"/>
                <a:gd name="connsiteY21" fmla="*/ 1350214 h 1561557"/>
                <a:gd name="connsiteX22" fmla="*/ 1962331 w 2673195"/>
                <a:gd name="connsiteY22" fmla="*/ 1507433 h 1561557"/>
                <a:gd name="connsiteX23" fmla="*/ 1987363 w 2673195"/>
                <a:gd name="connsiteY23" fmla="*/ 1354500 h 1561557"/>
                <a:gd name="connsiteX24" fmla="*/ 1950929 w 2673195"/>
                <a:gd name="connsiteY24" fmla="*/ 1233028 h 1561557"/>
                <a:gd name="connsiteX25" fmla="*/ 2075917 w 2673195"/>
                <a:gd name="connsiteY25" fmla="*/ 1231570 h 1561557"/>
                <a:gd name="connsiteX26" fmla="*/ 2241709 w 2673195"/>
                <a:gd name="connsiteY26" fmla="*/ 1400191 h 1561557"/>
                <a:gd name="connsiteX27" fmla="*/ 2363096 w 2673195"/>
                <a:gd name="connsiteY27" fmla="*/ 1520206 h 1561557"/>
                <a:gd name="connsiteX28" fmla="*/ 2498884 w 2673195"/>
                <a:gd name="connsiteY28" fmla="*/ 1551667 h 1561557"/>
                <a:gd name="connsiteX29" fmla="*/ 2421731 w 2673195"/>
                <a:gd name="connsiteY29" fmla="*/ 1454455 h 1561557"/>
                <a:gd name="connsiteX30" fmla="*/ 2329577 w 2673195"/>
                <a:gd name="connsiteY30" fmla="*/ 1340869 h 1561557"/>
                <a:gd name="connsiteX31" fmla="*/ 2210248 w 2673195"/>
                <a:gd name="connsiteY31" fmla="*/ 1180135 h 1561557"/>
                <a:gd name="connsiteX32" fmla="*/ 2365667 w 2673195"/>
                <a:gd name="connsiteY32" fmla="*/ 1285920 h 1561557"/>
                <a:gd name="connsiteX33" fmla="*/ 2485682 w 2673195"/>
                <a:gd name="connsiteY33" fmla="*/ 1370188 h 1561557"/>
                <a:gd name="connsiteX34" fmla="*/ 2612812 w 2673195"/>
                <a:gd name="connsiteY34" fmla="*/ 1370188 h 1561557"/>
                <a:gd name="connsiteX35" fmla="*/ 2518515 w 2673195"/>
                <a:gd name="connsiteY35" fmla="*/ 1274433 h 1561557"/>
                <a:gd name="connsiteX36" fmla="*/ 2384269 w 2673195"/>
                <a:gd name="connsiteY36" fmla="*/ 1162990 h 1561557"/>
                <a:gd name="connsiteX37" fmla="*/ 2293144 w 2673195"/>
                <a:gd name="connsiteY37" fmla="*/ 1054462 h 1561557"/>
                <a:gd name="connsiteX38" fmla="*/ 2388813 w 2673195"/>
                <a:gd name="connsiteY38" fmla="*/ 1094410 h 1561557"/>
                <a:gd name="connsiteX39" fmla="*/ 2544575 w 2673195"/>
                <a:gd name="connsiteY39" fmla="*/ 1192994 h 1561557"/>
                <a:gd name="connsiteX40" fmla="*/ 2673163 w 2673195"/>
                <a:gd name="connsiteY40" fmla="*/ 1184421 h 1561557"/>
                <a:gd name="connsiteX41" fmla="*/ 2572436 w 2673195"/>
                <a:gd name="connsiteY41" fmla="*/ 1104097 h 156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73195" h="1561557">
                  <a:moveTo>
                    <a:pt x="2572436" y="1104097"/>
                  </a:moveTo>
                  <a:cubicBezTo>
                    <a:pt x="2537031" y="1080008"/>
                    <a:pt x="2465622" y="992655"/>
                    <a:pt x="2422503" y="964022"/>
                  </a:cubicBezTo>
                  <a:cubicBezTo>
                    <a:pt x="2406387" y="953564"/>
                    <a:pt x="2389327" y="941562"/>
                    <a:pt x="2372954" y="929732"/>
                  </a:cubicBezTo>
                  <a:cubicBezTo>
                    <a:pt x="2406215" y="938305"/>
                    <a:pt x="2438876" y="946877"/>
                    <a:pt x="2453193" y="951849"/>
                  </a:cubicBezTo>
                  <a:cubicBezTo>
                    <a:pt x="2485596" y="962051"/>
                    <a:pt x="2543889" y="1001484"/>
                    <a:pt x="2582894" y="1010485"/>
                  </a:cubicBezTo>
                  <a:cubicBezTo>
                    <a:pt x="2621899" y="1019486"/>
                    <a:pt x="2654389" y="989483"/>
                    <a:pt x="2649331" y="977738"/>
                  </a:cubicBezTo>
                  <a:cubicBezTo>
                    <a:pt x="2644273" y="965994"/>
                    <a:pt x="2536088" y="914902"/>
                    <a:pt x="2494083" y="887299"/>
                  </a:cubicBezTo>
                  <a:cubicBezTo>
                    <a:pt x="2452078" y="859695"/>
                    <a:pt x="2381012" y="837578"/>
                    <a:pt x="2334206" y="802259"/>
                  </a:cubicBezTo>
                  <a:cubicBezTo>
                    <a:pt x="2328231" y="797356"/>
                    <a:pt x="2320910" y="794364"/>
                    <a:pt x="2313203" y="793687"/>
                  </a:cubicBezTo>
                  <a:lnTo>
                    <a:pt x="2313203" y="793687"/>
                  </a:lnTo>
                  <a:lnTo>
                    <a:pt x="2094519" y="710105"/>
                  </a:lnTo>
                  <a:cubicBezTo>
                    <a:pt x="2025939" y="684387"/>
                    <a:pt x="1903095" y="680101"/>
                    <a:pt x="1828085" y="669386"/>
                  </a:cubicBezTo>
                  <a:cubicBezTo>
                    <a:pt x="1753076" y="658670"/>
                    <a:pt x="1369457" y="367205"/>
                    <a:pt x="1075849" y="227902"/>
                  </a:cubicBezTo>
                  <a:cubicBezTo>
                    <a:pt x="782240" y="88599"/>
                    <a:pt x="550783" y="30734"/>
                    <a:pt x="490776" y="5017"/>
                  </a:cubicBezTo>
                  <a:cubicBezTo>
                    <a:pt x="430768" y="-20701"/>
                    <a:pt x="302181" y="58595"/>
                    <a:pt x="225028" y="103601"/>
                  </a:cubicBezTo>
                  <a:cubicBezTo>
                    <a:pt x="147876" y="148606"/>
                    <a:pt x="0" y="217186"/>
                    <a:pt x="0" y="217186"/>
                  </a:cubicBezTo>
                  <a:cubicBezTo>
                    <a:pt x="53578" y="577231"/>
                    <a:pt x="225028" y="834406"/>
                    <a:pt x="225028" y="834406"/>
                  </a:cubicBezTo>
                  <a:cubicBezTo>
                    <a:pt x="345043" y="744395"/>
                    <a:pt x="338614" y="568659"/>
                    <a:pt x="415766" y="530082"/>
                  </a:cubicBezTo>
                  <a:cubicBezTo>
                    <a:pt x="630079" y="697246"/>
                    <a:pt x="1091536" y="731536"/>
                    <a:pt x="1268730" y="760083"/>
                  </a:cubicBezTo>
                  <a:cubicBezTo>
                    <a:pt x="1445924" y="788629"/>
                    <a:pt x="1641634" y="883012"/>
                    <a:pt x="1700184" y="938734"/>
                  </a:cubicBezTo>
                  <a:cubicBezTo>
                    <a:pt x="1758734" y="994455"/>
                    <a:pt x="1783080" y="1162990"/>
                    <a:pt x="1783080" y="1215883"/>
                  </a:cubicBezTo>
                  <a:cubicBezTo>
                    <a:pt x="1783080" y="1268775"/>
                    <a:pt x="1838801" y="1311637"/>
                    <a:pt x="1864519" y="1350214"/>
                  </a:cubicBezTo>
                  <a:cubicBezTo>
                    <a:pt x="1890236" y="1388790"/>
                    <a:pt x="1923069" y="1515920"/>
                    <a:pt x="1962331" y="1507433"/>
                  </a:cubicBezTo>
                  <a:cubicBezTo>
                    <a:pt x="2001593" y="1498946"/>
                    <a:pt x="2004508" y="1411593"/>
                    <a:pt x="1987363" y="1354500"/>
                  </a:cubicBezTo>
                  <a:lnTo>
                    <a:pt x="1950929" y="1233028"/>
                  </a:lnTo>
                  <a:cubicBezTo>
                    <a:pt x="1950929" y="1233028"/>
                    <a:pt x="2030225" y="1220169"/>
                    <a:pt x="2075917" y="1231570"/>
                  </a:cubicBezTo>
                  <a:cubicBezTo>
                    <a:pt x="2121608" y="1242972"/>
                    <a:pt x="2217363" y="1365901"/>
                    <a:pt x="2241709" y="1400191"/>
                  </a:cubicBezTo>
                  <a:cubicBezTo>
                    <a:pt x="2266055" y="1434481"/>
                    <a:pt x="2313118" y="1468771"/>
                    <a:pt x="2363096" y="1520206"/>
                  </a:cubicBezTo>
                  <a:cubicBezTo>
                    <a:pt x="2413073" y="1571641"/>
                    <a:pt x="2490311" y="1565898"/>
                    <a:pt x="2498884" y="1551667"/>
                  </a:cubicBezTo>
                  <a:cubicBezTo>
                    <a:pt x="2507456" y="1537437"/>
                    <a:pt x="2450278" y="1491660"/>
                    <a:pt x="2421731" y="1454455"/>
                  </a:cubicBezTo>
                  <a:cubicBezTo>
                    <a:pt x="2393185" y="1417250"/>
                    <a:pt x="2385555" y="1399163"/>
                    <a:pt x="2329577" y="1340869"/>
                  </a:cubicBezTo>
                  <a:cubicBezTo>
                    <a:pt x="2285600" y="1295178"/>
                    <a:pt x="2263826" y="1265174"/>
                    <a:pt x="2210248" y="1180135"/>
                  </a:cubicBezTo>
                  <a:cubicBezTo>
                    <a:pt x="2210248" y="1180135"/>
                    <a:pt x="2325634" y="1265860"/>
                    <a:pt x="2365667" y="1285920"/>
                  </a:cubicBezTo>
                  <a:cubicBezTo>
                    <a:pt x="2405701" y="1305980"/>
                    <a:pt x="2435704" y="1340184"/>
                    <a:pt x="2485682" y="1370188"/>
                  </a:cubicBezTo>
                  <a:cubicBezTo>
                    <a:pt x="2535660" y="1400191"/>
                    <a:pt x="2594296" y="1384504"/>
                    <a:pt x="2612812" y="1370188"/>
                  </a:cubicBezTo>
                  <a:cubicBezTo>
                    <a:pt x="2631329" y="1355871"/>
                    <a:pt x="2552805" y="1297321"/>
                    <a:pt x="2518515" y="1274433"/>
                  </a:cubicBezTo>
                  <a:cubicBezTo>
                    <a:pt x="2484225" y="1251544"/>
                    <a:pt x="2434247" y="1201566"/>
                    <a:pt x="2384269" y="1162990"/>
                  </a:cubicBezTo>
                  <a:cubicBezTo>
                    <a:pt x="2334292" y="1124414"/>
                    <a:pt x="2288857" y="1058749"/>
                    <a:pt x="2293144" y="1054462"/>
                  </a:cubicBezTo>
                  <a:cubicBezTo>
                    <a:pt x="2297430" y="1050176"/>
                    <a:pt x="2318004" y="1057034"/>
                    <a:pt x="2388813" y="1094410"/>
                  </a:cubicBezTo>
                  <a:cubicBezTo>
                    <a:pt x="2456193" y="1129986"/>
                    <a:pt x="2459365" y="1144988"/>
                    <a:pt x="2544575" y="1192994"/>
                  </a:cubicBezTo>
                  <a:cubicBezTo>
                    <a:pt x="2628157" y="1240143"/>
                    <a:pt x="2674620" y="1191365"/>
                    <a:pt x="2673163" y="1184421"/>
                  </a:cubicBezTo>
                  <a:cubicBezTo>
                    <a:pt x="2671706" y="1177478"/>
                    <a:pt x="2630986" y="1143874"/>
                    <a:pt x="2572436" y="1104097"/>
                  </a:cubicBezTo>
                  <a:close/>
                </a:path>
              </a:pathLst>
            </a:custGeom>
            <a:solidFill>
              <a:srgbClr val="F6D4BB"/>
            </a:solidFill>
            <a:ln w="8572"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56430E6-25DD-BB38-EEE7-269C99E2C032}"/>
                </a:ext>
              </a:extLst>
            </p:cNvPr>
            <p:cNvSpPr/>
            <p:nvPr/>
          </p:nvSpPr>
          <p:spPr>
            <a:xfrm>
              <a:off x="4307947" y="3483263"/>
              <a:ext cx="417137" cy="468658"/>
            </a:xfrm>
            <a:custGeom>
              <a:avLst/>
              <a:gdLst>
                <a:gd name="connsiteX0" fmla="*/ 61379 w 417137"/>
                <a:gd name="connsiteY0" fmla="*/ 0 h 468658"/>
                <a:gd name="connsiteX1" fmla="*/ 0 w 417137"/>
                <a:gd name="connsiteY1" fmla="*/ 114357 h 468658"/>
                <a:gd name="connsiteX2" fmla="*/ 305695 w 417137"/>
                <a:gd name="connsiteY2" fmla="*/ 468659 h 468658"/>
                <a:gd name="connsiteX3" fmla="*/ 417138 w 417137"/>
                <a:gd name="connsiteY3" fmla="*/ 355759 h 468658"/>
                <a:gd name="connsiteX4" fmla="*/ 61379 w 417137"/>
                <a:gd name="connsiteY4" fmla="*/ 0 h 46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137" h="468658">
                  <a:moveTo>
                    <a:pt x="61379" y="0"/>
                  </a:moveTo>
                  <a:cubicBezTo>
                    <a:pt x="61379" y="0"/>
                    <a:pt x="32833" y="70037"/>
                    <a:pt x="0" y="114357"/>
                  </a:cubicBezTo>
                  <a:cubicBezTo>
                    <a:pt x="0" y="114357"/>
                    <a:pt x="255718" y="284350"/>
                    <a:pt x="305695" y="468659"/>
                  </a:cubicBezTo>
                  <a:lnTo>
                    <a:pt x="417138" y="355759"/>
                  </a:lnTo>
                  <a:cubicBezTo>
                    <a:pt x="417138" y="355759"/>
                    <a:pt x="347186" y="137160"/>
                    <a:pt x="61379" y="0"/>
                  </a:cubicBezTo>
                  <a:close/>
                </a:path>
              </a:pathLst>
            </a:custGeom>
            <a:solidFill>
              <a:srgbClr val="40EA97"/>
            </a:solidFill>
            <a:ln w="8572"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E63C7201-ED24-BC90-3D6B-688C869C7239}"/>
                </a:ext>
              </a:extLst>
            </p:cNvPr>
            <p:cNvSpPr/>
            <p:nvPr/>
          </p:nvSpPr>
          <p:spPr>
            <a:xfrm>
              <a:off x="3303293" y="2103302"/>
              <a:ext cx="1310349" cy="2191726"/>
            </a:xfrm>
            <a:custGeom>
              <a:avLst/>
              <a:gdLst>
                <a:gd name="connsiteX0" fmla="*/ 1009626 w 1310349"/>
                <a:gd name="connsiteY0" fmla="*/ 1497662 h 2191726"/>
                <a:gd name="connsiteX1" fmla="*/ 854721 w 1310349"/>
                <a:gd name="connsiteY1" fmla="*/ 1251374 h 2191726"/>
                <a:gd name="connsiteX2" fmla="*/ 581773 w 1310349"/>
                <a:gd name="connsiteY2" fmla="*/ 721337 h 2191726"/>
                <a:gd name="connsiteX3" fmla="*/ 587516 w 1310349"/>
                <a:gd name="connsiteY3" fmla="*/ 453703 h 2191726"/>
                <a:gd name="connsiteX4" fmla="*/ 512850 w 1310349"/>
                <a:gd name="connsiteY4" fmla="*/ 259450 h 2191726"/>
                <a:gd name="connsiteX5" fmla="*/ 449671 w 1310349"/>
                <a:gd name="connsiteY5" fmla="*/ 120919 h 2191726"/>
                <a:gd name="connsiteX6" fmla="*/ 385377 w 1310349"/>
                <a:gd name="connsiteY6" fmla="*/ 218 h 2191726"/>
                <a:gd name="connsiteX7" fmla="*/ 357516 w 1310349"/>
                <a:gd name="connsiteY7" fmla="*/ 155980 h 2191726"/>
                <a:gd name="connsiteX8" fmla="*/ 405694 w 1310349"/>
                <a:gd name="connsiteY8" fmla="*/ 301284 h 2191726"/>
                <a:gd name="connsiteX9" fmla="*/ 387520 w 1310349"/>
                <a:gd name="connsiteY9" fmla="*/ 578862 h 2191726"/>
                <a:gd name="connsiteX10" fmla="*/ 204240 w 1310349"/>
                <a:gd name="connsiteY10" fmla="*/ 510282 h 2191726"/>
                <a:gd name="connsiteX11" fmla="*/ 131374 w 1310349"/>
                <a:gd name="connsiteY11" fmla="*/ 375179 h 2191726"/>
                <a:gd name="connsiteX12" fmla="*/ 49935 w 1310349"/>
                <a:gd name="connsiteY12" fmla="*/ 272309 h 2191726"/>
                <a:gd name="connsiteX13" fmla="*/ 3901 w 1310349"/>
                <a:gd name="connsiteY13" fmla="*/ 292712 h 2191726"/>
                <a:gd name="connsiteX14" fmla="*/ 75653 w 1310349"/>
                <a:gd name="connsiteY14" fmla="*/ 419156 h 2191726"/>
                <a:gd name="connsiteX15" fmla="*/ 137803 w 1310349"/>
                <a:gd name="connsiteY15" fmla="*/ 594892 h 2191726"/>
                <a:gd name="connsiteX16" fmla="*/ 366689 w 1310349"/>
                <a:gd name="connsiteY16" fmla="*/ 863812 h 2191726"/>
                <a:gd name="connsiteX17" fmla="*/ 614606 w 1310349"/>
                <a:gd name="connsiteY17" fmla="*/ 1820074 h 2191726"/>
                <a:gd name="connsiteX18" fmla="*/ 897498 w 1310349"/>
                <a:gd name="connsiteY18" fmla="*/ 2191521 h 2191726"/>
                <a:gd name="connsiteX19" fmla="*/ 1150387 w 1310349"/>
                <a:gd name="connsiteY19" fmla="*/ 1992210 h 2191726"/>
                <a:gd name="connsiteX20" fmla="*/ 1310350 w 1310349"/>
                <a:gd name="connsiteY20" fmla="*/ 1848621 h 2191726"/>
                <a:gd name="connsiteX21" fmla="*/ 1009626 w 1310349"/>
                <a:gd name="connsiteY21" fmla="*/ 1497662 h 2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0349" h="2191726">
                  <a:moveTo>
                    <a:pt x="1009626" y="1497662"/>
                  </a:moveTo>
                  <a:cubicBezTo>
                    <a:pt x="1009626" y="1497662"/>
                    <a:pt x="917558" y="1358531"/>
                    <a:pt x="854721" y="1251374"/>
                  </a:cubicBezTo>
                  <a:cubicBezTo>
                    <a:pt x="791885" y="1144218"/>
                    <a:pt x="584687" y="792746"/>
                    <a:pt x="581773" y="721337"/>
                  </a:cubicBezTo>
                  <a:cubicBezTo>
                    <a:pt x="578858" y="649928"/>
                    <a:pt x="606119" y="530341"/>
                    <a:pt x="587516" y="453703"/>
                  </a:cubicBezTo>
                  <a:cubicBezTo>
                    <a:pt x="568914" y="377065"/>
                    <a:pt x="537539" y="309857"/>
                    <a:pt x="512850" y="259450"/>
                  </a:cubicBezTo>
                  <a:cubicBezTo>
                    <a:pt x="488161" y="209044"/>
                    <a:pt x="461415" y="150580"/>
                    <a:pt x="449671" y="120919"/>
                  </a:cubicBezTo>
                  <a:cubicBezTo>
                    <a:pt x="437926" y="91258"/>
                    <a:pt x="403551" y="-5183"/>
                    <a:pt x="385377" y="218"/>
                  </a:cubicBezTo>
                  <a:cubicBezTo>
                    <a:pt x="367203" y="5619"/>
                    <a:pt x="328541" y="72827"/>
                    <a:pt x="357516" y="155980"/>
                  </a:cubicBezTo>
                  <a:cubicBezTo>
                    <a:pt x="386491" y="239134"/>
                    <a:pt x="407837" y="286282"/>
                    <a:pt x="405694" y="301284"/>
                  </a:cubicBezTo>
                  <a:cubicBezTo>
                    <a:pt x="403551" y="316286"/>
                    <a:pt x="330684" y="426614"/>
                    <a:pt x="387520" y="578862"/>
                  </a:cubicBezTo>
                  <a:cubicBezTo>
                    <a:pt x="323226" y="566003"/>
                    <a:pt x="221385" y="530599"/>
                    <a:pt x="204240" y="510282"/>
                  </a:cubicBezTo>
                  <a:cubicBezTo>
                    <a:pt x="187095" y="489965"/>
                    <a:pt x="154948" y="427729"/>
                    <a:pt x="131374" y="375179"/>
                  </a:cubicBezTo>
                  <a:cubicBezTo>
                    <a:pt x="107799" y="322630"/>
                    <a:pt x="74624" y="280882"/>
                    <a:pt x="49935" y="272309"/>
                  </a:cubicBezTo>
                  <a:cubicBezTo>
                    <a:pt x="25246" y="263737"/>
                    <a:pt x="-12216" y="266994"/>
                    <a:pt x="3901" y="292712"/>
                  </a:cubicBezTo>
                  <a:cubicBezTo>
                    <a:pt x="20017" y="318429"/>
                    <a:pt x="61765" y="369864"/>
                    <a:pt x="75653" y="419156"/>
                  </a:cubicBezTo>
                  <a:cubicBezTo>
                    <a:pt x="89540" y="468448"/>
                    <a:pt x="105656" y="554173"/>
                    <a:pt x="137803" y="594892"/>
                  </a:cubicBezTo>
                  <a:cubicBezTo>
                    <a:pt x="169950" y="635612"/>
                    <a:pt x="340971" y="820949"/>
                    <a:pt x="366689" y="863812"/>
                  </a:cubicBezTo>
                  <a:cubicBezTo>
                    <a:pt x="392406" y="906674"/>
                    <a:pt x="500334" y="1557156"/>
                    <a:pt x="614606" y="1820074"/>
                  </a:cubicBezTo>
                  <a:cubicBezTo>
                    <a:pt x="728877" y="2082993"/>
                    <a:pt x="860379" y="2197264"/>
                    <a:pt x="897498" y="2191521"/>
                  </a:cubicBezTo>
                  <a:cubicBezTo>
                    <a:pt x="934617" y="2185777"/>
                    <a:pt x="1068948" y="2080078"/>
                    <a:pt x="1150387" y="1992210"/>
                  </a:cubicBezTo>
                  <a:cubicBezTo>
                    <a:pt x="1199156" y="1939506"/>
                    <a:pt x="1252708" y="1891440"/>
                    <a:pt x="1310350" y="1848621"/>
                  </a:cubicBezTo>
                  <a:cubicBezTo>
                    <a:pt x="1310350" y="1848621"/>
                    <a:pt x="1284547" y="1686772"/>
                    <a:pt x="1009626" y="1497662"/>
                  </a:cubicBezTo>
                  <a:close/>
                </a:path>
              </a:pathLst>
            </a:custGeom>
            <a:solidFill>
              <a:srgbClr val="E6BD9F"/>
            </a:solidFill>
            <a:ln w="8572"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A468E3FF-46DD-27DE-D129-C172204778F4}"/>
                </a:ext>
              </a:extLst>
            </p:cNvPr>
            <p:cNvSpPr/>
            <p:nvPr/>
          </p:nvSpPr>
          <p:spPr>
            <a:xfrm>
              <a:off x="4665078" y="3056786"/>
              <a:ext cx="324383" cy="55031"/>
            </a:xfrm>
            <a:custGeom>
              <a:avLst/>
              <a:gdLst>
                <a:gd name="connsiteX0" fmla="*/ 0 w 324383"/>
                <a:gd name="connsiteY0" fmla="*/ 55031 h 55031"/>
                <a:gd name="connsiteX1" fmla="*/ 324384 w 324383"/>
                <a:gd name="connsiteY1" fmla="*/ 55031 h 55031"/>
                <a:gd name="connsiteX2" fmla="*/ 10630 w 324383"/>
                <a:gd name="connsiteY2" fmla="*/ 4711 h 55031"/>
              </a:gdLst>
              <a:ahLst/>
              <a:cxnLst>
                <a:cxn ang="0">
                  <a:pos x="connsiteX0" y="connsiteY0"/>
                </a:cxn>
                <a:cxn ang="0">
                  <a:pos x="connsiteX1" y="connsiteY1"/>
                </a:cxn>
                <a:cxn ang="0">
                  <a:pos x="connsiteX2" y="connsiteY2"/>
                </a:cxn>
              </a:cxnLst>
              <a:rect l="l" t="t" r="r" b="b"/>
              <a:pathLst>
                <a:path w="324383" h="55031">
                  <a:moveTo>
                    <a:pt x="0" y="55031"/>
                  </a:moveTo>
                  <a:cubicBezTo>
                    <a:pt x="106848" y="31474"/>
                    <a:pt x="217536" y="31474"/>
                    <a:pt x="324384" y="55031"/>
                  </a:cubicBezTo>
                  <a:cubicBezTo>
                    <a:pt x="226897" y="8157"/>
                    <a:pt x="117880" y="-9323"/>
                    <a:pt x="10630" y="4711"/>
                  </a:cubicBezTo>
                  <a:close/>
                </a:path>
              </a:pathLst>
            </a:custGeom>
            <a:solidFill>
              <a:srgbClr val="1F8971"/>
            </a:solidFill>
            <a:ln w="8572"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0562A121-3655-420A-9DA5-BA54ACEF8E27}"/>
                </a:ext>
              </a:extLst>
            </p:cNvPr>
            <p:cNvSpPr/>
            <p:nvPr/>
          </p:nvSpPr>
          <p:spPr>
            <a:xfrm>
              <a:off x="5820994" y="3966581"/>
              <a:ext cx="1790262" cy="1828428"/>
            </a:xfrm>
            <a:custGeom>
              <a:avLst/>
              <a:gdLst>
                <a:gd name="connsiteX0" fmla="*/ 1045845 w 1790262"/>
                <a:gd name="connsiteY0" fmla="*/ 521122 h 1828428"/>
                <a:gd name="connsiteX1" fmla="*/ 0 w 1790262"/>
                <a:gd name="connsiteY1" fmla="*/ 1459811 h 1828428"/>
                <a:gd name="connsiteX2" fmla="*/ 661626 w 1790262"/>
                <a:gd name="connsiteY2" fmla="*/ 1828429 h 1828428"/>
                <a:gd name="connsiteX3" fmla="*/ 1303020 w 1790262"/>
                <a:gd name="connsiteY3" fmla="*/ 1206922 h 1828428"/>
                <a:gd name="connsiteX4" fmla="*/ 1629632 w 1790262"/>
                <a:gd name="connsiteY4" fmla="*/ 0 h 1828428"/>
                <a:gd name="connsiteX5" fmla="*/ 1045845 w 1790262"/>
                <a:gd name="connsiteY5" fmla="*/ 521122 h 182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0262" h="1828428">
                  <a:moveTo>
                    <a:pt x="1045845" y="521122"/>
                  </a:moveTo>
                  <a:cubicBezTo>
                    <a:pt x="1045845" y="521122"/>
                    <a:pt x="424339" y="769725"/>
                    <a:pt x="0" y="1459811"/>
                  </a:cubicBezTo>
                  <a:cubicBezTo>
                    <a:pt x="0" y="1459811"/>
                    <a:pt x="380362" y="1554109"/>
                    <a:pt x="661626" y="1828429"/>
                  </a:cubicBezTo>
                  <a:cubicBezTo>
                    <a:pt x="661626" y="1828429"/>
                    <a:pt x="1002983" y="1408376"/>
                    <a:pt x="1303020" y="1206922"/>
                  </a:cubicBezTo>
                  <a:cubicBezTo>
                    <a:pt x="1603057" y="1005469"/>
                    <a:pt x="2024910" y="524637"/>
                    <a:pt x="1629632" y="0"/>
                  </a:cubicBezTo>
                  <a:cubicBezTo>
                    <a:pt x="1629461" y="0"/>
                    <a:pt x="1298734" y="135360"/>
                    <a:pt x="1045845" y="521122"/>
                  </a:cubicBezTo>
                  <a:close/>
                </a:path>
              </a:pathLst>
            </a:custGeom>
            <a:solidFill>
              <a:srgbClr val="32AD90"/>
            </a:solidFill>
            <a:ln w="8572"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8D98CFC4-BF0F-0558-8F8E-E3B3E40C2528}"/>
                </a:ext>
              </a:extLst>
            </p:cNvPr>
            <p:cNvSpPr/>
            <p:nvPr/>
          </p:nvSpPr>
          <p:spPr>
            <a:xfrm>
              <a:off x="5496379" y="5426392"/>
              <a:ext cx="2244854" cy="1431607"/>
            </a:xfrm>
            <a:custGeom>
              <a:avLst/>
              <a:gdLst>
                <a:gd name="connsiteX0" fmla="*/ 324615 w 2244854"/>
                <a:gd name="connsiteY0" fmla="*/ 0 h 1431607"/>
                <a:gd name="connsiteX1" fmla="*/ 52438 w 2244854"/>
                <a:gd name="connsiteY1" fmla="*/ 522923 h 1431607"/>
                <a:gd name="connsiteX2" fmla="*/ 101730 w 2244854"/>
                <a:gd name="connsiteY2" fmla="*/ 945118 h 1431607"/>
                <a:gd name="connsiteX3" fmla="*/ 1147575 w 2244854"/>
                <a:gd name="connsiteY3" fmla="*/ 1431608 h 1431607"/>
                <a:gd name="connsiteX4" fmla="*/ 2244855 w 2244854"/>
                <a:gd name="connsiteY4" fmla="*/ 1431608 h 1431607"/>
                <a:gd name="connsiteX5" fmla="*/ 1865521 w 2244854"/>
                <a:gd name="connsiteY5" fmla="*/ 1142286 h 1431607"/>
                <a:gd name="connsiteX6" fmla="*/ 1037932 w 2244854"/>
                <a:gd name="connsiteY6" fmla="*/ 528666 h 1431607"/>
                <a:gd name="connsiteX7" fmla="*/ 1098969 w 2244854"/>
                <a:gd name="connsiteY7" fmla="*/ 491462 h 1431607"/>
                <a:gd name="connsiteX8" fmla="*/ 324615 w 2244854"/>
                <a:gd name="connsiteY8" fmla="*/ 0 h 143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4854" h="1431607">
                  <a:moveTo>
                    <a:pt x="324615" y="0"/>
                  </a:moveTo>
                  <a:cubicBezTo>
                    <a:pt x="324615" y="0"/>
                    <a:pt x="138163" y="317183"/>
                    <a:pt x="52438" y="522923"/>
                  </a:cubicBezTo>
                  <a:cubicBezTo>
                    <a:pt x="-33287" y="728663"/>
                    <a:pt x="-11856" y="825103"/>
                    <a:pt x="101730" y="945118"/>
                  </a:cubicBezTo>
                  <a:cubicBezTo>
                    <a:pt x="215315" y="1065133"/>
                    <a:pt x="855252" y="1245156"/>
                    <a:pt x="1147575" y="1431608"/>
                  </a:cubicBezTo>
                  <a:lnTo>
                    <a:pt x="2244855" y="1431608"/>
                  </a:lnTo>
                  <a:cubicBezTo>
                    <a:pt x="2244855" y="1431608"/>
                    <a:pt x="1953390" y="1243013"/>
                    <a:pt x="1865521" y="1142286"/>
                  </a:cubicBezTo>
                  <a:cubicBezTo>
                    <a:pt x="1777653" y="1041559"/>
                    <a:pt x="1551168" y="614391"/>
                    <a:pt x="1037932" y="528666"/>
                  </a:cubicBezTo>
                  <a:lnTo>
                    <a:pt x="1098969" y="491462"/>
                  </a:lnTo>
                  <a:cubicBezTo>
                    <a:pt x="1098969" y="491462"/>
                    <a:pt x="890400" y="157134"/>
                    <a:pt x="324615" y="0"/>
                  </a:cubicBezTo>
                  <a:close/>
                </a:path>
              </a:pathLst>
            </a:custGeom>
            <a:solidFill>
              <a:srgbClr val="F6D4BB"/>
            </a:solidFill>
            <a:ln w="8572"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7469B278-C96A-9438-70AC-F963859BD647}"/>
                </a:ext>
              </a:extLst>
            </p:cNvPr>
            <p:cNvSpPr/>
            <p:nvPr/>
          </p:nvSpPr>
          <p:spPr>
            <a:xfrm>
              <a:off x="5844911" y="5725658"/>
              <a:ext cx="750436" cy="416538"/>
            </a:xfrm>
            <a:custGeom>
              <a:avLst/>
              <a:gdLst>
                <a:gd name="connsiteX0" fmla="*/ 689401 w 750436"/>
                <a:gd name="connsiteY0" fmla="*/ 229400 h 416538"/>
                <a:gd name="connsiteX1" fmla="*/ 0 w 750436"/>
                <a:gd name="connsiteY1" fmla="*/ 416538 h 416538"/>
                <a:gd name="connsiteX2" fmla="*/ 568957 w 750436"/>
                <a:gd name="connsiteY2" fmla="*/ 0 h 416538"/>
                <a:gd name="connsiteX3" fmla="*/ 750437 w 750436"/>
                <a:gd name="connsiteY3" fmla="*/ 192196 h 416538"/>
              </a:gdLst>
              <a:ahLst/>
              <a:cxnLst>
                <a:cxn ang="0">
                  <a:pos x="connsiteX0" y="connsiteY0"/>
                </a:cxn>
                <a:cxn ang="0">
                  <a:pos x="connsiteX1" y="connsiteY1"/>
                </a:cxn>
                <a:cxn ang="0">
                  <a:pos x="connsiteX2" y="connsiteY2"/>
                </a:cxn>
                <a:cxn ang="0">
                  <a:pos x="connsiteX3" y="connsiteY3"/>
                </a:cxn>
              </a:cxnLst>
              <a:rect l="l" t="t" r="r" b="b"/>
              <a:pathLst>
                <a:path w="750436" h="416538">
                  <a:moveTo>
                    <a:pt x="689401" y="229400"/>
                  </a:moveTo>
                  <a:cubicBezTo>
                    <a:pt x="689401" y="229400"/>
                    <a:pt x="261890" y="203683"/>
                    <a:pt x="0" y="416538"/>
                  </a:cubicBezTo>
                  <a:cubicBezTo>
                    <a:pt x="0" y="416538"/>
                    <a:pt x="203769" y="142818"/>
                    <a:pt x="568957" y="0"/>
                  </a:cubicBezTo>
                  <a:cubicBezTo>
                    <a:pt x="568957" y="0"/>
                    <a:pt x="721119" y="122244"/>
                    <a:pt x="750437" y="192196"/>
                  </a:cubicBezTo>
                  <a:close/>
                </a:path>
              </a:pathLst>
            </a:custGeom>
            <a:solidFill>
              <a:srgbClr val="E6B18C"/>
            </a:solidFill>
            <a:ln w="8572"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755B8AE3-6B92-102D-B1EE-69E38EB20AC8}"/>
                </a:ext>
              </a:extLst>
            </p:cNvPr>
            <p:cNvSpPr/>
            <p:nvPr/>
          </p:nvSpPr>
          <p:spPr>
            <a:xfrm>
              <a:off x="8735644" y="5754976"/>
              <a:ext cx="789355" cy="1023041"/>
            </a:xfrm>
            <a:custGeom>
              <a:avLst/>
              <a:gdLst>
                <a:gd name="connsiteX0" fmla="*/ 0 w 789355"/>
                <a:gd name="connsiteY0" fmla="*/ 700116 h 1023041"/>
                <a:gd name="connsiteX1" fmla="*/ 789356 w 789355"/>
                <a:gd name="connsiteY1" fmla="*/ 1023042 h 1023041"/>
                <a:gd name="connsiteX2" fmla="*/ 789356 w 789355"/>
                <a:gd name="connsiteY2" fmla="*/ 322926 h 1023041"/>
                <a:gd name="connsiteX3" fmla="*/ 705088 w 789355"/>
                <a:gd name="connsiteY3" fmla="*/ 247917 h 1023041"/>
                <a:gd name="connsiteX4" fmla="*/ 568614 w 789355"/>
                <a:gd name="connsiteY4" fmla="*/ 0 h 1023041"/>
                <a:gd name="connsiteX5" fmla="*/ 0 w 789355"/>
                <a:gd name="connsiteY5" fmla="*/ 700116 h 102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9355" h="1023041">
                  <a:moveTo>
                    <a:pt x="0" y="700116"/>
                  </a:moveTo>
                  <a:cubicBezTo>
                    <a:pt x="0" y="700116"/>
                    <a:pt x="358588" y="931573"/>
                    <a:pt x="789356" y="1023042"/>
                  </a:cubicBezTo>
                  <a:lnTo>
                    <a:pt x="789356" y="322926"/>
                  </a:lnTo>
                  <a:cubicBezTo>
                    <a:pt x="789356" y="322926"/>
                    <a:pt x="722233" y="286493"/>
                    <a:pt x="705088" y="247917"/>
                  </a:cubicBezTo>
                  <a:cubicBezTo>
                    <a:pt x="687943" y="209340"/>
                    <a:pt x="568614" y="0"/>
                    <a:pt x="568614" y="0"/>
                  </a:cubicBezTo>
                  <a:cubicBezTo>
                    <a:pt x="568614" y="0"/>
                    <a:pt x="488633" y="387220"/>
                    <a:pt x="0" y="700116"/>
                  </a:cubicBezTo>
                  <a:close/>
                </a:path>
              </a:pathLst>
            </a:custGeom>
            <a:solidFill>
              <a:srgbClr val="F6D4BB"/>
            </a:solidFill>
            <a:ln w="8572"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B5D2E890-C336-E392-A1FF-02C761552D88}"/>
                </a:ext>
              </a:extLst>
            </p:cNvPr>
            <p:cNvSpPr/>
            <p:nvPr/>
          </p:nvSpPr>
          <p:spPr>
            <a:xfrm>
              <a:off x="6649585" y="1515875"/>
              <a:ext cx="92952" cy="190480"/>
            </a:xfrm>
            <a:custGeom>
              <a:avLst/>
              <a:gdLst>
                <a:gd name="connsiteX0" fmla="*/ 92953 w 92952"/>
                <a:gd name="connsiteY0" fmla="*/ 160049 h 190480"/>
                <a:gd name="connsiteX1" fmla="*/ 26 w 92952"/>
                <a:gd name="connsiteY1" fmla="*/ 0 h 190480"/>
                <a:gd name="connsiteX2" fmla="*/ 60034 w 92952"/>
                <a:gd name="connsiteY2" fmla="*/ 190481 h 190480"/>
              </a:gdLst>
              <a:ahLst/>
              <a:cxnLst>
                <a:cxn ang="0">
                  <a:pos x="connsiteX0" y="connsiteY0"/>
                </a:cxn>
                <a:cxn ang="0">
                  <a:pos x="connsiteX1" y="connsiteY1"/>
                </a:cxn>
                <a:cxn ang="0">
                  <a:pos x="connsiteX2" y="connsiteY2"/>
                </a:cxn>
              </a:cxnLst>
              <a:rect l="l" t="t" r="r" b="b"/>
              <a:pathLst>
                <a:path w="92952" h="190480">
                  <a:moveTo>
                    <a:pt x="92953" y="160049"/>
                  </a:moveTo>
                  <a:cubicBezTo>
                    <a:pt x="92953" y="160049"/>
                    <a:pt x="35774" y="111443"/>
                    <a:pt x="26" y="0"/>
                  </a:cubicBezTo>
                  <a:cubicBezTo>
                    <a:pt x="26" y="0"/>
                    <a:pt x="-3145" y="105270"/>
                    <a:pt x="60034" y="190481"/>
                  </a:cubicBezTo>
                  <a:close/>
                </a:path>
              </a:pathLst>
            </a:custGeom>
            <a:solidFill>
              <a:srgbClr val="E6B18C"/>
            </a:solidFill>
            <a:ln w="8572"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B6C47EF8-D579-052A-033E-02F078273D51}"/>
                </a:ext>
              </a:extLst>
            </p:cNvPr>
            <p:cNvSpPr/>
            <p:nvPr/>
          </p:nvSpPr>
          <p:spPr>
            <a:xfrm>
              <a:off x="4312834" y="3600964"/>
              <a:ext cx="300808" cy="387305"/>
            </a:xfrm>
            <a:custGeom>
              <a:avLst/>
              <a:gdLst>
                <a:gd name="connsiteX0" fmla="*/ 300809 w 300808"/>
                <a:gd name="connsiteY0" fmla="*/ 350958 h 387305"/>
                <a:gd name="connsiteX1" fmla="*/ 0 w 300808"/>
                <a:gd name="connsiteY1" fmla="*/ 0 h 387305"/>
                <a:gd name="connsiteX2" fmla="*/ 48692 w 300808"/>
                <a:gd name="connsiteY2" fmla="*/ 365617 h 387305"/>
                <a:gd name="connsiteX3" fmla="*/ 115129 w 300808"/>
                <a:gd name="connsiteY3" fmla="*/ 162363 h 387305"/>
                <a:gd name="connsiteX4" fmla="*/ 254346 w 300808"/>
                <a:gd name="connsiteY4" fmla="*/ 387306 h 387305"/>
                <a:gd name="connsiteX5" fmla="*/ 300809 w 300808"/>
                <a:gd name="connsiteY5" fmla="*/ 350958 h 38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808" h="387305">
                  <a:moveTo>
                    <a:pt x="300809" y="350958"/>
                  </a:moveTo>
                  <a:cubicBezTo>
                    <a:pt x="300809" y="350958"/>
                    <a:pt x="275092" y="189109"/>
                    <a:pt x="0" y="0"/>
                  </a:cubicBezTo>
                  <a:cubicBezTo>
                    <a:pt x="0" y="0"/>
                    <a:pt x="89411" y="172307"/>
                    <a:pt x="48692" y="365617"/>
                  </a:cubicBezTo>
                  <a:cubicBezTo>
                    <a:pt x="48692" y="365617"/>
                    <a:pt x="97984" y="299523"/>
                    <a:pt x="115129" y="162363"/>
                  </a:cubicBezTo>
                  <a:cubicBezTo>
                    <a:pt x="115129" y="162363"/>
                    <a:pt x="210541" y="254775"/>
                    <a:pt x="254346" y="387306"/>
                  </a:cubicBezTo>
                  <a:cubicBezTo>
                    <a:pt x="282464" y="364074"/>
                    <a:pt x="300809" y="350958"/>
                    <a:pt x="300809" y="350958"/>
                  </a:cubicBezTo>
                  <a:close/>
                </a:path>
              </a:pathLst>
            </a:custGeom>
            <a:solidFill>
              <a:srgbClr val="D69C74"/>
            </a:solidFill>
            <a:ln w="8572" cap="flat">
              <a:noFill/>
              <a:prstDash val="solid"/>
              <a:miter/>
            </a:ln>
          </p:spPr>
          <p:txBody>
            <a:bodyPr rtlCol="0" anchor="ctr"/>
            <a:lstStyle/>
            <a:p>
              <a:endParaRPr lang="en-IN"/>
            </a:p>
          </p:txBody>
        </p:sp>
      </p:grpSp>
      <p:cxnSp>
        <p:nvCxnSpPr>
          <p:cNvPr id="58" name="Straight Connector 57">
            <a:extLst>
              <a:ext uri="{FF2B5EF4-FFF2-40B4-BE49-F238E27FC236}">
                <a16:creationId xmlns:a16="http://schemas.microsoft.com/office/drawing/2014/main" id="{AD2B668F-232C-DCF0-2039-D2EE72D5F043}"/>
              </a:ext>
            </a:extLst>
          </p:cNvPr>
          <p:cNvCxnSpPr>
            <a:cxnSpLocks/>
          </p:cNvCxnSpPr>
          <p:nvPr/>
        </p:nvCxnSpPr>
        <p:spPr>
          <a:xfrm>
            <a:off x="226456" y="3370539"/>
            <a:ext cx="57428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61568"/>
      </p:ext>
    </p:extLst>
  </p:cSld>
  <p:clrMapOvr>
    <a:masterClrMapping/>
  </p:clrMapOvr>
  <mc:AlternateContent xmlns:mc="http://schemas.openxmlformats.org/markup-compatibility/2006" xmlns:p14="http://schemas.microsoft.com/office/powerpoint/2010/main">
    <mc:Choice Requires="p14">
      <p:transition spd="slow" p14:dur="2000" advTm="47698"/>
    </mc:Choice>
    <mc:Fallback xmlns="">
      <p:transition spd="slow" advTm="476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106B-4A7B-A341-F7F3-E8EF9B12B17B}"/>
              </a:ext>
            </a:extLst>
          </p:cNvPr>
          <p:cNvSpPr>
            <a:spLocks noGrp="1"/>
          </p:cNvSpPr>
          <p:nvPr>
            <p:ph type="title"/>
          </p:nvPr>
        </p:nvSpPr>
        <p:spPr>
          <a:xfrm>
            <a:off x="646111" y="452718"/>
            <a:ext cx="9404723" cy="770026"/>
          </a:xfrm>
        </p:spPr>
        <p:txBody>
          <a:bodyPr/>
          <a:lstStyle/>
          <a:p>
            <a:r>
              <a:rPr lang="en-US" sz="3200" dirty="0">
                <a:solidFill>
                  <a:schemeClr val="tx1"/>
                </a:solidFill>
                <a:latin typeface="Cambria" panose="02040503050406030204" pitchFamily="18" charset="0"/>
                <a:ea typeface="Cambria" panose="02040503050406030204" pitchFamily="18" charset="0"/>
              </a:rPr>
              <a:t>3.</a:t>
            </a:r>
            <a:r>
              <a:rPr lang="en-US" sz="3200" b="0" i="0" dirty="0">
                <a:solidFill>
                  <a:schemeClr val="tx1"/>
                </a:solidFill>
                <a:effectLst/>
                <a:latin typeface="Cambria" panose="02040503050406030204" pitchFamily="18" charset="0"/>
                <a:ea typeface="Cambria" panose="02040503050406030204" pitchFamily="18" charset="0"/>
              </a:rPr>
              <a:t>Which cities have hosted the most Olympic Games?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C17EAB8D-9842-790B-49A5-D6C59F6A1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5" y="1701800"/>
            <a:ext cx="4464279" cy="4703482"/>
          </a:xfrm>
          <a:prstGeom prst="rect">
            <a:avLst/>
          </a:prstGeom>
        </p:spPr>
      </p:pic>
      <p:sp>
        <p:nvSpPr>
          <p:cNvPr id="3" name="Title 1">
            <a:extLst>
              <a:ext uri="{FF2B5EF4-FFF2-40B4-BE49-F238E27FC236}">
                <a16:creationId xmlns:a16="http://schemas.microsoft.com/office/drawing/2014/main" id="{AE831CCC-3972-D9DE-BFED-B59C625A7C6C}"/>
              </a:ext>
            </a:extLst>
          </p:cNvPr>
          <p:cNvSpPr txBox="1">
            <a:spLocks/>
          </p:cNvSpPr>
          <p:nvPr/>
        </p:nvSpPr>
        <p:spPr>
          <a:xfrm>
            <a:off x="6218865" y="2532321"/>
            <a:ext cx="5550195" cy="17933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Bar Chart displays the list of cities that have hosted the Olympic Games, along with the number of times they have served as hosts.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2768241"/>
      </p:ext>
    </p:extLst>
  </p:cSld>
  <p:clrMapOvr>
    <a:masterClrMapping/>
  </p:clrMapOvr>
  <mc:AlternateContent xmlns:mc="http://schemas.openxmlformats.org/markup-compatibility/2006" xmlns:p14="http://schemas.microsoft.com/office/powerpoint/2010/main">
    <mc:Choice Requires="p14">
      <p:transition spd="slow" p14:dur="2000" advTm="18589"/>
    </mc:Choice>
    <mc:Fallback xmlns="">
      <p:transition spd="slow" advTm="1858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E8B098-5339-0B85-8681-3A9B09742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5759598"/>
      </p:ext>
    </p:extLst>
  </p:cSld>
  <p:clrMapOvr>
    <a:masterClrMapping/>
  </p:clrMapOvr>
  <mc:AlternateContent xmlns:mc="http://schemas.openxmlformats.org/markup-compatibility/2006" xmlns:p14="http://schemas.microsoft.com/office/powerpoint/2010/main">
    <mc:Choice Requires="p14">
      <p:transition spd="slow" p14:dur="2000" advTm="4463"/>
    </mc:Choice>
    <mc:Fallback xmlns="">
      <p:transition spd="slow" advTm="44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7D20-9E03-C964-9698-C705B53DC6E7}"/>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4.</a:t>
            </a:r>
            <a:r>
              <a:rPr lang="en-US" sz="3200" b="0" i="0" dirty="0">
                <a:solidFill>
                  <a:schemeClr val="tx1"/>
                </a:solidFill>
                <a:effectLst/>
                <a:latin typeface="Cambria" panose="02040503050406030204" pitchFamily="18" charset="0"/>
                <a:ea typeface="Cambria" panose="02040503050406030204" pitchFamily="18" charset="0"/>
              </a:rPr>
              <a:t> What is the distribution of sports between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Summer and Winter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835093F4-B297-BC81-1D7E-5FE8384BB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81" y="2185904"/>
            <a:ext cx="5410591" cy="3491881"/>
          </a:xfrm>
          <a:prstGeom prst="rect">
            <a:avLst/>
          </a:prstGeom>
        </p:spPr>
      </p:pic>
      <p:sp>
        <p:nvSpPr>
          <p:cNvPr id="4" name="TextBox 3">
            <a:extLst>
              <a:ext uri="{FF2B5EF4-FFF2-40B4-BE49-F238E27FC236}">
                <a16:creationId xmlns:a16="http://schemas.microsoft.com/office/drawing/2014/main" id="{4CA2C52E-31F8-1F18-8EB7-0842483BE94F}"/>
              </a:ext>
            </a:extLst>
          </p:cNvPr>
          <p:cNvSpPr txBox="1"/>
          <p:nvPr/>
        </p:nvSpPr>
        <p:spPr>
          <a:xfrm>
            <a:off x="6839983" y="2515808"/>
            <a:ext cx="4868329" cy="2308324"/>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Donut chart visualizes the distribution of sports between the Summer and Winter Olympics. It provides a clear overview of how many sports are featured in each type of Olympic event.</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2862850"/>
      </p:ext>
    </p:extLst>
  </p:cSld>
  <p:clrMapOvr>
    <a:masterClrMapping/>
  </p:clrMapOvr>
  <mc:AlternateContent xmlns:mc="http://schemas.openxmlformats.org/markup-compatibility/2006" xmlns:p14="http://schemas.microsoft.com/office/powerpoint/2010/main">
    <mc:Choice Requires="p14">
      <p:transition spd="slow" p14:dur="2000" advTm="22587"/>
    </mc:Choice>
    <mc:Fallback xmlns="">
      <p:transition spd="slow" advTm="2258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773-CBEB-CB5B-9C22-2A650B5A6FD4}"/>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5</a:t>
            </a:r>
            <a:r>
              <a:rPr lang="en-US" sz="3200" b="0" i="0" dirty="0">
                <a:solidFill>
                  <a:schemeClr val="tx1"/>
                </a:solidFill>
                <a:effectLst/>
                <a:latin typeface="Cambria" panose="02040503050406030204" pitchFamily="18" charset="0"/>
                <a:ea typeface="Cambria" panose="02040503050406030204" pitchFamily="18" charset="0"/>
              </a:rPr>
              <a:t>. Which sports have the highest number of events in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the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A9D1AA1F-7B80-DCC9-6B99-FB5C2AA01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8" y="2061880"/>
            <a:ext cx="4496031" cy="3797495"/>
          </a:xfrm>
          <a:prstGeom prst="rect">
            <a:avLst/>
          </a:prstGeom>
        </p:spPr>
      </p:pic>
      <p:sp>
        <p:nvSpPr>
          <p:cNvPr id="3" name="TextBox 2">
            <a:extLst>
              <a:ext uri="{FF2B5EF4-FFF2-40B4-BE49-F238E27FC236}">
                <a16:creationId xmlns:a16="http://schemas.microsoft.com/office/drawing/2014/main" id="{5CF625C4-F11F-41AF-FA4D-53CD3F93FC22}"/>
              </a:ext>
            </a:extLst>
          </p:cNvPr>
          <p:cNvSpPr txBox="1"/>
          <p:nvPr/>
        </p:nvSpPr>
        <p:spPr>
          <a:xfrm>
            <a:off x="6327353" y="2344221"/>
            <a:ext cx="5031037" cy="2677656"/>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Bar chart displays a breakdown of sports with the highest number of events in the Olympics. This information provides valuable insights into the diversity and popularity of sports in the Olympic Games.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9858045"/>
      </p:ext>
    </p:extLst>
  </p:cSld>
  <p:clrMapOvr>
    <a:masterClrMapping/>
  </p:clrMapOvr>
  <mc:AlternateContent xmlns:mc="http://schemas.openxmlformats.org/markup-compatibility/2006" xmlns:p14="http://schemas.microsoft.com/office/powerpoint/2010/main">
    <mc:Choice Requires="p14">
      <p:transition spd="slow" p14:dur="2000" advTm="23930"/>
    </mc:Choice>
    <mc:Fallback xmlns="">
      <p:transition spd="slow" advTm="2393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3A56-E04C-AE1F-FEEA-1A3ECE0BA4B2}"/>
              </a:ext>
            </a:extLst>
          </p:cNvPr>
          <p:cNvSpPr>
            <a:spLocks noGrp="1"/>
          </p:cNvSpPr>
          <p:nvPr>
            <p:ph type="title"/>
          </p:nvPr>
        </p:nvSpPr>
        <p:spPr>
          <a:xfrm>
            <a:off x="646111" y="452718"/>
            <a:ext cx="9404723" cy="935407"/>
          </a:xfrm>
        </p:spPr>
        <p:txBody>
          <a:bodyPr/>
          <a:lstStyle/>
          <a:p>
            <a:r>
              <a:rPr lang="en-US" sz="3200" dirty="0">
                <a:solidFill>
                  <a:schemeClr val="tx1"/>
                </a:solidFill>
                <a:latin typeface="Cambria" panose="02040503050406030204" pitchFamily="18" charset="0"/>
                <a:ea typeface="Cambria" panose="02040503050406030204" pitchFamily="18" charset="0"/>
              </a:rPr>
              <a:t>6.</a:t>
            </a:r>
            <a:r>
              <a:rPr lang="en-US" sz="3200" b="0" i="0" dirty="0">
                <a:solidFill>
                  <a:schemeClr val="tx1"/>
                </a:solidFill>
                <a:effectLst/>
                <a:latin typeface="Cambria" panose="02040503050406030204" pitchFamily="18" charset="0"/>
                <a:ea typeface="Cambria" panose="02040503050406030204" pitchFamily="18" charset="0"/>
              </a:rPr>
              <a:t> How has the participation in each sport evolved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over  time?</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3B96F649-F2D5-65D1-9BE5-1DA613931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60" y="2189702"/>
            <a:ext cx="6546227" cy="3519472"/>
          </a:xfrm>
          <a:prstGeom prst="rect">
            <a:avLst/>
          </a:prstGeom>
        </p:spPr>
      </p:pic>
      <p:sp>
        <p:nvSpPr>
          <p:cNvPr id="3" name="TextBox 2">
            <a:extLst>
              <a:ext uri="{FF2B5EF4-FFF2-40B4-BE49-F238E27FC236}">
                <a16:creationId xmlns:a16="http://schemas.microsoft.com/office/drawing/2014/main" id="{9E1AA924-B333-E786-740F-EE627794AE3B}"/>
              </a:ext>
            </a:extLst>
          </p:cNvPr>
          <p:cNvSpPr txBox="1"/>
          <p:nvPr/>
        </p:nvSpPr>
        <p:spPr>
          <a:xfrm>
            <a:off x="8034900" y="2260056"/>
            <a:ext cx="3521947" cy="3416320"/>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Line chart display the </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evolution of sports participation over time. This process involves ultimately sharing insights to understand how different sports have changed in popularity throughout the years.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2236955"/>
      </p:ext>
    </p:extLst>
  </p:cSld>
  <p:clrMapOvr>
    <a:masterClrMapping/>
  </p:clrMapOvr>
  <mc:AlternateContent xmlns:mc="http://schemas.openxmlformats.org/markup-compatibility/2006" xmlns:p14="http://schemas.microsoft.com/office/powerpoint/2010/main">
    <mc:Choice Requires="p14">
      <p:transition spd="slow" p14:dur="2000" advTm="16563"/>
    </mc:Choice>
    <mc:Fallback xmlns="">
      <p:transition spd="slow" advTm="165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39D652-ED65-3757-2E15-429C70E70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96476"/>
          </a:xfrm>
          <a:prstGeom prst="rect">
            <a:avLst/>
          </a:prstGeom>
        </p:spPr>
      </p:pic>
    </p:spTree>
    <p:extLst>
      <p:ext uri="{BB962C8B-B14F-4D97-AF65-F5344CB8AC3E}">
        <p14:creationId xmlns:p14="http://schemas.microsoft.com/office/powerpoint/2010/main" val="2188637983"/>
      </p:ext>
    </p:extLst>
  </p:cSld>
  <p:clrMapOvr>
    <a:masterClrMapping/>
  </p:clrMapOvr>
  <mc:AlternateContent xmlns:mc="http://schemas.openxmlformats.org/markup-compatibility/2006" xmlns:p14="http://schemas.microsoft.com/office/powerpoint/2010/main">
    <mc:Choice Requires="p14">
      <p:transition spd="slow" p14:dur="2000" advTm="4072"/>
    </mc:Choice>
    <mc:Fallback xmlns="">
      <p:transition spd="slow" advTm="407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7BB0-7E8D-9DB5-EC5D-F3E9C377497A}"/>
              </a:ext>
            </a:extLst>
          </p:cNvPr>
          <p:cNvSpPr>
            <a:spLocks noGrp="1"/>
          </p:cNvSpPr>
          <p:nvPr>
            <p:ph type="title"/>
          </p:nvPr>
        </p:nvSpPr>
        <p:spPr>
          <a:xfrm>
            <a:off x="646111" y="452718"/>
            <a:ext cx="9404723" cy="781171"/>
          </a:xfrm>
        </p:spPr>
        <p:txBody>
          <a:bodyPr/>
          <a:lstStyle/>
          <a:p>
            <a:r>
              <a:rPr lang="en-US" sz="3200" dirty="0">
                <a:solidFill>
                  <a:schemeClr val="tx1"/>
                </a:solidFill>
                <a:latin typeface="Cambria" panose="02040503050406030204" pitchFamily="18" charset="0"/>
                <a:ea typeface="Cambria" panose="02040503050406030204" pitchFamily="18" charset="0"/>
              </a:rPr>
              <a:t>7.</a:t>
            </a:r>
            <a:r>
              <a:rPr lang="en-US" sz="3200" b="0" i="0" dirty="0">
                <a:solidFill>
                  <a:schemeClr val="tx1"/>
                </a:solidFill>
                <a:effectLst/>
                <a:latin typeface="Cambria" panose="02040503050406030204" pitchFamily="18" charset="0"/>
                <a:ea typeface="Cambria" panose="02040503050406030204" pitchFamily="18" charset="0"/>
              </a:rPr>
              <a:t> How many events are there in each sport?</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F595B6AF-F189-0D79-C618-1AADA9311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36" y="2060154"/>
            <a:ext cx="6690377" cy="3149799"/>
          </a:xfrm>
          <a:prstGeom prst="rect">
            <a:avLst/>
          </a:prstGeom>
        </p:spPr>
      </p:pic>
      <p:sp>
        <p:nvSpPr>
          <p:cNvPr id="4" name="TextBox 3">
            <a:extLst>
              <a:ext uri="{FF2B5EF4-FFF2-40B4-BE49-F238E27FC236}">
                <a16:creationId xmlns:a16="http://schemas.microsoft.com/office/drawing/2014/main" id="{B0ABBD8B-906D-AA69-515C-BAE65F94C8F1}"/>
              </a:ext>
            </a:extLst>
          </p:cNvPr>
          <p:cNvSpPr txBox="1"/>
          <p:nvPr/>
        </p:nvSpPr>
        <p:spPr>
          <a:xfrm>
            <a:off x="8263722" y="2296225"/>
            <a:ext cx="3294043" cy="2677656"/>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Bar chart display total events in each sport. This can be a valuable tool for decision-making, reporting, and gaining insights into the sports landscape.</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403603"/>
      </p:ext>
    </p:extLst>
  </p:cSld>
  <p:clrMapOvr>
    <a:masterClrMapping/>
  </p:clrMapOvr>
  <mc:AlternateContent xmlns:mc="http://schemas.openxmlformats.org/markup-compatibility/2006" xmlns:p14="http://schemas.microsoft.com/office/powerpoint/2010/main">
    <mc:Choice Requires="p14">
      <p:transition spd="slow" p14:dur="2000" advTm="13448"/>
    </mc:Choice>
    <mc:Fallback xmlns="">
      <p:transition spd="slow" advTm="1344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0848-58EE-BF74-DB3F-2EA99560438C}"/>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8.</a:t>
            </a:r>
            <a:r>
              <a:rPr lang="en-US" sz="3200" b="0" i="0" dirty="0">
                <a:solidFill>
                  <a:schemeClr val="tx1"/>
                </a:solidFill>
                <a:effectLst/>
                <a:latin typeface="Cambria" panose="02040503050406030204" pitchFamily="18" charset="0"/>
                <a:ea typeface="Cambria" panose="02040503050406030204" pitchFamily="18" charset="0"/>
              </a:rPr>
              <a:t> What is the distribution of events by gender (Men,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Women, Mixed)?</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33C06C6A-6F85-FDB8-2ECC-421CBEA21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97" y="2311280"/>
            <a:ext cx="5486171" cy="3734399"/>
          </a:xfrm>
          <a:prstGeom prst="rect">
            <a:avLst/>
          </a:prstGeom>
        </p:spPr>
      </p:pic>
      <p:sp>
        <p:nvSpPr>
          <p:cNvPr id="4" name="TextBox 3">
            <a:extLst>
              <a:ext uri="{FF2B5EF4-FFF2-40B4-BE49-F238E27FC236}">
                <a16:creationId xmlns:a16="http://schemas.microsoft.com/office/drawing/2014/main" id="{6ECADAE1-5646-877A-BF90-696018DC89EA}"/>
              </a:ext>
            </a:extLst>
          </p:cNvPr>
          <p:cNvSpPr txBox="1"/>
          <p:nvPr/>
        </p:nvSpPr>
        <p:spPr>
          <a:xfrm>
            <a:off x="7012082" y="2475609"/>
            <a:ext cx="4362679" cy="3046988"/>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P</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ie chart displaying the distribution of events by gender, with each slice representing a different gender and the size of each slice corresponding to the proportion of events for that gender.</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9761448"/>
      </p:ext>
    </p:extLst>
  </p:cSld>
  <p:clrMapOvr>
    <a:masterClrMapping/>
  </p:clrMapOvr>
  <mc:AlternateContent xmlns:mc="http://schemas.openxmlformats.org/markup-compatibility/2006" xmlns:p14="http://schemas.microsoft.com/office/powerpoint/2010/main">
    <mc:Choice Requires="p14">
      <p:transition spd="slow" p14:dur="2000" advTm="13098"/>
    </mc:Choice>
    <mc:Fallback xmlns="">
      <p:transition spd="slow" advTm="1309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823A-E0EF-12D2-7C37-047EADC6FFE0}"/>
              </a:ext>
            </a:extLst>
          </p:cNvPr>
          <p:cNvSpPr>
            <a:spLocks noGrp="1"/>
          </p:cNvSpPr>
          <p:nvPr>
            <p:ph type="title"/>
          </p:nvPr>
        </p:nvSpPr>
        <p:spPr>
          <a:xfrm>
            <a:off x="646111" y="452718"/>
            <a:ext cx="9404723" cy="748761"/>
          </a:xfrm>
        </p:spPr>
        <p:txBody>
          <a:bodyPr/>
          <a:lstStyle/>
          <a:p>
            <a:r>
              <a:rPr lang="en-US" sz="3200" b="0" i="0" dirty="0">
                <a:solidFill>
                  <a:schemeClr val="tx1"/>
                </a:solidFill>
                <a:effectLst/>
                <a:latin typeface="Cambria" panose="02040503050406030204" pitchFamily="18" charset="0"/>
                <a:ea typeface="Cambria" panose="02040503050406030204" pitchFamily="18" charset="0"/>
              </a:rPr>
              <a:t>9. How has the number of events changed over time?</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257B663A-4B24-088D-C01B-514916BFF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171" y="1856312"/>
            <a:ext cx="5957329" cy="4000706"/>
          </a:xfrm>
          <a:prstGeom prst="rect">
            <a:avLst/>
          </a:prstGeom>
        </p:spPr>
      </p:pic>
      <p:sp>
        <p:nvSpPr>
          <p:cNvPr id="4" name="TextBox 3">
            <a:extLst>
              <a:ext uri="{FF2B5EF4-FFF2-40B4-BE49-F238E27FC236}">
                <a16:creationId xmlns:a16="http://schemas.microsoft.com/office/drawing/2014/main" id="{B208EE6D-5153-84E8-A1C0-79262E466697}"/>
              </a:ext>
            </a:extLst>
          </p:cNvPr>
          <p:cNvSpPr txBox="1"/>
          <p:nvPr/>
        </p:nvSpPr>
        <p:spPr>
          <a:xfrm>
            <a:off x="7799943" y="2644170"/>
            <a:ext cx="3294043" cy="1569660"/>
          </a:xfrm>
          <a:prstGeom prst="rect">
            <a:avLst/>
          </a:prstGeom>
          <a:noFill/>
        </p:spPr>
        <p:txBody>
          <a:bodyPr wrap="square" rtlCol="0">
            <a:spAutoFit/>
          </a:bodyPr>
          <a:lstStyle/>
          <a:p>
            <a:r>
              <a:rPr lang="en-US" sz="2400" dirty="0">
                <a:solidFill>
                  <a:schemeClr val="bg2">
                    <a:lumMod val="20000"/>
                    <a:lumOff val="80000"/>
                  </a:schemeClr>
                </a:solidFill>
                <a:latin typeface="Cambria" panose="02040503050406030204" pitchFamily="18" charset="0"/>
                <a:ea typeface="Cambria" panose="02040503050406030204" pitchFamily="18" charset="0"/>
              </a:rPr>
              <a:t>The Tree Map</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 represent of how the number of events has changed over time.</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402848"/>
      </p:ext>
    </p:extLst>
  </p:cSld>
  <p:clrMapOvr>
    <a:masterClrMapping/>
  </p:clrMapOvr>
  <mc:AlternateContent xmlns:mc="http://schemas.openxmlformats.org/markup-compatibility/2006" xmlns:p14="http://schemas.microsoft.com/office/powerpoint/2010/main">
    <mc:Choice Requires="p14">
      <p:transition spd="slow" p14:dur="2000" advTm="34890"/>
    </mc:Choice>
    <mc:Fallback xmlns="">
      <p:transition spd="slow" advTm="3489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BA1B26-BDB1-E11D-2D88-D149D0FC8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5153679"/>
      </p:ext>
    </p:extLst>
  </p:cSld>
  <p:clrMapOvr>
    <a:masterClrMapping/>
  </p:clrMapOvr>
  <mc:AlternateContent xmlns:mc="http://schemas.openxmlformats.org/markup-compatibility/2006" xmlns:p14="http://schemas.microsoft.com/office/powerpoint/2010/main">
    <mc:Choice Requires="p14">
      <p:transition spd="slow" p14:dur="2000" advTm="3229"/>
    </mc:Choice>
    <mc:Fallback xmlns="">
      <p:transition spd="slow" advTm="32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194C3-1EE3-FE69-D755-D66B69214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2875917"/>
      </p:ext>
    </p:extLst>
  </p:cSld>
  <p:clrMapOvr>
    <a:masterClrMapping/>
  </p:clrMapOvr>
  <mc:AlternateContent xmlns:mc="http://schemas.openxmlformats.org/markup-compatibility/2006" xmlns:p14="http://schemas.microsoft.com/office/powerpoint/2010/main">
    <mc:Choice Requires="p14">
      <p:transition spd="slow" p14:dur="2000" advTm="11022"/>
    </mc:Choice>
    <mc:Fallback xmlns="">
      <p:transition spd="slow" advTm="1102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31CF-898F-93C0-1536-5607573704D0}"/>
              </a:ext>
            </a:extLst>
          </p:cNvPr>
          <p:cNvSpPr>
            <a:spLocks noGrp="1"/>
          </p:cNvSpPr>
          <p:nvPr>
            <p:ph type="title"/>
          </p:nvPr>
        </p:nvSpPr>
        <p:spPr>
          <a:xfrm>
            <a:off x="646111" y="452718"/>
            <a:ext cx="10029234" cy="836255"/>
          </a:xfrm>
        </p:spPr>
        <p:txBody>
          <a:bodyPr/>
          <a:lstStyle/>
          <a:p>
            <a:r>
              <a:rPr lang="en-US" sz="3200" dirty="0">
                <a:solidFill>
                  <a:schemeClr val="tx1"/>
                </a:solidFill>
                <a:latin typeface="Cambria" panose="02040503050406030204" pitchFamily="18" charset="0"/>
                <a:ea typeface="Cambria" panose="02040503050406030204" pitchFamily="18" charset="0"/>
              </a:rPr>
              <a:t>10.</a:t>
            </a:r>
            <a:r>
              <a:rPr lang="en-US" sz="3200" b="0" i="0" dirty="0">
                <a:solidFill>
                  <a:schemeClr val="tx1"/>
                </a:solidFill>
                <a:effectLst/>
                <a:latin typeface="Cambria" panose="02040503050406030204" pitchFamily="18" charset="0"/>
                <a:ea typeface="Cambria" panose="02040503050406030204" pitchFamily="18" charset="0"/>
              </a:rPr>
              <a:t> What is the distribution of participants by gender?</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EB764691-3EB9-62BE-8405-0B759502A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11" y="2335759"/>
            <a:ext cx="5474860" cy="3386809"/>
          </a:xfrm>
          <a:prstGeom prst="rect">
            <a:avLst/>
          </a:prstGeom>
        </p:spPr>
      </p:pic>
      <p:sp>
        <p:nvSpPr>
          <p:cNvPr id="4" name="TextBox 3">
            <a:extLst>
              <a:ext uri="{FF2B5EF4-FFF2-40B4-BE49-F238E27FC236}">
                <a16:creationId xmlns:a16="http://schemas.microsoft.com/office/drawing/2014/main" id="{F95C445C-9F4A-9AA8-EF1A-AD1B3FA2DD04}"/>
              </a:ext>
            </a:extLst>
          </p:cNvPr>
          <p:cNvSpPr txBox="1"/>
          <p:nvPr/>
        </p:nvSpPr>
        <p:spPr>
          <a:xfrm>
            <a:off x="7562798" y="2828835"/>
            <a:ext cx="3448280" cy="1200329"/>
          </a:xfrm>
          <a:prstGeom prst="rect">
            <a:avLst/>
          </a:prstGeom>
          <a:noFill/>
        </p:spPr>
        <p:txBody>
          <a:bodyPr wrap="square" rtlCol="0">
            <a:spAutoFit/>
          </a:bodyPr>
          <a:lstStyle/>
          <a:p>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Pie chart helping to visualize the distribution of participants by gender</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7332006"/>
      </p:ext>
    </p:extLst>
  </p:cSld>
  <p:clrMapOvr>
    <a:masterClrMapping/>
  </p:clrMapOvr>
  <mc:AlternateContent xmlns:mc="http://schemas.openxmlformats.org/markup-compatibility/2006" xmlns:p14="http://schemas.microsoft.com/office/powerpoint/2010/main">
    <mc:Choice Requires="p14">
      <p:transition spd="slow" p14:dur="2000" advTm="13277"/>
    </mc:Choice>
    <mc:Fallback xmlns="">
      <p:transition spd="slow" advTm="1327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B8D0-F81A-B13C-05B6-185C6A2265AD}"/>
              </a:ext>
            </a:extLst>
          </p:cNvPr>
          <p:cNvSpPr>
            <a:spLocks noGrp="1"/>
          </p:cNvSpPr>
          <p:nvPr>
            <p:ph type="title"/>
          </p:nvPr>
        </p:nvSpPr>
        <p:spPr/>
        <p:txBody>
          <a:bodyPr/>
          <a:lstStyle/>
          <a:p>
            <a:r>
              <a:rPr lang="en-US" sz="3200" b="0" i="0" dirty="0">
                <a:solidFill>
                  <a:schemeClr val="tx1"/>
                </a:solidFill>
                <a:effectLst/>
                <a:latin typeface="Cambria" panose="02040503050406030204" pitchFamily="18" charset="0"/>
                <a:ea typeface="Cambria" panose="02040503050406030204" pitchFamily="18" charset="0"/>
              </a:rPr>
              <a:t>11. Which countries have the highest number of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participants in the Olympics?</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8205185-14BA-134D-3966-1D431100E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19" y="2463535"/>
            <a:ext cx="5855113" cy="3391222"/>
          </a:xfrm>
          <a:prstGeom prst="rect">
            <a:avLst/>
          </a:prstGeom>
        </p:spPr>
      </p:pic>
      <p:sp>
        <p:nvSpPr>
          <p:cNvPr id="4" name="TextBox 3">
            <a:extLst>
              <a:ext uri="{FF2B5EF4-FFF2-40B4-BE49-F238E27FC236}">
                <a16:creationId xmlns:a16="http://schemas.microsoft.com/office/drawing/2014/main" id="{76F7FFC8-7491-76DA-AC3A-E6CE79F67C18}"/>
              </a:ext>
            </a:extLst>
          </p:cNvPr>
          <p:cNvSpPr txBox="1"/>
          <p:nvPr/>
        </p:nvSpPr>
        <p:spPr>
          <a:xfrm>
            <a:off x="7302653" y="2611916"/>
            <a:ext cx="4197426" cy="2677656"/>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Column chart represent of countries with the highest number of participants helps us understand which countries have consistently sent the largest contingents to the Olympic Games.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10342714"/>
      </p:ext>
    </p:extLst>
  </p:cSld>
  <p:clrMapOvr>
    <a:masterClrMapping/>
  </p:clrMapOvr>
  <mc:AlternateContent xmlns:mc="http://schemas.openxmlformats.org/markup-compatibility/2006" xmlns:p14="http://schemas.microsoft.com/office/powerpoint/2010/main">
    <mc:Choice Requires="p14">
      <p:transition spd="slow" p14:dur="2000" advTm="25499"/>
    </mc:Choice>
    <mc:Fallback xmlns="">
      <p:transition spd="slow" advTm="2549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52CC-BC3E-1134-E674-F36F6507E439}"/>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12.</a:t>
            </a:r>
            <a:r>
              <a:rPr lang="en-US" sz="3200" b="0" i="0" dirty="0">
                <a:solidFill>
                  <a:schemeClr val="tx1"/>
                </a:solidFill>
                <a:effectLst/>
                <a:latin typeface="Cambria" panose="02040503050406030204" pitchFamily="18" charset="0"/>
                <a:ea typeface="Cambria" panose="02040503050406030204" pitchFamily="18" charset="0"/>
              </a:rPr>
              <a:t> How does the age distribution of participants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vary across different games?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C9C21B2E-202A-662E-5F0E-1918BBFB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04" y="2180440"/>
            <a:ext cx="6512531" cy="3822573"/>
          </a:xfrm>
          <a:prstGeom prst="rect">
            <a:avLst/>
          </a:prstGeom>
        </p:spPr>
      </p:pic>
      <p:sp>
        <p:nvSpPr>
          <p:cNvPr id="4" name="TextBox 3">
            <a:extLst>
              <a:ext uri="{FF2B5EF4-FFF2-40B4-BE49-F238E27FC236}">
                <a16:creationId xmlns:a16="http://schemas.microsoft.com/office/drawing/2014/main" id="{9D54D16E-9DA4-5CEB-14B7-A39BC5CC7DDE}"/>
              </a:ext>
            </a:extLst>
          </p:cNvPr>
          <p:cNvSpPr txBox="1"/>
          <p:nvPr/>
        </p:nvSpPr>
        <p:spPr>
          <a:xfrm>
            <a:off x="8009263" y="2140209"/>
            <a:ext cx="3616899" cy="3416320"/>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Column chart explore the age distribution of participants in various games. By visualizing the data, we aim to gain insights into the demographics of players across different gaming experiences.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96767810"/>
      </p:ext>
    </p:extLst>
  </p:cSld>
  <p:clrMapOvr>
    <a:masterClrMapping/>
  </p:clrMapOvr>
  <mc:AlternateContent xmlns:mc="http://schemas.openxmlformats.org/markup-compatibility/2006" xmlns:p14="http://schemas.microsoft.com/office/powerpoint/2010/main">
    <mc:Choice Requires="p14">
      <p:transition spd="slow" p14:dur="2000" advTm="17058"/>
    </mc:Choice>
    <mc:Fallback xmlns="">
      <p:transition spd="slow" advTm="1705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1EC85-E03C-AC44-589A-213E19542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072630593"/>
      </p:ext>
    </p:extLst>
  </p:cSld>
  <p:clrMapOvr>
    <a:masterClrMapping/>
  </p:clrMapOvr>
  <mc:AlternateContent xmlns:mc="http://schemas.openxmlformats.org/markup-compatibility/2006" xmlns:p14="http://schemas.microsoft.com/office/powerpoint/2010/main">
    <mc:Choice Requires="p14">
      <p:transition spd="slow" p14:dur="2000" advTm="4072"/>
    </mc:Choice>
    <mc:Fallback xmlns="">
      <p:transition spd="slow" advTm="407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1B6B-0861-3E0D-5C94-310C246E4431}"/>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13.</a:t>
            </a:r>
            <a:r>
              <a:rPr lang="en-US" sz="3200" b="0" i="0" dirty="0">
                <a:solidFill>
                  <a:schemeClr val="tx1"/>
                </a:solidFill>
                <a:effectLst/>
                <a:latin typeface="Cambria" panose="02040503050406030204" pitchFamily="18" charset="0"/>
                <a:ea typeface="Cambria" panose="02040503050406030204" pitchFamily="18" charset="0"/>
              </a:rPr>
              <a:t> How many medals have been awarded in each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5BF59263-89E1-6ED1-0982-A169FFC7F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1" y="2264578"/>
            <a:ext cx="4776972" cy="3939567"/>
          </a:xfrm>
          <a:prstGeom prst="rect">
            <a:avLst/>
          </a:prstGeom>
        </p:spPr>
      </p:pic>
      <p:sp>
        <p:nvSpPr>
          <p:cNvPr id="4" name="TextBox 3">
            <a:extLst>
              <a:ext uri="{FF2B5EF4-FFF2-40B4-BE49-F238E27FC236}">
                <a16:creationId xmlns:a16="http://schemas.microsoft.com/office/drawing/2014/main" id="{FE6F6852-2695-0D99-F453-DD078E191E92}"/>
              </a:ext>
            </a:extLst>
          </p:cNvPr>
          <p:cNvSpPr txBox="1"/>
          <p:nvPr/>
        </p:nvSpPr>
        <p:spPr>
          <a:xfrm>
            <a:off x="7240710" y="2582078"/>
            <a:ext cx="4051579" cy="3046988"/>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Multi-line chart provides a visual representation of the number of medals awarded in each Olympic year. It offers insights into the historical trends of medal distribution across different Olympic games.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021559"/>
      </p:ext>
    </p:extLst>
  </p:cSld>
  <p:clrMapOvr>
    <a:masterClrMapping/>
  </p:clrMapOvr>
  <mc:AlternateContent xmlns:mc="http://schemas.openxmlformats.org/markup-compatibility/2006" xmlns:p14="http://schemas.microsoft.com/office/powerpoint/2010/main">
    <mc:Choice Requires="p14">
      <p:transition spd="slow" p14:dur="2000" advTm="20449"/>
    </mc:Choice>
    <mc:Fallback xmlns="">
      <p:transition spd="slow" advTm="2044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6946-3F9F-68F6-FD89-58363F131C8E}"/>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14.</a:t>
            </a:r>
            <a:r>
              <a:rPr lang="en-US" sz="3200" b="0" i="0" dirty="0">
                <a:solidFill>
                  <a:schemeClr val="tx1"/>
                </a:solidFill>
                <a:effectLst/>
                <a:latin typeface="Cambria" panose="02040503050406030204" pitchFamily="18" charset="0"/>
                <a:ea typeface="Cambria" panose="02040503050406030204" pitchFamily="18" charset="0"/>
              </a:rPr>
              <a:t> Which countries have the highest number of gold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medals?</a:t>
            </a:r>
            <a:br>
              <a:rPr lang="en-US" b="0" i="0" dirty="0">
                <a:solidFill>
                  <a:srgbClr val="24292E"/>
                </a:solidFill>
                <a:effectLst/>
                <a:latin typeface="Plus Jakarta Sans"/>
              </a:rPr>
            </a:br>
            <a:endParaRPr lang="en-IN" dirty="0"/>
          </a:p>
        </p:txBody>
      </p:sp>
      <p:sp>
        <p:nvSpPr>
          <p:cNvPr id="4" name="TextBox 3">
            <a:extLst>
              <a:ext uri="{FF2B5EF4-FFF2-40B4-BE49-F238E27FC236}">
                <a16:creationId xmlns:a16="http://schemas.microsoft.com/office/drawing/2014/main" id="{4317677A-BFE6-D84C-C2E9-F0A268C2C41D}"/>
              </a:ext>
            </a:extLst>
          </p:cNvPr>
          <p:cNvSpPr txBox="1"/>
          <p:nvPr/>
        </p:nvSpPr>
        <p:spPr>
          <a:xfrm>
            <a:off x="6565902" y="2269741"/>
            <a:ext cx="4120309" cy="3046988"/>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In </a:t>
            </a:r>
            <a:r>
              <a:rPr lang="en-US" sz="2400" dirty="0">
                <a:solidFill>
                  <a:schemeClr val="bg2">
                    <a:lumMod val="20000"/>
                    <a:lumOff val="80000"/>
                  </a:schemeClr>
                </a:solidFill>
                <a:latin typeface="Cambria" panose="02040503050406030204" pitchFamily="18" charset="0"/>
                <a:ea typeface="Cambria" panose="02040503050406030204" pitchFamily="18" charset="0"/>
              </a:rPr>
              <a:t>the Matrix</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 we have visualized the distribution of gold medals across different countries. The data provides us with a comprehensive overview of which countries have achieved the highest number of gold medals.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0DD94190-D3C4-183E-837C-8C4C083E1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276" y="2168141"/>
            <a:ext cx="3787824" cy="3928115"/>
          </a:xfrm>
          <a:prstGeom prst="rect">
            <a:avLst/>
          </a:prstGeom>
        </p:spPr>
      </p:pic>
    </p:spTree>
    <p:extLst>
      <p:ext uri="{BB962C8B-B14F-4D97-AF65-F5344CB8AC3E}">
        <p14:creationId xmlns:p14="http://schemas.microsoft.com/office/powerpoint/2010/main" val="2926866263"/>
      </p:ext>
    </p:extLst>
  </p:cSld>
  <p:clrMapOvr>
    <a:masterClrMapping/>
  </p:clrMapOvr>
  <mc:AlternateContent xmlns:mc="http://schemas.openxmlformats.org/markup-compatibility/2006" xmlns:p14="http://schemas.microsoft.com/office/powerpoint/2010/main">
    <mc:Choice Requires="p14">
      <p:transition spd="slow" p14:dur="2000" advTm="27152"/>
    </mc:Choice>
    <mc:Fallback xmlns="">
      <p:transition spd="slow" advTm="271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D8AF-DC39-0B78-330E-A414D030ED57}"/>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15.</a:t>
            </a:r>
            <a:r>
              <a:rPr lang="en-US" sz="3200" b="0" i="0" dirty="0">
                <a:solidFill>
                  <a:schemeClr val="tx1"/>
                </a:solidFill>
                <a:effectLst/>
                <a:latin typeface="Cambria" panose="02040503050406030204" pitchFamily="18" charset="0"/>
                <a:ea typeface="Cambria" panose="02040503050406030204" pitchFamily="18" charset="0"/>
              </a:rPr>
              <a:t> How does the medal distribution vary across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different sports?</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3C2AF605-E13B-2205-76BE-E6E04E822712}"/>
              </a:ext>
            </a:extLst>
          </p:cNvPr>
          <p:cNvSpPr txBox="1"/>
          <p:nvPr/>
        </p:nvSpPr>
        <p:spPr>
          <a:xfrm>
            <a:off x="7746245" y="2489934"/>
            <a:ext cx="3922005" cy="2308324"/>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Bar chart display the total medal by sports. Through this analysis, we gained valuable insights into the distribution of medals across different sports.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1FF96B4-6A8F-CCF0-C1F2-B59A8E6E7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161" y="2124633"/>
            <a:ext cx="5524784" cy="3556183"/>
          </a:xfrm>
          <a:prstGeom prst="rect">
            <a:avLst/>
          </a:prstGeom>
        </p:spPr>
      </p:pic>
    </p:spTree>
    <p:extLst>
      <p:ext uri="{BB962C8B-B14F-4D97-AF65-F5344CB8AC3E}">
        <p14:creationId xmlns:p14="http://schemas.microsoft.com/office/powerpoint/2010/main" val="2504095107"/>
      </p:ext>
    </p:extLst>
  </p:cSld>
  <p:clrMapOvr>
    <a:masterClrMapping/>
  </p:clrMapOvr>
  <mc:AlternateContent xmlns:mc="http://schemas.openxmlformats.org/markup-compatibility/2006" xmlns:p14="http://schemas.microsoft.com/office/powerpoint/2010/main">
    <mc:Choice Requires="p14">
      <p:transition spd="slow" p14:dur="2000" advTm="20594"/>
    </mc:Choice>
    <mc:Fallback xmlns="">
      <p:transition spd="slow" advTm="2059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77E0A-0522-80D1-BF70-606BD6ADF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030039552"/>
      </p:ext>
    </p:extLst>
  </p:cSld>
  <p:clrMapOvr>
    <a:masterClrMapping/>
  </p:clrMapOvr>
  <mc:AlternateContent xmlns:mc="http://schemas.openxmlformats.org/markup-compatibility/2006" xmlns:p14="http://schemas.microsoft.com/office/powerpoint/2010/main">
    <mc:Choice Requires="p14">
      <p:transition spd="slow" p14:dur="2000" advTm="3847"/>
    </mc:Choice>
    <mc:Fallback xmlns="">
      <p:transition spd="slow" advTm="384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107A-6790-1C2B-2873-C0B40699D734}"/>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16.</a:t>
            </a:r>
            <a:r>
              <a:rPr lang="en-US" sz="3200" b="0" i="0" dirty="0">
                <a:solidFill>
                  <a:schemeClr val="tx1"/>
                </a:solidFill>
                <a:effectLst/>
                <a:latin typeface="Cambria" panose="02040503050406030204" pitchFamily="18" charset="0"/>
                <a:ea typeface="Cambria" panose="02040503050406030204" pitchFamily="18" charset="0"/>
              </a:rPr>
              <a:t> How many regions or NOCs participate in each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Olympic Games?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80878E2E-51EC-C10F-63DE-B86A40FE7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617" y="2172273"/>
            <a:ext cx="4723083" cy="3595993"/>
          </a:xfrm>
          <a:prstGeom prst="rect">
            <a:avLst/>
          </a:prstGeom>
        </p:spPr>
      </p:pic>
      <p:sp>
        <p:nvSpPr>
          <p:cNvPr id="4" name="TextBox 3">
            <a:extLst>
              <a:ext uri="{FF2B5EF4-FFF2-40B4-BE49-F238E27FC236}">
                <a16:creationId xmlns:a16="http://schemas.microsoft.com/office/drawing/2014/main" id="{69FB835D-ACE2-3AD9-E2FC-7959A5D6CC50}"/>
              </a:ext>
            </a:extLst>
          </p:cNvPr>
          <p:cNvSpPr txBox="1"/>
          <p:nvPr/>
        </p:nvSpPr>
        <p:spPr>
          <a:xfrm>
            <a:off x="6999161" y="2446776"/>
            <a:ext cx="4304145" cy="3046988"/>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Matrix provides an insightful view of the number of </a:t>
            </a:r>
            <a:r>
              <a:rPr lang="en-US" sz="2400" dirty="0">
                <a:solidFill>
                  <a:schemeClr val="bg2">
                    <a:lumMod val="20000"/>
                    <a:lumOff val="80000"/>
                  </a:schemeClr>
                </a:solidFill>
                <a:latin typeface="Cambria" panose="02040503050406030204" pitchFamily="18" charset="0"/>
                <a:ea typeface="Cambria" panose="02040503050406030204" pitchFamily="18" charset="0"/>
              </a:rPr>
              <a:t>Region</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s participating in each Olympic Games over a specified period. The report is designed to help visualize the global participation trends in the Olympic Games.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85532224"/>
      </p:ext>
    </p:extLst>
  </p:cSld>
  <p:clrMapOvr>
    <a:masterClrMapping/>
  </p:clrMapOvr>
  <mc:AlternateContent xmlns:mc="http://schemas.openxmlformats.org/markup-compatibility/2006" xmlns:p14="http://schemas.microsoft.com/office/powerpoint/2010/main">
    <mc:Choice Requires="p14">
      <p:transition spd="slow" p14:dur="2000" advTm="37157"/>
    </mc:Choice>
    <mc:Fallback xmlns="">
      <p:transition spd="slow" advTm="3715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D738-EA28-3416-6056-3F60AAF6C19B}"/>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17.</a:t>
            </a:r>
            <a:r>
              <a:rPr lang="en-US" sz="3200" b="0" i="0" dirty="0">
                <a:solidFill>
                  <a:schemeClr val="tx1"/>
                </a:solidFill>
                <a:effectLst/>
                <a:latin typeface="Cambria" panose="02040503050406030204" pitchFamily="18" charset="0"/>
                <a:ea typeface="Cambria" panose="02040503050406030204" pitchFamily="18" charset="0"/>
              </a:rPr>
              <a:t> Which regions have the highest number of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participants in the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4972DA5E-934C-EB07-3659-311AE8399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567" y="2381002"/>
            <a:ext cx="3991177" cy="3788641"/>
          </a:xfrm>
          <a:prstGeom prst="rect">
            <a:avLst/>
          </a:prstGeom>
        </p:spPr>
      </p:pic>
      <p:sp>
        <p:nvSpPr>
          <p:cNvPr id="4" name="TextBox 3">
            <a:extLst>
              <a:ext uri="{FF2B5EF4-FFF2-40B4-BE49-F238E27FC236}">
                <a16:creationId xmlns:a16="http://schemas.microsoft.com/office/drawing/2014/main" id="{C7B7963C-8884-CCCA-A60E-0895A18C9CDA}"/>
              </a:ext>
            </a:extLst>
          </p:cNvPr>
          <p:cNvSpPr txBox="1"/>
          <p:nvPr/>
        </p:nvSpPr>
        <p:spPr>
          <a:xfrm>
            <a:off x="6555036" y="2963537"/>
            <a:ext cx="5064636" cy="1938992"/>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This Matrix report aims to analyze and visualize participant data from the Olympics to identify the regions with the highest number of participants.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7170569"/>
      </p:ext>
    </p:extLst>
  </p:cSld>
  <p:clrMapOvr>
    <a:masterClrMapping/>
  </p:clrMapOvr>
  <mc:AlternateContent xmlns:mc="http://schemas.openxmlformats.org/markup-compatibility/2006" xmlns:p14="http://schemas.microsoft.com/office/powerpoint/2010/main">
    <mc:Choice Requires="p14">
      <p:transition spd="slow" p14:dur="2000" advTm="27159"/>
    </mc:Choice>
    <mc:Fallback xmlns="">
      <p:transition spd="slow" advTm="2715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1CACF-B62D-C3F9-55DC-F4CF10268BF3}"/>
              </a:ext>
            </a:extLst>
          </p:cNvPr>
          <p:cNvSpPr>
            <a:spLocks noGrp="1"/>
          </p:cNvSpPr>
          <p:nvPr>
            <p:ph idx="1"/>
          </p:nvPr>
        </p:nvSpPr>
        <p:spPr>
          <a:xfrm>
            <a:off x="1522412" y="1826559"/>
            <a:ext cx="8946541" cy="3204881"/>
          </a:xfrm>
        </p:spPr>
        <p:txBody>
          <a:bodyPr>
            <a:noAutofit/>
          </a:bodyPr>
          <a:lstStyle/>
          <a:p>
            <a:pPr marL="0" indent="0" algn="just">
              <a:lnSpc>
                <a:spcPct val="150000"/>
              </a:lnSpc>
              <a:spcAft>
                <a:spcPts val="1000"/>
              </a:spcAft>
              <a:buNone/>
            </a:pPr>
            <a:r>
              <a:rPr lang="en-US" sz="2400" kern="100" dirty="0">
                <a:effectLst/>
                <a:latin typeface="Cambria" panose="02040503050406030204" pitchFamily="18" charset="0"/>
                <a:ea typeface="Calibri" panose="020F0502020204030204" pitchFamily="34" charset="0"/>
                <a:cs typeface="Times New Roman" panose="02020603050405020304" pitchFamily="18" charset="0"/>
              </a:rPr>
              <a:t>The objectives of Olympic sports analysis include evaluating the overall success of the Games, assessing their long-term impact, and examining the performance of individual sports and athletes. It aims to identify trends, rule changes, and technological advancements that may affect sports performance.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DA368FEC-7101-E193-8858-036A7D446100}"/>
              </a:ext>
            </a:extLst>
          </p:cNvPr>
          <p:cNvSpPr>
            <a:spLocks noGrp="1"/>
          </p:cNvSpPr>
          <p:nvPr>
            <p:ph type="title"/>
          </p:nvPr>
        </p:nvSpPr>
        <p:spPr>
          <a:xfrm>
            <a:off x="4519613" y="427039"/>
            <a:ext cx="2846387" cy="944562"/>
          </a:xfrm>
        </p:spPr>
        <p:txBody>
          <a:bodyPr>
            <a:normAutofit/>
          </a:bodyPr>
          <a:lstStyle/>
          <a:p>
            <a:r>
              <a:rPr lang="en-US" dirty="0">
                <a:latin typeface="Arial Rounded MT Bold" panose="020F0704030504030204" pitchFamily="34" charset="0"/>
              </a:rPr>
              <a:t>Objective</a:t>
            </a:r>
            <a:endParaRPr lang="en-IN" dirty="0">
              <a:latin typeface="Arial Rounded MT Bold" panose="020F0704030504030204" pitchFamily="34" charset="0"/>
            </a:endParaRPr>
          </a:p>
        </p:txBody>
      </p:sp>
    </p:spTree>
    <p:extLst>
      <p:ext uri="{BB962C8B-B14F-4D97-AF65-F5344CB8AC3E}">
        <p14:creationId xmlns:p14="http://schemas.microsoft.com/office/powerpoint/2010/main" val="3583168890"/>
      </p:ext>
    </p:extLst>
  </p:cSld>
  <p:clrMapOvr>
    <a:masterClrMapping/>
  </p:clrMapOvr>
  <mc:AlternateContent xmlns:mc="http://schemas.openxmlformats.org/markup-compatibility/2006" xmlns:p14="http://schemas.microsoft.com/office/powerpoint/2010/main">
    <mc:Choice Requires="p14">
      <p:transition spd="slow" p14:dur="2000" advTm="21017"/>
    </mc:Choice>
    <mc:Fallback xmlns="">
      <p:transition spd="slow" advTm="2101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4E2B-B1C1-4462-AC0C-4424B0A9A4C3}"/>
              </a:ext>
            </a:extLst>
          </p:cNvPr>
          <p:cNvSpPr>
            <a:spLocks noGrp="1"/>
          </p:cNvSpPr>
          <p:nvPr>
            <p:ph type="title"/>
          </p:nvPr>
        </p:nvSpPr>
        <p:spPr>
          <a:xfrm>
            <a:off x="646111" y="452718"/>
            <a:ext cx="9404723" cy="1067610"/>
          </a:xfrm>
        </p:spPr>
        <p:txBody>
          <a:bodyPr/>
          <a:lstStyle/>
          <a:p>
            <a:r>
              <a:rPr lang="en-US" sz="3200" dirty="0">
                <a:solidFill>
                  <a:schemeClr val="tx1"/>
                </a:solidFill>
                <a:latin typeface="Cambria" panose="02040503050406030204" pitchFamily="18" charset="0"/>
                <a:ea typeface="Cambria" panose="02040503050406030204" pitchFamily="18" charset="0"/>
              </a:rPr>
              <a:t>18.</a:t>
            </a:r>
            <a:r>
              <a:rPr lang="en-US" sz="3200" b="0" i="0" dirty="0">
                <a:solidFill>
                  <a:schemeClr val="tx1"/>
                </a:solidFill>
                <a:effectLst/>
                <a:latin typeface="Cambria" panose="02040503050406030204" pitchFamily="18" charset="0"/>
                <a:ea typeface="Cambria" panose="02040503050406030204" pitchFamily="18" charset="0"/>
              </a:rPr>
              <a:t> What is the distribution of medals among</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different regions?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323567F4-2674-3E64-00AB-7BD14A0F8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86" y="2108609"/>
            <a:ext cx="5709322" cy="3968954"/>
          </a:xfrm>
          <a:prstGeom prst="rect">
            <a:avLst/>
          </a:prstGeom>
        </p:spPr>
      </p:pic>
      <p:sp>
        <p:nvSpPr>
          <p:cNvPr id="4" name="TextBox 3">
            <a:extLst>
              <a:ext uri="{FF2B5EF4-FFF2-40B4-BE49-F238E27FC236}">
                <a16:creationId xmlns:a16="http://schemas.microsoft.com/office/drawing/2014/main" id="{3A2B29B6-529B-FAE4-E477-396F886A5F74}"/>
              </a:ext>
            </a:extLst>
          </p:cNvPr>
          <p:cNvSpPr txBox="1"/>
          <p:nvPr/>
        </p:nvSpPr>
        <p:spPr>
          <a:xfrm>
            <a:off x="7590623" y="2274758"/>
            <a:ext cx="4097978" cy="3046988"/>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bar chart display the distribution of medals among different regions, such as region, to gain a better understanding of which regions have received the most medals in a particular competition.</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5151920"/>
      </p:ext>
    </p:extLst>
  </p:cSld>
  <p:clrMapOvr>
    <a:masterClrMapping/>
  </p:clrMapOvr>
  <mc:AlternateContent xmlns:mc="http://schemas.openxmlformats.org/markup-compatibility/2006" xmlns:p14="http://schemas.microsoft.com/office/powerpoint/2010/main">
    <mc:Choice Requires="p14">
      <p:transition spd="slow" p14:dur="2000" advTm="27841"/>
    </mc:Choice>
    <mc:Fallback xmlns="">
      <p:transition spd="slow" advTm="2784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E5A92C9-AB1D-0CCD-5532-04F5606D882D}"/>
              </a:ext>
            </a:extLst>
          </p:cNvPr>
          <p:cNvSpPr/>
          <p:nvPr/>
        </p:nvSpPr>
        <p:spPr>
          <a:xfrm>
            <a:off x="1587500" y="2749550"/>
            <a:ext cx="9017000" cy="13589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400" dirty="0">
                <a:latin typeface="Arial Rounded MT Bold" panose="020F0704030504030204" pitchFamily="34" charset="0"/>
              </a:rPr>
              <a:t>EDA – Problem Statement</a:t>
            </a:r>
            <a:endParaRPr lang="en-IN" sz="4400" dirty="0"/>
          </a:p>
        </p:txBody>
      </p:sp>
    </p:spTree>
    <p:extLst>
      <p:ext uri="{BB962C8B-B14F-4D97-AF65-F5344CB8AC3E}">
        <p14:creationId xmlns:p14="http://schemas.microsoft.com/office/powerpoint/2010/main" val="932859721"/>
      </p:ext>
    </p:extLst>
  </p:cSld>
  <p:clrMapOvr>
    <a:masterClrMapping/>
  </p:clrMapOvr>
  <mc:AlternateContent xmlns:mc="http://schemas.openxmlformats.org/markup-compatibility/2006" xmlns:p14="http://schemas.microsoft.com/office/powerpoint/2010/main">
    <mc:Choice Requires="p14">
      <p:transition spd="slow" p14:dur="2000" advTm="6498"/>
    </mc:Choice>
    <mc:Fallback xmlns="">
      <p:transition spd="slow" advTm="649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18A0-686A-A77D-F984-84F98B8A5DEA}"/>
              </a:ext>
            </a:extLst>
          </p:cNvPr>
          <p:cNvSpPr>
            <a:spLocks noGrp="1"/>
          </p:cNvSpPr>
          <p:nvPr>
            <p:ph type="title"/>
          </p:nvPr>
        </p:nvSpPr>
        <p:spPr>
          <a:xfrm>
            <a:off x="646111" y="452718"/>
            <a:ext cx="9404723" cy="1131533"/>
          </a:xfrm>
        </p:spPr>
        <p:txBody>
          <a:bodyPr/>
          <a:lstStyle/>
          <a:p>
            <a:r>
              <a:rPr lang="en-US" sz="3200" b="0" i="0" dirty="0">
                <a:solidFill>
                  <a:schemeClr val="tx1"/>
                </a:solidFill>
                <a:effectLst/>
                <a:latin typeface="Cambria" panose="02040503050406030204" pitchFamily="18" charset="0"/>
                <a:ea typeface="Cambria" panose="02040503050406030204" pitchFamily="18" charset="0"/>
              </a:rPr>
              <a:t>1. Are there any trends or patterns in the frequency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of hosting Olympic Games?</a:t>
            </a:r>
            <a:br>
              <a:rPr lang="en-US" b="0" i="0" dirty="0">
                <a:solidFill>
                  <a:srgbClr val="24292E"/>
                </a:solidFill>
                <a:effectLst/>
                <a:latin typeface="Plus Jakarta Sans"/>
              </a:rPr>
            </a:br>
            <a:endParaRPr lang="en-IN" dirty="0"/>
          </a:p>
        </p:txBody>
      </p:sp>
      <p:graphicFrame>
        <p:nvGraphicFramePr>
          <p:cNvPr id="4" name="Chart 3">
            <a:extLst>
              <a:ext uri="{FF2B5EF4-FFF2-40B4-BE49-F238E27FC236}">
                <a16:creationId xmlns:a16="http://schemas.microsoft.com/office/drawing/2014/main" id="{B6DF23F2-1708-01FB-2FE0-E45A2ECDBA90}"/>
              </a:ext>
            </a:extLst>
          </p:cNvPr>
          <p:cNvGraphicFramePr>
            <a:graphicFrameLocks/>
          </p:cNvGraphicFramePr>
          <p:nvPr>
            <p:extLst>
              <p:ext uri="{D42A27DB-BD31-4B8C-83A1-F6EECF244321}">
                <p14:modId xmlns:p14="http://schemas.microsoft.com/office/powerpoint/2010/main" val="3200350698"/>
              </p:ext>
            </p:extLst>
          </p:nvPr>
        </p:nvGraphicFramePr>
        <p:xfrm>
          <a:off x="775530" y="2160199"/>
          <a:ext cx="6298019" cy="27559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E04CC3F5-5046-9546-9C60-3EB24D41A7EE}"/>
              </a:ext>
            </a:extLst>
          </p:cNvPr>
          <p:cNvSpPr txBox="1"/>
          <p:nvPr/>
        </p:nvSpPr>
        <p:spPr>
          <a:xfrm>
            <a:off x="7652083" y="2298316"/>
            <a:ext cx="4158115" cy="2677656"/>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Line chart provides a clear overview of how many Olympic Games events were held in each year, allowing you to identify any trends or patterns in the frequency of hosting the games over time.</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03709907"/>
      </p:ext>
    </p:extLst>
  </p:cSld>
  <p:clrMapOvr>
    <a:masterClrMapping/>
  </p:clrMapOvr>
  <mc:AlternateContent xmlns:mc="http://schemas.openxmlformats.org/markup-compatibility/2006" xmlns:p14="http://schemas.microsoft.com/office/powerpoint/2010/main">
    <mc:Choice Requires="p14">
      <p:transition spd="slow" p14:dur="2000" advTm="28427"/>
    </mc:Choice>
    <mc:Fallback xmlns="">
      <p:transition spd="slow" advTm="2842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572A-567F-BBDD-4ABA-8FCDF6A06C32}"/>
              </a:ext>
            </a:extLst>
          </p:cNvPr>
          <p:cNvSpPr>
            <a:spLocks noGrp="1"/>
          </p:cNvSpPr>
          <p:nvPr>
            <p:ph type="title"/>
          </p:nvPr>
        </p:nvSpPr>
        <p:spPr>
          <a:xfrm>
            <a:off x="646111" y="452718"/>
            <a:ext cx="9404723" cy="1077699"/>
          </a:xfrm>
        </p:spPr>
        <p:txBody>
          <a:bodyPr/>
          <a:lstStyle/>
          <a:p>
            <a:r>
              <a:rPr lang="en-US" sz="3200" dirty="0">
                <a:solidFill>
                  <a:schemeClr val="tx1"/>
                </a:solidFill>
                <a:latin typeface="Cambria" panose="02040503050406030204" pitchFamily="18" charset="0"/>
                <a:ea typeface="Cambria" panose="02040503050406030204" pitchFamily="18" charset="0"/>
              </a:rPr>
              <a:t>2.</a:t>
            </a:r>
            <a:r>
              <a:rPr lang="en-US" sz="3200" b="0" i="0" dirty="0">
                <a:solidFill>
                  <a:schemeClr val="tx1"/>
                </a:solidFill>
                <a:effectLst/>
                <a:latin typeface="Cambria" panose="02040503050406030204" pitchFamily="18" charset="0"/>
                <a:ea typeface="Cambria" panose="02040503050406030204" pitchFamily="18" charset="0"/>
              </a:rPr>
              <a:t> How has the duration of Olympic Games changed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over time?</a:t>
            </a:r>
            <a:br>
              <a:rPr lang="en-US" b="0" i="0" dirty="0">
                <a:solidFill>
                  <a:srgbClr val="24292E"/>
                </a:solidFill>
                <a:effectLst/>
                <a:latin typeface="Plus Jakarta Sans"/>
              </a:rPr>
            </a:br>
            <a:endParaRPr lang="en-IN" dirty="0"/>
          </a:p>
        </p:txBody>
      </p:sp>
      <p:graphicFrame>
        <p:nvGraphicFramePr>
          <p:cNvPr id="4" name="Chart 3">
            <a:extLst>
              <a:ext uri="{FF2B5EF4-FFF2-40B4-BE49-F238E27FC236}">
                <a16:creationId xmlns:a16="http://schemas.microsoft.com/office/drawing/2014/main" id="{2795F86F-672B-58B5-D2F8-6D888B1CD3F3}"/>
              </a:ext>
            </a:extLst>
          </p:cNvPr>
          <p:cNvGraphicFramePr>
            <a:graphicFrameLocks/>
          </p:cNvGraphicFramePr>
          <p:nvPr>
            <p:extLst>
              <p:ext uri="{D42A27DB-BD31-4B8C-83A1-F6EECF244321}">
                <p14:modId xmlns:p14="http://schemas.microsoft.com/office/powerpoint/2010/main" val="3714750077"/>
              </p:ext>
            </p:extLst>
          </p:nvPr>
        </p:nvGraphicFramePr>
        <p:xfrm>
          <a:off x="268572" y="1934479"/>
          <a:ext cx="7049386" cy="298904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2ED9968-3366-2310-D26E-5583C16A4D12}"/>
              </a:ext>
            </a:extLst>
          </p:cNvPr>
          <p:cNvSpPr txBox="1"/>
          <p:nvPr/>
        </p:nvSpPr>
        <p:spPr>
          <a:xfrm>
            <a:off x="7559673" y="2090171"/>
            <a:ext cx="4249455" cy="2677656"/>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The Column chart retrieves information about the Olympic Games, specifically the name and year of each game, as well as the following year's game and the duration between consecutive games.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94374912"/>
      </p:ext>
    </p:extLst>
  </p:cSld>
  <p:clrMapOvr>
    <a:masterClrMapping/>
  </p:clrMapOvr>
  <mc:AlternateContent xmlns:mc="http://schemas.openxmlformats.org/markup-compatibility/2006" xmlns:p14="http://schemas.microsoft.com/office/powerpoint/2010/main">
    <mc:Choice Requires="p14">
      <p:transition spd="slow" p14:dur="2000" advTm="28026"/>
    </mc:Choice>
    <mc:Fallback xmlns="">
      <p:transition spd="slow" advTm="2802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848B-9675-15AE-021B-2B4765A92D06}"/>
              </a:ext>
            </a:extLst>
          </p:cNvPr>
          <p:cNvSpPr>
            <a:spLocks noGrp="1"/>
          </p:cNvSpPr>
          <p:nvPr>
            <p:ph type="title"/>
          </p:nvPr>
        </p:nvSpPr>
        <p:spPr/>
        <p:txBody>
          <a:bodyPr/>
          <a:lstStyle/>
          <a:p>
            <a:r>
              <a:rPr lang="en-US" sz="3200" b="0" i="0" dirty="0">
                <a:solidFill>
                  <a:schemeClr val="tx1"/>
                </a:solidFill>
                <a:effectLst/>
                <a:latin typeface="Cambria" panose="02040503050406030204" pitchFamily="18" charset="0"/>
                <a:ea typeface="Cambria" panose="02040503050406030204" pitchFamily="18" charset="0"/>
              </a:rPr>
              <a:t>3. Are there any notable events or occurrences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associated with specific Olympic Games?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B730A43C-FE89-101F-B926-0D535607B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36" y="2385563"/>
            <a:ext cx="4932864" cy="2619190"/>
          </a:xfrm>
          <a:prstGeom prst="rect">
            <a:avLst/>
          </a:prstGeom>
        </p:spPr>
      </p:pic>
      <p:sp>
        <p:nvSpPr>
          <p:cNvPr id="4" name="TextBox 3">
            <a:extLst>
              <a:ext uri="{FF2B5EF4-FFF2-40B4-BE49-F238E27FC236}">
                <a16:creationId xmlns:a16="http://schemas.microsoft.com/office/drawing/2014/main" id="{693DDDF2-3ACB-F45D-BD4E-254245C5CCDF}"/>
              </a:ext>
            </a:extLst>
          </p:cNvPr>
          <p:cNvSpPr txBox="1"/>
          <p:nvPr/>
        </p:nvSpPr>
        <p:spPr>
          <a:xfrm>
            <a:off x="6223002" y="2385563"/>
            <a:ext cx="5346698" cy="2677656"/>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Table display</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 specifically focuses on events where a gold medal was awarded. retrieves information about notable events or occurrences associated with specific Olympic Games, focusing on events where gold medals were awarded.</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6866668"/>
      </p:ext>
    </p:extLst>
  </p:cSld>
  <p:clrMapOvr>
    <a:masterClrMapping/>
  </p:clrMapOvr>
  <mc:AlternateContent xmlns:mc="http://schemas.openxmlformats.org/markup-compatibility/2006" xmlns:p14="http://schemas.microsoft.com/office/powerpoint/2010/main">
    <mc:Choice Requires="p14">
      <p:transition spd="slow" p14:dur="2000" advTm="29214"/>
    </mc:Choice>
    <mc:Fallback xmlns="">
      <p:transition spd="slow" advTm="2921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D024-66E3-6A24-9683-419D7FE4EF0B}"/>
              </a:ext>
            </a:extLst>
          </p:cNvPr>
          <p:cNvSpPr>
            <a:spLocks noGrp="1"/>
          </p:cNvSpPr>
          <p:nvPr>
            <p:ph type="title"/>
          </p:nvPr>
        </p:nvSpPr>
        <p:spPr>
          <a:xfrm>
            <a:off x="646111" y="452717"/>
            <a:ext cx="9404723" cy="1110269"/>
          </a:xfrm>
        </p:spPr>
        <p:txBody>
          <a:bodyPr/>
          <a:lstStyle/>
          <a:p>
            <a:r>
              <a:rPr lang="en-US" sz="3200" dirty="0">
                <a:solidFill>
                  <a:schemeClr val="tx1"/>
                </a:solidFill>
                <a:latin typeface="Cambria" panose="02040503050406030204" pitchFamily="18" charset="0"/>
                <a:ea typeface="Cambria" panose="02040503050406030204" pitchFamily="18" charset="0"/>
              </a:rPr>
              <a:t>4.</a:t>
            </a:r>
            <a:r>
              <a:rPr lang="en-US" sz="3200" b="0" i="0" dirty="0">
                <a:solidFill>
                  <a:schemeClr val="tx1"/>
                </a:solidFill>
                <a:effectLst/>
                <a:latin typeface="Cambria" panose="02040503050406030204" pitchFamily="18" charset="0"/>
                <a:ea typeface="Cambria" panose="02040503050406030204" pitchFamily="18" charset="0"/>
              </a:rPr>
              <a:t> Are there any emerging sports that have been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recently added to the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B0A6FF04-00CC-6A26-EB8B-D5F2E4692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69" y="2459504"/>
            <a:ext cx="5609064" cy="2273300"/>
          </a:xfrm>
          <a:prstGeom prst="rect">
            <a:avLst/>
          </a:prstGeom>
        </p:spPr>
      </p:pic>
      <p:sp>
        <p:nvSpPr>
          <p:cNvPr id="4" name="TextBox 3">
            <a:extLst>
              <a:ext uri="{FF2B5EF4-FFF2-40B4-BE49-F238E27FC236}">
                <a16:creationId xmlns:a16="http://schemas.microsoft.com/office/drawing/2014/main" id="{75CD63CF-3A7B-6667-4C3A-FB525318A8F1}"/>
              </a:ext>
            </a:extLst>
          </p:cNvPr>
          <p:cNvSpPr txBox="1"/>
          <p:nvPr/>
        </p:nvSpPr>
        <p:spPr>
          <a:xfrm>
            <a:off x="7460782" y="2459504"/>
            <a:ext cx="4061861" cy="1938992"/>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does this by identifying sports that have not been included in the Olympics before the most recent games year.</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0389373"/>
      </p:ext>
    </p:extLst>
  </p:cSld>
  <p:clrMapOvr>
    <a:masterClrMapping/>
  </p:clrMapOvr>
  <mc:AlternateContent xmlns:mc="http://schemas.openxmlformats.org/markup-compatibility/2006" xmlns:p14="http://schemas.microsoft.com/office/powerpoint/2010/main">
    <mc:Choice Requires="p14">
      <p:transition spd="slow" p14:dur="2000" advTm="31266"/>
    </mc:Choice>
    <mc:Fallback xmlns="">
      <p:transition spd="slow" advTm="3126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376C-C28B-EF44-1CDB-BB2090594CAB}"/>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5.</a:t>
            </a:r>
            <a:r>
              <a:rPr lang="en-US" sz="3200" b="0" i="0" dirty="0">
                <a:solidFill>
                  <a:schemeClr val="tx1"/>
                </a:solidFill>
                <a:effectLst/>
                <a:latin typeface="Cambria" panose="02040503050406030204" pitchFamily="18" charset="0"/>
                <a:ea typeface="Cambria" panose="02040503050406030204" pitchFamily="18" charset="0"/>
              </a:rPr>
              <a:t> How has the popularity of certain sports changed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over the years?</a:t>
            </a:r>
            <a:br>
              <a:rPr lang="en-US" b="0" i="0" dirty="0">
                <a:solidFill>
                  <a:srgbClr val="24292E"/>
                </a:solidFill>
                <a:effectLst/>
                <a:latin typeface="Plus Jakarta Sans"/>
              </a:rPr>
            </a:br>
            <a:endParaRPr lang="en-IN" dirty="0"/>
          </a:p>
        </p:txBody>
      </p:sp>
      <p:sp>
        <p:nvSpPr>
          <p:cNvPr id="3" name="TextBox 2">
            <a:extLst>
              <a:ext uri="{FF2B5EF4-FFF2-40B4-BE49-F238E27FC236}">
                <a16:creationId xmlns:a16="http://schemas.microsoft.com/office/drawing/2014/main" id="{9F94A335-0468-F269-EF88-1190AAA266AA}"/>
              </a:ext>
            </a:extLst>
          </p:cNvPr>
          <p:cNvSpPr txBox="1"/>
          <p:nvPr/>
        </p:nvSpPr>
        <p:spPr>
          <a:xfrm>
            <a:off x="6732203" y="2985220"/>
            <a:ext cx="4966636" cy="1200329"/>
          </a:xfrm>
          <a:prstGeom prst="rect">
            <a:avLst/>
          </a:prstGeom>
          <a:noFill/>
        </p:spPr>
        <p:txBody>
          <a:bodyPr wrap="square" rtlCol="0">
            <a:spAutoFit/>
          </a:bodyPr>
          <a:lstStyle/>
          <a:p>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It retrieves information about the number of participants in each sport for each year.</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307BB01-7F69-7E13-5419-C1E711344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312120"/>
            <a:ext cx="4254500" cy="3123480"/>
          </a:xfrm>
          <a:prstGeom prst="rect">
            <a:avLst/>
          </a:prstGeom>
        </p:spPr>
      </p:pic>
    </p:spTree>
    <p:extLst>
      <p:ext uri="{BB962C8B-B14F-4D97-AF65-F5344CB8AC3E}">
        <p14:creationId xmlns:p14="http://schemas.microsoft.com/office/powerpoint/2010/main" val="4246503214"/>
      </p:ext>
    </p:extLst>
  </p:cSld>
  <p:clrMapOvr>
    <a:masterClrMapping/>
  </p:clrMapOvr>
  <mc:AlternateContent xmlns:mc="http://schemas.openxmlformats.org/markup-compatibility/2006" xmlns:p14="http://schemas.microsoft.com/office/powerpoint/2010/main">
    <mc:Choice Requires="p14">
      <p:transition spd="slow" p14:dur="2000" advTm="19630"/>
    </mc:Choice>
    <mc:Fallback xmlns="">
      <p:transition spd="slow" advTm="1963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FE48-CA89-DEBD-6F17-FCF0D32C0C27}"/>
              </a:ext>
            </a:extLst>
          </p:cNvPr>
          <p:cNvSpPr>
            <a:spLocks noGrp="1"/>
          </p:cNvSpPr>
          <p:nvPr>
            <p:ph type="title"/>
          </p:nvPr>
        </p:nvSpPr>
        <p:spPr>
          <a:xfrm>
            <a:off x="674077" y="656602"/>
            <a:ext cx="9882189" cy="956982"/>
          </a:xfrm>
        </p:spPr>
        <p:txBody>
          <a:bodyPr/>
          <a:lstStyle/>
          <a:p>
            <a:r>
              <a:rPr lang="en-US" sz="2400" dirty="0">
                <a:solidFill>
                  <a:schemeClr val="tx1"/>
                </a:solidFill>
                <a:latin typeface="Cambria" panose="02040503050406030204" pitchFamily="18" charset="0"/>
                <a:ea typeface="Cambria" panose="02040503050406030204" pitchFamily="18" charset="0"/>
              </a:rPr>
              <a:t>6. </a:t>
            </a:r>
            <a:r>
              <a:rPr lang="en-US" sz="2400" b="0" i="0" dirty="0">
                <a:solidFill>
                  <a:schemeClr val="tx1"/>
                </a:solidFill>
                <a:effectLst/>
                <a:latin typeface="Cambria" panose="02040503050406030204" pitchFamily="18" charset="0"/>
                <a:ea typeface="Cambria" panose="02040503050406030204" pitchFamily="18" charset="0"/>
              </a:rPr>
              <a:t>Are there any sports that are specific to a particular region or culture?</a:t>
            </a:r>
            <a:br>
              <a:rPr lang="en-US" b="0" i="0" dirty="0">
                <a:solidFill>
                  <a:srgbClr val="24292E"/>
                </a:solidFill>
                <a:effectLst/>
                <a:latin typeface="Plus Jakarta Sans"/>
              </a:rPr>
            </a:br>
            <a:endParaRPr lang="en-IN" dirty="0"/>
          </a:p>
        </p:txBody>
      </p:sp>
      <p:sp>
        <p:nvSpPr>
          <p:cNvPr id="3" name="Title 1">
            <a:extLst>
              <a:ext uri="{FF2B5EF4-FFF2-40B4-BE49-F238E27FC236}">
                <a16:creationId xmlns:a16="http://schemas.microsoft.com/office/drawing/2014/main" id="{C95F0BB7-D90A-AF6C-113B-93E83B253553}"/>
              </a:ext>
            </a:extLst>
          </p:cNvPr>
          <p:cNvSpPr txBox="1">
            <a:spLocks/>
          </p:cNvSpPr>
          <p:nvPr/>
        </p:nvSpPr>
        <p:spPr>
          <a:xfrm>
            <a:off x="976311" y="1130984"/>
            <a:ext cx="11925300" cy="4826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latin typeface="Cambria" panose="02040503050406030204" pitchFamily="18" charset="0"/>
                <a:ea typeface="Cambria" panose="02040503050406030204" pitchFamily="18" charset="0"/>
              </a:rPr>
              <a:t>Note: In light of the absence of pertinent data in the dataset, I will now proceed to examine a fresh perspective.</a:t>
            </a:r>
            <a:br>
              <a:rPr lang="en-US" dirty="0">
                <a:solidFill>
                  <a:srgbClr val="24292E"/>
                </a:solidFill>
                <a:latin typeface="Plus Jakarta Sans"/>
              </a:rPr>
            </a:br>
            <a:endParaRPr lang="en-IN" dirty="0"/>
          </a:p>
        </p:txBody>
      </p:sp>
      <p:sp>
        <p:nvSpPr>
          <p:cNvPr id="4" name="Title 1">
            <a:extLst>
              <a:ext uri="{FF2B5EF4-FFF2-40B4-BE49-F238E27FC236}">
                <a16:creationId xmlns:a16="http://schemas.microsoft.com/office/drawing/2014/main" id="{28AF9AD0-90F1-A60E-644E-1155E0EE1E1E}"/>
              </a:ext>
            </a:extLst>
          </p:cNvPr>
          <p:cNvSpPr txBox="1">
            <a:spLocks/>
          </p:cNvSpPr>
          <p:nvPr/>
        </p:nvSpPr>
        <p:spPr>
          <a:xfrm>
            <a:off x="544511" y="1420250"/>
            <a:ext cx="10771189" cy="9569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Are there any sports of the sports events that are only held in one city?</a:t>
            </a:r>
            <a:br>
              <a:rPr lang="en-US" dirty="0">
                <a:solidFill>
                  <a:srgbClr val="24292E"/>
                </a:solidFill>
                <a:latin typeface="Plus Jakarta Sans"/>
              </a:rPr>
            </a:br>
            <a:endParaRPr lang="en-IN" dirty="0"/>
          </a:p>
        </p:txBody>
      </p:sp>
      <p:pic>
        <p:nvPicPr>
          <p:cNvPr id="6" name="Picture 5">
            <a:extLst>
              <a:ext uri="{FF2B5EF4-FFF2-40B4-BE49-F238E27FC236}">
                <a16:creationId xmlns:a16="http://schemas.microsoft.com/office/drawing/2014/main" id="{F997F009-8E02-EFF7-32FD-FD269BCD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72" y="2875739"/>
            <a:ext cx="3719328" cy="2782661"/>
          </a:xfrm>
          <a:prstGeom prst="rect">
            <a:avLst/>
          </a:prstGeom>
        </p:spPr>
      </p:pic>
      <p:sp>
        <p:nvSpPr>
          <p:cNvPr id="7" name="TextBox 6">
            <a:extLst>
              <a:ext uri="{FF2B5EF4-FFF2-40B4-BE49-F238E27FC236}">
                <a16:creationId xmlns:a16="http://schemas.microsoft.com/office/drawing/2014/main" id="{74C9192D-7FA0-9F0F-76FA-18469D0EF03C}"/>
              </a:ext>
            </a:extLst>
          </p:cNvPr>
          <p:cNvSpPr txBox="1"/>
          <p:nvPr/>
        </p:nvSpPr>
        <p:spPr>
          <a:xfrm>
            <a:off x="5829300" y="296545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49BB67-B162-FB7D-76E9-F3DF64B36856}"/>
              </a:ext>
            </a:extLst>
          </p:cNvPr>
          <p:cNvSpPr txBox="1"/>
          <p:nvPr/>
        </p:nvSpPr>
        <p:spPr>
          <a:xfrm>
            <a:off x="5829300" y="3267739"/>
            <a:ext cx="5357628" cy="1200329"/>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Table display is unique sports and their corresponding IDs, but only for sports that have a single associated city</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8359872"/>
      </p:ext>
    </p:extLst>
  </p:cSld>
  <p:clrMapOvr>
    <a:masterClrMapping/>
  </p:clrMapOvr>
  <mc:AlternateContent xmlns:mc="http://schemas.openxmlformats.org/markup-compatibility/2006" xmlns:p14="http://schemas.microsoft.com/office/powerpoint/2010/main">
    <mc:Choice Requires="p14">
      <p:transition spd="slow" p14:dur="2000" advTm="22376"/>
    </mc:Choice>
    <mc:Fallback xmlns="">
      <p:transition spd="slow" advTm="2237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C96F-CAA3-58E5-7F75-3E070EB0E210}"/>
              </a:ext>
            </a:extLst>
          </p:cNvPr>
          <p:cNvSpPr>
            <a:spLocks noGrp="1"/>
          </p:cNvSpPr>
          <p:nvPr>
            <p:ph type="title"/>
          </p:nvPr>
        </p:nvSpPr>
        <p:spPr>
          <a:xfrm>
            <a:off x="646111" y="452718"/>
            <a:ext cx="10504489" cy="1280390"/>
          </a:xfrm>
        </p:spPr>
        <p:txBody>
          <a:bodyPr/>
          <a:lstStyle/>
          <a:p>
            <a:r>
              <a:rPr lang="en-US" sz="3200" dirty="0">
                <a:solidFill>
                  <a:schemeClr val="tx1"/>
                </a:solidFill>
              </a:rPr>
              <a:t>7.</a:t>
            </a:r>
            <a:r>
              <a:rPr lang="en-US" sz="3200" b="0" i="0" dirty="0">
                <a:solidFill>
                  <a:schemeClr val="tx1"/>
                </a:solidFill>
                <a:effectLst/>
                <a:latin typeface="Plus Jakarta Sans"/>
              </a:rPr>
              <a:t> Are there any sports that have a higher number of   </a:t>
            </a:r>
            <a:br>
              <a:rPr lang="en-US" sz="3200" b="0" i="0" dirty="0">
                <a:solidFill>
                  <a:schemeClr val="tx1"/>
                </a:solidFill>
                <a:effectLst/>
                <a:latin typeface="Plus Jakarta Sans"/>
              </a:rPr>
            </a:br>
            <a:r>
              <a:rPr lang="en-US" sz="3200" b="0" i="0" dirty="0">
                <a:solidFill>
                  <a:schemeClr val="tx1"/>
                </a:solidFill>
                <a:effectLst/>
                <a:latin typeface="Plus Jakarta Sans"/>
              </a:rPr>
              <a:t>     events for one gender compared to others?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C2D66C66-2591-BACC-1CCA-66B0D3B36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975" y="2443561"/>
            <a:ext cx="4485425" cy="3365660"/>
          </a:xfrm>
          <a:prstGeom prst="rect">
            <a:avLst/>
          </a:prstGeom>
        </p:spPr>
      </p:pic>
      <p:sp>
        <p:nvSpPr>
          <p:cNvPr id="3" name="TextBox 2">
            <a:extLst>
              <a:ext uri="{FF2B5EF4-FFF2-40B4-BE49-F238E27FC236}">
                <a16:creationId xmlns:a16="http://schemas.microsoft.com/office/drawing/2014/main" id="{B69D2056-101C-8818-AA92-A99D860833E8}"/>
              </a:ext>
            </a:extLst>
          </p:cNvPr>
          <p:cNvSpPr txBox="1"/>
          <p:nvPr/>
        </p:nvSpPr>
        <p:spPr>
          <a:xfrm>
            <a:off x="6451602" y="3053161"/>
            <a:ext cx="5246706" cy="1569660"/>
          </a:xfrm>
          <a:prstGeom prst="rect">
            <a:avLst/>
          </a:prstGeom>
          <a:noFill/>
        </p:spPr>
        <p:txBody>
          <a:bodyPr wrap="square" rtlCol="0">
            <a:spAutoFit/>
          </a:bodyPr>
          <a:lstStyle/>
          <a:p>
            <a:pPr algn="just"/>
            <a:r>
              <a:rPr lang="en-US" sz="2400" dirty="0">
                <a:solidFill>
                  <a:schemeClr val="bg2">
                    <a:lumMod val="20000"/>
                    <a:lumOff val="80000"/>
                  </a:schemeClr>
                </a:solidFill>
              </a:rPr>
              <a:t>Here we identify sports and events where there is a difference in the number of male and female participants</a:t>
            </a:r>
            <a:endParaRPr lang="en-IN" sz="2400" dirty="0">
              <a:solidFill>
                <a:schemeClr val="bg2">
                  <a:lumMod val="20000"/>
                  <a:lumOff val="80000"/>
                </a:schemeClr>
              </a:solidFill>
            </a:endParaRPr>
          </a:p>
        </p:txBody>
      </p:sp>
    </p:spTree>
    <p:extLst>
      <p:ext uri="{BB962C8B-B14F-4D97-AF65-F5344CB8AC3E}">
        <p14:creationId xmlns:p14="http://schemas.microsoft.com/office/powerpoint/2010/main" val="3642731363"/>
      </p:ext>
    </p:extLst>
  </p:cSld>
  <p:clrMapOvr>
    <a:masterClrMapping/>
  </p:clrMapOvr>
  <mc:AlternateContent xmlns:mc="http://schemas.openxmlformats.org/markup-compatibility/2006" xmlns:p14="http://schemas.microsoft.com/office/powerpoint/2010/main">
    <mc:Choice Requires="p14">
      <p:transition spd="slow" p14:dur="2000" advTm="21283"/>
    </mc:Choice>
    <mc:Fallback xmlns="">
      <p:transition spd="slow" advTm="2128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5814-D8DC-1AF4-1FF5-4F5D6B7FA689}"/>
              </a:ext>
            </a:extLst>
          </p:cNvPr>
          <p:cNvSpPr>
            <a:spLocks noGrp="1"/>
          </p:cNvSpPr>
          <p:nvPr>
            <p:ph type="title"/>
          </p:nvPr>
        </p:nvSpPr>
        <p:spPr>
          <a:xfrm>
            <a:off x="646111" y="452718"/>
            <a:ext cx="9404723" cy="1227226"/>
          </a:xfrm>
        </p:spPr>
        <p:txBody>
          <a:bodyPr/>
          <a:lstStyle/>
          <a:p>
            <a:r>
              <a:rPr lang="en-US" sz="3200" b="0" i="0" dirty="0">
                <a:solidFill>
                  <a:schemeClr val="tx1"/>
                </a:solidFill>
                <a:effectLst/>
                <a:latin typeface="Cambria" panose="02040503050406030204" pitchFamily="18" charset="0"/>
                <a:ea typeface="Cambria" panose="02040503050406030204" pitchFamily="18" charset="0"/>
              </a:rPr>
              <a:t>8.  Are there any new events that have been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introduced in recent editions of the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92D6B60D-03AB-A3CF-BACA-50666E800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254" y="2804647"/>
            <a:ext cx="4440604" cy="1227226"/>
          </a:xfrm>
          <a:prstGeom prst="rect">
            <a:avLst/>
          </a:prstGeom>
        </p:spPr>
      </p:pic>
      <p:sp>
        <p:nvSpPr>
          <p:cNvPr id="3" name="TextBox 2">
            <a:extLst>
              <a:ext uri="{FF2B5EF4-FFF2-40B4-BE49-F238E27FC236}">
                <a16:creationId xmlns:a16="http://schemas.microsoft.com/office/drawing/2014/main" id="{AF60C8C8-569F-6BC0-15F5-5C1FFCA76795}"/>
              </a:ext>
            </a:extLst>
          </p:cNvPr>
          <p:cNvSpPr txBox="1"/>
          <p:nvPr/>
        </p:nvSpPr>
        <p:spPr>
          <a:xfrm>
            <a:off x="6613343" y="2633430"/>
            <a:ext cx="4957946" cy="1569660"/>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retrieve distinct combinations of the year and event name for events that have been introduced in recent editions of the Olympics.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9702011"/>
      </p:ext>
    </p:extLst>
  </p:cSld>
  <p:clrMapOvr>
    <a:masterClrMapping/>
  </p:clrMapOvr>
  <mc:AlternateContent xmlns:mc="http://schemas.openxmlformats.org/markup-compatibility/2006" xmlns:p14="http://schemas.microsoft.com/office/powerpoint/2010/main">
    <mc:Choice Requires="p14">
      <p:transition spd="slow" p14:dur="2000" advTm="31356"/>
    </mc:Choice>
    <mc:Fallback xmlns="">
      <p:transition spd="slow" advTm="313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5694-6664-DB5E-FD22-D69E4CC01FFB}"/>
              </a:ext>
            </a:extLst>
          </p:cNvPr>
          <p:cNvSpPr>
            <a:spLocks noGrp="1"/>
          </p:cNvSpPr>
          <p:nvPr>
            <p:ph type="title"/>
          </p:nvPr>
        </p:nvSpPr>
        <p:spPr>
          <a:xfrm>
            <a:off x="546794" y="275470"/>
            <a:ext cx="10842172" cy="914400"/>
          </a:xfrm>
        </p:spPr>
        <p:txBody>
          <a:bodyPr>
            <a:noAutofit/>
          </a:bodyPr>
          <a:lstStyle/>
          <a:p>
            <a:r>
              <a:rPr lang="en-US" sz="3200" dirty="0">
                <a:latin typeface="Arial Rounded MT Bold" panose="020F0704030504030204" pitchFamily="34" charset="0"/>
              </a:rPr>
              <a:t>MECE (Mutually Exclusive Collectively Exhaustive)</a:t>
            </a:r>
            <a:endParaRPr lang="en-IN" sz="3200" dirty="0">
              <a:latin typeface="Arial Rounded MT Bold" panose="020F0704030504030204" pitchFamily="34" charset="0"/>
            </a:endParaRPr>
          </a:p>
        </p:txBody>
      </p:sp>
      <p:sp>
        <p:nvSpPr>
          <p:cNvPr id="12" name="Arrow: Pentagon 11">
            <a:extLst>
              <a:ext uri="{FF2B5EF4-FFF2-40B4-BE49-F238E27FC236}">
                <a16:creationId xmlns:a16="http://schemas.microsoft.com/office/drawing/2014/main" id="{5AA070AD-49AE-5C11-7716-021E8CA4E3E4}"/>
              </a:ext>
            </a:extLst>
          </p:cNvPr>
          <p:cNvSpPr/>
          <p:nvPr/>
        </p:nvSpPr>
        <p:spPr>
          <a:xfrm>
            <a:off x="1843572" y="1322850"/>
            <a:ext cx="4522379" cy="772633"/>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atin typeface="Arial Rounded MT Bold" panose="020F0704030504030204" pitchFamily="34" charset="0"/>
              </a:rPr>
              <a:t>Games Analysis</a:t>
            </a:r>
            <a:endParaRPr lang="en-IN" sz="1400" dirty="0">
              <a:latin typeface="Arial Rounded MT Bold" panose="020F0704030504030204" pitchFamily="34" charset="0"/>
            </a:endParaRPr>
          </a:p>
        </p:txBody>
      </p:sp>
      <p:sp>
        <p:nvSpPr>
          <p:cNvPr id="14" name="Arrow: Pentagon 13">
            <a:extLst>
              <a:ext uri="{FF2B5EF4-FFF2-40B4-BE49-F238E27FC236}">
                <a16:creationId xmlns:a16="http://schemas.microsoft.com/office/drawing/2014/main" id="{4F661D2D-1BE8-D4AA-2663-6EEF1F616421}"/>
              </a:ext>
            </a:extLst>
          </p:cNvPr>
          <p:cNvSpPr/>
          <p:nvPr/>
        </p:nvSpPr>
        <p:spPr>
          <a:xfrm>
            <a:off x="5591252" y="2167625"/>
            <a:ext cx="4674779" cy="772633"/>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atin typeface="Arial Rounded MT Bold" panose="020F0704030504030204" pitchFamily="34" charset="0"/>
              </a:rPr>
              <a:t>Sport Analysis</a:t>
            </a:r>
            <a:endParaRPr lang="en-IN" sz="2800" dirty="0">
              <a:latin typeface="Arial Rounded MT Bold" panose="020F0704030504030204" pitchFamily="34" charset="0"/>
            </a:endParaRPr>
          </a:p>
        </p:txBody>
      </p:sp>
      <p:sp>
        <p:nvSpPr>
          <p:cNvPr id="15" name="Arrow: Pentagon 14">
            <a:extLst>
              <a:ext uri="{FF2B5EF4-FFF2-40B4-BE49-F238E27FC236}">
                <a16:creationId xmlns:a16="http://schemas.microsoft.com/office/drawing/2014/main" id="{5B927CDC-CF82-C019-A3DD-63BA5BB39ADC}"/>
              </a:ext>
            </a:extLst>
          </p:cNvPr>
          <p:cNvSpPr/>
          <p:nvPr/>
        </p:nvSpPr>
        <p:spPr>
          <a:xfrm>
            <a:off x="5670997" y="5637982"/>
            <a:ext cx="4757770" cy="772633"/>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atin typeface="Arial Rounded MT Bold" panose="020F0704030504030204" pitchFamily="34" charset="0"/>
              </a:rPr>
              <a:t>Region Analysis</a:t>
            </a:r>
            <a:endParaRPr lang="en-IN" sz="1400" dirty="0">
              <a:latin typeface="Arial Rounded MT Bold" panose="020F0704030504030204" pitchFamily="34" charset="0"/>
            </a:endParaRPr>
          </a:p>
        </p:txBody>
      </p:sp>
      <p:sp>
        <p:nvSpPr>
          <p:cNvPr id="16" name="Arrow: Pentagon 15">
            <a:extLst>
              <a:ext uri="{FF2B5EF4-FFF2-40B4-BE49-F238E27FC236}">
                <a16:creationId xmlns:a16="http://schemas.microsoft.com/office/drawing/2014/main" id="{0A198543-6398-D3A9-5F41-2037F2641F82}"/>
              </a:ext>
            </a:extLst>
          </p:cNvPr>
          <p:cNvSpPr/>
          <p:nvPr/>
        </p:nvSpPr>
        <p:spPr>
          <a:xfrm>
            <a:off x="1891120" y="3042819"/>
            <a:ext cx="4522379" cy="772633"/>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atin typeface="Arial Rounded MT Bold" panose="020F0704030504030204" pitchFamily="34" charset="0"/>
              </a:rPr>
              <a:t>Event Analysis</a:t>
            </a:r>
            <a:endParaRPr lang="en-IN" sz="1400" dirty="0">
              <a:latin typeface="Arial Rounded MT Bold" panose="020F0704030504030204" pitchFamily="34" charset="0"/>
            </a:endParaRPr>
          </a:p>
        </p:txBody>
      </p:sp>
      <p:sp>
        <p:nvSpPr>
          <p:cNvPr id="17" name="Arrow: Pentagon 16">
            <a:extLst>
              <a:ext uri="{FF2B5EF4-FFF2-40B4-BE49-F238E27FC236}">
                <a16:creationId xmlns:a16="http://schemas.microsoft.com/office/drawing/2014/main" id="{931D50AB-B0B2-65EE-47B1-F02EC8290CEB}"/>
              </a:ext>
            </a:extLst>
          </p:cNvPr>
          <p:cNvSpPr/>
          <p:nvPr/>
        </p:nvSpPr>
        <p:spPr>
          <a:xfrm>
            <a:off x="5591252" y="3887594"/>
            <a:ext cx="4875615" cy="772633"/>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atin typeface="Arial Rounded MT Bold" panose="020F0704030504030204" pitchFamily="34" charset="0"/>
              </a:rPr>
              <a:t>Participant Analysis</a:t>
            </a:r>
            <a:endParaRPr lang="en-IN" sz="1400" dirty="0">
              <a:latin typeface="Arial Rounded MT Bold" panose="020F0704030504030204" pitchFamily="34" charset="0"/>
            </a:endParaRPr>
          </a:p>
        </p:txBody>
      </p:sp>
      <p:sp>
        <p:nvSpPr>
          <p:cNvPr id="18" name="Arrow: Pentagon 17">
            <a:extLst>
              <a:ext uri="{FF2B5EF4-FFF2-40B4-BE49-F238E27FC236}">
                <a16:creationId xmlns:a16="http://schemas.microsoft.com/office/drawing/2014/main" id="{D074C175-6196-EF49-5F86-B66F7A6C1EBD}"/>
              </a:ext>
            </a:extLst>
          </p:cNvPr>
          <p:cNvSpPr/>
          <p:nvPr/>
        </p:nvSpPr>
        <p:spPr>
          <a:xfrm>
            <a:off x="1891120" y="4762788"/>
            <a:ext cx="4522379" cy="772633"/>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latin typeface="Arial Rounded MT Bold" panose="020F0704030504030204" pitchFamily="34" charset="0"/>
              </a:rPr>
              <a:t>Medal Analysis</a:t>
            </a:r>
            <a:endParaRPr lang="en-IN" sz="1400" dirty="0">
              <a:latin typeface="Arial Rounded MT Bold" panose="020F0704030504030204" pitchFamily="34" charset="0"/>
            </a:endParaRPr>
          </a:p>
        </p:txBody>
      </p:sp>
    </p:spTree>
    <p:extLst>
      <p:ext uri="{BB962C8B-B14F-4D97-AF65-F5344CB8AC3E}">
        <p14:creationId xmlns:p14="http://schemas.microsoft.com/office/powerpoint/2010/main" val="1815974926"/>
      </p:ext>
    </p:extLst>
  </p:cSld>
  <p:clrMapOvr>
    <a:masterClrMapping/>
  </p:clrMapOvr>
  <mc:AlternateContent xmlns:mc="http://schemas.openxmlformats.org/markup-compatibility/2006" xmlns:p14="http://schemas.microsoft.com/office/powerpoint/2010/main">
    <mc:Choice Requires="p14">
      <p:transition spd="slow" p14:dur="2000" advTm="19322"/>
    </mc:Choice>
    <mc:Fallback xmlns="">
      <p:transition spd="slow" advTm="1932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213A-FDF0-D046-F15E-F371C4043616}"/>
              </a:ext>
            </a:extLst>
          </p:cNvPr>
          <p:cNvSpPr>
            <a:spLocks noGrp="1"/>
          </p:cNvSpPr>
          <p:nvPr>
            <p:ph type="title"/>
          </p:nvPr>
        </p:nvSpPr>
        <p:spPr>
          <a:xfrm>
            <a:off x="646111" y="452718"/>
            <a:ext cx="9404723" cy="1096949"/>
          </a:xfrm>
        </p:spPr>
        <p:txBody>
          <a:bodyPr/>
          <a:lstStyle/>
          <a:p>
            <a:r>
              <a:rPr lang="en-US" sz="3200" dirty="0">
                <a:solidFill>
                  <a:schemeClr val="tx1"/>
                </a:solidFill>
                <a:latin typeface="Cambria" panose="02040503050406030204" pitchFamily="18" charset="0"/>
                <a:ea typeface="Cambria" panose="02040503050406030204" pitchFamily="18" charset="0"/>
              </a:rPr>
              <a:t>9.</a:t>
            </a:r>
            <a:r>
              <a:rPr lang="en-US" sz="3200" b="0" i="0" dirty="0">
                <a:solidFill>
                  <a:schemeClr val="tx1"/>
                </a:solidFill>
                <a:effectLst/>
                <a:latin typeface="Cambria" panose="02040503050406030204" pitchFamily="18" charset="0"/>
                <a:ea typeface="Cambria" panose="02040503050406030204" pitchFamily="18" charset="0"/>
              </a:rPr>
              <a:t> Are there any events that have been discontinued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or removed from the Olympics?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88AC2EC1-1FDA-6446-AA17-E70AFE9BC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01" y="2420589"/>
            <a:ext cx="6050199" cy="2812814"/>
          </a:xfrm>
          <a:prstGeom prst="rect">
            <a:avLst/>
          </a:prstGeom>
        </p:spPr>
      </p:pic>
      <p:sp>
        <p:nvSpPr>
          <p:cNvPr id="4" name="TextBox 3">
            <a:extLst>
              <a:ext uri="{FF2B5EF4-FFF2-40B4-BE49-F238E27FC236}">
                <a16:creationId xmlns:a16="http://schemas.microsoft.com/office/drawing/2014/main" id="{A0873C1F-874C-5B94-3E65-5ABB98A71271}"/>
              </a:ext>
            </a:extLst>
          </p:cNvPr>
          <p:cNvSpPr txBox="1"/>
          <p:nvPr/>
        </p:nvSpPr>
        <p:spPr>
          <a:xfrm>
            <a:off x="7645935" y="2654300"/>
            <a:ext cx="4076166" cy="1938992"/>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retrieve distinct pairs of </a:t>
            </a:r>
            <a:r>
              <a:rPr lang="en-US" sz="2400" dirty="0" err="1">
                <a:solidFill>
                  <a:schemeClr val="bg2">
                    <a:lumMod val="20000"/>
                    <a:lumOff val="80000"/>
                  </a:schemeClr>
                </a:solidFill>
                <a:latin typeface="Cambria" panose="02040503050406030204" pitchFamily="18" charset="0"/>
                <a:ea typeface="Cambria" panose="02040503050406030204" pitchFamily="18" charset="0"/>
              </a:rPr>
              <a:t>games_year</a:t>
            </a:r>
            <a:r>
              <a:rPr lang="en-US" sz="2400" dirty="0">
                <a:solidFill>
                  <a:schemeClr val="bg2">
                    <a:lumMod val="20000"/>
                    <a:lumOff val="80000"/>
                  </a:schemeClr>
                </a:solidFill>
                <a:latin typeface="Cambria" panose="02040503050406030204" pitchFamily="18" charset="0"/>
                <a:ea typeface="Cambria" panose="02040503050406030204" pitchFamily="18" charset="0"/>
              </a:rPr>
              <a:t> and </a:t>
            </a:r>
            <a:r>
              <a:rPr lang="en-US" sz="2400" dirty="0" err="1">
                <a:solidFill>
                  <a:schemeClr val="bg2">
                    <a:lumMod val="20000"/>
                    <a:lumOff val="80000"/>
                  </a:schemeClr>
                </a:solidFill>
                <a:latin typeface="Cambria" panose="02040503050406030204" pitchFamily="18" charset="0"/>
                <a:ea typeface="Cambria" panose="02040503050406030204" pitchFamily="18" charset="0"/>
              </a:rPr>
              <a:t>event_name</a:t>
            </a:r>
            <a:r>
              <a:rPr lang="en-US" sz="2400" dirty="0">
                <a:solidFill>
                  <a:schemeClr val="bg2">
                    <a:lumMod val="20000"/>
                    <a:lumOff val="80000"/>
                  </a:schemeClr>
                </a:solidFill>
                <a:latin typeface="Cambria" panose="02040503050406030204" pitchFamily="18" charset="0"/>
                <a:ea typeface="Cambria" panose="02040503050406030204" pitchFamily="18" charset="0"/>
              </a:rPr>
              <a:t> for events that have been discontinued or removed from the Olympics.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449154"/>
      </p:ext>
    </p:extLst>
  </p:cSld>
  <p:clrMapOvr>
    <a:masterClrMapping/>
  </p:clrMapOvr>
  <mc:AlternateContent xmlns:mc="http://schemas.openxmlformats.org/markup-compatibility/2006" xmlns:p14="http://schemas.microsoft.com/office/powerpoint/2010/main">
    <mc:Choice Requires="p14">
      <p:transition spd="slow" p14:dur="2000" advTm="19346"/>
    </mc:Choice>
    <mc:Fallback xmlns="">
      <p:transition spd="slow" advTm="1934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4034-A4B0-9C97-6DFF-25ED0C7FCC47}"/>
              </a:ext>
            </a:extLst>
          </p:cNvPr>
          <p:cNvSpPr>
            <a:spLocks noGrp="1"/>
          </p:cNvSpPr>
          <p:nvPr>
            <p:ph type="title"/>
          </p:nvPr>
        </p:nvSpPr>
        <p:spPr>
          <a:xfrm>
            <a:off x="646111" y="452718"/>
            <a:ext cx="9404723" cy="1248492"/>
          </a:xfrm>
        </p:spPr>
        <p:txBody>
          <a:bodyPr/>
          <a:lstStyle/>
          <a:p>
            <a:r>
              <a:rPr lang="en-US" sz="3200" dirty="0">
                <a:solidFill>
                  <a:schemeClr val="tx1"/>
                </a:solidFill>
                <a:latin typeface="Cambria" panose="02040503050406030204" pitchFamily="18" charset="0"/>
                <a:ea typeface="Cambria" panose="02040503050406030204" pitchFamily="18" charset="0"/>
              </a:rPr>
              <a:t>10.</a:t>
            </a:r>
            <a:r>
              <a:rPr lang="en-US" sz="3200" b="0" i="0" dirty="0">
                <a:solidFill>
                  <a:schemeClr val="tx1"/>
                </a:solidFill>
                <a:effectLst/>
                <a:latin typeface="Cambria" panose="02040503050406030204" pitchFamily="18" charset="0"/>
                <a:ea typeface="Cambria" panose="02040503050406030204" pitchFamily="18" charset="0"/>
              </a:rPr>
              <a:t>  Are there any notable trends in the height and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weight of participants over time?</a:t>
            </a:r>
            <a:br>
              <a:rPr lang="en-US" b="0" i="0" dirty="0">
                <a:solidFill>
                  <a:srgbClr val="24292E"/>
                </a:solidFill>
                <a:effectLst/>
                <a:latin typeface="Plus Jakarta Sans"/>
              </a:rPr>
            </a:br>
            <a:endParaRPr lang="en-IN" dirty="0"/>
          </a:p>
        </p:txBody>
      </p:sp>
      <p:sp>
        <p:nvSpPr>
          <p:cNvPr id="7" name="TextBox 6">
            <a:extLst>
              <a:ext uri="{FF2B5EF4-FFF2-40B4-BE49-F238E27FC236}">
                <a16:creationId xmlns:a16="http://schemas.microsoft.com/office/drawing/2014/main" id="{CEFE78CF-0B4D-8C4A-0470-9BF827E28595}"/>
              </a:ext>
            </a:extLst>
          </p:cNvPr>
          <p:cNvSpPr txBox="1"/>
          <p:nvPr/>
        </p:nvSpPr>
        <p:spPr>
          <a:xfrm>
            <a:off x="5725901" y="2431864"/>
            <a:ext cx="6097604" cy="2308324"/>
          </a:xfrm>
          <a:prstGeom prst="rect">
            <a:avLst/>
          </a:prstGeom>
          <a:noFill/>
        </p:spPr>
        <p:txBody>
          <a:bodyPr wrap="square">
            <a:spAutoFit/>
          </a:bodyPr>
          <a:lstStyle/>
          <a:p>
            <a:pPr algn="just"/>
            <a:r>
              <a:rPr lang="en-US" sz="2400" kern="100" dirty="0">
                <a:solidFill>
                  <a:schemeClr val="bg2">
                    <a:lumMod val="20000"/>
                    <a:lumOff val="80000"/>
                  </a:schemeClr>
                </a:solidFill>
                <a:effectLst/>
                <a:latin typeface="Cambria" panose="02040503050406030204" pitchFamily="18" charset="0"/>
                <a:ea typeface="Calibri" panose="020F0502020204030204" pitchFamily="34" charset="0"/>
                <a:cs typeface="Times New Roman" panose="02020603050405020304" pitchFamily="18" charset="0"/>
              </a:rPr>
              <a:t>Each row will represent a unique year, and it will show the average height and weight of participants for that year. This information can be used to identify any notable trends in the height and weight of participants over time.</a:t>
            </a:r>
            <a:endParaRPr lang="en-IN" sz="2400" kern="1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27EFA2F-932A-7D2F-82C8-2C24C28B0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419" y="2203435"/>
            <a:ext cx="4089694" cy="3394238"/>
          </a:xfrm>
          <a:prstGeom prst="rect">
            <a:avLst/>
          </a:prstGeom>
        </p:spPr>
      </p:pic>
    </p:spTree>
    <p:extLst>
      <p:ext uri="{BB962C8B-B14F-4D97-AF65-F5344CB8AC3E}">
        <p14:creationId xmlns:p14="http://schemas.microsoft.com/office/powerpoint/2010/main" val="3907266105"/>
      </p:ext>
    </p:extLst>
  </p:cSld>
  <p:clrMapOvr>
    <a:masterClrMapping/>
  </p:clrMapOvr>
  <mc:AlternateContent xmlns:mc="http://schemas.openxmlformats.org/markup-compatibility/2006" xmlns:p14="http://schemas.microsoft.com/office/powerpoint/2010/main">
    <mc:Choice Requires="p14">
      <p:transition spd="slow" p14:dur="2000" advTm="28050"/>
    </mc:Choice>
    <mc:Fallback xmlns="">
      <p:transition spd="slow" advTm="2805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8F7E-5974-7057-B841-BED957F84932}"/>
              </a:ext>
            </a:extLst>
          </p:cNvPr>
          <p:cNvSpPr>
            <a:spLocks noGrp="1"/>
          </p:cNvSpPr>
          <p:nvPr>
            <p:ph type="title"/>
          </p:nvPr>
        </p:nvSpPr>
        <p:spPr>
          <a:xfrm>
            <a:off x="646111" y="452718"/>
            <a:ext cx="9404723" cy="1110268"/>
          </a:xfrm>
        </p:spPr>
        <p:txBody>
          <a:bodyPr/>
          <a:lstStyle/>
          <a:p>
            <a:r>
              <a:rPr lang="en-US" sz="3200" b="0" i="0" dirty="0">
                <a:solidFill>
                  <a:schemeClr val="tx1"/>
                </a:solidFill>
                <a:effectLst/>
                <a:latin typeface="Cambria" panose="02040503050406030204" pitchFamily="18" charset="0"/>
                <a:ea typeface="Cambria" panose="02040503050406030204" pitchFamily="18" charset="0"/>
              </a:rPr>
              <a:t>11. Are there any dominant countries or regions in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specific sports or events?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D58077BD-4636-88BF-3788-0ECA0BAFD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24" y="2296696"/>
            <a:ext cx="5112382" cy="3582339"/>
          </a:xfrm>
          <a:prstGeom prst="rect">
            <a:avLst/>
          </a:prstGeom>
        </p:spPr>
      </p:pic>
      <p:sp>
        <p:nvSpPr>
          <p:cNvPr id="4" name="TextBox 3">
            <a:extLst>
              <a:ext uri="{FF2B5EF4-FFF2-40B4-BE49-F238E27FC236}">
                <a16:creationId xmlns:a16="http://schemas.microsoft.com/office/drawing/2014/main" id="{2A6D3C2C-DDCB-434F-84AC-9812BB1CFF22}"/>
              </a:ext>
            </a:extLst>
          </p:cNvPr>
          <p:cNvSpPr txBox="1"/>
          <p:nvPr/>
        </p:nvSpPr>
        <p:spPr>
          <a:xfrm>
            <a:off x="7320250" y="2642121"/>
            <a:ext cx="4252888" cy="2308324"/>
          </a:xfrm>
          <a:prstGeom prst="rect">
            <a:avLst/>
          </a:prstGeom>
          <a:noFill/>
        </p:spPr>
        <p:txBody>
          <a:bodyPr wrap="square" rtlCol="0">
            <a:spAutoFit/>
          </a:bodyPr>
          <a:lstStyle/>
          <a:p>
            <a:pPr algn="just"/>
            <a:r>
              <a:rPr lang="en-US" sz="2400" dirty="0">
                <a:solidFill>
                  <a:schemeClr val="bg2">
                    <a:lumMod val="20000"/>
                    <a:lumOff val="80000"/>
                  </a:schemeClr>
                </a:solidFill>
              </a:rPr>
              <a:t>It provide information about which regions or countries are dominant in specific sports based on the total number of medals won</a:t>
            </a:r>
            <a:endParaRPr lang="en-IN" sz="2400" dirty="0">
              <a:solidFill>
                <a:schemeClr val="bg2">
                  <a:lumMod val="20000"/>
                  <a:lumOff val="80000"/>
                </a:schemeClr>
              </a:solidFill>
            </a:endParaRPr>
          </a:p>
        </p:txBody>
      </p:sp>
    </p:spTree>
    <p:extLst>
      <p:ext uri="{BB962C8B-B14F-4D97-AF65-F5344CB8AC3E}">
        <p14:creationId xmlns:p14="http://schemas.microsoft.com/office/powerpoint/2010/main" val="1104994146"/>
      </p:ext>
    </p:extLst>
  </p:cSld>
  <p:clrMapOvr>
    <a:masterClrMapping/>
  </p:clrMapOvr>
  <mc:AlternateContent xmlns:mc="http://schemas.openxmlformats.org/markup-compatibility/2006" xmlns:p14="http://schemas.microsoft.com/office/powerpoint/2010/main">
    <mc:Choice Requires="p14">
      <p:transition spd="slow" p14:dur="2000" advTm="31709"/>
    </mc:Choice>
    <mc:Fallback xmlns="">
      <p:transition spd="slow" advTm="3170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4953-73B9-70F2-CD92-DB3C9E9821AF}"/>
              </a:ext>
            </a:extLst>
          </p:cNvPr>
          <p:cNvSpPr>
            <a:spLocks noGrp="1"/>
          </p:cNvSpPr>
          <p:nvPr>
            <p:ph type="title"/>
          </p:nvPr>
        </p:nvSpPr>
        <p:spPr>
          <a:xfrm>
            <a:off x="646111" y="294264"/>
            <a:ext cx="11545889" cy="944283"/>
          </a:xfrm>
        </p:spPr>
        <p:txBody>
          <a:bodyPr/>
          <a:lstStyle/>
          <a:p>
            <a:r>
              <a:rPr lang="en-US" sz="2400" dirty="0">
                <a:solidFill>
                  <a:schemeClr val="tx1"/>
                </a:solidFill>
                <a:latin typeface="Cambria" panose="02040503050406030204" pitchFamily="18" charset="0"/>
                <a:ea typeface="Cambria" panose="02040503050406030204" pitchFamily="18" charset="0"/>
              </a:rPr>
              <a:t>12.</a:t>
            </a:r>
            <a:r>
              <a:rPr lang="en-US" sz="2400" b="0" i="0" dirty="0">
                <a:solidFill>
                  <a:schemeClr val="tx1"/>
                </a:solidFill>
                <a:effectLst/>
                <a:latin typeface="Cambria" panose="02040503050406030204" pitchFamily="18" charset="0"/>
                <a:ea typeface="Cambria" panose="02040503050406030204" pitchFamily="18" charset="0"/>
              </a:rPr>
              <a:t> What factors contribute to the success or performance of participants from  </a:t>
            </a:r>
            <a:br>
              <a:rPr lang="en-US" sz="2400" b="0" i="0" dirty="0">
                <a:solidFill>
                  <a:schemeClr val="tx1"/>
                </a:solidFill>
                <a:effectLst/>
                <a:latin typeface="Cambria" panose="02040503050406030204" pitchFamily="18" charset="0"/>
                <a:ea typeface="Cambria" panose="02040503050406030204" pitchFamily="18" charset="0"/>
              </a:rPr>
            </a:br>
            <a:r>
              <a:rPr lang="en-US" sz="2400" b="0" i="0" dirty="0">
                <a:solidFill>
                  <a:schemeClr val="tx1"/>
                </a:solidFill>
                <a:effectLst/>
                <a:latin typeface="Cambria" panose="02040503050406030204" pitchFamily="18" charset="0"/>
                <a:ea typeface="Cambria" panose="02040503050406030204" pitchFamily="18" charset="0"/>
              </a:rPr>
              <a:t>       different countries?</a:t>
            </a:r>
            <a:br>
              <a:rPr lang="en-US" b="0" i="0" dirty="0">
                <a:solidFill>
                  <a:schemeClr val="tx1"/>
                </a:solidFill>
                <a:effectLst/>
                <a:latin typeface="Plus Jakarta Sans"/>
              </a:rPr>
            </a:br>
            <a:endParaRPr lang="en-IN" dirty="0">
              <a:solidFill>
                <a:schemeClr val="tx1"/>
              </a:solidFill>
            </a:endParaRPr>
          </a:p>
        </p:txBody>
      </p:sp>
      <p:sp>
        <p:nvSpPr>
          <p:cNvPr id="3" name="Title 1">
            <a:extLst>
              <a:ext uri="{FF2B5EF4-FFF2-40B4-BE49-F238E27FC236}">
                <a16:creationId xmlns:a16="http://schemas.microsoft.com/office/drawing/2014/main" id="{E2238086-0481-DEAF-4F0F-D4A60753EC2B}"/>
              </a:ext>
            </a:extLst>
          </p:cNvPr>
          <p:cNvSpPr txBox="1">
            <a:spLocks/>
          </p:cNvSpPr>
          <p:nvPr/>
        </p:nvSpPr>
        <p:spPr>
          <a:xfrm>
            <a:off x="1116011" y="1095811"/>
            <a:ext cx="11925300" cy="4826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latin typeface="Cambria" panose="02040503050406030204" pitchFamily="18" charset="0"/>
                <a:ea typeface="Cambria" panose="02040503050406030204" pitchFamily="18" charset="0"/>
              </a:rPr>
              <a:t>Note: In light of the absence of pertinent data in the dataset, I will now proceed to examine a fresh perspective.</a:t>
            </a:r>
            <a:br>
              <a:rPr lang="en-US" dirty="0">
                <a:solidFill>
                  <a:srgbClr val="24292E"/>
                </a:solidFill>
                <a:latin typeface="Plus Jakarta Sans"/>
              </a:rPr>
            </a:br>
            <a:endParaRPr lang="en-IN" dirty="0"/>
          </a:p>
        </p:txBody>
      </p:sp>
      <p:sp>
        <p:nvSpPr>
          <p:cNvPr id="5" name="TextBox 4">
            <a:extLst>
              <a:ext uri="{FF2B5EF4-FFF2-40B4-BE49-F238E27FC236}">
                <a16:creationId xmlns:a16="http://schemas.microsoft.com/office/drawing/2014/main" id="{DB335C7C-44FA-958D-970D-E56F589809AA}"/>
              </a:ext>
            </a:extLst>
          </p:cNvPr>
          <p:cNvSpPr txBox="1"/>
          <p:nvPr/>
        </p:nvSpPr>
        <p:spPr>
          <a:xfrm>
            <a:off x="1116011" y="1548961"/>
            <a:ext cx="10567990"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What is the average age of participants and the count of participants in each region?</a:t>
            </a:r>
            <a:endParaRPr lang="en-IN" sz="24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52C2B838-4874-FB8F-56B3-24ACE862D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10" y="2976638"/>
            <a:ext cx="4187174" cy="3402078"/>
          </a:xfrm>
          <a:prstGeom prst="rect">
            <a:avLst/>
          </a:prstGeom>
        </p:spPr>
      </p:pic>
      <p:sp>
        <p:nvSpPr>
          <p:cNvPr id="9" name="TextBox 8">
            <a:extLst>
              <a:ext uri="{FF2B5EF4-FFF2-40B4-BE49-F238E27FC236}">
                <a16:creationId xmlns:a16="http://schemas.microsoft.com/office/drawing/2014/main" id="{CA8FBBFB-2463-9232-7B16-5AD7D6759F30}"/>
              </a:ext>
            </a:extLst>
          </p:cNvPr>
          <p:cNvSpPr txBox="1"/>
          <p:nvPr/>
        </p:nvSpPr>
        <p:spPr>
          <a:xfrm>
            <a:off x="6419055" y="3429000"/>
            <a:ext cx="4762566" cy="830997"/>
          </a:xfrm>
          <a:prstGeom prst="rect">
            <a:avLst/>
          </a:prstGeom>
          <a:noFill/>
        </p:spPr>
        <p:txBody>
          <a:bodyPr wrap="square" rtlCol="0">
            <a:spAutoFit/>
          </a:body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It display </a:t>
            </a:r>
            <a:r>
              <a:rPr lang="en-US" sz="2400" dirty="0">
                <a:solidFill>
                  <a:schemeClr val="bg2">
                    <a:lumMod val="20000"/>
                    <a:lumOff val="80000"/>
                  </a:schemeClr>
                </a:solidFill>
                <a:latin typeface="Cambria" panose="02040503050406030204" pitchFamily="18" charset="0"/>
                <a:ea typeface="Cambria" panose="02040503050406030204" pitchFamily="18" charset="0"/>
              </a:rPr>
              <a:t>the average</a:t>
            </a:r>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 age of participants and total participant </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1561966"/>
      </p:ext>
    </p:extLst>
  </p:cSld>
  <p:clrMapOvr>
    <a:masterClrMapping/>
  </p:clrMapOvr>
  <mc:AlternateContent xmlns:mc="http://schemas.openxmlformats.org/markup-compatibility/2006" xmlns:p14="http://schemas.microsoft.com/office/powerpoint/2010/main">
    <mc:Choice Requires="p14">
      <p:transition spd="slow" p14:dur="2000" advTm="18063"/>
    </mc:Choice>
    <mc:Fallback xmlns="">
      <p:transition spd="slow" advTm="1806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0182-53E2-27EB-F725-310661A60428}"/>
              </a:ext>
            </a:extLst>
          </p:cNvPr>
          <p:cNvSpPr>
            <a:spLocks noGrp="1"/>
          </p:cNvSpPr>
          <p:nvPr>
            <p:ph type="title"/>
          </p:nvPr>
        </p:nvSpPr>
        <p:spPr>
          <a:xfrm>
            <a:off x="646111" y="452717"/>
            <a:ext cx="9404723" cy="1259125"/>
          </a:xfrm>
        </p:spPr>
        <p:txBody>
          <a:bodyPr/>
          <a:lstStyle/>
          <a:p>
            <a:r>
              <a:rPr lang="en-US" sz="3200" dirty="0">
                <a:solidFill>
                  <a:schemeClr val="tx1"/>
                </a:solidFill>
                <a:latin typeface="Cambria" panose="02040503050406030204" pitchFamily="18" charset="0"/>
                <a:ea typeface="Cambria" panose="02040503050406030204" pitchFamily="18" charset="0"/>
              </a:rPr>
              <a:t>13. </a:t>
            </a:r>
            <a:r>
              <a:rPr lang="en-US" sz="3200" b="0" i="0" dirty="0">
                <a:solidFill>
                  <a:schemeClr val="tx1"/>
                </a:solidFill>
                <a:effectLst/>
                <a:latin typeface="Cambria" panose="02040503050406030204" pitchFamily="18" charset="0"/>
                <a:ea typeface="Cambria" panose="02040503050406030204" pitchFamily="18" charset="0"/>
              </a:rPr>
              <a:t>Are there any countries that consistently perform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well in multiple Olympic editions?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1A92C533-AE3C-9B5B-C45A-6BE860223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617" y="2313118"/>
            <a:ext cx="5479389" cy="3394497"/>
          </a:xfrm>
          <a:prstGeom prst="rect">
            <a:avLst/>
          </a:prstGeom>
        </p:spPr>
      </p:pic>
      <p:sp>
        <p:nvSpPr>
          <p:cNvPr id="4" name="TextBox 3">
            <a:extLst>
              <a:ext uri="{FF2B5EF4-FFF2-40B4-BE49-F238E27FC236}">
                <a16:creationId xmlns:a16="http://schemas.microsoft.com/office/drawing/2014/main" id="{2F5CD3E8-B95B-99C1-0F84-4056BE1BC40F}"/>
              </a:ext>
            </a:extLst>
          </p:cNvPr>
          <p:cNvSpPr txBox="1"/>
          <p:nvPr/>
        </p:nvSpPr>
        <p:spPr>
          <a:xfrm>
            <a:off x="7149966" y="2604101"/>
            <a:ext cx="4668253" cy="1938992"/>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include countries that have participated in at least two editions and orders the result by the number of medals in descending order.</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9531866"/>
      </p:ext>
    </p:extLst>
  </p:cSld>
  <p:clrMapOvr>
    <a:masterClrMapping/>
  </p:clrMapOvr>
  <mc:AlternateContent xmlns:mc="http://schemas.openxmlformats.org/markup-compatibility/2006" xmlns:p14="http://schemas.microsoft.com/office/powerpoint/2010/main">
    <mc:Choice Requires="p14">
      <p:transition spd="slow" p14:dur="2000" advTm="33911"/>
    </mc:Choice>
    <mc:Fallback xmlns="">
      <p:transition spd="slow" advTm="3391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C994-2A59-7D6E-F7E3-30E52957CEFD}"/>
              </a:ext>
            </a:extLst>
          </p:cNvPr>
          <p:cNvSpPr>
            <a:spLocks noGrp="1"/>
          </p:cNvSpPr>
          <p:nvPr>
            <p:ph type="title"/>
          </p:nvPr>
        </p:nvSpPr>
        <p:spPr>
          <a:xfrm>
            <a:off x="646111" y="452718"/>
            <a:ext cx="9404723" cy="1163431"/>
          </a:xfrm>
        </p:spPr>
        <p:txBody>
          <a:bodyPr/>
          <a:lstStyle/>
          <a:p>
            <a:r>
              <a:rPr lang="en-US" sz="3200" dirty="0">
                <a:solidFill>
                  <a:schemeClr val="tx1"/>
                </a:solidFill>
                <a:latin typeface="Cambria" panose="02040503050406030204" pitchFamily="18" charset="0"/>
                <a:ea typeface="Cambria" panose="02040503050406030204" pitchFamily="18" charset="0"/>
              </a:rPr>
              <a:t>14.</a:t>
            </a:r>
            <a:r>
              <a:rPr lang="en-US" sz="3200" b="0" i="0" dirty="0">
                <a:solidFill>
                  <a:schemeClr val="tx1"/>
                </a:solidFill>
                <a:effectLst/>
                <a:latin typeface="Cambria" panose="02040503050406030204" pitchFamily="18" charset="0"/>
                <a:ea typeface="Cambria" panose="02040503050406030204" pitchFamily="18" charset="0"/>
              </a:rPr>
              <a:t> Are there any sports or events that have a higher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number of medalists from a specific region?</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73F8F5BD-97C1-9110-B71F-A4F7063DD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2397910"/>
            <a:ext cx="5588000" cy="3256274"/>
          </a:xfrm>
          <a:prstGeom prst="rect">
            <a:avLst/>
          </a:prstGeom>
        </p:spPr>
      </p:pic>
      <p:sp>
        <p:nvSpPr>
          <p:cNvPr id="4" name="TextBox 3">
            <a:extLst>
              <a:ext uri="{FF2B5EF4-FFF2-40B4-BE49-F238E27FC236}">
                <a16:creationId xmlns:a16="http://schemas.microsoft.com/office/drawing/2014/main" id="{14EEFF74-79C2-1DD7-A156-260197AE8945}"/>
              </a:ext>
            </a:extLst>
          </p:cNvPr>
          <p:cNvSpPr txBox="1"/>
          <p:nvPr/>
        </p:nvSpPr>
        <p:spPr>
          <a:xfrm>
            <a:off x="7767320" y="2643285"/>
            <a:ext cx="3869356" cy="2308324"/>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The results will only include rows where there are more than one medalist from the same region in a specific sport and event combination.</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6232487"/>
      </p:ext>
    </p:extLst>
  </p:cSld>
  <p:clrMapOvr>
    <a:masterClrMapping/>
  </p:clrMapOvr>
  <mc:AlternateContent xmlns:mc="http://schemas.openxmlformats.org/markup-compatibility/2006" xmlns:p14="http://schemas.microsoft.com/office/powerpoint/2010/main">
    <mc:Choice Requires="p14">
      <p:transition spd="slow" p14:dur="2000" advTm="24109"/>
    </mc:Choice>
    <mc:Fallback xmlns="">
      <p:transition spd="slow" advTm="2410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24C8-5F04-D52C-D370-183A1A9F76FE}"/>
              </a:ext>
            </a:extLst>
          </p:cNvPr>
          <p:cNvSpPr>
            <a:spLocks noGrp="1"/>
          </p:cNvSpPr>
          <p:nvPr>
            <p:ph type="title"/>
          </p:nvPr>
        </p:nvSpPr>
        <p:spPr/>
        <p:txBody>
          <a:bodyPr/>
          <a:lstStyle/>
          <a:p>
            <a:r>
              <a:rPr lang="en-US" sz="3200" dirty="0">
                <a:solidFill>
                  <a:schemeClr val="tx1"/>
                </a:solidFill>
                <a:latin typeface="Cambria" panose="02040503050406030204" pitchFamily="18" charset="0"/>
                <a:ea typeface="Cambria" panose="02040503050406030204" pitchFamily="18" charset="0"/>
              </a:rPr>
              <a:t>15.</a:t>
            </a:r>
            <a:r>
              <a:rPr lang="en-US" sz="3200" b="0" i="0" dirty="0">
                <a:solidFill>
                  <a:schemeClr val="tx1"/>
                </a:solidFill>
                <a:effectLst/>
                <a:latin typeface="Cambria" panose="02040503050406030204" pitchFamily="18" charset="0"/>
                <a:ea typeface="Cambria" panose="02040503050406030204" pitchFamily="18" charset="0"/>
              </a:rPr>
              <a:t> What are some notable instances of unexpected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or surprising medal wins?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EF01A57B-AE80-DB78-D39C-DA76486E3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826" y="2341610"/>
            <a:ext cx="5619674" cy="3074742"/>
          </a:xfrm>
          <a:prstGeom prst="rect">
            <a:avLst/>
          </a:prstGeom>
        </p:spPr>
      </p:pic>
      <p:sp>
        <p:nvSpPr>
          <p:cNvPr id="4" name="TextBox 3">
            <a:extLst>
              <a:ext uri="{FF2B5EF4-FFF2-40B4-BE49-F238E27FC236}">
                <a16:creationId xmlns:a16="http://schemas.microsoft.com/office/drawing/2014/main" id="{0DAB4520-B9B7-A52D-CB58-8DF0D84B46E4}"/>
              </a:ext>
            </a:extLst>
          </p:cNvPr>
          <p:cNvSpPr txBox="1"/>
          <p:nvPr/>
        </p:nvSpPr>
        <p:spPr>
          <a:xfrm>
            <a:off x="7340600" y="2583055"/>
            <a:ext cx="4378826" cy="2308324"/>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will return athletes who won gold medals between 2014 and 2016 and had a previous unexpected or surprising bronze medal win in the specified time frame.</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2880846"/>
      </p:ext>
    </p:extLst>
  </p:cSld>
  <p:clrMapOvr>
    <a:masterClrMapping/>
  </p:clrMapOvr>
  <mc:AlternateContent xmlns:mc="http://schemas.openxmlformats.org/markup-compatibility/2006" xmlns:p14="http://schemas.microsoft.com/office/powerpoint/2010/main">
    <mc:Choice Requires="p14">
      <p:transition spd="slow" p14:dur="2000" advTm="26915"/>
    </mc:Choice>
    <mc:Fallback xmlns="">
      <p:transition spd="slow" advTm="26915"/>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9105-0334-1551-BC18-66226F1067B8}"/>
              </a:ext>
            </a:extLst>
          </p:cNvPr>
          <p:cNvSpPr>
            <a:spLocks noGrp="1"/>
          </p:cNvSpPr>
          <p:nvPr>
            <p:ph type="title"/>
          </p:nvPr>
        </p:nvSpPr>
        <p:spPr>
          <a:xfrm>
            <a:off x="646111" y="452717"/>
            <a:ext cx="11002462" cy="1142167"/>
          </a:xfrm>
        </p:spPr>
        <p:txBody>
          <a:bodyPr/>
          <a:lstStyle/>
          <a:p>
            <a:r>
              <a:rPr lang="en-US" sz="3200" dirty="0">
                <a:solidFill>
                  <a:schemeClr val="tx1"/>
                </a:solidFill>
                <a:latin typeface="Cambria" panose="02040503050406030204" pitchFamily="18" charset="0"/>
                <a:ea typeface="Cambria" panose="02040503050406030204" pitchFamily="18" charset="0"/>
              </a:rPr>
              <a:t>16.</a:t>
            </a:r>
            <a:r>
              <a:rPr lang="en-US" sz="3200" b="0" i="0" dirty="0">
                <a:solidFill>
                  <a:schemeClr val="tx1"/>
                </a:solidFill>
                <a:effectLst/>
                <a:latin typeface="Cambria" panose="02040503050406030204" pitchFamily="18" charset="0"/>
                <a:ea typeface="Cambria" panose="02040503050406030204" pitchFamily="18" charset="0"/>
              </a:rPr>
              <a:t> Are there any regions that have experienced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significant growth or decline in Olympic participation?</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146121DA-8FC4-746B-F897-7238B3C42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58" y="2349241"/>
            <a:ext cx="5179042" cy="3120028"/>
          </a:xfrm>
          <a:prstGeom prst="rect">
            <a:avLst/>
          </a:prstGeom>
        </p:spPr>
      </p:pic>
      <p:sp>
        <p:nvSpPr>
          <p:cNvPr id="4" name="TextBox 3">
            <a:extLst>
              <a:ext uri="{FF2B5EF4-FFF2-40B4-BE49-F238E27FC236}">
                <a16:creationId xmlns:a16="http://schemas.microsoft.com/office/drawing/2014/main" id="{4AD90791-6667-B6D6-47D2-4583D72C42D1}"/>
              </a:ext>
            </a:extLst>
          </p:cNvPr>
          <p:cNvSpPr txBox="1"/>
          <p:nvPr/>
        </p:nvSpPr>
        <p:spPr>
          <a:xfrm>
            <a:off x="7429500" y="2699115"/>
            <a:ext cx="4219073" cy="2308324"/>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retrieves information about regions, including their IDs, names, the earliest and latest years of Olympic participation, and the total number of distinct participants.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8669753"/>
      </p:ext>
    </p:extLst>
  </p:cSld>
  <p:clrMapOvr>
    <a:masterClrMapping/>
  </p:clrMapOvr>
  <mc:AlternateContent xmlns:mc="http://schemas.openxmlformats.org/markup-compatibility/2006" xmlns:p14="http://schemas.microsoft.com/office/powerpoint/2010/main">
    <mc:Choice Requires="p14">
      <p:transition spd="slow" p14:dur="2000" advTm="28356"/>
    </mc:Choice>
    <mc:Fallback xmlns="">
      <p:transition spd="slow" advTm="2835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7F40-02F9-CB85-28AA-7123FF3CE9BB}"/>
              </a:ext>
            </a:extLst>
          </p:cNvPr>
          <p:cNvSpPr>
            <a:spLocks noGrp="1"/>
          </p:cNvSpPr>
          <p:nvPr>
            <p:ph type="title"/>
          </p:nvPr>
        </p:nvSpPr>
        <p:spPr>
          <a:xfrm>
            <a:off x="646111" y="452719"/>
            <a:ext cx="11177589" cy="1058582"/>
          </a:xfrm>
        </p:spPr>
        <p:txBody>
          <a:bodyPr/>
          <a:lstStyle/>
          <a:p>
            <a:r>
              <a:rPr lang="en-US" sz="2800" dirty="0">
                <a:solidFill>
                  <a:schemeClr val="tx1"/>
                </a:solidFill>
                <a:latin typeface="Cambria" panose="02040503050406030204" pitchFamily="18" charset="0"/>
                <a:ea typeface="Cambria" panose="02040503050406030204" pitchFamily="18" charset="0"/>
              </a:rPr>
              <a:t>17.</a:t>
            </a:r>
            <a:r>
              <a:rPr lang="en-US" sz="2800" b="0" i="0" dirty="0">
                <a:solidFill>
                  <a:schemeClr val="tx1"/>
                </a:solidFill>
                <a:effectLst/>
                <a:latin typeface="Cambria" panose="02040503050406030204" pitchFamily="18" charset="0"/>
                <a:ea typeface="Cambria" panose="02040503050406030204" pitchFamily="18" charset="0"/>
              </a:rPr>
              <a:t>  </a:t>
            </a:r>
            <a:r>
              <a:rPr lang="en-US" sz="2400" b="0" i="0" dirty="0">
                <a:solidFill>
                  <a:schemeClr val="tx1"/>
                </a:solidFill>
                <a:effectLst/>
                <a:latin typeface="Cambria" panose="02040503050406030204" pitchFamily="18" charset="0"/>
                <a:ea typeface="Cambria" panose="02040503050406030204" pitchFamily="18" charset="0"/>
              </a:rPr>
              <a:t>How do cultural or geographical factors influence the performance </a:t>
            </a:r>
            <a:br>
              <a:rPr lang="en-US" sz="2400" b="0" i="0" dirty="0">
                <a:solidFill>
                  <a:schemeClr val="tx1"/>
                </a:solidFill>
                <a:effectLst/>
                <a:latin typeface="Cambria" panose="02040503050406030204" pitchFamily="18" charset="0"/>
                <a:ea typeface="Cambria" panose="02040503050406030204" pitchFamily="18" charset="0"/>
              </a:rPr>
            </a:br>
            <a:r>
              <a:rPr lang="en-US" sz="2400" b="0" i="0" dirty="0">
                <a:solidFill>
                  <a:schemeClr val="tx1"/>
                </a:solidFill>
                <a:effectLst/>
                <a:latin typeface="Cambria" panose="02040503050406030204" pitchFamily="18" charset="0"/>
                <a:ea typeface="Cambria" panose="02040503050406030204" pitchFamily="18" charset="0"/>
              </a:rPr>
              <a:t>         of regions in specific sports?</a:t>
            </a:r>
            <a:br>
              <a:rPr lang="en-US" b="0" i="0" dirty="0">
                <a:solidFill>
                  <a:srgbClr val="24292E"/>
                </a:solidFill>
                <a:effectLst/>
                <a:latin typeface="Plus Jakarta Sans"/>
              </a:rPr>
            </a:br>
            <a:endParaRPr lang="en-IN" dirty="0"/>
          </a:p>
        </p:txBody>
      </p:sp>
      <p:sp>
        <p:nvSpPr>
          <p:cNvPr id="3" name="Title 1">
            <a:extLst>
              <a:ext uri="{FF2B5EF4-FFF2-40B4-BE49-F238E27FC236}">
                <a16:creationId xmlns:a16="http://schemas.microsoft.com/office/drawing/2014/main" id="{8F199C11-80C5-A007-9218-D114D41DB563}"/>
              </a:ext>
            </a:extLst>
          </p:cNvPr>
          <p:cNvSpPr txBox="1">
            <a:spLocks/>
          </p:cNvSpPr>
          <p:nvPr/>
        </p:nvSpPr>
        <p:spPr>
          <a:xfrm>
            <a:off x="1268411" y="1326592"/>
            <a:ext cx="11925300" cy="4826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latin typeface="Cambria" panose="02040503050406030204" pitchFamily="18" charset="0"/>
                <a:ea typeface="Cambria" panose="02040503050406030204" pitchFamily="18" charset="0"/>
              </a:rPr>
              <a:t>Note: In light of the absence of pertinent data in the dataset, I will now proceed to examine a fresh perspective.</a:t>
            </a:r>
            <a:br>
              <a:rPr lang="en-US" dirty="0">
                <a:solidFill>
                  <a:srgbClr val="24292E"/>
                </a:solidFill>
                <a:latin typeface="Plus Jakarta Sans"/>
              </a:rPr>
            </a:br>
            <a:endParaRPr lang="en-IN" dirty="0"/>
          </a:p>
        </p:txBody>
      </p:sp>
      <p:sp>
        <p:nvSpPr>
          <p:cNvPr id="4" name="Title 1">
            <a:extLst>
              <a:ext uri="{FF2B5EF4-FFF2-40B4-BE49-F238E27FC236}">
                <a16:creationId xmlns:a16="http://schemas.microsoft.com/office/drawing/2014/main" id="{220D7D2D-10BB-DD2B-13DF-6A57C8FCD4FB}"/>
              </a:ext>
            </a:extLst>
          </p:cNvPr>
          <p:cNvSpPr txBox="1">
            <a:spLocks/>
          </p:cNvSpPr>
          <p:nvPr/>
        </p:nvSpPr>
        <p:spPr>
          <a:xfrm>
            <a:off x="1268411" y="1752884"/>
            <a:ext cx="9404723" cy="10585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i="0" u="none" strike="noStrike" dirty="0">
                <a:solidFill>
                  <a:schemeClr val="tx1"/>
                </a:solidFill>
                <a:effectLst/>
                <a:latin typeface="Cambria" panose="02040503050406030204" pitchFamily="18" charset="0"/>
                <a:ea typeface="Cambria" panose="02040503050406030204" pitchFamily="18" charset="0"/>
              </a:rPr>
              <a:t>What is the distribution of gold, silver, and bronze medals won by regions in each year for different sports, along with the total number of medals won?</a:t>
            </a:r>
            <a:r>
              <a:rPr lang="en-US" sz="2400" dirty="0">
                <a:solidFill>
                  <a:schemeClr val="tx1"/>
                </a:solidFill>
                <a:latin typeface="Cambria" panose="02040503050406030204" pitchFamily="18" charset="0"/>
                <a:ea typeface="Cambria" panose="02040503050406030204" pitchFamily="18" charset="0"/>
              </a:rPr>
              <a:t> </a:t>
            </a:r>
            <a:br>
              <a:rPr lang="en-US" dirty="0">
                <a:solidFill>
                  <a:srgbClr val="24292E"/>
                </a:solidFill>
                <a:latin typeface="Plus Jakarta Sans"/>
              </a:rPr>
            </a:br>
            <a:endParaRPr lang="en-IN" dirty="0"/>
          </a:p>
        </p:txBody>
      </p:sp>
      <p:pic>
        <p:nvPicPr>
          <p:cNvPr id="6" name="Picture 5">
            <a:extLst>
              <a:ext uri="{FF2B5EF4-FFF2-40B4-BE49-F238E27FC236}">
                <a16:creationId xmlns:a16="http://schemas.microsoft.com/office/drawing/2014/main" id="{56B0BD0C-BE86-1FD2-2DBE-EFC1C7E11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11" y="3429000"/>
            <a:ext cx="5600988" cy="2553072"/>
          </a:xfrm>
          <a:prstGeom prst="rect">
            <a:avLst/>
          </a:prstGeom>
        </p:spPr>
      </p:pic>
      <p:sp>
        <p:nvSpPr>
          <p:cNvPr id="10" name="TextBox 9">
            <a:extLst>
              <a:ext uri="{FF2B5EF4-FFF2-40B4-BE49-F238E27FC236}">
                <a16:creationId xmlns:a16="http://schemas.microsoft.com/office/drawing/2014/main" id="{CC1862D9-0BA8-3BBF-6CA9-FC9735636353}"/>
              </a:ext>
            </a:extLst>
          </p:cNvPr>
          <p:cNvSpPr txBox="1"/>
          <p:nvPr/>
        </p:nvSpPr>
        <p:spPr>
          <a:xfrm>
            <a:off x="7651894" y="3429000"/>
            <a:ext cx="3735389" cy="2246769"/>
          </a:xfrm>
          <a:prstGeom prst="rect">
            <a:avLst/>
          </a:prstGeom>
          <a:noFill/>
        </p:spPr>
        <p:txBody>
          <a:bodyPr wrap="square" rtlCol="0">
            <a:spAutoFit/>
          </a:bodyPr>
          <a:lstStyle/>
          <a:p>
            <a:pPr algn="just"/>
            <a:r>
              <a:rPr lang="en-US" sz="2000" dirty="0">
                <a:solidFill>
                  <a:schemeClr val="bg2">
                    <a:lumMod val="20000"/>
                    <a:lumOff val="80000"/>
                  </a:schemeClr>
                </a:solidFill>
              </a:rPr>
              <a:t>It including the year of the games, the region, the sport, and various counts related to the medals awarded (Gold, Silver, Bronze) for each combination of year, region, and sport.</a:t>
            </a:r>
            <a:endParaRPr lang="en-IN" sz="2000" dirty="0">
              <a:solidFill>
                <a:schemeClr val="bg2">
                  <a:lumMod val="20000"/>
                  <a:lumOff val="80000"/>
                </a:schemeClr>
              </a:solidFill>
            </a:endParaRPr>
          </a:p>
        </p:txBody>
      </p:sp>
    </p:spTree>
    <p:extLst>
      <p:ext uri="{BB962C8B-B14F-4D97-AF65-F5344CB8AC3E}">
        <p14:creationId xmlns:p14="http://schemas.microsoft.com/office/powerpoint/2010/main" val="302722228"/>
      </p:ext>
    </p:extLst>
  </p:cSld>
  <p:clrMapOvr>
    <a:masterClrMapping/>
  </p:clrMapOvr>
  <mc:AlternateContent xmlns:mc="http://schemas.openxmlformats.org/markup-compatibility/2006" xmlns:p14="http://schemas.microsoft.com/office/powerpoint/2010/main">
    <mc:Choice Requires="p14">
      <p:transition spd="slow" p14:dur="2000" advTm="32653"/>
    </mc:Choice>
    <mc:Fallback xmlns="">
      <p:transition spd="slow" advTm="3265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7F40-02F9-CB85-28AA-7123FF3CE9BB}"/>
              </a:ext>
            </a:extLst>
          </p:cNvPr>
          <p:cNvSpPr>
            <a:spLocks noGrp="1"/>
          </p:cNvSpPr>
          <p:nvPr>
            <p:ph type="title"/>
          </p:nvPr>
        </p:nvSpPr>
        <p:spPr>
          <a:xfrm>
            <a:off x="646111" y="452718"/>
            <a:ext cx="9404723" cy="1386715"/>
          </a:xfrm>
        </p:spPr>
        <p:txBody>
          <a:bodyPr/>
          <a:lstStyle/>
          <a:p>
            <a:r>
              <a:rPr lang="en-US" sz="3200" dirty="0">
                <a:solidFill>
                  <a:schemeClr val="tx1"/>
                </a:solidFill>
                <a:latin typeface="Cambria" panose="02040503050406030204" pitchFamily="18" charset="0"/>
                <a:ea typeface="Cambria" panose="02040503050406030204" pitchFamily="18" charset="0"/>
              </a:rPr>
              <a:t>18.</a:t>
            </a:r>
            <a:r>
              <a:rPr lang="en-US" sz="3200" b="0" i="0" dirty="0">
                <a:solidFill>
                  <a:schemeClr val="tx1"/>
                </a:solidFill>
                <a:effectLst/>
                <a:latin typeface="Cambria" panose="02040503050406030204" pitchFamily="18" charset="0"/>
                <a:ea typeface="Cambria" panose="02040503050406030204" pitchFamily="18" charset="0"/>
              </a:rPr>
              <a:t> Are there any regions that have had a notable  </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impact on the overall medal tally?</a:t>
            </a:r>
            <a:br>
              <a:rPr lang="en-US" b="0" i="0" dirty="0">
                <a:solidFill>
                  <a:srgbClr val="24292E"/>
                </a:solidFill>
                <a:effectLst/>
                <a:latin typeface="Plus Jakarta Sans"/>
              </a:rPr>
            </a:br>
            <a:br>
              <a:rPr lang="en-US" b="0" i="0" dirty="0">
                <a:solidFill>
                  <a:srgbClr val="24292E"/>
                </a:solidFill>
                <a:effectLst/>
                <a:latin typeface="Plus Jakarta Sans"/>
              </a:rPr>
            </a:br>
            <a:endParaRPr lang="en-IN" dirty="0"/>
          </a:p>
        </p:txBody>
      </p:sp>
      <p:pic>
        <p:nvPicPr>
          <p:cNvPr id="4" name="Picture 3">
            <a:extLst>
              <a:ext uri="{FF2B5EF4-FFF2-40B4-BE49-F238E27FC236}">
                <a16:creationId xmlns:a16="http://schemas.microsoft.com/office/drawing/2014/main" id="{4E1D39A6-5A74-6387-47A4-E0146F5B5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766" y="2156509"/>
            <a:ext cx="4466314" cy="3876919"/>
          </a:xfrm>
          <a:prstGeom prst="rect">
            <a:avLst/>
          </a:prstGeom>
        </p:spPr>
      </p:pic>
      <p:sp>
        <p:nvSpPr>
          <p:cNvPr id="3" name="TextBox 2">
            <a:extLst>
              <a:ext uri="{FF2B5EF4-FFF2-40B4-BE49-F238E27FC236}">
                <a16:creationId xmlns:a16="http://schemas.microsoft.com/office/drawing/2014/main" id="{5CE155AD-06A4-2F4E-9BAF-55415F8E53E3}"/>
              </a:ext>
            </a:extLst>
          </p:cNvPr>
          <p:cNvSpPr txBox="1"/>
          <p:nvPr/>
        </p:nvSpPr>
        <p:spPr>
          <a:xfrm>
            <a:off x="6495083" y="2270809"/>
            <a:ext cx="4995512" cy="3416320"/>
          </a:xfrm>
          <a:prstGeom prst="rect">
            <a:avLst/>
          </a:prstGeom>
          <a:noFill/>
        </p:spPr>
        <p:txBody>
          <a:bodyPr wrap="square" rtlCol="0">
            <a:spAutoFit/>
          </a:bodyPr>
          <a:lstStyle/>
          <a:p>
            <a:pPr algn="just"/>
            <a:r>
              <a:rPr lang="en-US" sz="2400" dirty="0">
                <a:solidFill>
                  <a:schemeClr val="bg2">
                    <a:lumMod val="20000"/>
                    <a:lumOff val="80000"/>
                  </a:schemeClr>
                </a:solidFill>
                <a:latin typeface="Cambria" panose="02040503050406030204" pitchFamily="18" charset="0"/>
                <a:ea typeface="Cambria" panose="02040503050406030204" pitchFamily="18" charset="0"/>
              </a:rPr>
              <a:t>It refers to the total number of medals won by all the participants in a sporting event. In events like the Olympics, medals are typically awarded in different categories, such as gold, silver, and bronze, and countries or regions accumulate medals based on the performance of their athletes.</a:t>
            </a:r>
            <a:endParaRPr lang="en-IN" sz="24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89767762"/>
      </p:ext>
    </p:extLst>
  </p:cSld>
  <p:clrMapOvr>
    <a:masterClrMapping/>
  </p:clrMapOvr>
  <mc:AlternateContent xmlns:mc="http://schemas.openxmlformats.org/markup-compatibility/2006" xmlns:p14="http://schemas.microsoft.com/office/powerpoint/2010/main">
    <mc:Choice Requires="p14">
      <p:transition spd="slow" p14:dur="2000" advTm="32741"/>
    </mc:Choice>
    <mc:Fallback xmlns="">
      <p:transition spd="slow" advTm="327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9201-6C35-7DA1-56EB-28C73793D408}"/>
              </a:ext>
            </a:extLst>
          </p:cNvPr>
          <p:cNvSpPr>
            <a:spLocks noGrp="1"/>
          </p:cNvSpPr>
          <p:nvPr>
            <p:ph type="title"/>
          </p:nvPr>
        </p:nvSpPr>
        <p:spPr>
          <a:xfrm>
            <a:off x="4317114" y="12700"/>
            <a:ext cx="3557772" cy="815089"/>
          </a:xfrm>
        </p:spPr>
        <p:txBody>
          <a:bodyPr>
            <a:noAutofit/>
          </a:bodyPr>
          <a:lstStyle/>
          <a:p>
            <a:r>
              <a:rPr lang="en-US" sz="4000" dirty="0">
                <a:latin typeface="Arial Rounded MT Bold" panose="020F0704030504030204" pitchFamily="34" charset="0"/>
              </a:rPr>
              <a:t>ER-Diagram</a:t>
            </a:r>
            <a:endParaRPr lang="en-IN" sz="40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74DE5B26-785D-FCFA-1696-B0C78B954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5090"/>
            <a:ext cx="12192000" cy="6042910"/>
          </a:xfrm>
          <a:prstGeom prst="rect">
            <a:avLst/>
          </a:prstGeom>
        </p:spPr>
      </p:pic>
    </p:spTree>
    <p:extLst>
      <p:ext uri="{BB962C8B-B14F-4D97-AF65-F5344CB8AC3E}">
        <p14:creationId xmlns:p14="http://schemas.microsoft.com/office/powerpoint/2010/main" val="1289062974"/>
      </p:ext>
    </p:extLst>
  </p:cSld>
  <p:clrMapOvr>
    <a:masterClrMapping/>
  </p:clrMapOvr>
  <mc:AlternateContent xmlns:mc="http://schemas.openxmlformats.org/markup-compatibility/2006" xmlns:p14="http://schemas.microsoft.com/office/powerpoint/2010/main">
    <mc:Choice Requires="p14">
      <p:transition spd="slow" p14:dur="2000" advTm="49854"/>
    </mc:Choice>
    <mc:Fallback xmlns="">
      <p:transition spd="slow" advTm="4985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C450-FC8E-A47F-89EA-F7447A373D0C}"/>
              </a:ext>
            </a:extLst>
          </p:cNvPr>
          <p:cNvSpPr>
            <a:spLocks noGrp="1"/>
          </p:cNvSpPr>
          <p:nvPr>
            <p:ph type="title"/>
          </p:nvPr>
        </p:nvSpPr>
        <p:spPr>
          <a:xfrm>
            <a:off x="3999228" y="609601"/>
            <a:ext cx="3154707" cy="946424"/>
          </a:xfrm>
        </p:spPr>
        <p:txBody>
          <a:bodyPr/>
          <a:lstStyle/>
          <a:p>
            <a:pPr algn="ctr"/>
            <a:r>
              <a:rPr lang="en-US" dirty="0">
                <a:latin typeface="Arial Rounded MT Bold" panose="020F0704030504030204" pitchFamily="34" charset="0"/>
              </a:rPr>
              <a:t>Conclusion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22EF357-B6E5-12BC-8A1E-25A535863B66}"/>
              </a:ext>
            </a:extLst>
          </p:cNvPr>
          <p:cNvSpPr>
            <a:spLocks noGrp="1"/>
          </p:cNvSpPr>
          <p:nvPr>
            <p:ph idx="1"/>
          </p:nvPr>
        </p:nvSpPr>
        <p:spPr>
          <a:xfrm>
            <a:off x="1532970" y="2052918"/>
            <a:ext cx="8946541" cy="3719921"/>
          </a:xfrm>
        </p:spPr>
        <p:txBody>
          <a:bodyPr/>
          <a:lstStyle/>
          <a:p>
            <a:pPr marL="0" indent="0" algn="just">
              <a:buNone/>
            </a:pPr>
            <a:r>
              <a:rPr lang="en-US" sz="2400" dirty="0">
                <a:solidFill>
                  <a:schemeClr val="bg2">
                    <a:lumMod val="20000"/>
                    <a:lumOff val="80000"/>
                  </a:schemeClr>
                </a:solidFill>
                <a:effectLst/>
                <a:latin typeface="Cambria" panose="02040503050406030204" pitchFamily="18" charset="0"/>
                <a:ea typeface="Times New Roman" panose="02020603050405020304" pitchFamily="18" charset="0"/>
                <a:cs typeface="Times New Roman" panose="02020603050405020304" pitchFamily="18" charset="0"/>
              </a:rPr>
              <a:t>In conclusion, the Olympic Games and sports showcased an incredible display of athleticism, determination, and sportsmanship. Athletes from around the world pushed the boundaries of human performance, breaking records and inspiring millions. Not only did we witness outstanding individual achievements, but also remarkable team efforts that highlighted the power of unity in sports. The competition was fierce, yet it was the spirit of camaraderie and mutual respect that truly defined the essence of the Olympic Games.</a:t>
            </a:r>
            <a:endParaRPr lang="en-IN" sz="2400" dirty="0">
              <a:solidFill>
                <a:schemeClr val="bg2">
                  <a:lumMod val="20000"/>
                  <a:lumOff val="80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6363632"/>
      </p:ext>
    </p:extLst>
  </p:cSld>
  <p:clrMapOvr>
    <a:masterClrMapping/>
  </p:clrMapOvr>
  <mc:AlternateContent xmlns:mc="http://schemas.openxmlformats.org/markup-compatibility/2006" xmlns:p14="http://schemas.microsoft.com/office/powerpoint/2010/main">
    <mc:Choice Requires="p14">
      <p:transition spd="slow" p14:dur="2000" advTm="42614"/>
    </mc:Choice>
    <mc:Fallback xmlns="">
      <p:transition spd="slow" advTm="4261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8D07034-7FB3-D227-2CA7-4251BD6F1E38}"/>
              </a:ext>
            </a:extLst>
          </p:cNvPr>
          <p:cNvSpPr/>
          <p:nvPr/>
        </p:nvSpPr>
        <p:spPr>
          <a:xfrm>
            <a:off x="3035300" y="2559050"/>
            <a:ext cx="6496050" cy="159385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600" b="1" dirty="0">
                <a:latin typeface="Cambria" panose="02040503050406030204" pitchFamily="18" charset="0"/>
                <a:ea typeface="Cambria" panose="02040503050406030204" pitchFamily="18" charset="0"/>
              </a:rPr>
              <a:t>Thank You</a:t>
            </a:r>
            <a:endParaRPr lang="en-IN" sz="1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14317046"/>
      </p:ext>
    </p:extLst>
  </p:cSld>
  <p:clrMapOvr>
    <a:masterClrMapping/>
  </p:clrMapOvr>
  <mc:AlternateContent xmlns:mc="http://schemas.openxmlformats.org/markup-compatibility/2006" xmlns:p14="http://schemas.microsoft.com/office/powerpoint/2010/main">
    <mc:Choice Requires="p14">
      <p:transition spd="slow" p14:dur="2000" advTm="19603"/>
    </mc:Choice>
    <mc:Fallback xmlns="">
      <p:transition spd="slow" advTm="196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C3ACD46-FB6C-3A2F-758E-E06520FD7A24}"/>
              </a:ext>
            </a:extLst>
          </p:cNvPr>
          <p:cNvSpPr/>
          <p:nvPr/>
        </p:nvSpPr>
        <p:spPr>
          <a:xfrm>
            <a:off x="1587500" y="2749550"/>
            <a:ext cx="9017000" cy="13589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400" dirty="0">
                <a:latin typeface="Arial Rounded MT Bold" panose="020F0704030504030204" pitchFamily="34" charset="0"/>
              </a:rPr>
              <a:t>Power BI – Problem Statement</a:t>
            </a:r>
            <a:endParaRPr lang="en-IN" sz="4400" dirty="0"/>
          </a:p>
        </p:txBody>
      </p:sp>
    </p:spTree>
    <p:extLst>
      <p:ext uri="{BB962C8B-B14F-4D97-AF65-F5344CB8AC3E}">
        <p14:creationId xmlns:p14="http://schemas.microsoft.com/office/powerpoint/2010/main" val="3897367988"/>
      </p:ext>
    </p:extLst>
  </p:cSld>
  <p:clrMapOvr>
    <a:masterClrMapping/>
  </p:clrMapOvr>
  <mc:AlternateContent xmlns:mc="http://schemas.openxmlformats.org/markup-compatibility/2006" xmlns:p14="http://schemas.microsoft.com/office/powerpoint/2010/main">
    <mc:Choice Requires="p14">
      <p:transition spd="slow" p14:dur="2000" advTm="4953"/>
    </mc:Choice>
    <mc:Fallback xmlns="">
      <p:transition spd="slow" advTm="49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62AB-9FC6-E78F-9E51-D444AAFE8384}"/>
              </a:ext>
            </a:extLst>
          </p:cNvPr>
          <p:cNvSpPr>
            <a:spLocks noGrp="1"/>
          </p:cNvSpPr>
          <p:nvPr>
            <p:ph type="title"/>
          </p:nvPr>
        </p:nvSpPr>
        <p:spPr>
          <a:xfrm>
            <a:off x="0" y="0"/>
            <a:ext cx="3744433" cy="857619"/>
          </a:xfrm>
        </p:spPr>
        <p:txBody>
          <a:bodyPr>
            <a:normAutofit fontScale="90000"/>
          </a:bodyPr>
          <a:lstStyle/>
          <a:p>
            <a:r>
              <a:rPr lang="en-US" dirty="0"/>
              <a:t>Games Analysis</a:t>
            </a:r>
            <a:endParaRPr lang="en-IN" dirty="0"/>
          </a:p>
        </p:txBody>
      </p:sp>
      <p:pic>
        <p:nvPicPr>
          <p:cNvPr id="5" name="Picture 4">
            <a:extLst>
              <a:ext uri="{FF2B5EF4-FFF2-40B4-BE49-F238E27FC236}">
                <a16:creationId xmlns:a16="http://schemas.microsoft.com/office/drawing/2014/main" id="{5F702DE2-F45B-F049-25EE-C81C50EDB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774169"/>
          </a:xfrm>
          <a:prstGeom prst="rect">
            <a:avLst/>
          </a:prstGeom>
        </p:spPr>
      </p:pic>
    </p:spTree>
    <p:extLst>
      <p:ext uri="{BB962C8B-B14F-4D97-AF65-F5344CB8AC3E}">
        <p14:creationId xmlns:p14="http://schemas.microsoft.com/office/powerpoint/2010/main" val="2458369998"/>
      </p:ext>
    </p:extLst>
  </p:cSld>
  <p:clrMapOvr>
    <a:masterClrMapping/>
  </p:clrMapOvr>
  <mc:AlternateContent xmlns:mc="http://schemas.openxmlformats.org/markup-compatibility/2006" xmlns:p14="http://schemas.microsoft.com/office/powerpoint/2010/main">
    <mc:Choice Requires="p14">
      <p:transition spd="slow" p14:dur="2000" advTm="3903"/>
    </mc:Choice>
    <mc:Fallback xmlns="">
      <p:transition spd="slow" advTm="39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FC9A-78E5-E205-9C0D-B060FA1DB2F7}"/>
              </a:ext>
            </a:extLst>
          </p:cNvPr>
          <p:cNvSpPr>
            <a:spLocks noGrp="1"/>
          </p:cNvSpPr>
          <p:nvPr>
            <p:ph type="title"/>
          </p:nvPr>
        </p:nvSpPr>
        <p:spPr>
          <a:xfrm>
            <a:off x="642974" y="418213"/>
            <a:ext cx="10075826" cy="1197936"/>
          </a:xfrm>
        </p:spPr>
        <p:txBody>
          <a:bodyPr>
            <a:normAutofit fontScale="90000"/>
          </a:bodyPr>
          <a:lstStyle/>
          <a:p>
            <a:r>
              <a:rPr lang="en-US" sz="3600" b="0" i="0" dirty="0">
                <a:solidFill>
                  <a:schemeClr val="tx1"/>
                </a:solidFill>
                <a:effectLst/>
                <a:latin typeface="Cambria" panose="02040503050406030204" pitchFamily="18" charset="0"/>
                <a:ea typeface="Cambria" panose="02040503050406030204" pitchFamily="18" charset="0"/>
              </a:rPr>
              <a:t>1. How many Olympic Games have been held in each  </a:t>
            </a:r>
            <a:br>
              <a:rPr lang="en-US" sz="3600" b="0" i="0" dirty="0">
                <a:solidFill>
                  <a:schemeClr val="tx1"/>
                </a:solidFill>
                <a:effectLst/>
                <a:latin typeface="Cambria" panose="02040503050406030204" pitchFamily="18" charset="0"/>
                <a:ea typeface="Cambria" panose="02040503050406030204" pitchFamily="18" charset="0"/>
              </a:rPr>
            </a:br>
            <a:r>
              <a:rPr lang="en-US" sz="3600" b="0" i="0" dirty="0">
                <a:solidFill>
                  <a:schemeClr val="tx1"/>
                </a:solidFill>
                <a:effectLst/>
                <a:latin typeface="Cambria" panose="02040503050406030204" pitchFamily="18" charset="0"/>
                <a:ea typeface="Cambria" panose="02040503050406030204" pitchFamily="18" charset="0"/>
              </a:rPr>
              <a:t>     season</a:t>
            </a:r>
            <a:r>
              <a:rPr lang="en-US" sz="3600" dirty="0">
                <a:solidFill>
                  <a:schemeClr val="tx1"/>
                </a:solidFill>
                <a:latin typeface="Cambria" panose="02040503050406030204" pitchFamily="18" charset="0"/>
                <a:ea typeface="Cambria" panose="02040503050406030204" pitchFamily="18" charset="0"/>
              </a:rPr>
              <a:t> </a:t>
            </a:r>
            <a:r>
              <a:rPr lang="en-US" sz="3600" b="0" i="0" dirty="0">
                <a:solidFill>
                  <a:schemeClr val="tx1"/>
                </a:solidFill>
                <a:effectLst/>
                <a:latin typeface="Cambria" panose="02040503050406030204" pitchFamily="18" charset="0"/>
                <a:ea typeface="Cambria" panose="02040503050406030204" pitchFamily="18" charset="0"/>
              </a:rPr>
              <a:t>(Summer vs. Winter)?</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57AE18B5-2A37-D408-8FF5-D3ACDF3EA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38" y="2215142"/>
            <a:ext cx="5339917" cy="3461758"/>
          </a:xfrm>
          <a:prstGeom prst="rect">
            <a:avLst/>
          </a:prstGeom>
        </p:spPr>
      </p:pic>
      <p:sp>
        <p:nvSpPr>
          <p:cNvPr id="3" name="Title 1">
            <a:extLst>
              <a:ext uri="{FF2B5EF4-FFF2-40B4-BE49-F238E27FC236}">
                <a16:creationId xmlns:a16="http://schemas.microsoft.com/office/drawing/2014/main" id="{608F38CA-4695-7C20-8CE1-C670B08EFD46}"/>
              </a:ext>
            </a:extLst>
          </p:cNvPr>
          <p:cNvSpPr txBox="1">
            <a:spLocks/>
          </p:cNvSpPr>
          <p:nvPr/>
        </p:nvSpPr>
        <p:spPr>
          <a:xfrm>
            <a:off x="6611081" y="2215142"/>
            <a:ext cx="5339916" cy="302670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We used a Pie chart visualization to present this information. </a:t>
            </a:r>
            <a:b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br>
            <a:r>
              <a:rPr lang="en-US" sz="2500" b="0" i="0" dirty="0">
                <a:solidFill>
                  <a:schemeClr val="bg2">
                    <a:lumMod val="20000"/>
                    <a:lumOff val="80000"/>
                  </a:schemeClr>
                </a:solidFill>
                <a:effectLst/>
                <a:latin typeface="Cambria" panose="02040503050406030204" pitchFamily="18" charset="0"/>
                <a:ea typeface="Cambria" panose="02040503050406030204" pitchFamily="18" charset="0"/>
              </a:rPr>
              <a:t>This chart displays the total Olympic Games for each season. This allows us to easily see how many games have been held in Summer compared to Winter over the years.</a:t>
            </a:r>
            <a:endParaRPr lang="en-IN" sz="2500" dirty="0">
              <a:solidFill>
                <a:schemeClr val="bg2">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4155205"/>
      </p:ext>
    </p:extLst>
  </p:cSld>
  <p:clrMapOvr>
    <a:masterClrMapping/>
  </p:clrMapOvr>
  <mc:AlternateContent xmlns:mc="http://schemas.openxmlformats.org/markup-compatibility/2006" xmlns:p14="http://schemas.microsoft.com/office/powerpoint/2010/main">
    <mc:Choice Requires="p14">
      <p:transition spd="slow" p14:dur="2000" advTm="31610"/>
    </mc:Choice>
    <mc:Fallback xmlns="">
      <p:transition spd="slow" advTm="3161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A5A3-D883-048D-87B8-3B75D9E20B12}"/>
              </a:ext>
            </a:extLst>
          </p:cNvPr>
          <p:cNvSpPr>
            <a:spLocks noGrp="1"/>
          </p:cNvSpPr>
          <p:nvPr>
            <p:ph type="title"/>
          </p:nvPr>
        </p:nvSpPr>
        <p:spPr>
          <a:xfrm>
            <a:off x="781516" y="585020"/>
            <a:ext cx="10932745" cy="897617"/>
          </a:xfrm>
        </p:spPr>
        <p:txBody>
          <a:bodyPr/>
          <a:lstStyle/>
          <a:p>
            <a:r>
              <a:rPr lang="en-US" sz="3200" b="0" i="0" dirty="0">
                <a:solidFill>
                  <a:schemeClr val="tx1"/>
                </a:solidFill>
                <a:effectLst/>
                <a:latin typeface="Cambria" panose="02040503050406030204" pitchFamily="18" charset="0"/>
                <a:ea typeface="Cambria" panose="02040503050406030204" pitchFamily="18" charset="0"/>
              </a:rPr>
              <a:t>2. What is the distribution of games across different</a:t>
            </a:r>
            <a:br>
              <a:rPr lang="en-US" sz="3200" b="0" i="0" dirty="0">
                <a:solidFill>
                  <a:schemeClr val="tx1"/>
                </a:solidFill>
                <a:effectLst/>
                <a:latin typeface="Cambria" panose="02040503050406030204" pitchFamily="18" charset="0"/>
                <a:ea typeface="Cambria" panose="02040503050406030204" pitchFamily="18" charset="0"/>
              </a:rPr>
            </a:br>
            <a:r>
              <a:rPr lang="en-US" sz="3200" b="0" i="0" dirty="0">
                <a:solidFill>
                  <a:schemeClr val="tx1"/>
                </a:solidFill>
                <a:effectLst/>
                <a:latin typeface="Cambria" panose="02040503050406030204" pitchFamily="18" charset="0"/>
                <a:ea typeface="Cambria" panose="02040503050406030204" pitchFamily="18" charset="0"/>
              </a:rPr>
              <a:t>     decades?</a:t>
            </a:r>
            <a:br>
              <a:rPr lang="en-US" b="0" i="0" dirty="0">
                <a:solidFill>
                  <a:srgbClr val="24292E"/>
                </a:solidFill>
                <a:effectLst/>
                <a:latin typeface="Plus Jakarta Sans"/>
              </a:rPr>
            </a:br>
            <a:endParaRPr lang="en-IN" dirty="0"/>
          </a:p>
        </p:txBody>
      </p:sp>
      <p:pic>
        <p:nvPicPr>
          <p:cNvPr id="5" name="Picture 4">
            <a:extLst>
              <a:ext uri="{FF2B5EF4-FFF2-40B4-BE49-F238E27FC236}">
                <a16:creationId xmlns:a16="http://schemas.microsoft.com/office/drawing/2014/main" id="{32A2103F-9C42-04C3-1F3C-B68D35BD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61" y="2288555"/>
            <a:ext cx="5964865" cy="3625773"/>
          </a:xfrm>
          <a:prstGeom prst="rect">
            <a:avLst/>
          </a:prstGeom>
        </p:spPr>
      </p:pic>
      <p:sp>
        <p:nvSpPr>
          <p:cNvPr id="3" name="Title 1">
            <a:extLst>
              <a:ext uri="{FF2B5EF4-FFF2-40B4-BE49-F238E27FC236}">
                <a16:creationId xmlns:a16="http://schemas.microsoft.com/office/drawing/2014/main" id="{FCDDB78E-E846-7EBF-1249-598DD5103005}"/>
              </a:ext>
            </a:extLst>
          </p:cNvPr>
          <p:cNvSpPr txBox="1">
            <a:spLocks/>
          </p:cNvSpPr>
          <p:nvPr/>
        </p:nvSpPr>
        <p:spPr>
          <a:xfrm>
            <a:off x="7732401" y="2050482"/>
            <a:ext cx="4072214" cy="46586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4" name="Title 1">
            <a:extLst>
              <a:ext uri="{FF2B5EF4-FFF2-40B4-BE49-F238E27FC236}">
                <a16:creationId xmlns:a16="http://schemas.microsoft.com/office/drawing/2014/main" id="{F3DE8E07-A7C6-33E4-A4FC-A3E34F4EC46E}"/>
              </a:ext>
            </a:extLst>
          </p:cNvPr>
          <p:cNvSpPr txBox="1">
            <a:spLocks/>
          </p:cNvSpPr>
          <p:nvPr/>
        </p:nvSpPr>
        <p:spPr>
          <a:xfrm>
            <a:off x="7500960" y="2288555"/>
            <a:ext cx="4303655" cy="33363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i="0" dirty="0">
                <a:solidFill>
                  <a:schemeClr val="bg2">
                    <a:lumMod val="20000"/>
                    <a:lumOff val="80000"/>
                  </a:schemeClr>
                </a:solidFill>
                <a:effectLst/>
                <a:latin typeface="Cambria" panose="02040503050406030204" pitchFamily="18" charset="0"/>
                <a:ea typeface="Cambria" panose="02040503050406030204" pitchFamily="18" charset="0"/>
              </a:rPr>
              <a:t>The distribution chart visualizes the number of games released across different decades. Each row in the chart represents a decade, and the values in each cell indicate the count of games released in that particular decade.</a:t>
            </a:r>
            <a:br>
              <a:rPr lang="en-US" dirty="0">
                <a:solidFill>
                  <a:srgbClr val="24292E"/>
                </a:solidFill>
                <a:latin typeface="Plus Jakarta Sans"/>
              </a:rPr>
            </a:br>
            <a:endParaRPr lang="en-IN" dirty="0"/>
          </a:p>
        </p:txBody>
      </p:sp>
    </p:spTree>
    <p:extLst>
      <p:ext uri="{BB962C8B-B14F-4D97-AF65-F5344CB8AC3E}">
        <p14:creationId xmlns:p14="http://schemas.microsoft.com/office/powerpoint/2010/main" val="3596765684"/>
      </p:ext>
    </p:extLst>
  </p:cSld>
  <p:clrMapOvr>
    <a:masterClrMapping/>
  </p:clrMapOvr>
  <mc:AlternateContent xmlns:mc="http://schemas.openxmlformats.org/markup-compatibility/2006" xmlns:p14="http://schemas.microsoft.com/office/powerpoint/2010/main">
    <mc:Choice Requires="p14">
      <p:transition spd="slow" p14:dur="2000" advTm="17164"/>
    </mc:Choice>
    <mc:Fallback xmlns="">
      <p:transition spd="slow" advTm="17164"/>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1002</TotalTime>
  <Words>2001</Words>
  <Application>Microsoft Office PowerPoint</Application>
  <PresentationFormat>Widescreen</PresentationFormat>
  <Paragraphs>98</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Rounded MT Bold</vt:lpstr>
      <vt:lpstr>Calibri</vt:lpstr>
      <vt:lpstr>Cambria</vt:lpstr>
      <vt:lpstr>Century Gothic</vt:lpstr>
      <vt:lpstr>Plus Jakarta Sans</vt:lpstr>
      <vt:lpstr>Segoe UI Black</vt:lpstr>
      <vt:lpstr>Wingdings 3</vt:lpstr>
      <vt:lpstr>Ion</vt:lpstr>
      <vt:lpstr>Capstone Project</vt:lpstr>
      <vt:lpstr>PowerPoint Presentation</vt:lpstr>
      <vt:lpstr>Objective</vt:lpstr>
      <vt:lpstr>MECE (Mutually Exclusive Collectively Exhaustive)</vt:lpstr>
      <vt:lpstr>ER-Diagram</vt:lpstr>
      <vt:lpstr>PowerPoint Presentation</vt:lpstr>
      <vt:lpstr>Games Analysis</vt:lpstr>
      <vt:lpstr>1. How many Olympic Games have been held in each        season (Summer vs. Winter)? </vt:lpstr>
      <vt:lpstr>2. What is the distribution of games across different      decades? </vt:lpstr>
      <vt:lpstr>3.Which cities have hosted the most Olympic Games? </vt:lpstr>
      <vt:lpstr>PowerPoint Presentation</vt:lpstr>
      <vt:lpstr>4. What is the distribution of sports between         Summer and Winter Olympics? </vt:lpstr>
      <vt:lpstr>5. Which sports have the highest number of events in             the Olympics? </vt:lpstr>
      <vt:lpstr>6. How has the participation in each sport evolved       over  time? </vt:lpstr>
      <vt:lpstr>PowerPoint Presentation</vt:lpstr>
      <vt:lpstr>7. How many events are there in each sport? </vt:lpstr>
      <vt:lpstr>8. What is the distribution of events by gender (Men,           Women, Mixed)? </vt:lpstr>
      <vt:lpstr>9. How has the number of events changed over time? </vt:lpstr>
      <vt:lpstr>PowerPoint Presentation</vt:lpstr>
      <vt:lpstr>10. What is the distribution of participants by gender? </vt:lpstr>
      <vt:lpstr>11. Which countries have the highest number of             participants in the Olympics?</vt:lpstr>
      <vt:lpstr>12. How does the age distribution of participants          vary across different games? </vt:lpstr>
      <vt:lpstr>PowerPoint Presentation</vt:lpstr>
      <vt:lpstr>13. How many medals have been awarded in each            Olympics? </vt:lpstr>
      <vt:lpstr>14. Which countries have the highest number of gold          medals? </vt:lpstr>
      <vt:lpstr>15. How does the medal distribution vary across         different sports?</vt:lpstr>
      <vt:lpstr>PowerPoint Presentation</vt:lpstr>
      <vt:lpstr>16. How many regions or NOCs participate in each         Olympic Games? </vt:lpstr>
      <vt:lpstr>17. Which regions have the highest number of           participants in the Olympics? </vt:lpstr>
      <vt:lpstr>18. What is the distribution of medals among        different regions? </vt:lpstr>
      <vt:lpstr>PowerPoint Presentation</vt:lpstr>
      <vt:lpstr>1. Are there any trends or patterns in the frequency        of hosting Olympic Games? </vt:lpstr>
      <vt:lpstr>2. How has the duration of Olympic Games changed       over time? </vt:lpstr>
      <vt:lpstr>3. Are there any notable events or occurrences       associated with specific Olympic Games? </vt:lpstr>
      <vt:lpstr>4. Are there any emerging sports that have been      recently added to the Olympics? </vt:lpstr>
      <vt:lpstr>5. How has the popularity of certain sports changed           over the years? </vt:lpstr>
      <vt:lpstr>6. Are there any sports that are specific to a particular region or culture? </vt:lpstr>
      <vt:lpstr>7. Are there any sports that have a higher number of         events for one gender compared to others? </vt:lpstr>
      <vt:lpstr>8.  Are there any new events that have been           introduced in recent editions of the Olympics? </vt:lpstr>
      <vt:lpstr>9. Are there any events that have been discontinued          or removed from the Olympics? </vt:lpstr>
      <vt:lpstr>10.  Are there any notable trends in the height and           weight of participants over time? </vt:lpstr>
      <vt:lpstr>11. Are there any dominant countries or regions in         specific sports or events? </vt:lpstr>
      <vt:lpstr>12. What factors contribute to the success or performance of participants from          different countries? </vt:lpstr>
      <vt:lpstr>13. Are there any countries that consistently perform            well in multiple Olympic editions? </vt:lpstr>
      <vt:lpstr>14. Are there any sports or events that have a higher           number of medalists from a specific region? </vt:lpstr>
      <vt:lpstr>15. What are some notable instances of unexpected           or surprising medal wins? </vt:lpstr>
      <vt:lpstr>16. Are there any regions that have experienced          significant growth or decline in Olympic participation? </vt:lpstr>
      <vt:lpstr>17.  How do cultural or geographical factors influence the performance           of regions in specific sports? </vt:lpstr>
      <vt:lpstr>18. Are there any regions that have had a notable          impact on the overall medal tally?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Ajit Singh</dc:creator>
  <cp:lastModifiedBy>Ajit Singh</cp:lastModifiedBy>
  <cp:revision>29</cp:revision>
  <dcterms:created xsi:type="dcterms:W3CDTF">2023-11-06T08:36:34Z</dcterms:created>
  <dcterms:modified xsi:type="dcterms:W3CDTF">2023-11-08T15:51:04Z</dcterms:modified>
</cp:coreProperties>
</file>