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04fd9c51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04fd9c51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analyze the task we have in hand, and try to understand what are the various tasks we need to perform in order to make a simple CRUD app.</a:t>
            </a:r>
            <a:endParaRPr/>
          </a:p>
          <a:p>
            <a:pPr indent="0" lvl="0" marL="0" rtl="0" algn="l">
              <a:spcBef>
                <a:spcPts val="0"/>
              </a:spcBef>
              <a:spcAft>
                <a:spcPts val="0"/>
              </a:spcAft>
              <a:buNone/>
            </a:pPr>
            <a:r>
              <a:rPr lang="en"/>
              <a:t>So what’s the first task we perform in order to be ready to receive and send post and get request?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fba19924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fba19924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fba19924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ba19924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are routes in nodejs? Routes are basically used to forward requests to supported functions. For example, when we use the VTOP site of VIT, we type in vtop.vit.ac.in/vtop . This /vtop is an example of a route. Similarly on our localhost we will be having different routes for the user to perform different functions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fba19924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fba19924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fba19924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fba19924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fba19924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fba19924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fba19924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fba19924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after we have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fba19924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fba19924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fba19924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fba19924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fba19924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fba19924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fba19924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fba19924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fc015b60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fc015b60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analyze the task we have in hand, and try to understand what are the various tasks we need to perform in order to make a simple CRUD app.</a:t>
            </a:r>
            <a:endParaRPr/>
          </a:p>
          <a:p>
            <a:pPr indent="0" lvl="0" marL="0" rtl="0" algn="l">
              <a:spcBef>
                <a:spcPts val="0"/>
              </a:spcBef>
              <a:spcAft>
                <a:spcPts val="0"/>
              </a:spcAft>
              <a:buNone/>
            </a:pPr>
            <a:r>
              <a:rPr lang="en"/>
              <a:t>So what’s the first task we perform in order to be ready to receive and send post and get request?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fba19924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fba19924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fba19924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fba19924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fba199247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fba19924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fba199247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fba199247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fba19924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fba19924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fba199247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fba199247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fba199247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fba19924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fba199247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fba19924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fba199247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fba199247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fba199247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fba19924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fc015b6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fc015b6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analyze the task we have in hand, and try to understand what are the various tasks we need to perform in order to make a simple CRUD app.</a:t>
            </a:r>
            <a:endParaRPr/>
          </a:p>
          <a:p>
            <a:pPr indent="0" lvl="0" marL="0" rtl="0" algn="l">
              <a:spcBef>
                <a:spcPts val="0"/>
              </a:spcBef>
              <a:spcAft>
                <a:spcPts val="0"/>
              </a:spcAft>
              <a:buNone/>
            </a:pPr>
            <a:r>
              <a:rPr lang="en"/>
              <a:t>So what’s the first task we perform in order to be ready to receive and send post and get request?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fba199247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fba19924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fba199247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fba199247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fba199247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fba199247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04fd9c51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04fd9c51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04fd9c51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04fd9c51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04fd9c51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04fd9c51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04fd9c51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04fd9c51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04fd9c51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04fd9c51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04fd9c51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04fd9c51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end:</a:t>
            </a:r>
            <a:endParaRPr/>
          </a:p>
          <a:p>
            <a:pPr indent="0" lvl="0" marL="0" rtl="0" algn="l">
              <a:spcBef>
                <a:spcPts val="0"/>
              </a:spcBef>
              <a:spcAft>
                <a:spcPts val="0"/>
              </a:spcAft>
              <a:buNone/>
            </a:pPr>
            <a:r>
              <a:rPr lang="en"/>
              <a:t>We’re using plaintext for passwords. What are some drawbacks?</a:t>
            </a:r>
            <a:endParaRPr/>
          </a:p>
          <a:p>
            <a:pPr indent="0" lvl="0" marL="0" rtl="0" algn="l">
              <a:spcBef>
                <a:spcPts val="0"/>
              </a:spcBef>
              <a:spcAft>
                <a:spcPts val="0"/>
              </a:spcAft>
              <a:buNone/>
            </a:pPr>
            <a:r>
              <a:rPr lang="en"/>
              <a:t>Hashing &amp; encryption - Ayush</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fba199247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fba199247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fc015b6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fc015b6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analyze the task we have in hand, and try to understand what are the various tasks we need to perform in order to make a simple CRUD app.</a:t>
            </a:r>
            <a:endParaRPr/>
          </a:p>
          <a:p>
            <a:pPr indent="0" lvl="0" marL="0" rtl="0" algn="l">
              <a:spcBef>
                <a:spcPts val="0"/>
              </a:spcBef>
              <a:spcAft>
                <a:spcPts val="0"/>
              </a:spcAft>
              <a:buNone/>
            </a:pPr>
            <a:r>
              <a:rPr lang="en"/>
              <a:t>So what’s the first task we perform in order to be ready to receive and send post and get request?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04fd9c51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04fd9c51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fc015b60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fc015b60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analyze the task we have in hand, and try to understand what are the various tasks we need to perform in order to make a simple CRUD app.</a:t>
            </a:r>
            <a:endParaRPr/>
          </a:p>
          <a:p>
            <a:pPr indent="0" lvl="0" marL="0" rtl="0" algn="l">
              <a:spcBef>
                <a:spcPts val="0"/>
              </a:spcBef>
              <a:spcAft>
                <a:spcPts val="0"/>
              </a:spcAft>
              <a:buNone/>
            </a:pPr>
            <a:r>
              <a:rPr lang="en"/>
              <a:t>So what’s the first task we perform in order to be ready to receive and send post and get request?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fc015b60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fc015b60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analyze the task we have in hand, and try to understand what are the various tasks we need to perform in order to make a simple CRUD app.</a:t>
            </a:r>
            <a:endParaRPr/>
          </a:p>
          <a:p>
            <a:pPr indent="0" lvl="0" marL="0" rtl="0" algn="l">
              <a:spcBef>
                <a:spcPts val="0"/>
              </a:spcBef>
              <a:spcAft>
                <a:spcPts val="0"/>
              </a:spcAft>
              <a:buNone/>
            </a:pPr>
            <a:r>
              <a:rPr lang="en"/>
              <a:t>So what’s the first task we perform in order to be ready to receive and send post and get request?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fc015b60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fc015b6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analyze the task we have in hand, and try to understand what are the various tasks we need to perform in order to make a simple CRUD app.</a:t>
            </a:r>
            <a:endParaRPr/>
          </a:p>
          <a:p>
            <a:pPr indent="0" lvl="0" marL="0" rtl="0" algn="l">
              <a:spcBef>
                <a:spcPts val="0"/>
              </a:spcBef>
              <a:spcAft>
                <a:spcPts val="0"/>
              </a:spcAft>
              <a:buNone/>
            </a:pPr>
            <a:r>
              <a:rPr lang="en"/>
              <a:t>So what’s the first task we perform in order to be ready to receive and send post and get request?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fba19924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fba19924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module ? Pre written code snippets which can be used in our programs to make code simpler.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 are set of functions that we include in our application, or more simply put, code from other programs being reused in yet another program.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fba19924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fba19924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these are the basic modules, we would be using in our app. We have the express framework, which will be used for sending and receiving requests in node. We have a body parser, to parse the data, coming from the front end. We are using mongoose, to connect to our database.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personal-incubator-mtqwu.mongodb.net/test?retryWrites=true" TargetMode="External"/><Relationship Id="rId4" Type="http://schemas.openxmlformats.org/officeDocument/2006/relationships/hyperlink" Target="http://personal-incubator-mtqwu.mongodb.net/test?retryWrites=tru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Let’s revise some stuff..</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Mongoose ORM in Node for Mongodb</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8000"/>
              </a:lnSpc>
              <a:spcBef>
                <a:spcPts val="2900"/>
              </a:spcBef>
              <a:spcAft>
                <a:spcPts val="0"/>
              </a:spcAft>
              <a:buClr>
                <a:schemeClr val="dk1"/>
              </a:buClr>
              <a:buSzPts val="1100"/>
              <a:buFont typeface="Arial"/>
              <a:buNone/>
            </a:pPr>
            <a:r>
              <a:rPr lang="en">
                <a:solidFill>
                  <a:schemeClr val="dk1"/>
                </a:solidFill>
                <a:latin typeface="Georgia"/>
                <a:ea typeface="Georgia"/>
                <a:cs typeface="Georgia"/>
                <a:sym typeface="Georgia"/>
              </a:rPr>
              <a:t>Mongoose is an Object Relational Mapper (ORM) library for MongoDB and Node.js. It manages relationships between data, provides schema validation, and is used to translate between objects in code and the representation of those objects in MongoDB.</a:t>
            </a:r>
            <a:endParaRPr>
              <a:solidFill>
                <a:schemeClr val="dk1"/>
              </a:solidFill>
              <a:latin typeface="Georgia"/>
              <a:ea typeface="Georgia"/>
              <a:cs typeface="Georgia"/>
              <a:sym typeface="Georgia"/>
            </a:endParaRPr>
          </a:p>
          <a:p>
            <a:pPr indent="0" lvl="0" marL="0" rtl="0" algn="just">
              <a:spcBef>
                <a:spcPts val="0"/>
              </a:spcBef>
              <a:spcAft>
                <a:spcPts val="0"/>
              </a:spcAft>
              <a:buClr>
                <a:schemeClr val="dk1"/>
              </a:buClr>
              <a:buSzPts val="1100"/>
              <a:buFont typeface="Arial"/>
              <a:buNone/>
            </a:pPr>
            <a:r>
              <a:t/>
            </a:r>
            <a:endParaRPr sz="1600">
              <a:solidFill>
                <a:schemeClr val="dk1"/>
              </a:solidFill>
              <a:latin typeface="Georgia"/>
              <a:ea typeface="Georgia"/>
              <a:cs typeface="Georgia"/>
              <a:sym typeface="Georgia"/>
            </a:endParaRPr>
          </a:p>
          <a:p>
            <a:pPr indent="0" lvl="0" marL="0" rtl="0" algn="just">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1824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Setting up Routes in Node</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311700" y="576300"/>
            <a:ext cx="8520600" cy="39909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2800">
                <a:solidFill>
                  <a:srgbClr val="333333"/>
                </a:solidFill>
              </a:rPr>
              <a:t>"Routes" are used to forward the supported requests (and any information encoded in request URLs) to the appropriate controller functions.</a:t>
            </a:r>
            <a:endParaRPr sz="2800">
              <a:solidFill>
                <a:srgbClr val="333333"/>
              </a:solidFill>
            </a:endParaRPr>
          </a:p>
          <a:p>
            <a:pPr indent="0" lvl="0" marL="457200" rtl="0" algn="just">
              <a:spcBef>
                <a:spcPts val="4100"/>
              </a:spcBef>
              <a:spcAft>
                <a:spcPts val="0"/>
              </a:spcAft>
              <a:buNone/>
            </a:pPr>
            <a:r>
              <a:rPr lang="en" sz="2800">
                <a:solidFill>
                  <a:srgbClr val="333333"/>
                </a:solidFill>
              </a:rPr>
              <a:t>In our application, we would be setting up a test route to check our program’s functionality on the go, as well as use some new routes to execute some specific functions.</a:t>
            </a:r>
            <a:endParaRPr sz="2800">
              <a:solidFill>
                <a:srgbClr val="333333"/>
              </a:solidFill>
            </a:endParaRPr>
          </a:p>
          <a:p>
            <a:pPr indent="0" lvl="0" marL="457200" rtl="0" algn="just">
              <a:spcBef>
                <a:spcPts val="4100"/>
              </a:spcBef>
              <a:spcAft>
                <a:spcPts val="0"/>
              </a:spcAft>
              <a:buNone/>
            </a:pPr>
            <a:r>
              <a:t/>
            </a:r>
            <a:endParaRPr sz="2800">
              <a:solidFill>
                <a:srgbClr val="333333"/>
              </a:solidFill>
            </a:endParaRPr>
          </a:p>
          <a:p>
            <a:pPr indent="0" lvl="0" marL="457200" rtl="0" algn="just">
              <a:spcBef>
                <a:spcPts val="4100"/>
              </a:spcBef>
              <a:spcAft>
                <a:spcPts val="0"/>
              </a:spcAft>
              <a:buNone/>
            </a:pPr>
            <a:r>
              <a:t/>
            </a:r>
            <a:endParaRPr sz="1200">
              <a:solidFill>
                <a:srgbClr val="333333"/>
              </a:solidFill>
            </a:endParaRPr>
          </a:p>
          <a:p>
            <a:pPr indent="0" lvl="0" marL="0" rtl="0" algn="just">
              <a:spcBef>
                <a:spcPts val="3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a:t>
            </a:r>
            <a:endParaRPr/>
          </a:p>
        </p:txBody>
      </p:sp>
      <p:sp>
        <p:nvSpPr>
          <p:cNvPr id="123" name="Google Shape;12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Clr>
                <a:schemeClr val="dk1"/>
              </a:buClr>
              <a:buSzPts val="1100"/>
              <a:buFont typeface="Arial"/>
              <a:buNone/>
            </a:pPr>
            <a:r>
              <a:rPr lang="en" sz="2800">
                <a:solidFill>
                  <a:srgbClr val="000000"/>
                </a:solidFill>
              </a:rPr>
              <a:t>// test route to check if our application can receive a get request or not on the local server.</a:t>
            </a:r>
            <a:endParaRPr sz="2800">
              <a:solidFill>
                <a:srgbClr val="000000"/>
              </a:solidFill>
            </a:endParaRPr>
          </a:p>
          <a:p>
            <a:pPr indent="0" lvl="0" marL="0" rtl="0" algn="ctr">
              <a:lnSpc>
                <a:spcPct val="135714"/>
              </a:lnSpc>
              <a:spcBef>
                <a:spcPts val="0"/>
              </a:spcBef>
              <a:spcAft>
                <a:spcPts val="0"/>
              </a:spcAft>
              <a:buNone/>
            </a:pPr>
            <a:r>
              <a:rPr lang="en" sz="2800">
                <a:solidFill>
                  <a:srgbClr val="000000"/>
                </a:solidFill>
              </a:rPr>
              <a:t>app.get("/", (req,res)=&gt;{</a:t>
            </a:r>
            <a:endParaRPr sz="2800">
              <a:solidFill>
                <a:srgbClr val="000000"/>
              </a:solidFill>
            </a:endParaRPr>
          </a:p>
          <a:p>
            <a:pPr indent="0" lvl="0" marL="0" rtl="0" algn="ctr">
              <a:lnSpc>
                <a:spcPct val="135714"/>
              </a:lnSpc>
              <a:spcBef>
                <a:spcPts val="0"/>
              </a:spcBef>
              <a:spcAft>
                <a:spcPts val="0"/>
              </a:spcAft>
              <a:buClr>
                <a:schemeClr val="dk1"/>
              </a:buClr>
              <a:buSzPts val="1100"/>
              <a:buFont typeface="Arial"/>
              <a:buNone/>
            </a:pPr>
            <a:r>
              <a:rPr lang="en" sz="2800">
                <a:solidFill>
                  <a:srgbClr val="000000"/>
                </a:solidFill>
              </a:rPr>
              <a:t>   </a:t>
            </a:r>
            <a:r>
              <a:rPr lang="en" sz="2800">
                <a:solidFill>
                  <a:srgbClr val="000000"/>
                </a:solidFill>
              </a:rPr>
              <a:t>res.json({</a:t>
            </a:r>
            <a:endParaRPr sz="2800">
              <a:solidFill>
                <a:srgbClr val="000000"/>
              </a:solidFill>
            </a:endParaRPr>
          </a:p>
          <a:p>
            <a:pPr indent="0" lvl="0" marL="0" rtl="0" algn="ctr">
              <a:lnSpc>
                <a:spcPct val="135714"/>
              </a:lnSpc>
              <a:spcBef>
                <a:spcPts val="0"/>
              </a:spcBef>
              <a:spcAft>
                <a:spcPts val="0"/>
              </a:spcAft>
              <a:buClr>
                <a:schemeClr val="dk1"/>
              </a:buClr>
              <a:buSzPts val="1100"/>
              <a:buFont typeface="Arial"/>
              <a:buNone/>
            </a:pPr>
            <a:r>
              <a:rPr lang="en" sz="2800">
                <a:solidFill>
                  <a:srgbClr val="000000"/>
                </a:solidFill>
              </a:rPr>
              <a:t>       message:"hello world"</a:t>
            </a:r>
            <a:endParaRPr sz="2800">
              <a:solidFill>
                <a:srgbClr val="000000"/>
              </a:solidFill>
            </a:endParaRPr>
          </a:p>
          <a:p>
            <a:pPr indent="0" lvl="0" marL="0" rtl="0" algn="ctr">
              <a:lnSpc>
                <a:spcPct val="135714"/>
              </a:lnSpc>
              <a:spcBef>
                <a:spcPts val="0"/>
              </a:spcBef>
              <a:spcAft>
                <a:spcPts val="0"/>
              </a:spcAft>
              <a:buClr>
                <a:schemeClr val="dk1"/>
              </a:buClr>
              <a:buSzPts val="1100"/>
              <a:buFont typeface="Arial"/>
              <a:buNone/>
            </a:pPr>
            <a:r>
              <a:rPr lang="en" sz="2800">
                <a:solidFill>
                  <a:srgbClr val="000000"/>
                </a:solidFill>
              </a:rPr>
              <a:t>   })</a:t>
            </a:r>
            <a:endParaRPr sz="2800">
              <a:solidFill>
                <a:srgbClr val="000000"/>
              </a:solidFill>
            </a:endParaRPr>
          </a:p>
          <a:p>
            <a:pPr indent="0" lvl="0" marL="0" rtl="0" algn="ctr">
              <a:lnSpc>
                <a:spcPct val="135714"/>
              </a:lnSpc>
              <a:spcBef>
                <a:spcPts val="0"/>
              </a:spcBef>
              <a:spcAft>
                <a:spcPts val="0"/>
              </a:spcAft>
              <a:buClr>
                <a:schemeClr val="dk1"/>
              </a:buClr>
              <a:buSzPts val="1100"/>
              <a:buFont typeface="Arial"/>
              <a:buNone/>
            </a:pPr>
            <a:r>
              <a:rPr lang="en" sz="2800">
                <a:solidFill>
                  <a:srgbClr val="000000"/>
                </a:solidFill>
              </a:rPr>
              <a:t>})</a:t>
            </a:r>
            <a:endParaRPr sz="2800">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sz="28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Some other examples</a:t>
            </a:r>
            <a:endParaRPr/>
          </a:p>
        </p:txBody>
      </p:sp>
      <p:sp>
        <p:nvSpPr>
          <p:cNvPr id="129" name="Google Shape;129;p26"/>
          <p:cNvSpPr txBox="1"/>
          <p:nvPr>
            <p:ph idx="1" type="body"/>
          </p:nvPr>
        </p:nvSpPr>
        <p:spPr>
          <a:xfrm>
            <a:off x="311700" y="1152475"/>
            <a:ext cx="8520600" cy="38442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Clr>
                <a:schemeClr val="dk1"/>
              </a:buClr>
              <a:buSzPts val="1100"/>
              <a:buFont typeface="Arial"/>
              <a:buNone/>
            </a:pPr>
            <a:r>
              <a:rPr lang="en">
                <a:solidFill>
                  <a:srgbClr val="000000"/>
                </a:solidFill>
              </a:rPr>
              <a:t>// handle user creation</a:t>
            </a:r>
            <a:endParaRPr>
              <a:solidFill>
                <a:srgbClr val="000000"/>
              </a:solidFill>
            </a:endParaRPr>
          </a:p>
          <a:p>
            <a:pPr indent="0" lvl="0" marL="0" rtl="0" algn="ctr">
              <a:lnSpc>
                <a:spcPct val="135714"/>
              </a:lnSpc>
              <a:spcBef>
                <a:spcPts val="0"/>
              </a:spcBef>
              <a:spcAft>
                <a:spcPts val="0"/>
              </a:spcAft>
              <a:buClr>
                <a:schemeClr val="dk1"/>
              </a:buClr>
              <a:buSzPts val="1100"/>
              <a:buFont typeface="Arial"/>
              <a:buNone/>
            </a:pPr>
            <a:r>
              <a:rPr lang="en">
                <a:solidFill>
                  <a:srgbClr val="000000"/>
                </a:solidFill>
              </a:rPr>
              <a:t>app.post("/register", async (req,res)=&gt;{</a:t>
            </a:r>
            <a:endParaRPr>
              <a:solidFill>
                <a:srgbClr val="000000"/>
              </a:solidFill>
            </a:endParaRPr>
          </a:p>
          <a:p>
            <a:pPr indent="0" lvl="0" marL="0" rtl="0" algn="ctr">
              <a:lnSpc>
                <a:spcPct val="135714"/>
              </a:lnSpc>
              <a:spcBef>
                <a:spcPts val="0"/>
              </a:spcBef>
              <a:spcAft>
                <a:spcPts val="0"/>
              </a:spcAft>
              <a:buClr>
                <a:schemeClr val="dk1"/>
              </a:buClr>
              <a:buSzPts val="1100"/>
              <a:buFont typeface="Arial"/>
              <a:buNone/>
            </a:pPr>
            <a:r>
              <a:rPr lang="en">
                <a:solidFill>
                  <a:srgbClr val="000000"/>
                </a:solidFill>
              </a:rPr>
              <a:t>   // call DB func</a:t>
            </a:r>
            <a:endParaRPr>
              <a:solidFill>
                <a:srgbClr val="000000"/>
              </a:solidFill>
            </a:endParaRPr>
          </a:p>
          <a:p>
            <a:pPr indent="0" lvl="0" marL="0" rtl="0" algn="ctr">
              <a:lnSpc>
                <a:spcPct val="135714"/>
              </a:lnSpc>
              <a:spcBef>
                <a:spcPts val="0"/>
              </a:spcBef>
              <a:spcAft>
                <a:spcPts val="0"/>
              </a:spcAft>
              <a:buClr>
                <a:schemeClr val="dk1"/>
              </a:buClr>
              <a:buSzPts val="1100"/>
              <a:buFont typeface="Arial"/>
              <a:buNone/>
            </a:pPr>
            <a:r>
              <a:rPr lang="en">
                <a:solidFill>
                  <a:srgbClr val="000000"/>
                </a:solidFill>
              </a:rPr>
              <a:t>   res.json( await CreateUser(req.body) )</a:t>
            </a:r>
            <a:endParaRPr>
              <a:solidFill>
                <a:srgbClr val="000000"/>
              </a:solidFill>
            </a:endParaRPr>
          </a:p>
          <a:p>
            <a:pPr indent="0" lvl="0" marL="0" rtl="0" algn="ctr">
              <a:lnSpc>
                <a:spcPct val="135714"/>
              </a:lnSpc>
              <a:spcBef>
                <a:spcPts val="0"/>
              </a:spcBef>
              <a:spcAft>
                <a:spcPts val="0"/>
              </a:spcAft>
              <a:buClr>
                <a:schemeClr val="dk1"/>
              </a:buClr>
              <a:buSzPts val="1100"/>
              <a:buFont typeface="Arial"/>
              <a:buNone/>
            </a:pPr>
            <a:r>
              <a:rPr lang="en">
                <a:solidFill>
                  <a:srgbClr val="000000"/>
                </a:solidFill>
              </a:rPr>
              <a:t>})</a:t>
            </a:r>
            <a:endParaRPr>
              <a:solidFill>
                <a:srgbClr val="000000"/>
              </a:solidFill>
            </a:endParaRPr>
          </a:p>
          <a:p>
            <a:pPr indent="0" lvl="0" marL="0" rtl="0" algn="ctr">
              <a:lnSpc>
                <a:spcPct val="135714"/>
              </a:lnSpc>
              <a:spcBef>
                <a:spcPts val="0"/>
              </a:spcBef>
              <a:spcAft>
                <a:spcPts val="0"/>
              </a:spcAft>
              <a:buClr>
                <a:schemeClr val="dk1"/>
              </a:buClr>
              <a:buSzPts val="1100"/>
              <a:buFont typeface="Arial"/>
              <a:buNone/>
            </a:pPr>
            <a:r>
              <a:rPr lang="en">
                <a:solidFill>
                  <a:srgbClr val="000000"/>
                </a:solidFill>
              </a:rPr>
              <a:t>// handle user read</a:t>
            </a:r>
            <a:endParaRPr>
              <a:solidFill>
                <a:srgbClr val="000000"/>
              </a:solidFill>
            </a:endParaRPr>
          </a:p>
          <a:p>
            <a:pPr indent="0" lvl="0" marL="0" rtl="0" algn="ctr">
              <a:lnSpc>
                <a:spcPct val="135714"/>
              </a:lnSpc>
              <a:spcBef>
                <a:spcPts val="0"/>
              </a:spcBef>
              <a:spcAft>
                <a:spcPts val="0"/>
              </a:spcAft>
              <a:buClr>
                <a:schemeClr val="dk1"/>
              </a:buClr>
              <a:buSzPts val="1100"/>
              <a:buFont typeface="Arial"/>
              <a:buNone/>
            </a:pPr>
            <a:r>
              <a:rPr lang="en">
                <a:solidFill>
                  <a:srgbClr val="000000"/>
                </a:solidFill>
              </a:rPr>
              <a:t>app.post("/read", async (req,res)=&gt;{</a:t>
            </a:r>
            <a:endParaRPr>
              <a:solidFill>
                <a:srgbClr val="000000"/>
              </a:solidFill>
            </a:endParaRPr>
          </a:p>
          <a:p>
            <a:pPr indent="0" lvl="0" marL="0" rtl="0" algn="ctr">
              <a:lnSpc>
                <a:spcPct val="135714"/>
              </a:lnSpc>
              <a:spcBef>
                <a:spcPts val="0"/>
              </a:spcBef>
              <a:spcAft>
                <a:spcPts val="0"/>
              </a:spcAft>
              <a:buClr>
                <a:schemeClr val="dk1"/>
              </a:buClr>
              <a:buSzPts val="1100"/>
              <a:buFont typeface="Arial"/>
              <a:buNone/>
            </a:pPr>
            <a:r>
              <a:rPr lang="en">
                <a:solidFill>
                  <a:srgbClr val="000000"/>
                </a:solidFill>
              </a:rPr>
              <a:t>   // call DB func</a:t>
            </a:r>
            <a:endParaRPr>
              <a:solidFill>
                <a:srgbClr val="000000"/>
              </a:solidFill>
            </a:endParaRPr>
          </a:p>
          <a:p>
            <a:pPr indent="0" lvl="0" marL="0" rtl="0" algn="ctr">
              <a:lnSpc>
                <a:spcPct val="135714"/>
              </a:lnSpc>
              <a:spcBef>
                <a:spcPts val="0"/>
              </a:spcBef>
              <a:spcAft>
                <a:spcPts val="0"/>
              </a:spcAft>
              <a:buClr>
                <a:schemeClr val="dk1"/>
              </a:buClr>
              <a:buSzPts val="1100"/>
              <a:buFont typeface="Arial"/>
              <a:buNone/>
            </a:pPr>
            <a:r>
              <a:rPr lang="en">
                <a:solidFill>
                  <a:srgbClr val="000000"/>
                </a:solidFill>
              </a:rPr>
              <a:t>   res.json( await ReadUser(req.body) )</a:t>
            </a:r>
            <a:endParaRPr>
              <a:solidFill>
                <a:srgbClr val="000000"/>
              </a:solidFill>
            </a:endParaRPr>
          </a:p>
          <a:p>
            <a:pPr indent="0" lvl="0" marL="0" rtl="0" algn="ctr">
              <a:lnSpc>
                <a:spcPct val="135714"/>
              </a:lnSpc>
              <a:spcBef>
                <a:spcPts val="0"/>
              </a:spcBef>
              <a:spcAft>
                <a:spcPts val="0"/>
              </a:spcAft>
              <a:buClr>
                <a:schemeClr val="dk1"/>
              </a:buClr>
              <a:buSzPts val="1100"/>
              <a:buFont typeface="Arial"/>
              <a:buNone/>
            </a:pPr>
            <a:r>
              <a:rPr lang="en">
                <a:solidFill>
                  <a:srgbClr val="000000"/>
                </a:solidFill>
              </a:rPr>
              <a:t>})</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7"/>
          <p:cNvSpPr txBox="1"/>
          <p:nvPr>
            <p:ph idx="1" type="body"/>
          </p:nvPr>
        </p:nvSpPr>
        <p:spPr>
          <a:xfrm>
            <a:off x="241375" y="429175"/>
            <a:ext cx="8520600" cy="44856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Clr>
                <a:schemeClr val="dk1"/>
              </a:buClr>
              <a:buSzPts val="1100"/>
              <a:buFont typeface="Arial"/>
              <a:buNone/>
            </a:pPr>
            <a:r>
              <a:rPr lang="en">
                <a:solidFill>
                  <a:schemeClr val="dk1"/>
                </a:solidFill>
              </a:rPr>
              <a:t>// handle user delete</a:t>
            </a:r>
            <a:endParaRPr>
              <a:solidFill>
                <a:schemeClr val="dk1"/>
              </a:solidFill>
            </a:endParaRPr>
          </a:p>
          <a:p>
            <a:pPr indent="0" lvl="0" marL="0" rtl="0" algn="ctr">
              <a:lnSpc>
                <a:spcPct val="135714"/>
              </a:lnSpc>
              <a:spcBef>
                <a:spcPts val="0"/>
              </a:spcBef>
              <a:spcAft>
                <a:spcPts val="0"/>
              </a:spcAft>
              <a:buClr>
                <a:schemeClr val="dk1"/>
              </a:buClr>
              <a:buSzPts val="1100"/>
              <a:buFont typeface="Arial"/>
              <a:buNone/>
            </a:pPr>
            <a:r>
              <a:rPr lang="en">
                <a:solidFill>
                  <a:schemeClr val="dk1"/>
                </a:solidFill>
              </a:rPr>
              <a:t>app.post("/delete", async (req,res)=&gt;{</a:t>
            </a:r>
            <a:endParaRPr>
              <a:solidFill>
                <a:schemeClr val="dk1"/>
              </a:solidFill>
            </a:endParaRPr>
          </a:p>
          <a:p>
            <a:pPr indent="0" lvl="0" marL="0" rtl="0" algn="ctr">
              <a:lnSpc>
                <a:spcPct val="135714"/>
              </a:lnSpc>
              <a:spcBef>
                <a:spcPts val="0"/>
              </a:spcBef>
              <a:spcAft>
                <a:spcPts val="0"/>
              </a:spcAft>
              <a:buClr>
                <a:schemeClr val="dk1"/>
              </a:buClr>
              <a:buSzPts val="1100"/>
              <a:buFont typeface="Arial"/>
              <a:buNone/>
            </a:pPr>
            <a:r>
              <a:rPr lang="en">
                <a:solidFill>
                  <a:schemeClr val="dk1"/>
                </a:solidFill>
              </a:rPr>
              <a:t>   // call DB func</a:t>
            </a:r>
            <a:endParaRPr>
              <a:solidFill>
                <a:schemeClr val="dk1"/>
              </a:solidFill>
            </a:endParaRPr>
          </a:p>
          <a:p>
            <a:pPr indent="0" lvl="0" marL="0" rtl="0" algn="ctr">
              <a:lnSpc>
                <a:spcPct val="135714"/>
              </a:lnSpc>
              <a:spcBef>
                <a:spcPts val="0"/>
              </a:spcBef>
              <a:spcAft>
                <a:spcPts val="0"/>
              </a:spcAft>
              <a:buClr>
                <a:schemeClr val="dk1"/>
              </a:buClr>
              <a:buSzPts val="1100"/>
              <a:buFont typeface="Arial"/>
              <a:buNone/>
            </a:pPr>
            <a:r>
              <a:rPr lang="en">
                <a:solidFill>
                  <a:schemeClr val="dk1"/>
                </a:solidFill>
              </a:rPr>
              <a:t>   res.json( await DeleteUser(req.body) )</a:t>
            </a:r>
            <a:endParaRPr>
              <a:solidFill>
                <a:schemeClr val="dk1"/>
              </a:solidFill>
            </a:endParaRPr>
          </a:p>
          <a:p>
            <a:pPr indent="0" lvl="0" marL="0" rtl="0" algn="ctr">
              <a:lnSpc>
                <a:spcPct val="135714"/>
              </a:lnSpc>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ctr">
              <a:lnSpc>
                <a:spcPct val="135714"/>
              </a:lnSpc>
              <a:spcBef>
                <a:spcPts val="0"/>
              </a:spcBef>
              <a:spcAft>
                <a:spcPts val="0"/>
              </a:spcAft>
              <a:buClr>
                <a:schemeClr val="dk1"/>
              </a:buClr>
              <a:buSzPts val="1100"/>
              <a:buFont typeface="Arial"/>
              <a:buNone/>
            </a:pPr>
            <a:r>
              <a:rPr lang="en">
                <a:solidFill>
                  <a:schemeClr val="dk1"/>
                </a:solidFill>
              </a:rPr>
              <a:t>// handle user update</a:t>
            </a:r>
            <a:endParaRPr>
              <a:solidFill>
                <a:schemeClr val="dk1"/>
              </a:solidFill>
            </a:endParaRPr>
          </a:p>
          <a:p>
            <a:pPr indent="0" lvl="0" marL="0" rtl="0" algn="ctr">
              <a:lnSpc>
                <a:spcPct val="135714"/>
              </a:lnSpc>
              <a:spcBef>
                <a:spcPts val="0"/>
              </a:spcBef>
              <a:spcAft>
                <a:spcPts val="0"/>
              </a:spcAft>
              <a:buClr>
                <a:schemeClr val="dk1"/>
              </a:buClr>
              <a:buSzPts val="1100"/>
              <a:buFont typeface="Arial"/>
              <a:buNone/>
            </a:pPr>
            <a:r>
              <a:rPr lang="en">
                <a:solidFill>
                  <a:schemeClr val="dk1"/>
                </a:solidFill>
              </a:rPr>
              <a:t>app.post("/update", async (req,res)=&gt;{</a:t>
            </a:r>
            <a:endParaRPr>
              <a:solidFill>
                <a:schemeClr val="dk1"/>
              </a:solidFill>
            </a:endParaRPr>
          </a:p>
          <a:p>
            <a:pPr indent="0" lvl="0" marL="0" rtl="0" algn="ctr">
              <a:lnSpc>
                <a:spcPct val="135714"/>
              </a:lnSpc>
              <a:spcBef>
                <a:spcPts val="0"/>
              </a:spcBef>
              <a:spcAft>
                <a:spcPts val="0"/>
              </a:spcAft>
              <a:buClr>
                <a:schemeClr val="dk1"/>
              </a:buClr>
              <a:buSzPts val="1100"/>
              <a:buFont typeface="Arial"/>
              <a:buNone/>
            </a:pPr>
            <a:r>
              <a:rPr lang="en">
                <a:solidFill>
                  <a:schemeClr val="dk1"/>
                </a:solidFill>
              </a:rPr>
              <a:t>   // call DB func</a:t>
            </a:r>
            <a:endParaRPr>
              <a:solidFill>
                <a:schemeClr val="dk1"/>
              </a:solidFill>
            </a:endParaRPr>
          </a:p>
          <a:p>
            <a:pPr indent="0" lvl="0" marL="0" rtl="0" algn="ctr">
              <a:lnSpc>
                <a:spcPct val="135714"/>
              </a:lnSpc>
              <a:spcBef>
                <a:spcPts val="0"/>
              </a:spcBef>
              <a:spcAft>
                <a:spcPts val="0"/>
              </a:spcAft>
              <a:buClr>
                <a:schemeClr val="dk1"/>
              </a:buClr>
              <a:buSzPts val="1100"/>
              <a:buFont typeface="Arial"/>
              <a:buNone/>
            </a:pPr>
            <a:r>
              <a:rPr lang="en">
                <a:solidFill>
                  <a:schemeClr val="dk1"/>
                </a:solidFill>
              </a:rPr>
              <a:t>   res.json( await UpdateUser({</a:t>
            </a:r>
            <a:endParaRPr>
              <a:solidFill>
                <a:schemeClr val="dk1"/>
              </a:solidFill>
            </a:endParaRPr>
          </a:p>
          <a:p>
            <a:pPr indent="0" lvl="0" marL="0" rtl="0" algn="ctr">
              <a:lnSpc>
                <a:spcPct val="135714"/>
              </a:lnSpc>
              <a:spcBef>
                <a:spcPts val="0"/>
              </a:spcBef>
              <a:spcAft>
                <a:spcPts val="0"/>
              </a:spcAft>
              <a:buClr>
                <a:schemeClr val="dk1"/>
              </a:buClr>
              <a:buSzPts val="1100"/>
              <a:buFont typeface="Arial"/>
              <a:buNone/>
            </a:pPr>
            <a:r>
              <a:rPr lang="en">
                <a:solidFill>
                  <a:schemeClr val="dk1"/>
                </a:solidFill>
              </a:rPr>
              <a:t>       username:req.body.username</a:t>
            </a:r>
            <a:endParaRPr>
              <a:solidFill>
                <a:schemeClr val="dk1"/>
              </a:solidFill>
            </a:endParaRPr>
          </a:p>
          <a:p>
            <a:pPr indent="0" lvl="0" marL="0" rtl="0" algn="ctr">
              <a:lnSpc>
                <a:spcPct val="135714"/>
              </a:lnSpc>
              <a:spcBef>
                <a:spcPts val="0"/>
              </a:spcBef>
              <a:spcAft>
                <a:spcPts val="0"/>
              </a:spcAft>
              <a:buClr>
                <a:schemeClr val="dk1"/>
              </a:buClr>
              <a:buSzPts val="1100"/>
              <a:buFont typeface="Arial"/>
              <a:buNone/>
            </a:pPr>
            <a:r>
              <a:rPr lang="en">
                <a:solidFill>
                  <a:schemeClr val="dk1"/>
                </a:solidFill>
              </a:rPr>
              <a:t>   }, req.body.update) )</a:t>
            </a:r>
            <a:endParaRPr>
              <a:solidFill>
                <a:schemeClr val="dk1"/>
              </a:solidFill>
            </a:endParaRPr>
          </a:p>
          <a:p>
            <a:pPr indent="0" lvl="0" marL="0" rtl="0" algn="ctr">
              <a:lnSpc>
                <a:spcPct val="135714"/>
              </a:lnSpc>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1904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DB connection and error handling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9"/>
          <p:cNvSpPr txBox="1"/>
          <p:nvPr>
            <p:ph idx="1" type="body"/>
          </p:nvPr>
        </p:nvSpPr>
        <p:spPr>
          <a:xfrm>
            <a:off x="311700" y="7800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Now for one of the most important parts, we need to create a connection to the database we wish to add information to or read data from it and perform corresponding operations like update or delete.</a:t>
            </a:r>
            <a:endParaRPr/>
          </a:p>
          <a:p>
            <a:pPr indent="0" lvl="0" marL="0" rtl="0" algn="just">
              <a:spcBef>
                <a:spcPts val="1600"/>
              </a:spcBef>
              <a:spcAft>
                <a:spcPts val="0"/>
              </a:spcAft>
              <a:buNone/>
            </a:pPr>
            <a:r>
              <a:rPr lang="en"/>
              <a:t>In order to connect to the mongodb database in node, we need a URI (Uniform Resource Identifier).</a:t>
            </a:r>
            <a:endParaRPr/>
          </a:p>
          <a:p>
            <a:pPr indent="0" lvl="0" marL="0" rtl="0" algn="just">
              <a:spcBef>
                <a:spcPts val="1600"/>
              </a:spcBef>
              <a:spcAft>
                <a:spcPts val="1600"/>
              </a:spcAft>
              <a:buNone/>
            </a:pPr>
            <a:r>
              <a:rPr lang="en"/>
              <a:t>We cannot have a URL for this, because we don’t wish to access a website, we wish to access a service, which is a database in this case.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412175" y="2022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What’s the difference between a URL and a URI?</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1"/>
          <p:cNvSpPr txBox="1"/>
          <p:nvPr>
            <p:ph idx="1" type="body"/>
          </p:nvPr>
        </p:nvSpPr>
        <p:spPr>
          <a:xfrm>
            <a:off x="231325" y="144900"/>
            <a:ext cx="8520600" cy="46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rPr lang="en"/>
              <a:t>URL is a </a:t>
            </a:r>
            <a:r>
              <a:rPr b="1" lang="en"/>
              <a:t>subset</a:t>
            </a:r>
            <a:r>
              <a:rPr lang="en"/>
              <a:t> of URI.</a:t>
            </a:r>
            <a:endParaRPr/>
          </a:p>
          <a:p>
            <a:pPr indent="0" lvl="0" marL="457200" rtl="0" algn="ctr">
              <a:spcBef>
                <a:spcPts val="1600"/>
              </a:spcBef>
              <a:spcAft>
                <a:spcPts val="0"/>
              </a:spcAft>
              <a:buNone/>
            </a:pPr>
            <a:r>
              <a:rPr lang="en" sz="1500">
                <a:solidFill>
                  <a:schemeClr val="dk1"/>
                </a:solidFill>
              </a:rPr>
              <a:t>URIs are </a:t>
            </a:r>
            <a:r>
              <a:rPr i="1" lang="en" sz="1500">
                <a:solidFill>
                  <a:schemeClr val="dk1"/>
                </a:solidFill>
              </a:rPr>
              <a:t>identifiers</a:t>
            </a:r>
            <a:r>
              <a:rPr lang="en" sz="1500">
                <a:solidFill>
                  <a:schemeClr val="dk1"/>
                </a:solidFill>
              </a:rPr>
              <a:t>, and that can mean a resource name by itself, or a resource name with a method of getting to it.An easy way to identify if something is a URL or URI only, is to check if it has some TCP/IP protocol like https or ftp.All  URLs are URIs, but not all URIs are URLs.</a:t>
            </a:r>
            <a:endParaRPr sz="1500">
              <a:solidFill>
                <a:schemeClr val="dk1"/>
              </a:solidFill>
            </a:endParaRPr>
          </a:p>
          <a:p>
            <a:pPr indent="457200" lvl="0" marL="0" rtl="0" algn="ctr">
              <a:spcBef>
                <a:spcPts val="5100"/>
              </a:spcBef>
              <a:spcAft>
                <a:spcPts val="0"/>
              </a:spcAft>
              <a:buNone/>
            </a:pPr>
            <a:r>
              <a:rPr lang="en" sz="1500">
                <a:solidFill>
                  <a:schemeClr val="dk1"/>
                </a:solidFill>
              </a:rPr>
              <a:t>URLs are best referred to as URLs instead of URIs because the term is 1) more specific and therefore more precise, and 2) it’s more common. </a:t>
            </a:r>
            <a:endParaRPr sz="1500">
              <a:solidFill>
                <a:schemeClr val="dk1"/>
              </a:solidFill>
            </a:endParaRPr>
          </a:p>
          <a:p>
            <a:pPr indent="457200" lvl="0" marL="0" rtl="0" algn="ctr">
              <a:spcBef>
                <a:spcPts val="5100"/>
              </a:spcBef>
              <a:spcAft>
                <a:spcPts val="5100"/>
              </a:spcAft>
              <a:buNone/>
            </a:pPr>
            <a:r>
              <a:rPr lang="en" sz="1500">
                <a:solidFill>
                  <a:schemeClr val="dk1"/>
                </a:solidFill>
              </a:rPr>
              <a:t>In general, if there’s ever a tie regarding which term to use, go with the one that’s understood by more people.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What’s CRUD?</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a:t>
            </a:r>
            <a:endParaRPr/>
          </a:p>
        </p:txBody>
      </p:sp>
      <p:sp>
        <p:nvSpPr>
          <p:cNvPr id="160" name="Google Shape;16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https://www.google .com - It is a URL.</a:t>
            </a:r>
            <a:endParaRPr/>
          </a:p>
          <a:p>
            <a:pPr indent="0" lvl="0" marL="0" rtl="0" algn="l">
              <a:lnSpc>
                <a:spcPct val="135714"/>
              </a:lnSpc>
              <a:spcBef>
                <a:spcPts val="1600"/>
              </a:spcBef>
              <a:spcAft>
                <a:spcPts val="0"/>
              </a:spcAft>
              <a:buNone/>
            </a:pPr>
            <a:r>
              <a:rPr lang="en">
                <a:solidFill>
                  <a:srgbClr val="000000"/>
                </a:solidFill>
              </a:rPr>
              <a:t>mongodb+srv://admin:admin123@</a:t>
            </a:r>
            <a:r>
              <a:rPr lang="en" u="sng">
                <a:solidFill>
                  <a:schemeClr val="hlink"/>
                </a:solidFill>
                <a:hlinkClick r:id="rId3"/>
              </a:rPr>
              <a:t>personal-incubator-mtqwu.mongodb.net/test?retryWrites=t</a:t>
            </a:r>
            <a:r>
              <a:rPr lang="en" u="sng">
                <a:solidFill>
                  <a:schemeClr val="hlink"/>
                </a:solidFill>
                <a:hlinkClick r:id="rId4"/>
              </a:rPr>
              <a:t>rue</a:t>
            </a:r>
            <a:endParaRPr>
              <a:solidFill>
                <a:srgbClr val="000000"/>
              </a:solidFill>
            </a:endParaRPr>
          </a:p>
          <a:p>
            <a:pPr indent="0" lvl="0" marL="0" rtl="0" algn="l">
              <a:lnSpc>
                <a:spcPct val="135714"/>
              </a:lnSpc>
              <a:spcBef>
                <a:spcPts val="0"/>
              </a:spcBef>
              <a:spcAft>
                <a:spcPts val="0"/>
              </a:spcAft>
              <a:buNone/>
            </a:pPr>
            <a:r>
              <a:t/>
            </a:r>
            <a:endParaRPr>
              <a:solidFill>
                <a:srgbClr val="000000"/>
              </a:solidFill>
            </a:endParaRPr>
          </a:p>
          <a:p>
            <a:pPr indent="0" lvl="0" marL="0" rtl="0" algn="l">
              <a:lnSpc>
                <a:spcPct val="135714"/>
              </a:lnSpc>
              <a:spcBef>
                <a:spcPts val="0"/>
              </a:spcBef>
              <a:spcAft>
                <a:spcPts val="0"/>
              </a:spcAft>
              <a:buNone/>
            </a:pPr>
            <a:r>
              <a:rPr lang="en">
                <a:solidFill>
                  <a:srgbClr val="000000"/>
                </a:solidFill>
              </a:rPr>
              <a:t>This is a URI (notice that it does not have a protocol like https or ftp, but instead it refers to a resource as a whole.)</a:t>
            </a:r>
            <a:endParaRPr>
              <a:solidFill>
                <a:srgbClr val="000000"/>
              </a:solidFill>
            </a:endParaRPr>
          </a:p>
          <a:p>
            <a:pPr indent="0" lvl="0" marL="0" rtl="0" algn="l">
              <a:lnSpc>
                <a:spcPct val="135714"/>
              </a:lnSpc>
              <a:spcBef>
                <a:spcPts val="0"/>
              </a:spcBef>
              <a:spcAft>
                <a:spcPts val="0"/>
              </a:spcAft>
              <a:buNone/>
            </a:pPr>
            <a:r>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3"/>
          <p:cNvSpPr txBox="1"/>
          <p:nvPr>
            <p:ph idx="1" type="body"/>
          </p:nvPr>
        </p:nvSpPr>
        <p:spPr>
          <a:xfrm>
            <a:off x="156525" y="216000"/>
            <a:ext cx="8520600" cy="47115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Clr>
                <a:schemeClr val="dk1"/>
              </a:buClr>
              <a:buSzPts val="1100"/>
              <a:buFont typeface="Arial"/>
              <a:buNone/>
            </a:pPr>
            <a:r>
              <a:rPr lang="en">
                <a:solidFill>
                  <a:srgbClr val="000000"/>
                </a:solidFill>
              </a:rPr>
              <a:t>// 1. Connect to DB and use new flag for urlparser</a:t>
            </a:r>
            <a:endParaRPr>
              <a:solidFill>
                <a:srgbClr val="000000"/>
              </a:solidFill>
            </a:endParaRPr>
          </a:p>
          <a:p>
            <a:pPr indent="0" lvl="0" marL="0" rtl="0" algn="ctr">
              <a:lnSpc>
                <a:spcPct val="135714"/>
              </a:lnSpc>
              <a:spcBef>
                <a:spcPts val="0"/>
              </a:spcBef>
              <a:spcAft>
                <a:spcPts val="0"/>
              </a:spcAft>
              <a:buNone/>
            </a:pPr>
            <a:r>
              <a:rPr lang="en">
                <a:solidFill>
                  <a:srgbClr val="000000"/>
                </a:solidFill>
              </a:rPr>
              <a:t>mongoose.connect("mongodb+srv://admin:admin123@personal-incubator-mtqwu.mongodb.net/test?retryWrites=true", {useNewUrlParser:true})</a:t>
            </a:r>
            <a:endParaRPr>
              <a:solidFill>
                <a:srgbClr val="000000"/>
              </a:solidFill>
            </a:endParaRPr>
          </a:p>
          <a:p>
            <a:pPr indent="0" lvl="0" marL="0" rtl="0" algn="ctr">
              <a:lnSpc>
                <a:spcPct val="135714"/>
              </a:lnSpc>
              <a:spcBef>
                <a:spcPts val="0"/>
              </a:spcBef>
              <a:spcAft>
                <a:spcPts val="0"/>
              </a:spcAft>
              <a:buNone/>
            </a:pPr>
            <a:r>
              <a:t/>
            </a:r>
            <a:endParaRPr>
              <a:solidFill>
                <a:srgbClr val="000000"/>
              </a:solidFill>
            </a:endParaRPr>
          </a:p>
          <a:p>
            <a:pPr indent="0" lvl="0" marL="0" rtl="0" algn="ctr">
              <a:lnSpc>
                <a:spcPct val="135714"/>
              </a:lnSpc>
              <a:spcBef>
                <a:spcPts val="0"/>
              </a:spcBef>
              <a:spcAft>
                <a:spcPts val="0"/>
              </a:spcAft>
              <a:buNone/>
            </a:pPr>
            <a:r>
              <a:rPr lang="en">
                <a:solidFill>
                  <a:srgbClr val="000000"/>
                </a:solidFill>
              </a:rPr>
              <a:t>// 2. Check if connected</a:t>
            </a:r>
            <a:endParaRPr>
              <a:solidFill>
                <a:srgbClr val="000000"/>
              </a:solidFill>
            </a:endParaRPr>
          </a:p>
          <a:p>
            <a:pPr indent="0" lvl="0" marL="0" rtl="0" algn="ctr">
              <a:lnSpc>
                <a:spcPct val="135714"/>
              </a:lnSpc>
              <a:spcBef>
                <a:spcPts val="0"/>
              </a:spcBef>
              <a:spcAft>
                <a:spcPts val="0"/>
              </a:spcAft>
              <a:buNone/>
            </a:pPr>
            <a:r>
              <a:rPr lang="en">
                <a:solidFill>
                  <a:srgbClr val="000000"/>
                </a:solidFill>
              </a:rPr>
              <a:t>mongoose.connection.once("connected", ()=&gt;{</a:t>
            </a:r>
            <a:endParaRPr>
              <a:solidFill>
                <a:srgbClr val="000000"/>
              </a:solidFill>
            </a:endParaRPr>
          </a:p>
          <a:p>
            <a:pPr indent="0" lvl="0" marL="0" rtl="0" algn="ctr">
              <a:lnSpc>
                <a:spcPct val="135714"/>
              </a:lnSpc>
              <a:spcBef>
                <a:spcPts val="0"/>
              </a:spcBef>
              <a:spcAft>
                <a:spcPts val="0"/>
              </a:spcAft>
              <a:buNone/>
            </a:pPr>
            <a:r>
              <a:rPr lang="en">
                <a:solidFill>
                  <a:srgbClr val="000000"/>
                </a:solidFill>
              </a:rPr>
              <a:t>   console.log("Connected to DB")</a:t>
            </a:r>
            <a:endParaRPr>
              <a:solidFill>
                <a:srgbClr val="000000"/>
              </a:solidFill>
            </a:endParaRPr>
          </a:p>
          <a:p>
            <a:pPr indent="0" lvl="0" marL="0" rtl="0" algn="ctr">
              <a:lnSpc>
                <a:spcPct val="135714"/>
              </a:lnSpc>
              <a:spcBef>
                <a:spcPts val="0"/>
              </a:spcBef>
              <a:spcAft>
                <a:spcPts val="0"/>
              </a:spcAft>
              <a:buNone/>
            </a:pPr>
            <a:r>
              <a:rPr lang="en">
                <a:solidFill>
                  <a:srgbClr val="000000"/>
                </a:solidFill>
              </a:rPr>
              <a:t>}).on("error", (err)=&gt;{</a:t>
            </a:r>
            <a:endParaRPr>
              <a:solidFill>
                <a:srgbClr val="000000"/>
              </a:solidFill>
            </a:endParaRPr>
          </a:p>
          <a:p>
            <a:pPr indent="0" lvl="0" marL="0" rtl="0" algn="ctr">
              <a:lnSpc>
                <a:spcPct val="135714"/>
              </a:lnSpc>
              <a:spcBef>
                <a:spcPts val="0"/>
              </a:spcBef>
              <a:spcAft>
                <a:spcPts val="0"/>
              </a:spcAft>
              <a:buNone/>
            </a:pPr>
            <a:r>
              <a:rPr lang="en">
                <a:solidFill>
                  <a:srgbClr val="000000"/>
                </a:solidFill>
              </a:rPr>
              <a:t>   console.log(err)</a:t>
            </a:r>
            <a:endParaRPr>
              <a:solidFill>
                <a:srgbClr val="000000"/>
              </a:solidFill>
            </a:endParaRPr>
          </a:p>
          <a:p>
            <a:pPr indent="0" lvl="0" marL="0" rtl="0" algn="ctr">
              <a:lnSpc>
                <a:spcPct val="135714"/>
              </a:lnSpc>
              <a:spcBef>
                <a:spcPts val="0"/>
              </a:spcBef>
              <a:spcAft>
                <a:spcPts val="0"/>
              </a:spcAft>
              <a:buNone/>
            </a:pPr>
            <a:r>
              <a:rPr lang="en">
                <a:solidFill>
                  <a:srgbClr val="000000"/>
                </a:solidFill>
              </a:rPr>
              <a:t>   console.log("Error connecting to DB")</a:t>
            </a:r>
            <a:endParaRPr>
              <a:solidFill>
                <a:srgbClr val="000000"/>
              </a:solidFill>
            </a:endParaRPr>
          </a:p>
          <a:p>
            <a:pPr indent="0" lvl="0" marL="0" rtl="0" algn="ctr">
              <a:lnSpc>
                <a:spcPct val="135714"/>
              </a:lnSpc>
              <a:spcBef>
                <a:spcPts val="0"/>
              </a:spcBef>
              <a:spcAft>
                <a:spcPts val="0"/>
              </a:spcAft>
              <a:buNone/>
            </a:pPr>
            <a:r>
              <a:rPr lang="en">
                <a:solidFill>
                  <a:srgbClr val="000000"/>
                </a:solidFill>
              </a:rPr>
              <a:t>})</a:t>
            </a:r>
            <a:endParaRPr>
              <a:solidFill>
                <a:srgbClr val="000000"/>
              </a:solidFill>
            </a:endParaRPr>
          </a:p>
          <a:p>
            <a:pPr indent="0" lvl="0" marL="0" rtl="0" algn="ctr">
              <a:lnSpc>
                <a:spcPct val="135714"/>
              </a:lnSpc>
              <a:spcBef>
                <a:spcPts val="0"/>
              </a:spcBef>
              <a:spcAft>
                <a:spcPts val="0"/>
              </a:spcAft>
              <a:buNone/>
            </a:pPr>
            <a:r>
              <a:t/>
            </a:r>
            <a:endParaRPr>
              <a:solidFill>
                <a:srgbClr val="000000"/>
              </a:solidFill>
            </a:endParaRPr>
          </a:p>
          <a:p>
            <a:pPr indent="0" lvl="0" marL="0" rtl="0" algn="ctr">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ctr">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ctr">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4"/>
          <p:cNvSpPr txBox="1"/>
          <p:nvPr>
            <p:ph type="title"/>
          </p:nvPr>
        </p:nvSpPr>
        <p:spPr>
          <a:xfrm>
            <a:off x="311700" y="2042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Schemas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311700" y="2105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What are schemas and why do we need them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207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Designing the schema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Steps:</a:t>
            </a:r>
            <a:endParaRPr/>
          </a:p>
        </p:txBody>
      </p:sp>
      <p:sp>
        <p:nvSpPr>
          <p:cNvPr id="186" name="Google Shape;18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2743200" rtl="0" algn="l">
              <a:spcBef>
                <a:spcPts val="0"/>
              </a:spcBef>
              <a:spcAft>
                <a:spcPts val="0"/>
              </a:spcAft>
              <a:buSzPts val="1800"/>
              <a:buAutoNum type="arabicPeriod"/>
            </a:pPr>
            <a:r>
              <a:rPr lang="en"/>
              <a:t>Import the required files</a:t>
            </a:r>
            <a:endParaRPr/>
          </a:p>
          <a:p>
            <a:pPr indent="-342900" lvl="0" marL="2743200" rtl="0" algn="l">
              <a:spcBef>
                <a:spcPts val="0"/>
              </a:spcBef>
              <a:spcAft>
                <a:spcPts val="0"/>
              </a:spcAft>
              <a:buSzPts val="1800"/>
              <a:buAutoNum type="arabicPeriod"/>
            </a:pPr>
            <a:r>
              <a:rPr lang="en"/>
              <a:t>Defining the required attributes </a:t>
            </a:r>
            <a:endParaRPr/>
          </a:p>
          <a:p>
            <a:pPr indent="0" lvl="0" marL="0" rtl="0" algn="ctr">
              <a:lnSpc>
                <a:spcPct val="135714"/>
              </a:lnSpc>
              <a:spcBef>
                <a:spcPts val="1600"/>
              </a:spcBef>
              <a:spcAft>
                <a:spcPts val="0"/>
              </a:spcAft>
              <a:buClr>
                <a:srgbClr val="000000"/>
              </a:buClr>
              <a:buSzPts val="1100"/>
              <a:buFont typeface="Arial"/>
              <a:buNone/>
            </a:pPr>
            <a:r>
              <a:rPr lang="en">
                <a:solidFill>
                  <a:srgbClr val="000000"/>
                </a:solidFill>
              </a:rPr>
              <a:t>let UserSchema = new mongoose.Schema({</a:t>
            </a:r>
            <a:endParaRPr>
              <a:solidFill>
                <a:srgbClr val="000000"/>
              </a:solidFill>
            </a:endParaRPr>
          </a:p>
          <a:p>
            <a:pPr indent="0" lvl="0" marL="0" rtl="0" algn="ctr">
              <a:lnSpc>
                <a:spcPct val="135714"/>
              </a:lnSpc>
              <a:spcBef>
                <a:spcPts val="0"/>
              </a:spcBef>
              <a:spcAft>
                <a:spcPts val="0"/>
              </a:spcAft>
              <a:buClr>
                <a:srgbClr val="000000"/>
              </a:buClr>
              <a:buSzPts val="1100"/>
              <a:buFont typeface="Arial"/>
              <a:buNone/>
            </a:pPr>
            <a:r>
              <a:rPr lang="en">
                <a:solidFill>
                  <a:srgbClr val="000000"/>
                </a:solidFill>
              </a:rPr>
              <a:t>   username:String,</a:t>
            </a:r>
            <a:endParaRPr>
              <a:solidFill>
                <a:srgbClr val="000000"/>
              </a:solidFill>
            </a:endParaRPr>
          </a:p>
          <a:p>
            <a:pPr indent="0" lvl="0" marL="0" rtl="0" algn="ctr">
              <a:lnSpc>
                <a:spcPct val="135714"/>
              </a:lnSpc>
              <a:spcBef>
                <a:spcPts val="0"/>
              </a:spcBef>
              <a:spcAft>
                <a:spcPts val="0"/>
              </a:spcAft>
              <a:buClr>
                <a:srgbClr val="000000"/>
              </a:buClr>
              <a:buSzPts val="1100"/>
              <a:buFont typeface="Arial"/>
              <a:buNone/>
            </a:pPr>
            <a:r>
              <a:rPr lang="en">
                <a:solidFill>
                  <a:srgbClr val="000000"/>
                </a:solidFill>
              </a:rPr>
              <a:t>   password:String,</a:t>
            </a:r>
            <a:endParaRPr>
              <a:solidFill>
                <a:srgbClr val="000000"/>
              </a:solidFill>
            </a:endParaRPr>
          </a:p>
          <a:p>
            <a:pPr indent="0" lvl="0" marL="0" rtl="0" algn="ctr">
              <a:lnSpc>
                <a:spcPct val="135714"/>
              </a:lnSpc>
              <a:spcBef>
                <a:spcPts val="0"/>
              </a:spcBef>
              <a:spcAft>
                <a:spcPts val="0"/>
              </a:spcAft>
              <a:buClr>
                <a:srgbClr val="000000"/>
              </a:buClr>
              <a:buSzPts val="1100"/>
              <a:buFont typeface="Arial"/>
              <a:buNone/>
            </a:pPr>
            <a:r>
              <a:rPr lang="en">
                <a:solidFill>
                  <a:srgbClr val="000000"/>
                </a:solidFill>
              </a:rPr>
              <a:t>   name:String,</a:t>
            </a:r>
            <a:endParaRPr>
              <a:solidFill>
                <a:srgbClr val="000000"/>
              </a:solidFill>
            </a:endParaRPr>
          </a:p>
          <a:p>
            <a:pPr indent="0" lvl="0" marL="0" rtl="0" algn="ctr">
              <a:lnSpc>
                <a:spcPct val="135714"/>
              </a:lnSpc>
              <a:spcBef>
                <a:spcPts val="0"/>
              </a:spcBef>
              <a:spcAft>
                <a:spcPts val="0"/>
              </a:spcAft>
              <a:buClr>
                <a:srgbClr val="000000"/>
              </a:buClr>
              <a:buSzPts val="1100"/>
              <a:buFont typeface="Arial"/>
              <a:buNone/>
            </a:pPr>
            <a:r>
              <a:rPr lang="en">
                <a:solidFill>
                  <a:srgbClr val="000000"/>
                </a:solidFill>
              </a:rPr>
              <a:t>   country:String</a:t>
            </a:r>
            <a:endParaRPr>
              <a:solidFill>
                <a:srgbClr val="000000"/>
              </a:solidFill>
            </a:endParaRPr>
          </a:p>
          <a:p>
            <a:pPr indent="0" lvl="0" marL="0" rtl="0" algn="ctr">
              <a:lnSpc>
                <a:spcPct val="135714"/>
              </a:lnSpc>
              <a:spcBef>
                <a:spcPts val="0"/>
              </a:spcBef>
              <a:spcAft>
                <a:spcPts val="0"/>
              </a:spcAft>
              <a:buClr>
                <a:srgbClr val="000000"/>
              </a:buClr>
              <a:buSzPts val="1100"/>
              <a:buFont typeface="Arial"/>
              <a:buNone/>
            </a:pPr>
            <a:r>
              <a:rPr lang="en">
                <a:solidFill>
                  <a:srgbClr val="000000"/>
                </a:solidFill>
              </a:rPr>
              <a:t>})</a:t>
            </a:r>
            <a:endParaRPr>
              <a:solidFill>
                <a:srgbClr val="000000"/>
              </a:solidFill>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D4D4D4"/>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 Making a model from the schema</a:t>
            </a:r>
            <a:endParaRPr/>
          </a:p>
          <a:p>
            <a:pPr indent="0" lvl="0" marL="0" rtl="0" algn="ctr">
              <a:lnSpc>
                <a:spcPct val="135714"/>
              </a:lnSpc>
              <a:spcBef>
                <a:spcPts val="1600"/>
              </a:spcBef>
              <a:spcAft>
                <a:spcPts val="0"/>
              </a:spcAft>
              <a:buClr>
                <a:schemeClr val="dk1"/>
              </a:buClr>
              <a:buSzPts val="1100"/>
              <a:buFont typeface="Arial"/>
              <a:buNone/>
            </a:pPr>
            <a:r>
              <a:rPr lang="en">
                <a:solidFill>
                  <a:srgbClr val="000000"/>
                </a:solidFill>
              </a:rPr>
              <a:t>let userModel = mongoose.model("user", UserSchema)</a:t>
            </a:r>
            <a:endParaRPr>
              <a:solidFill>
                <a:srgbClr val="000000"/>
              </a:solidFill>
            </a:endParaRPr>
          </a:p>
          <a:p>
            <a:pPr indent="0" lvl="0" marL="0" rtl="0" algn="ctr">
              <a:spcBef>
                <a:spcPts val="0"/>
              </a:spcBef>
              <a:spcAft>
                <a:spcPts val="0"/>
              </a:spcAft>
              <a:buNone/>
            </a:pPr>
            <a:r>
              <a:t/>
            </a:r>
            <a:endParaRPr/>
          </a:p>
          <a:p>
            <a:pPr indent="0" lvl="0" marL="0" rtl="0" algn="ctr">
              <a:spcBef>
                <a:spcPts val="1600"/>
              </a:spcBef>
              <a:spcAft>
                <a:spcPts val="1600"/>
              </a:spcAft>
              <a:buNone/>
            </a:pPr>
            <a:r>
              <a:rPr lang="en"/>
              <a:t>Here we make a model from UserSchema and assign it to the userModel variable.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9"/>
          <p:cNvSpPr txBox="1"/>
          <p:nvPr>
            <p:ph type="title"/>
          </p:nvPr>
        </p:nvSpPr>
        <p:spPr>
          <a:xfrm>
            <a:off x="311700" y="1952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 to define our CRUD functions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a User</a:t>
            </a:r>
            <a:endParaRPr/>
          </a:p>
        </p:txBody>
      </p:sp>
      <p:sp>
        <p:nvSpPr>
          <p:cNvPr id="202" name="Google Shape;202;p4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00">
                <a:solidFill>
                  <a:srgbClr val="000000"/>
                </a:solidFill>
              </a:rPr>
              <a:t>module.exports.CreateUser = async (data) =&gt;{</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sz="1000">
                <a:solidFill>
                  <a:srgbClr val="000000"/>
                </a:solidFill>
              </a:rPr>
              <a:t>  </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sz="1000">
                <a:solidFill>
                  <a:srgbClr val="000000"/>
                </a:solidFill>
              </a:rPr>
              <a:t>   // does user exist?</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sz="1000">
                <a:solidFill>
                  <a:srgbClr val="000000"/>
                </a:solidFill>
              </a:rPr>
              <a:t>   user = await userModel.find({"username":data.username})</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sz="1000">
                <a:solidFill>
                  <a:srgbClr val="000000"/>
                </a:solidFill>
              </a:rPr>
              <a:t>   if(user.length &gt; 0){</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sz="1000">
                <a:solidFill>
                  <a:srgbClr val="000000"/>
                </a:solidFill>
              </a:rPr>
              <a:t>       return {err:"User already exists"}</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sz="1000">
                <a:solidFill>
                  <a:srgbClr val="000000"/>
                </a:solidFill>
              </a:rPr>
              <a:t>   }</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sz="1000">
                <a:solidFill>
                  <a:srgbClr val="000000"/>
                </a:solidFill>
              </a:rPr>
              <a:t>   // if not, hash password and save</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sz="1000">
                <a:solidFill>
                  <a:srgbClr val="000000"/>
                </a:solidFill>
              </a:rPr>
              <a:t>   pw = hash(data.password)</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sz="1000">
                <a:solidFill>
                  <a:srgbClr val="000000"/>
                </a:solidFill>
              </a:rPr>
              <a:t>   return await userModel.create({</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sz="1000">
                <a:solidFill>
                  <a:srgbClr val="000000"/>
                </a:solidFill>
              </a:rPr>
              <a:t>       username:data.username,</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sz="1000">
                <a:solidFill>
                  <a:srgbClr val="000000"/>
                </a:solidFill>
              </a:rPr>
              <a:t>       password:pw,</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sz="1000">
                <a:solidFill>
                  <a:srgbClr val="000000"/>
                </a:solidFill>
              </a:rPr>
              <a:t>       name: data.name,</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sz="1000">
                <a:solidFill>
                  <a:srgbClr val="000000"/>
                </a:solidFill>
              </a:rPr>
              <a:t>       country : data.country</a:t>
            </a:r>
            <a:endParaRPr sz="1000">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sz="1000">
                <a:solidFill>
                  <a:srgbClr val="000000"/>
                </a:solidFill>
              </a:rPr>
              <a:t>   })}</a:t>
            </a:r>
            <a:endParaRPr sz="1000">
              <a:solidFill>
                <a:srgbClr val="000000"/>
              </a:solidFill>
            </a:endParaRPr>
          </a:p>
          <a:p>
            <a:pPr indent="0" lvl="0" marL="0" rtl="0" algn="l">
              <a:spcBef>
                <a:spcPts val="0"/>
              </a:spcBef>
              <a:spcAft>
                <a:spcPts val="1600"/>
              </a:spcAft>
              <a:buNone/>
            </a:pPr>
            <a:r>
              <a:t/>
            </a:r>
            <a:endParaRPr sz="10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Reading a User</a:t>
            </a:r>
            <a:endParaRPr/>
          </a:p>
        </p:txBody>
      </p:sp>
      <p:sp>
        <p:nvSpPr>
          <p:cNvPr id="208" name="Google Shape;208;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000000"/>
                </a:solidFill>
              </a:rPr>
              <a:t>module.exports.ReadUser = async (query)=&gt;{</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return await userModel.find(query)</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a:t>
            </a:r>
            <a:endParaRPr>
              <a:solidFill>
                <a:srgbClr val="000000"/>
              </a:solidFill>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Sessions and Cookies</a:t>
            </a:r>
            <a:endParaRPr/>
          </a:p>
        </p:txBody>
      </p:sp>
      <p:sp>
        <p:nvSpPr>
          <p:cNvPr id="67" name="Google Shape;67;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Deleting a User</a:t>
            </a:r>
            <a:endParaRPr/>
          </a:p>
        </p:txBody>
      </p:sp>
      <p:sp>
        <p:nvSpPr>
          <p:cNvPr id="214" name="Google Shape;21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000000"/>
                </a:solidFill>
              </a:rPr>
              <a:t>module.exports.DeleteUser = async (query)=&gt;{</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return await userModel.findOneAndDelete(query)</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Updating a User</a:t>
            </a:r>
            <a:endParaRPr/>
          </a:p>
        </p:txBody>
      </p:sp>
      <p:sp>
        <p:nvSpPr>
          <p:cNvPr id="220" name="Google Shape;22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000000"/>
                </a:solidFill>
              </a:rPr>
              <a:t>module.exports.UpdateUser = async (user, update) =&gt;{</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return await userModel.findOneAndUpdate(user, update)</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We use module.exports in order to export our functions , so as to include them and use them in other node files. In this case, we exported these CRUD functions in order to use them in our main app.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Importing the CRUD functions into routes</a:t>
            </a:r>
            <a:endParaRPr/>
          </a:p>
        </p:txBody>
      </p:sp>
      <p:sp>
        <p:nvSpPr>
          <p:cNvPr id="231" name="Google Shape;23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Requiring all the functions from schema file</a:t>
            </a:r>
            <a:endParaRPr/>
          </a:p>
          <a:p>
            <a:pPr indent="0" lvl="0" marL="0" rtl="0" algn="l">
              <a:spcBef>
                <a:spcPts val="1600"/>
              </a:spcBef>
              <a:spcAft>
                <a:spcPts val="0"/>
              </a:spcAft>
              <a:buNone/>
            </a:pPr>
            <a:r>
              <a:rPr lang="en">
                <a:solidFill>
                  <a:srgbClr val="000000"/>
                </a:solidFill>
              </a:rPr>
              <a:t>	</a:t>
            </a:r>
            <a:r>
              <a:rPr lang="en">
                <a:solidFill>
                  <a:srgbClr val="000000"/>
                </a:solidFill>
              </a:rPr>
              <a:t>const {</a:t>
            </a:r>
            <a:endParaRPr>
              <a:solidFill>
                <a:srgbClr val="000000"/>
              </a:solidFill>
            </a:endParaRPr>
          </a:p>
          <a:p>
            <a:pPr indent="0" lvl="0" marL="0" rtl="0" algn="l">
              <a:lnSpc>
                <a:spcPct val="135714"/>
              </a:lnSpc>
              <a:spcBef>
                <a:spcPts val="1600"/>
              </a:spcBef>
              <a:spcAft>
                <a:spcPts val="0"/>
              </a:spcAft>
              <a:buClr>
                <a:schemeClr val="dk1"/>
              </a:buClr>
              <a:buSzPts val="1100"/>
              <a:buFont typeface="Arial"/>
              <a:buNone/>
            </a:pPr>
            <a:r>
              <a:rPr lang="en">
                <a:solidFill>
                  <a:srgbClr val="000000"/>
                </a:solidFill>
              </a:rPr>
              <a:t>   CreateUser,</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ReadUser,</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DeleteUser,</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UpdateUser</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 require("./schema")</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Handling User Creation</a:t>
            </a:r>
            <a:endParaRPr/>
          </a:p>
        </p:txBody>
      </p:sp>
      <p:sp>
        <p:nvSpPr>
          <p:cNvPr id="237" name="Google Shape;237;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000000"/>
                </a:solidFill>
              </a:rPr>
              <a:t>// handle user creation</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app.post("/register", async (req,res)=&gt;{</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 call DB func</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res.json( await CreateUser(req.body)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Handling User Read</a:t>
            </a:r>
            <a:endParaRPr/>
          </a:p>
        </p:txBody>
      </p:sp>
      <p:sp>
        <p:nvSpPr>
          <p:cNvPr id="243" name="Google Shape;24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000000"/>
                </a:solidFill>
              </a:rPr>
              <a:t>// handle user read</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app.post("/read", async (req,res)=&gt;{</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 call DB func</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res.json( await ReadUser(req.body)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Handling User Delete</a:t>
            </a:r>
            <a:endParaRPr/>
          </a:p>
        </p:txBody>
      </p:sp>
      <p:sp>
        <p:nvSpPr>
          <p:cNvPr id="249" name="Google Shape;249;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000000"/>
                </a:solidFill>
              </a:rPr>
              <a:t>// handle user delete</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app.post("/delete", async (req,res)=&gt;{</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 call DB func</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res.json( await DeleteUser(req.body)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Handling User Update</a:t>
            </a:r>
            <a:endParaRPr/>
          </a:p>
        </p:txBody>
      </p:sp>
      <p:sp>
        <p:nvSpPr>
          <p:cNvPr id="255" name="Google Shape;255;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000000"/>
                </a:solidFill>
              </a:rPr>
              <a:t>// handle user update</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app.post("/update", async (req,res)=&gt;{</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 call DB func</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res.json( await UpdateUser({</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username:req.body.username</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 req.body.update)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Making the login by a user</a:t>
            </a:r>
            <a:endParaRPr/>
          </a:p>
        </p:txBody>
      </p:sp>
      <p:sp>
        <p:nvSpPr>
          <p:cNvPr id="261" name="Google Shape;261;p5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000000"/>
                </a:solidFill>
              </a:rPr>
              <a:t>app.post("/login", async (req,res)=&gt;{</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users = await ReadUser({username:req.body.username})</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if(users.length &lt; 1)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return res.json({err:"No user"})</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if(users[0].password == bcrypt.hashSync(req.body.password, 10))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return res.json({messaage:"Logged in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return res.json({err:"wrong password"})})</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Hashing Passwords</a:t>
            </a:r>
            <a:endParaRPr/>
          </a:p>
        </p:txBody>
      </p:sp>
      <p:sp>
        <p:nvSpPr>
          <p:cNvPr id="267" name="Google Shape;26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000000"/>
                </a:solidFill>
              </a:rPr>
              <a:t>let hash = (password)=&gt;{</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   return bcrypt.hashSync(password, 10)</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a:solidFill>
                  <a:srgbClr val="000000"/>
                </a:solidFill>
              </a:rPr>
              <a:t>}</a:t>
            </a:r>
            <a:endParaRPr>
              <a:solidFill>
                <a:srgbClr val="000000"/>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MVC Architecture</a:t>
            </a:r>
            <a:endParaRPr/>
          </a:p>
        </p:txBody>
      </p:sp>
      <p:sp>
        <p:nvSpPr>
          <p:cNvPr id="73" name="Google Shape;73;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52"/>
          <p:cNvSpPr txBox="1"/>
          <p:nvPr>
            <p:ph type="title"/>
          </p:nvPr>
        </p:nvSpPr>
        <p:spPr>
          <a:xfrm>
            <a:off x="311700" y="1864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Are hashing and encryption the same?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Google Shape;277;p53"/>
          <p:cNvPicPr preferRelativeResize="0"/>
          <p:nvPr/>
        </p:nvPicPr>
        <p:blipFill>
          <a:blip r:embed="rId3">
            <a:alphaModFix/>
          </a:blip>
          <a:stretch>
            <a:fillRect/>
          </a:stretch>
        </p:blipFill>
        <p:spPr>
          <a:xfrm>
            <a:off x="3143250" y="1143000"/>
            <a:ext cx="2857500" cy="285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are ORMs?</a:t>
            </a:r>
            <a:endParaRPr/>
          </a:p>
        </p:txBody>
      </p:sp>
      <p:sp>
        <p:nvSpPr>
          <p:cNvPr id="79" name="Google Shape;79;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Cloud-Based Resources</a:t>
            </a:r>
            <a:endParaRPr/>
          </a:p>
        </p:txBody>
      </p:sp>
      <p:sp>
        <p:nvSpPr>
          <p:cNvPr id="85" name="Google Shape;8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 why to use them..)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rPr lang="en" sz="3600"/>
              <a:t>Imports in Node.js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idx="1" type="subTitle"/>
          </p:nvPr>
        </p:nvSpPr>
        <p:spPr>
          <a:xfrm>
            <a:off x="311700" y="1387500"/>
            <a:ext cx="8520600" cy="1746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rPr>
              <a:t>We usually import modules in NodeJS. Modules </a:t>
            </a:r>
            <a:r>
              <a:rPr lang="en">
                <a:solidFill>
                  <a:srgbClr val="000000"/>
                </a:solidFill>
                <a:highlight>
                  <a:srgbClr val="FFFFFF"/>
                </a:highlight>
              </a:rPr>
              <a:t>are a set of functions that we want to include in your application.</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Clr>
                <a:schemeClr val="dk1"/>
              </a:buClr>
              <a:buSzPts val="1100"/>
              <a:buFont typeface="Arial"/>
              <a:buNone/>
            </a:pPr>
            <a:r>
              <a:rPr lang="en" sz="2800">
                <a:solidFill>
                  <a:srgbClr val="000000"/>
                </a:solidFill>
              </a:rPr>
              <a:t>const express = require("express");</a:t>
            </a:r>
            <a:endParaRPr sz="2800">
              <a:solidFill>
                <a:srgbClr val="000000"/>
              </a:solidFill>
            </a:endParaRPr>
          </a:p>
          <a:p>
            <a:pPr indent="0" lvl="0" marL="0" rtl="0" algn="ctr">
              <a:lnSpc>
                <a:spcPct val="135714"/>
              </a:lnSpc>
              <a:spcBef>
                <a:spcPts val="0"/>
              </a:spcBef>
              <a:spcAft>
                <a:spcPts val="0"/>
              </a:spcAft>
              <a:buClr>
                <a:schemeClr val="dk1"/>
              </a:buClr>
              <a:buSzPts val="1100"/>
              <a:buFont typeface="Arial"/>
              <a:buNone/>
            </a:pPr>
            <a:r>
              <a:rPr lang="en" sz="2800">
                <a:solidFill>
                  <a:srgbClr val="000000"/>
                </a:solidFill>
              </a:rPr>
              <a:t>const bp = require("body-parser");</a:t>
            </a:r>
            <a:endParaRPr sz="2800">
              <a:solidFill>
                <a:srgbClr val="000000"/>
              </a:solidFill>
            </a:endParaRPr>
          </a:p>
          <a:p>
            <a:pPr indent="0" lvl="0" marL="0" rtl="0" algn="ctr">
              <a:lnSpc>
                <a:spcPct val="135714"/>
              </a:lnSpc>
              <a:spcBef>
                <a:spcPts val="0"/>
              </a:spcBef>
              <a:spcAft>
                <a:spcPts val="0"/>
              </a:spcAft>
              <a:buClr>
                <a:schemeClr val="dk1"/>
              </a:buClr>
              <a:buSzPts val="1100"/>
              <a:buFont typeface="Arial"/>
              <a:buNone/>
            </a:pPr>
            <a:r>
              <a:rPr lang="en" sz="2800">
                <a:solidFill>
                  <a:srgbClr val="000000"/>
                </a:solidFill>
              </a:rPr>
              <a:t>const mongoose = require("mongoose");</a:t>
            </a:r>
            <a:endParaRPr sz="2800">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sz="2800">
              <a:solidFill>
                <a:srgbClr val="000000"/>
              </a:solidFill>
            </a:endParaRPr>
          </a:p>
          <a:p>
            <a:pPr indent="0" lvl="0" marL="0" rtl="0" algn="ctr">
              <a:lnSpc>
                <a:spcPct val="135714"/>
              </a:lnSpc>
              <a:spcBef>
                <a:spcPts val="0"/>
              </a:spcBef>
              <a:spcAft>
                <a:spcPts val="0"/>
              </a:spcAft>
              <a:buClr>
                <a:schemeClr val="dk1"/>
              </a:buClr>
              <a:buSzPts val="1100"/>
              <a:buFont typeface="Arial"/>
              <a:buNone/>
            </a:pPr>
            <a:r>
              <a:t/>
            </a:r>
            <a:endParaRPr sz="28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