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6A5708F-A9B9-4FDB-AFFC-3C49A6A01048}" type="datetimeFigureOut">
              <a:rPr lang="en-US" smtClean="0"/>
              <a:t>2/18/2022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12665E7B-0020-4A2C-82C0-B8BCBD0C49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A5708F-A9B9-4FDB-AFFC-3C49A6A01048}"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65E7B-0020-4A2C-82C0-B8BCBD0C49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A5708F-A9B9-4FDB-AFFC-3C49A6A01048}"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65E7B-0020-4A2C-82C0-B8BCBD0C49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6A5708F-A9B9-4FDB-AFFC-3C49A6A01048}" type="datetimeFigureOut">
              <a:rPr lang="en-US" smtClean="0"/>
              <a:t>2/18/2022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12665E7B-0020-4A2C-82C0-B8BCBD0C49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6A5708F-A9B9-4FDB-AFFC-3C49A6A01048}" type="datetimeFigureOut">
              <a:rPr lang="en-US" smtClean="0"/>
              <a:t>2/18/2022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12665E7B-0020-4A2C-82C0-B8BCBD0C49C5}"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6A5708F-A9B9-4FDB-AFFC-3C49A6A01048}" type="datetimeFigureOut">
              <a:rPr lang="en-US" smtClean="0"/>
              <a:t>2/18/2022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2665E7B-0020-4A2C-82C0-B8BCBD0C49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6A5708F-A9B9-4FDB-AFFC-3C49A6A01048}"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12665E7B-0020-4A2C-82C0-B8BCBD0C49C5}"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6A5708F-A9B9-4FDB-AFFC-3C49A6A01048}" type="datetimeFigureOut">
              <a:rPr lang="en-US" smtClean="0"/>
              <a:t>2/18/2022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65E7B-0020-4A2C-82C0-B8BCBD0C49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6A5708F-A9B9-4FDB-AFFC-3C49A6A01048}" type="datetimeFigureOut">
              <a:rPr lang="en-US" smtClean="0"/>
              <a:t>2/18/2022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65E7B-0020-4A2C-82C0-B8BCBD0C49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6A5708F-A9B9-4FDB-AFFC-3C49A6A01048}" type="datetimeFigureOut">
              <a:rPr lang="en-US" smtClean="0"/>
              <a:t>2/18/2022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65E7B-0020-4A2C-82C0-B8BCBD0C49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6A5708F-A9B9-4FDB-AFFC-3C49A6A01048}"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2665E7B-0020-4A2C-82C0-B8BCBD0C49C5}"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6A5708F-A9B9-4FDB-AFFC-3C49A6A01048}" type="datetimeFigureOut">
              <a:rPr lang="en-US" smtClean="0"/>
              <a:t>2/18/2022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2665E7B-0020-4A2C-82C0-B8BCBD0C49C5}"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28737"/>
            <a:ext cx="8458200" cy="4647050"/>
          </a:xfrm>
        </p:spPr>
        <p:txBody>
          <a:bodyPr/>
          <a:lstStyle/>
          <a:p>
            <a:r>
              <a:rPr lang="en-US" dirty="0" smtClean="0"/>
              <a:t>           </a:t>
            </a:r>
            <a:br>
              <a:rPr lang="en-US" dirty="0" smtClean="0"/>
            </a:br>
            <a:r>
              <a:rPr lang="en-US" dirty="0" smtClean="0"/>
              <a:t> </a:t>
            </a:r>
            <a:r>
              <a:rPr lang="en-US" dirty="0" smtClean="0"/>
              <a:t>            Formatting visualization</a:t>
            </a:r>
            <a:br>
              <a:rPr lang="en-US" dirty="0" smtClean="0"/>
            </a:br>
            <a:r>
              <a:rPr lang="en-US" dirty="0" smtClean="0"/>
              <a:t> </a:t>
            </a:r>
            <a:r>
              <a:rPr lang="en-US" dirty="0" smtClean="0"/>
              <a:t>            &amp; analysis</a:t>
            </a:r>
            <a:endParaRPr lang="en-US" dirty="0"/>
          </a:p>
        </p:txBody>
      </p:sp>
      <p:sp>
        <p:nvSpPr>
          <p:cNvPr id="3" name="Subtitle 2"/>
          <p:cNvSpPr>
            <a:spLocks noGrp="1"/>
          </p:cNvSpPr>
          <p:nvPr>
            <p:ph type="subTitle" idx="1"/>
          </p:nvPr>
        </p:nvSpPr>
        <p:spPr/>
        <p:txBody>
          <a:bodyPr>
            <a:normAutofit/>
          </a:bodyPr>
          <a:lstStyle/>
          <a:p>
            <a:r>
              <a:rPr lang="en-US" sz="800" dirty="0" smtClean="0"/>
              <a:t>.</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28"/>
            <a:ext cx="8686800" cy="1009672"/>
          </a:xfrm>
        </p:spPr>
        <p:txBody>
          <a:bodyPr>
            <a:normAutofit/>
          </a:bodyPr>
          <a:lstStyle/>
          <a:p>
            <a:r>
              <a:rPr lang="en-US" sz="2000" dirty="0" smtClean="0"/>
              <a:t>10. Which subcategory has highest overall negative profit in the south region.</a:t>
            </a:r>
            <a:endParaRPr lang="en-US" sz="2000" dirty="0"/>
          </a:p>
        </p:txBody>
      </p:sp>
      <p:pic>
        <p:nvPicPr>
          <p:cNvPr id="4" name="Content Placeholder 3" descr="map.png"/>
          <p:cNvPicPr>
            <a:picLocks noGrp="1" noChangeAspect="1"/>
          </p:cNvPicPr>
          <p:nvPr>
            <p:ph idx="1"/>
          </p:nvPr>
        </p:nvPicPr>
        <p:blipFill>
          <a:blip r:embed="rId2"/>
          <a:stretch>
            <a:fillRect/>
          </a:stretch>
        </p:blipFill>
        <p:spPr>
          <a:xfrm>
            <a:off x="0" y="1071546"/>
            <a:ext cx="9144000" cy="578645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11. Take some decisions to improve profit in the south.</a:t>
            </a:r>
            <a:endParaRPr lang="en-US" sz="2000" dirty="0"/>
          </a:p>
        </p:txBody>
      </p:sp>
      <p:sp>
        <p:nvSpPr>
          <p:cNvPr id="3" name="Content Placeholder 2"/>
          <p:cNvSpPr>
            <a:spLocks noGrp="1"/>
          </p:cNvSpPr>
          <p:nvPr>
            <p:ph idx="1"/>
          </p:nvPr>
        </p:nvSpPr>
        <p:spPr/>
        <p:txBody>
          <a:bodyPr>
            <a:normAutofit/>
          </a:bodyPr>
          <a:lstStyle/>
          <a:p>
            <a:r>
              <a:rPr lang="en-US" sz="2000" dirty="0" smtClean="0"/>
              <a:t>To improve the sale and profit in south we have to take action on customer satisfaction and have to give them complete information about products means product  validity, uses, warranty and its features through advertising and marketing etc. or else we have give some offers on the products remembering our income of that product .</a:t>
            </a:r>
          </a:p>
          <a:p>
            <a:pPr>
              <a:buNone/>
            </a:pPr>
            <a:endParaRPr lang="en-US" sz="2400" dirty="0" smtClean="0"/>
          </a:p>
          <a:p>
            <a:pPr>
              <a:buNone/>
            </a:pPr>
            <a:r>
              <a:rPr lang="en-US" sz="2400" dirty="0" smtClean="0"/>
              <a:t>12. Rename your worksheet</a:t>
            </a:r>
            <a:r>
              <a:rPr lang="en-US" sz="2400" dirty="0" smtClean="0"/>
              <a:t>.</a:t>
            </a:r>
          </a:p>
          <a:p>
            <a:pPr>
              <a:buNone/>
            </a:pPr>
            <a:r>
              <a:rPr lang="en-US" sz="2400" dirty="0" smtClean="0"/>
              <a:t>13</a:t>
            </a:r>
            <a:r>
              <a:rPr lang="en-US" sz="2400" dirty="0" smtClean="0"/>
              <a:t>. Save your workbook.</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ave.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1081110"/>
          </a:xfrm>
        </p:spPr>
        <p:txBody>
          <a:bodyPr>
            <a:normAutofit/>
          </a:bodyPr>
          <a:lstStyle/>
          <a:p>
            <a:r>
              <a:rPr lang="en-US" sz="2400" dirty="0" smtClean="0"/>
              <a:t>1.Find </a:t>
            </a:r>
            <a:r>
              <a:rPr lang="en-US" sz="2400" dirty="0" smtClean="0"/>
              <a:t>the profit and sales for each subcategory of every type of product.</a:t>
            </a:r>
            <a:endParaRPr lang="en-US" sz="2400" dirty="0"/>
          </a:p>
        </p:txBody>
      </p:sp>
      <p:pic>
        <p:nvPicPr>
          <p:cNvPr id="4" name="Content Placeholder 3" descr=".s.s.png"/>
          <p:cNvPicPr>
            <a:picLocks noGrp="1" noChangeAspect="1"/>
          </p:cNvPicPr>
          <p:nvPr>
            <p:ph idx="1"/>
          </p:nvPr>
        </p:nvPicPr>
        <p:blipFill>
          <a:blip r:embed="rId2"/>
          <a:stretch>
            <a:fillRect/>
          </a:stretch>
        </p:blipFill>
        <p:spPr>
          <a:xfrm>
            <a:off x="0" y="1071546"/>
            <a:ext cx="9144000" cy="578645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1081110"/>
          </a:xfrm>
        </p:spPr>
        <p:txBody>
          <a:bodyPr>
            <a:normAutofit/>
          </a:bodyPr>
          <a:lstStyle/>
          <a:p>
            <a:r>
              <a:rPr lang="en-US" sz="2400" dirty="0" smtClean="0"/>
              <a:t>2. Which subcategory has highest profit in the year 2019.</a:t>
            </a:r>
            <a:endParaRPr lang="en-US" sz="2400" dirty="0"/>
          </a:p>
        </p:txBody>
      </p:sp>
      <p:sp>
        <p:nvSpPr>
          <p:cNvPr id="5" name="Content Placeholder 4"/>
          <p:cNvSpPr>
            <a:spLocks noGrp="1"/>
          </p:cNvSpPr>
          <p:nvPr>
            <p:ph idx="1"/>
          </p:nvPr>
        </p:nvSpPr>
        <p:spPr/>
        <p:txBody>
          <a:bodyPr>
            <a:normAutofit/>
          </a:bodyPr>
          <a:lstStyle/>
          <a:p>
            <a:r>
              <a:rPr lang="en-US" sz="2000" dirty="0" smtClean="0"/>
              <a:t>By looking at graph we can conclude that chair subcategory  has highest sale of $71,734.53</a:t>
            </a:r>
          </a:p>
          <a:p>
            <a:pPr>
              <a:buNone/>
            </a:pPr>
            <a:r>
              <a:rPr lang="en-US" sz="2400" dirty="0" smtClean="0"/>
              <a:t>3. In </a:t>
            </a:r>
            <a:r>
              <a:rPr lang="en-US" sz="2400" dirty="0" smtClean="0"/>
              <a:t>case 1, change the color of the view from the Marks card.</a:t>
            </a:r>
            <a:endParaRPr lang="en-US" sz="2400" dirty="0"/>
          </a:p>
        </p:txBody>
      </p:sp>
      <p:pic>
        <p:nvPicPr>
          <p:cNvPr id="6" name="Picture 5" descr="s.s.s.png"/>
          <p:cNvPicPr>
            <a:picLocks noChangeAspect="1"/>
          </p:cNvPicPr>
          <p:nvPr/>
        </p:nvPicPr>
        <p:blipFill>
          <a:blip r:embed="rId2"/>
          <a:stretch>
            <a:fillRect/>
          </a:stretch>
        </p:blipFill>
        <p:spPr>
          <a:xfrm>
            <a:off x="0" y="2714620"/>
            <a:ext cx="9144000" cy="41433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686800" cy="1081110"/>
          </a:xfrm>
        </p:spPr>
        <p:txBody>
          <a:bodyPr>
            <a:normAutofit/>
          </a:bodyPr>
          <a:lstStyle/>
          <a:p>
            <a:r>
              <a:rPr lang="en-US" sz="2000" dirty="0" smtClean="0"/>
              <a:t>In the view, in the Sub-Category filter card, clear all of the check boxes except Bookcases, Machines, and Tables to have closer look on each value</a:t>
            </a:r>
            <a:endParaRPr lang="en-US" sz="2000" dirty="0"/>
          </a:p>
        </p:txBody>
      </p:sp>
      <p:pic>
        <p:nvPicPr>
          <p:cNvPr id="4" name="Content Placeholder 3" descr="v.v.v.png"/>
          <p:cNvPicPr>
            <a:picLocks noGrp="1" noChangeAspect="1"/>
          </p:cNvPicPr>
          <p:nvPr>
            <p:ph idx="1"/>
          </p:nvPr>
        </p:nvPicPr>
        <p:blipFill>
          <a:blip r:embed="rId2"/>
          <a:stretch>
            <a:fillRect/>
          </a:stretch>
        </p:blipFill>
        <p:spPr>
          <a:xfrm>
            <a:off x="0" y="1214422"/>
            <a:ext cx="9144000" cy="564357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28"/>
            <a:ext cx="8686800" cy="1009672"/>
          </a:xfrm>
        </p:spPr>
        <p:txBody>
          <a:bodyPr>
            <a:normAutofit/>
          </a:bodyPr>
          <a:lstStyle/>
          <a:p>
            <a:r>
              <a:rPr lang="en-US" sz="2000" dirty="0" smtClean="0"/>
              <a:t>5. Find out the key insights about in which year bookcases and machines were profitable and unprofitable.</a:t>
            </a:r>
            <a:endParaRPr lang="en-US" sz="2000" dirty="0"/>
          </a:p>
        </p:txBody>
      </p:sp>
      <p:sp>
        <p:nvSpPr>
          <p:cNvPr id="3" name="Content Placeholder 2"/>
          <p:cNvSpPr>
            <a:spLocks noGrp="1"/>
          </p:cNvSpPr>
          <p:nvPr>
            <p:ph idx="1"/>
          </p:nvPr>
        </p:nvSpPr>
        <p:spPr/>
        <p:txBody>
          <a:bodyPr>
            <a:normAutofit/>
          </a:bodyPr>
          <a:lstStyle/>
          <a:p>
            <a:r>
              <a:rPr lang="en-US" sz="2000" dirty="0" smtClean="0"/>
              <a:t>In the year of 2018 we have highest profit of $14,636.39</a:t>
            </a:r>
          </a:p>
          <a:p>
            <a:r>
              <a:rPr lang="en-US" sz="2000" dirty="0" smtClean="0"/>
              <a:t>And in the year 2018 we have highest </a:t>
            </a:r>
            <a:r>
              <a:rPr lang="en-US" sz="2000" dirty="0" err="1" smtClean="0"/>
              <a:t>unprofit</a:t>
            </a:r>
            <a:r>
              <a:rPr lang="en-US" sz="2000" dirty="0" smtClean="0"/>
              <a:t> of $-3,254</a:t>
            </a:r>
          </a:p>
          <a:p>
            <a:endParaRPr lang="en-US" sz="2000" dirty="0" smtClean="0"/>
          </a:p>
          <a:p>
            <a:pPr>
              <a:buNone/>
            </a:pPr>
            <a:r>
              <a:rPr lang="en-US" sz="2400" dirty="0" smtClean="0"/>
              <a:t>6. Show the sales region wise for every subcategory and category and every year.</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28"/>
            <a:ext cx="8686800" cy="1009672"/>
          </a:xfrm>
        </p:spPr>
        <p:txBody>
          <a:bodyPr>
            <a:normAutofit/>
          </a:bodyPr>
          <a:lstStyle/>
          <a:p>
            <a:r>
              <a:rPr lang="en-US" sz="2000" dirty="0" smtClean="0"/>
              <a:t>7. Duplicate your worksheet and check sales region vise for Machine type subcategory.</a:t>
            </a:r>
            <a:endParaRPr lang="en-US" sz="2000" dirty="0"/>
          </a:p>
        </p:txBody>
      </p:sp>
      <p:pic>
        <p:nvPicPr>
          <p:cNvPr id="4" name="Content Placeholder 3" descr="sssss.png"/>
          <p:cNvPicPr>
            <a:picLocks noGrp="1" noChangeAspect="1"/>
          </p:cNvPicPr>
          <p:nvPr>
            <p:ph idx="1"/>
          </p:nvPr>
        </p:nvPicPr>
        <p:blipFill>
          <a:blip r:embed="rId2"/>
          <a:stretch>
            <a:fillRect/>
          </a:stretch>
        </p:blipFill>
        <p:spPr>
          <a:xfrm>
            <a:off x="0" y="1142984"/>
            <a:ext cx="9144000" cy="571501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28"/>
            <a:ext cx="8686800" cy="1009672"/>
          </a:xfrm>
        </p:spPr>
        <p:txBody>
          <a:bodyPr>
            <a:normAutofit/>
          </a:bodyPr>
          <a:lstStyle/>
          <a:p>
            <a:r>
              <a:rPr lang="en-US" sz="2000" dirty="0" smtClean="0"/>
              <a:t>8. In which region you are reporting a higher negative profit overall than in your other regions. </a:t>
            </a:r>
            <a:endParaRPr lang="en-US" sz="2000" dirty="0"/>
          </a:p>
        </p:txBody>
      </p:sp>
      <p:pic>
        <p:nvPicPr>
          <p:cNvPr id="5" name="Content Placeholder 4" descr="south.png"/>
          <p:cNvPicPr>
            <a:picLocks noGrp="1" noChangeAspect="1"/>
          </p:cNvPicPr>
          <p:nvPr>
            <p:ph idx="1"/>
          </p:nvPr>
        </p:nvPicPr>
        <p:blipFill>
          <a:blip r:embed="rId2"/>
          <a:stretch>
            <a:fillRect/>
          </a:stretch>
        </p:blipFill>
        <p:spPr>
          <a:xfrm>
            <a:off x="0" y="1071546"/>
            <a:ext cx="9144000" cy="578645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9. Show your view for  Sales in the South for all subcategory.</a:t>
            </a:r>
            <a:endParaRPr lang="en-US" sz="2000" dirty="0"/>
          </a:p>
        </p:txBody>
      </p:sp>
      <p:pic>
        <p:nvPicPr>
          <p:cNvPr id="4" name="Content Placeholder 3" descr="S.png"/>
          <p:cNvPicPr>
            <a:picLocks noGrp="1" noChangeAspect="1"/>
          </p:cNvPicPr>
          <p:nvPr>
            <p:ph idx="1"/>
          </p:nvPr>
        </p:nvPicPr>
        <p:blipFill>
          <a:blip r:embed="rId2"/>
          <a:stretch>
            <a:fillRect/>
          </a:stretch>
        </p:blipFill>
        <p:spPr>
          <a:xfrm>
            <a:off x="0" y="1071546"/>
            <a:ext cx="9144000" cy="5786454"/>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47</TotalTime>
  <Words>262</Words>
  <Application>Microsoft Office PowerPoint</Application>
  <PresentationFormat>On-screen Show (4:3)</PresentationFormat>
  <Paragraphs>21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                         Formatting visualization              &amp; analysis</vt:lpstr>
      <vt:lpstr>1.Find the profit and sales for each subcategory of every type of product.</vt:lpstr>
      <vt:lpstr>2. Which subcategory has highest profit in the year 2019.</vt:lpstr>
      <vt:lpstr>In the view, in the Sub-Category filter card, clear all of the check boxes except Bookcases, Machines, and Tables to have closer look on each value</vt:lpstr>
      <vt:lpstr>5. Find out the key insights about in which year bookcases and machines were profitable and unprofitable.</vt:lpstr>
      <vt:lpstr>Slide 6</vt:lpstr>
      <vt:lpstr>7. Duplicate your worksheet and check sales region vise for Machine type subcategory.</vt:lpstr>
      <vt:lpstr>8. In which region you are reporting a higher negative profit overall than in your other regions. </vt:lpstr>
      <vt:lpstr>9. Show your view for  Sales in the South for all subcategory.</vt:lpstr>
      <vt:lpstr>10. Which subcategory has highest overall negative profit in the south region.</vt:lpstr>
      <vt:lpstr>11. Take some decisions to improve profit in the south.</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Formatting visualization              &amp; analysis</dc:title>
  <dc:creator>om</dc:creator>
  <cp:lastModifiedBy>om</cp:lastModifiedBy>
  <cp:revision>5</cp:revision>
  <dcterms:created xsi:type="dcterms:W3CDTF">2022-02-18T06:46:53Z</dcterms:created>
  <dcterms:modified xsi:type="dcterms:W3CDTF">2022-02-18T07:34:48Z</dcterms:modified>
</cp:coreProperties>
</file>