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1760D06-ACC8-4D19-BE33-E8C010477013}" type="datetimeFigureOut">
              <a:rPr lang="en-US" smtClean="0"/>
              <a:t>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BA9043C-07D4-469C-B268-870F6232EE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A9043C-07D4-469C-B268-870F6232E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A9043C-07D4-469C-B268-870F6232E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A9043C-07D4-469C-B268-870F6232EE4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A9043C-07D4-469C-B268-870F6232EE4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A9043C-07D4-469C-B268-870F6232EE4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A9043C-07D4-469C-B268-870F6232EE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BA9043C-07D4-469C-B268-870F6232EE4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1760D06-ACC8-4D19-BE33-E8C010477013}" type="datetimeFigureOut">
              <a:rPr lang="en-US" smtClean="0"/>
              <a:t>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A9043C-07D4-469C-B268-870F6232EE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1760D06-ACC8-4D19-BE33-E8C010477013}" type="datetimeFigureOut">
              <a:rPr lang="en-US" smtClean="0"/>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A9043C-07D4-469C-B268-870F6232EE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1760D06-ACC8-4D19-BE33-E8C010477013}" type="datetimeFigureOut">
              <a:rPr lang="en-US" smtClean="0"/>
              <a:t>2/8/2022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BA9043C-07D4-469C-B268-870F6232EE4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1760D06-ACC8-4D19-BE33-E8C010477013}" type="datetimeFigureOut">
              <a:rPr lang="en-US" smtClean="0"/>
              <a:t>2/8/2022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A9043C-07D4-469C-B268-870F6232E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tableau-architectur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elp.tableau.com/current/blueprint/en-us/bp_executive_sponsor_roles_responsibilitie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ableau.com/learn/whitepapers/evaluation-guide-how-choose-right-modern-bi-analytics-platfor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lp.tableau.com/current/blueprint/en-us/bp_content_consumer_role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ableau.com/solutions/customer/eliminating-reporting-bottleneck-ccbc" TargetMode="External"/><Relationship Id="rId2" Type="http://schemas.openxmlformats.org/officeDocument/2006/relationships/hyperlink" Target="https://help.tableau.com/current/blueprint/en-us/bp_project_team_roles_responsibilities.htm" TargetMode="External"/><Relationship Id="rId1" Type="http://schemas.openxmlformats.org/officeDocument/2006/relationships/slideLayout" Target="../slideLayouts/slideLayout2.xml"/><Relationship Id="rId4" Type="http://schemas.openxmlformats.org/officeDocument/2006/relationships/hyperlink" Target="https://www.tableau.com/solutions/customer/chipotle-creates-unified-view-operations-across-2400-restaurants-saving-1000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elp.tableau.com/current/blueprint/en-us/bp_monitoring.htm" TargetMode="External"/><Relationship Id="rId2" Type="http://schemas.openxmlformats.org/officeDocument/2006/relationships/hyperlink" Target="https://www.tableau.com/solutions/customer/hellofresh-boosts-digital-marketing-campaigns-and-increases-conversion-rat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elp.tableau.com/current/blueprint/en-us/bp_use_cas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71480"/>
            <a:ext cx="7772400" cy="3286148"/>
          </a:xfrm>
        </p:spPr>
        <p:txBody>
          <a:bodyPr>
            <a:normAutofit fontScale="90000"/>
          </a:bodyPr>
          <a:lstStyle/>
          <a:p>
            <a:pPr algn="l"/>
            <a:r>
              <a:rPr lang="en-US" sz="3200" dirty="0" smtClean="0"/>
              <a:t/>
            </a:r>
            <a:br>
              <a:rPr lang="en-US" sz="3200" dirty="0" smtClean="0"/>
            </a:br>
            <a:r>
              <a:rPr lang="en-US" sz="3200" dirty="0" smtClean="0"/>
              <a:t>  </a:t>
            </a:r>
            <a:br>
              <a:rPr lang="en-US" sz="3200" dirty="0" smtClean="0"/>
            </a:br>
            <a:r>
              <a:rPr lang="en-US" sz="4000" dirty="0" smtClean="0"/>
              <a:t> </a:t>
            </a:r>
            <a:r>
              <a:rPr lang="en-US" sz="4000" dirty="0" smtClean="0"/>
              <a:t>             </a:t>
            </a:r>
            <a:r>
              <a:rPr lang="en-US" sz="6000" dirty="0" smtClean="0"/>
              <a:t>Tableau</a:t>
            </a:r>
            <a:br>
              <a:rPr lang="en-US" sz="6000" dirty="0" smtClean="0"/>
            </a:br>
            <a:r>
              <a:rPr lang="en-US" sz="4000" dirty="0" smtClean="0"/>
              <a:t> </a:t>
            </a:r>
            <a:r>
              <a:rPr lang="en-US" sz="4000" dirty="0" smtClean="0"/>
              <a:t>           </a:t>
            </a:r>
            <a:r>
              <a:rPr lang="en-US" sz="3200" dirty="0" smtClean="0"/>
              <a:t/>
            </a:r>
            <a:br>
              <a:rPr lang="en-US" sz="3200" dirty="0" smtClean="0"/>
            </a:br>
            <a:r>
              <a:rPr lang="en-US" sz="3200" dirty="0" smtClean="0"/>
              <a:t/>
            </a:r>
            <a:br>
              <a:rPr lang="en-US" sz="3200" dirty="0" smtClean="0"/>
            </a:br>
            <a:endParaRPr lang="en-US" sz="3200" dirty="0"/>
          </a:p>
        </p:txBody>
      </p:sp>
      <p:sp>
        <p:nvSpPr>
          <p:cNvPr id="3" name="Subtitle 2"/>
          <p:cNvSpPr>
            <a:spLocks noGrp="1"/>
          </p:cNvSpPr>
          <p:nvPr>
            <p:ph type="subTitle" idx="1"/>
          </p:nvPr>
        </p:nvSpPr>
        <p:spPr>
          <a:xfrm>
            <a:off x="685800" y="2428868"/>
            <a:ext cx="7772400" cy="4071966"/>
          </a:xfrm>
        </p:spPr>
        <p:txBody>
          <a:bodyPr>
            <a:normAutofit/>
          </a:bodyPr>
          <a:lstStyle/>
          <a:p>
            <a:pPr algn="l"/>
            <a:r>
              <a:rPr lang="en-US" dirty="0" smtClean="0"/>
              <a:t>                       Assignment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Tableau Server is designed to connect many data tiers. It can connect clients from Mobile, Web, and Desktop. Tableau Desktop is a powerful data visualization tool. It is very secure and highly available.</a:t>
            </a:r>
          </a:p>
          <a:p>
            <a:r>
              <a:rPr lang="en-US" sz="2000" dirty="0" smtClean="0"/>
              <a:t>It can run on both the physical machines and virtual machines. It is a </a:t>
            </a:r>
            <a:r>
              <a:rPr lang="en-US" sz="2000" b="1" dirty="0" smtClean="0"/>
              <a:t>multi-process</a:t>
            </a:r>
            <a:r>
              <a:rPr lang="en-US" sz="2000" dirty="0" smtClean="0"/>
              <a:t>, </a:t>
            </a:r>
            <a:r>
              <a:rPr lang="en-US" sz="2000" b="1" dirty="0" smtClean="0"/>
              <a:t>multi-user</a:t>
            </a:r>
            <a:r>
              <a:rPr lang="en-US" sz="2000" dirty="0" smtClean="0"/>
              <a:t>, and </a:t>
            </a:r>
            <a:r>
              <a:rPr lang="en-US" sz="2000" b="1" dirty="0" smtClean="0"/>
              <a:t>multi-threaded</a:t>
            </a:r>
            <a:r>
              <a:rPr lang="en-US" sz="2000" dirty="0" smtClean="0"/>
              <a:t> system.</a:t>
            </a:r>
          </a:p>
          <a:p>
            <a:r>
              <a:rPr lang="en-US" sz="2000" dirty="0" smtClean="0"/>
              <a:t>The various layers used in the Tableau server are </a:t>
            </a:r>
            <a:r>
              <a:rPr lang="en-US" sz="2000" dirty="0" smtClean="0"/>
              <a:t>given below</a:t>
            </a:r>
          </a:p>
          <a:p>
            <a:r>
              <a:rPr lang="en-US" sz="2000" dirty="0" smtClean="0">
                <a:hlinkClick r:id="rId2"/>
              </a:rPr>
              <a:t>Data Server</a:t>
            </a:r>
            <a:endParaRPr lang="en-US" sz="2000" dirty="0" smtClean="0"/>
          </a:p>
          <a:p>
            <a:r>
              <a:rPr lang="en-US" sz="2000" dirty="0" smtClean="0">
                <a:hlinkClick r:id="rId2"/>
              </a:rPr>
              <a:t>Data Connectors</a:t>
            </a:r>
            <a:endParaRPr lang="en-US" sz="2000" dirty="0" smtClean="0"/>
          </a:p>
          <a:p>
            <a:r>
              <a:rPr lang="en-US" sz="2000" dirty="0" smtClean="0">
                <a:hlinkClick r:id="rId2"/>
              </a:rPr>
              <a:t>Components of Tableau Server</a:t>
            </a:r>
            <a:endParaRPr lang="en-US" sz="2000" dirty="0" smtClean="0"/>
          </a:p>
          <a:p>
            <a:r>
              <a:rPr lang="en-US" sz="2000" dirty="0" smtClean="0">
                <a:hlinkClick r:id="rId2"/>
              </a:rPr>
              <a:t>Gateway</a:t>
            </a:r>
            <a:r>
              <a:rPr lang="en-US" sz="2000" dirty="0" smtClean="0"/>
              <a:t>\</a:t>
            </a:r>
            <a:r>
              <a:rPr lang="en-US" sz="2000" dirty="0" smtClean="0">
                <a:hlinkClick r:id="rId2"/>
              </a:rPr>
              <a:t>Clients</a:t>
            </a:r>
            <a:endParaRPr lang="en-US" sz="2000" dirty="0"/>
          </a:p>
        </p:txBody>
      </p:sp>
      <p:sp>
        <p:nvSpPr>
          <p:cNvPr id="3" name="Title 2"/>
          <p:cNvSpPr>
            <a:spLocks noGrp="1"/>
          </p:cNvSpPr>
          <p:nvPr>
            <p:ph type="title"/>
          </p:nvPr>
        </p:nvSpPr>
        <p:spPr/>
        <p:txBody>
          <a:bodyPr>
            <a:normAutofit/>
          </a:bodyPr>
          <a:lstStyle/>
          <a:p>
            <a:r>
              <a:rPr lang="en-US" sz="2000" dirty="0" smtClean="0"/>
              <a:t>Explain data architecture?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5357850"/>
          </a:xfrm>
        </p:spPr>
        <p:txBody>
          <a:bodyPr>
            <a:normAutofit fontScale="92500" lnSpcReduction="20000"/>
          </a:bodyPr>
          <a:lstStyle/>
          <a:p>
            <a:r>
              <a:rPr lang="en-US" sz="2000" dirty="0" smtClean="0"/>
              <a:t>Your BI strategy needs to first align with your business goals and vision. With business intelligence, data can drive transformation in your organization. This initiative will place trusted, relevant data in the hands of employees so they can make informed decisions every day. You can start this transformation now by following our Blueprint.</a:t>
            </a:r>
          </a:p>
          <a:p>
            <a:r>
              <a:rPr lang="en-US" sz="2000" dirty="0" smtClean="0"/>
              <a:t>1. Choose a sponsor</a:t>
            </a:r>
          </a:p>
          <a:p>
            <a:r>
              <a:rPr lang="en-US" sz="2000" dirty="0" smtClean="0"/>
              <a:t>Ideally, your choice to sponsor the project and get buy-in from other high-level employees should be an executive-level leader. Before you begin, you need participation and alignment on the vision of BI in the company. Organizations who value data in every department appoint a Chief Data Officer to sponsor the BI initiative. The CDO or other executive sponsor needs to consider the support and training required for deployment and consider how to scale this platform to the entire enterprise. Keep your sponsor up to date on your progress. When you have launched your BI platform, and it’s working as expected, generate some valuable, visible reports to share with your sponsor. Prove to your sponsor, and therefore the company, that your strategy is working. For more information, see </a:t>
            </a:r>
            <a:r>
              <a:rPr lang="en-US" sz="2000" dirty="0" smtClean="0">
                <a:hlinkClick r:id="rId2"/>
              </a:rPr>
              <a:t>Executive Sponsor Roles and Responsibilities in Tableau Blueprint</a:t>
            </a:r>
            <a:r>
              <a:rPr lang="en-US" sz="2000" dirty="0" smtClean="0"/>
              <a:t>.</a:t>
            </a:r>
            <a:endParaRPr lang="en-US" sz="2000" dirty="0"/>
          </a:p>
        </p:txBody>
      </p:sp>
      <p:sp>
        <p:nvSpPr>
          <p:cNvPr id="3" name="Title 2"/>
          <p:cNvSpPr>
            <a:spLocks noGrp="1"/>
          </p:cNvSpPr>
          <p:nvPr>
            <p:ph type="title"/>
          </p:nvPr>
        </p:nvSpPr>
        <p:spPr/>
        <p:txBody>
          <a:bodyPr>
            <a:normAutofit/>
          </a:bodyPr>
          <a:lstStyle/>
          <a:p>
            <a:r>
              <a:rPr lang="en-US" sz="2400" dirty="0" smtClean="0"/>
              <a:t>Explain all the steps of process BI project?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normAutofit fontScale="92500" lnSpcReduction="10000"/>
          </a:bodyPr>
          <a:lstStyle/>
          <a:p>
            <a:pPr>
              <a:buNone/>
            </a:pPr>
            <a:r>
              <a:rPr lang="en-US" sz="2000" dirty="0" smtClean="0"/>
              <a:t>2. Choose your BI platform</a:t>
            </a:r>
          </a:p>
          <a:p>
            <a:r>
              <a:rPr lang="en-US" sz="2000" dirty="0" smtClean="0"/>
              <a:t>A BI software platform can do a lot, but it isn’t your entire BI strategy. Now that you have chosen a sponsor for this initiative, you can evaluate BI platforms to find a good fit for your plan. Many platforms share common functionalities, and you should rank on a scale of importance to the following features:</a:t>
            </a:r>
          </a:p>
          <a:p>
            <a:r>
              <a:rPr lang="en-US" sz="2000" dirty="0" smtClean="0"/>
              <a:t>Data access and view of relevant content</a:t>
            </a:r>
          </a:p>
          <a:p>
            <a:r>
              <a:rPr lang="en-US" sz="2000" dirty="0" smtClean="0"/>
              <a:t>Interactivity with data within a visual interface</a:t>
            </a:r>
          </a:p>
          <a:p>
            <a:r>
              <a:rPr lang="en-US" sz="2000" dirty="0" smtClean="0"/>
              <a:t>Ability to dive deeper into data and discover new insights on your own</a:t>
            </a:r>
          </a:p>
          <a:p>
            <a:r>
              <a:rPr lang="en-US" sz="2000" dirty="0" smtClean="0"/>
              <a:t>Promote new insight discoveries to a governed environment in a bottom-up approach</a:t>
            </a:r>
          </a:p>
          <a:p>
            <a:r>
              <a:rPr lang="en-US" sz="2000" dirty="0" smtClean="0"/>
              <a:t>Collaborate with others on data analysis and sharing visualized analytics</a:t>
            </a:r>
          </a:p>
          <a:p>
            <a:r>
              <a:rPr lang="en-US" sz="2000" dirty="0" smtClean="0"/>
              <a:t>For more information, see </a:t>
            </a:r>
            <a:r>
              <a:rPr lang="en-US" sz="2000" dirty="0" smtClean="0">
                <a:hlinkClick r:id="rId2"/>
              </a:rPr>
              <a:t>Evaluating a Modern BI Platform</a:t>
            </a:r>
            <a:r>
              <a:rPr lang="en-US" sz="2000" dirty="0" smtClean="0"/>
              <a:t>. Once you have decided who will be your BI sponsor and what platform to use for analysis, the next step is to identify and involve your key stakeholders.</a:t>
            </a:r>
          </a:p>
          <a:p>
            <a:endParaRPr lang="en-US" sz="2000" dirty="0"/>
          </a:p>
        </p:txBody>
      </p:sp>
      <p:sp>
        <p:nvSpPr>
          <p:cNvPr id="3" name="Title 2"/>
          <p:cNvSpPr>
            <a:spLocks noGrp="1"/>
          </p:cNvSpPr>
          <p:nvPr>
            <p:ph type="title"/>
          </p:nvPr>
        </p:nvSpPr>
        <p:spPr>
          <a:xfrm>
            <a:off x="457200" y="274638"/>
            <a:ext cx="8229600" cy="296842"/>
          </a:xfrm>
        </p:spPr>
        <p:txBody>
          <a:bodyPr>
            <a:normAutofit/>
          </a:bodyPr>
          <a:lstStyle/>
          <a:p>
            <a:r>
              <a:rPr lang="en-US" sz="800" dirty="0" smtClean="0"/>
              <a: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6429396"/>
          </a:xfrm>
        </p:spPr>
        <p:txBody>
          <a:bodyPr>
            <a:normAutofit/>
          </a:bodyPr>
          <a:lstStyle/>
          <a:p>
            <a:r>
              <a:rPr lang="en-US" sz="1800" dirty="0" smtClean="0"/>
              <a:t>3. Identify the key stakeholders and get them involved</a:t>
            </a:r>
          </a:p>
          <a:p>
            <a:r>
              <a:rPr lang="en-US" sz="1800" dirty="0" smtClean="0"/>
              <a:t>Business intelligence may include software, but that doesn’t mean it’s only an IT project. BI also requires financial data, but that doesn’t mean it’s only the finance department’s concern. You should bring in a representative from every team affected by your BI plan. Get them involved early and interview them. Ask them how they use data in their work, what is working for them, and what isn’t working for them. Use those insights to tailor your BI scope. For more information, see </a:t>
            </a:r>
            <a:r>
              <a:rPr lang="en-US" sz="1800" dirty="0" smtClean="0">
                <a:hlinkClick r:id="rId2"/>
              </a:rPr>
              <a:t>Tableau Content Consumer Roles in Tableau </a:t>
            </a:r>
            <a:r>
              <a:rPr lang="en-US" sz="1800" dirty="0" smtClean="0">
                <a:hlinkClick r:id="rId2"/>
              </a:rPr>
              <a:t>Blueprint</a:t>
            </a:r>
            <a:r>
              <a:rPr lang="en-US" sz="1800" dirty="0" smtClean="0"/>
              <a:t>.</a:t>
            </a:r>
            <a:endParaRPr lang="en-US" sz="1600" dirty="0" smtClean="0"/>
          </a:p>
          <a:p>
            <a:endParaRPr lang="en-US" sz="1600" dirty="0" smtClean="0"/>
          </a:p>
          <a:p>
            <a:r>
              <a:rPr lang="en-US" sz="1800" dirty="0" smtClean="0"/>
              <a:t>4. Assemble your BI team</a:t>
            </a:r>
          </a:p>
          <a:p>
            <a:r>
              <a:rPr lang="en-US" sz="1800" dirty="0" smtClean="0"/>
              <a:t>Your BI team will be responsible for implementing your strategy. You can hire new people or have people fulfill multiple functions if your organization is small. BI platforms ensure that reports and dashboards are accessible and approachable to non-analysts (known as self-service business intelligence). However, to get the platform up and running correctly, you will need this cross-functional team to implement the BI plan. These are some of the roles and responsibilities for the BI project team:</a:t>
            </a:r>
          </a:p>
          <a:p>
            <a:endParaRPr lang="en-US" sz="2000" dirty="0"/>
          </a:p>
        </p:txBody>
      </p:sp>
      <p:sp>
        <p:nvSpPr>
          <p:cNvPr id="3" name="Title 2"/>
          <p:cNvSpPr>
            <a:spLocks noGrp="1"/>
          </p:cNvSpPr>
          <p:nvPr>
            <p:ph type="title"/>
          </p:nvPr>
        </p:nvSpPr>
        <p:spPr>
          <a:xfrm>
            <a:off x="457200" y="274638"/>
            <a:ext cx="8229600" cy="82528"/>
          </a:xfrm>
        </p:spPr>
        <p:txBody>
          <a:bodyPr>
            <a:normAutofit fontScale="90000"/>
          </a:bodyPr>
          <a:lstStyle/>
          <a:p>
            <a:r>
              <a:rPr lang="en-US" sz="800" b="0" dirty="0" smtClean="0"/>
              <a:t>.</a:t>
            </a:r>
            <a:endParaRPr lang="en-US" sz="8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71480"/>
            <a:ext cx="8229600" cy="6286520"/>
          </a:xfrm>
        </p:spPr>
        <p:txBody>
          <a:bodyPr>
            <a:normAutofit/>
          </a:bodyPr>
          <a:lstStyle/>
          <a:p>
            <a:r>
              <a:rPr lang="en-US" sz="1800" dirty="0" smtClean="0"/>
              <a:t>An IT service owner or analytics director to manage the software platform</a:t>
            </a:r>
          </a:p>
          <a:p>
            <a:r>
              <a:rPr lang="en-US" sz="1800" dirty="0" smtClean="0"/>
              <a:t>An enterprise architect who integrates the platform with the existing data architecture</a:t>
            </a:r>
          </a:p>
          <a:p>
            <a:r>
              <a:rPr lang="en-US" sz="1800" dirty="0" smtClean="0"/>
              <a:t>A site administrator to organize the content, and create user groups and permissions</a:t>
            </a:r>
          </a:p>
          <a:p>
            <a:r>
              <a:rPr lang="en-US" sz="1800" dirty="0" smtClean="0"/>
              <a:t>A data steward to put the data in context and document processes and procedures for using the platform</a:t>
            </a:r>
          </a:p>
          <a:p>
            <a:r>
              <a:rPr lang="en-US" sz="1800" dirty="0" smtClean="0"/>
              <a:t>But these aren’t all the people involved in the project. You will also need a steering committee and executive sponsor to ensure the project is meeting its deadlines. For more information, see </a:t>
            </a:r>
            <a:r>
              <a:rPr lang="en-US" sz="1800" dirty="0" smtClean="0">
                <a:hlinkClick r:id="rId2"/>
              </a:rPr>
              <a:t>Tableau Project Team Roles and Responsibilities in Tableau </a:t>
            </a:r>
            <a:r>
              <a:rPr lang="en-US" sz="1800" dirty="0" smtClean="0">
                <a:hlinkClick r:id="rId2"/>
              </a:rPr>
              <a:t>Blueprint</a:t>
            </a:r>
            <a:r>
              <a:rPr lang="en-US" sz="1800" dirty="0" smtClean="0"/>
              <a:t>.</a:t>
            </a:r>
          </a:p>
          <a:p>
            <a:pPr>
              <a:buNone/>
            </a:pPr>
            <a:r>
              <a:rPr lang="en-US" sz="1800" dirty="0" smtClean="0"/>
              <a:t>5</a:t>
            </a:r>
            <a:r>
              <a:rPr lang="en-US" sz="1800" dirty="0" smtClean="0"/>
              <a:t>. Define the scope of BI</a:t>
            </a:r>
          </a:p>
          <a:p>
            <a:r>
              <a:rPr lang="en-US" sz="1800" dirty="0" smtClean="0"/>
              <a:t>Before you deploy business intelligence software, you need to decide what BI means to your organization. Business intelligence means using data to make business decisions. But you need to determine how that will work in the day-to-day operations of your company and which departments will use BI. For example, </a:t>
            </a:r>
            <a:r>
              <a:rPr lang="en-US" sz="1800" dirty="0" smtClean="0">
                <a:hlinkClick r:id="rId3"/>
              </a:rPr>
              <a:t>Coca-Cola created customized dashboards</a:t>
            </a:r>
            <a:r>
              <a:rPr lang="en-US" sz="1800" dirty="0" smtClean="0"/>
              <a:t> for customer service specialists. </a:t>
            </a:r>
            <a:r>
              <a:rPr lang="en-US" sz="1800" dirty="0" smtClean="0">
                <a:hlinkClick r:id="rId4"/>
              </a:rPr>
              <a:t>Chipotle created a unified view of their restaurant locations</a:t>
            </a:r>
            <a:r>
              <a:rPr lang="en-US" sz="1800" dirty="0" smtClean="0"/>
              <a:t> to compare performance between them.</a:t>
            </a:r>
          </a:p>
          <a:p>
            <a:endParaRPr lang="en-US" sz="1800" dirty="0" smtClean="0"/>
          </a:p>
          <a:p>
            <a:endParaRPr lang="en-US" sz="1800" dirty="0" smtClean="0"/>
          </a:p>
          <a:p>
            <a:endParaRPr lang="en-US" sz="1800" dirty="0"/>
          </a:p>
        </p:txBody>
      </p:sp>
      <p:sp>
        <p:nvSpPr>
          <p:cNvPr id="3" name="Title 2"/>
          <p:cNvSpPr>
            <a:spLocks noGrp="1"/>
          </p:cNvSpPr>
          <p:nvPr>
            <p:ph type="title"/>
          </p:nvPr>
        </p:nvSpPr>
        <p:spPr>
          <a:xfrm>
            <a:off x="457200" y="274638"/>
            <a:ext cx="8229600" cy="368280"/>
          </a:xfrm>
        </p:spPr>
        <p:txBody>
          <a:bodyPr>
            <a:normAutofit/>
          </a:bodyPr>
          <a:lstStyle/>
          <a:p>
            <a:r>
              <a:rPr lang="en-US" sz="800" dirty="0" smtClean="0"/>
              <a:t>.</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6072230"/>
          </a:xfrm>
        </p:spPr>
        <p:txBody>
          <a:bodyPr>
            <a:normAutofit fontScale="92500" lnSpcReduction="10000"/>
          </a:bodyPr>
          <a:lstStyle/>
          <a:p>
            <a:r>
              <a:rPr lang="en-US" sz="1800" dirty="0" smtClean="0"/>
              <a:t> </a:t>
            </a:r>
            <a:r>
              <a:rPr lang="en-US" sz="1800" dirty="0" err="1" smtClean="0">
                <a:hlinkClick r:id="rId2"/>
              </a:rPr>
              <a:t>HelloFresh</a:t>
            </a:r>
            <a:r>
              <a:rPr lang="en-US" sz="1800" dirty="0" smtClean="0">
                <a:hlinkClick r:id="rId2"/>
              </a:rPr>
              <a:t> created automated reporting of campaign results</a:t>
            </a:r>
            <a:r>
              <a:rPr lang="en-US" sz="1800" dirty="0" smtClean="0"/>
              <a:t>, saving hundreds of hours of analysis time. There are many examples of companies using business intelligence in innovative ways. Decide how you want to integrate BI to support your company objectives. After you define your operational definition of business intelligence, you should decide which divisions of your company to include first. Are you using business intelligence to understand and predict financial performance, human resources, supply chain, or inventory changes? Will you be analyzing a combination of these or something else entirely? The scope of analysis within the business needs to be clear before you move on to the next steps. Once the scope of analysis is clear, you need to choose what you want to measure within that data. Identify which metrics and reports would be the highest priority for your company’s leadership. These reports should include your key performance indicators (KPIs) that align with overall company goals to measure success. These can be internal metrics compared to past performance benchmarks, as well as external metrics. What KPIs indicate success in your industry? Competitive analysis is becoming a crucial part of business intelligence. BI tools are allowing organizations to monitor competitors’ performance, changes in the market, and customer behavior changes. You can do this by analyzing competitors’ case studies, blogs, articles, videos, etc. After defining your scope of business intelligence, you will probably realize just how big of a project it will be to implement BI. Now you must identify your people resources to implement your strategy. For more information, see </a:t>
            </a:r>
            <a:r>
              <a:rPr lang="en-US" sz="1800" dirty="0" smtClean="0">
                <a:hlinkClick r:id="rId3"/>
              </a:rPr>
              <a:t>Tableau Monitoring in Tableau Blueprint</a:t>
            </a:r>
            <a:r>
              <a:rPr lang="en-US" sz="1800" dirty="0" smtClean="0"/>
              <a:t>.</a:t>
            </a:r>
            <a:endParaRPr lang="en-US" sz="1800" dirty="0"/>
          </a:p>
        </p:txBody>
      </p:sp>
      <p:sp>
        <p:nvSpPr>
          <p:cNvPr id="3" name="Title 2"/>
          <p:cNvSpPr>
            <a:spLocks noGrp="1"/>
          </p:cNvSpPr>
          <p:nvPr>
            <p:ph type="title"/>
          </p:nvPr>
        </p:nvSpPr>
        <p:spPr>
          <a:xfrm>
            <a:off x="457200" y="274638"/>
            <a:ext cx="8229600" cy="153966"/>
          </a:xfrm>
        </p:spPr>
        <p:txBody>
          <a:bodyPr>
            <a:normAutofit fontScale="90000"/>
          </a:bodyPr>
          <a:lstStyle/>
          <a:p>
            <a:r>
              <a:rPr lang="en-US" sz="800" dirty="0" smtClean="0"/>
              <a:t>.</a:t>
            </a:r>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292935"/>
          </a:xfrm>
        </p:spPr>
        <p:txBody>
          <a:bodyPr>
            <a:normAutofit/>
          </a:bodyPr>
          <a:lstStyle/>
          <a:p>
            <a:r>
              <a:rPr lang="en-US" sz="1800" dirty="0" smtClean="0"/>
              <a:t>6. Prepare your data infrastructure</a:t>
            </a:r>
          </a:p>
          <a:p>
            <a:r>
              <a:rPr lang="en-US" sz="1800" dirty="0" smtClean="0"/>
              <a:t>Business intelligence must have clear data sources to perform an accurate analysis. Traditionally, BI platforms import data from a data warehouse. With modern BI, you can analyze data from multiple sources. We differentiate between two types of data: trusted and </a:t>
            </a:r>
            <a:r>
              <a:rPr lang="en-US" sz="1800" dirty="0" err="1" smtClean="0"/>
              <a:t>untrusted</a:t>
            </a:r>
            <a:r>
              <a:rPr lang="en-US" sz="1800" dirty="0" smtClean="0"/>
              <a:t>. Trusted data is stored in databases or easily imported into databases such as spreadsheets, customer relationship management (CRM) data, financial data, etc. This is the data you probably have used in previous business analytics. </a:t>
            </a:r>
            <a:r>
              <a:rPr lang="en-US" sz="1800" dirty="0" err="1" smtClean="0"/>
              <a:t>Untrusted</a:t>
            </a:r>
            <a:r>
              <a:rPr lang="en-US" sz="1800" dirty="0" smtClean="0"/>
              <a:t> data is information such as emails, conversations with customers, business processes, images, news items, trade journals, etc. With modern BI, you can bring </a:t>
            </a:r>
            <a:r>
              <a:rPr lang="en-US" sz="1800" dirty="0" err="1" smtClean="0"/>
              <a:t>untrusted</a:t>
            </a:r>
            <a:r>
              <a:rPr lang="en-US" sz="1800" dirty="0" smtClean="0"/>
              <a:t> data into a governed and secure environment for analysis. The BI team needs to survey stakeholders and information consumers to see what data sources they will need for analysis before deploying the BI platform. For more information, see </a:t>
            </a:r>
            <a:r>
              <a:rPr lang="en-US" sz="1800" dirty="0" smtClean="0">
                <a:hlinkClick r:id="rId2"/>
              </a:rPr>
              <a:t>Tableau Use Cases and Data Sources in Tableau Blueprint</a:t>
            </a:r>
            <a:r>
              <a:rPr lang="en-US" sz="1800" dirty="0" smtClean="0"/>
              <a:t>.</a:t>
            </a:r>
          </a:p>
          <a:p>
            <a:endParaRPr lang="en-US" sz="1800" dirty="0"/>
          </a:p>
        </p:txBody>
      </p:sp>
      <p:sp>
        <p:nvSpPr>
          <p:cNvPr id="3" name="Title 2"/>
          <p:cNvSpPr>
            <a:spLocks noGrp="1"/>
          </p:cNvSpPr>
          <p:nvPr>
            <p:ph type="title"/>
          </p:nvPr>
        </p:nvSpPr>
        <p:spPr>
          <a:xfrm>
            <a:off x="457200" y="274638"/>
            <a:ext cx="8229600" cy="225404"/>
          </a:xfrm>
        </p:spPr>
        <p:txBody>
          <a:bodyPr>
            <a:normAutofit/>
          </a:bodyPr>
          <a:lstStyle/>
          <a:p>
            <a:r>
              <a:rPr lang="en-US" sz="800" dirty="0" smtClean="0"/>
              <a:t>.</a:t>
            </a:r>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794"/>
            <a:ext cx="8229600" cy="5221497"/>
          </a:xfrm>
        </p:spPr>
        <p:txBody>
          <a:bodyPr>
            <a:normAutofit/>
          </a:bodyPr>
          <a:lstStyle/>
          <a:p>
            <a:pPr>
              <a:buNone/>
            </a:pPr>
            <a:r>
              <a:rPr lang="en-US" sz="1800" dirty="0" smtClean="0"/>
              <a:t>7. Develop a business intelligence roadmap</a:t>
            </a:r>
          </a:p>
          <a:p>
            <a:r>
              <a:rPr lang="en-US" sz="1800" dirty="0" smtClean="0"/>
              <a:t>The BI team should develop a roadmap for the implementation of your strategy. Here are things you should consider when creating a BI roadmap:</a:t>
            </a:r>
          </a:p>
          <a:p>
            <a:r>
              <a:rPr lang="en-US" sz="1800" dirty="0" smtClean="0"/>
              <a:t>Keep track of milestones and dependencies such as when your data warehouse will be ready</a:t>
            </a:r>
          </a:p>
          <a:p>
            <a:r>
              <a:rPr lang="en-US" sz="1800" dirty="0" smtClean="0"/>
              <a:t>Keep your eye on the future and adapt your roadmap when needed</a:t>
            </a:r>
          </a:p>
          <a:p>
            <a:r>
              <a:rPr lang="en-US" sz="1800" dirty="0" smtClean="0"/>
              <a:t>Be proactive, not reactive</a:t>
            </a:r>
          </a:p>
          <a:p>
            <a:r>
              <a:rPr lang="en-US" sz="1800" dirty="0" smtClean="0"/>
              <a:t>Decide when your platform will launch and when your data warehouse will be ready for your BI initiative. Be prepared to adapt your BI roadmap when needed. Business intelligence is beneficial when it’s proactive. If your BI strategy focuses on reacting to ad hoc reporting requests, you won’t use business intelligence to its full potential. Mark on your roadmap when new events happen such as new business, new initiatives, changes in the market, or changes in customer behavior.</a:t>
            </a:r>
          </a:p>
          <a:p>
            <a:endParaRPr lang="en-US" sz="1800" dirty="0"/>
          </a:p>
        </p:txBody>
      </p:sp>
      <p:sp>
        <p:nvSpPr>
          <p:cNvPr id="3" name="Title 2"/>
          <p:cNvSpPr>
            <a:spLocks noGrp="1"/>
          </p:cNvSpPr>
          <p:nvPr>
            <p:ph type="title"/>
          </p:nvPr>
        </p:nvSpPr>
        <p:spPr>
          <a:xfrm>
            <a:off x="457200" y="274638"/>
            <a:ext cx="8229600" cy="296842"/>
          </a:xfrm>
        </p:spPr>
        <p:txBody>
          <a:bodyPr>
            <a:normAutofit/>
          </a:bodyPr>
          <a:lstStyle/>
          <a:p>
            <a:r>
              <a:rPr lang="en-US" sz="800" dirty="0" smtClean="0"/>
              <a:t>.</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t>Tableau</a:t>
            </a:r>
            <a:r>
              <a:rPr lang="en-US" sz="2400" dirty="0" smtClean="0"/>
              <a:t> is a powerful and fastest growing data visualization tool used in the Business Intelligence Industry. It helps in simplifying raw data in a very easily understandable format. Tableau helps create the data that can be understood by professionals at any level in an organization. It also allows non-technical users to create customized dashboards</a:t>
            </a:r>
            <a:r>
              <a:rPr lang="en-US" sz="2400" dirty="0" smtClean="0"/>
              <a:t>.</a:t>
            </a:r>
          </a:p>
          <a:p>
            <a:endParaRPr lang="en-US" sz="2400" dirty="0" smtClean="0"/>
          </a:p>
          <a:p>
            <a:r>
              <a:rPr lang="en-US" sz="2400" dirty="0" smtClean="0"/>
              <a:t>Data analysis is very fast with Tableau tool and the visualizations created are in the form of dashboards and worksheets.</a:t>
            </a:r>
          </a:p>
          <a:p>
            <a:endParaRPr lang="en-US" sz="2400" dirty="0"/>
          </a:p>
        </p:txBody>
      </p:sp>
      <p:sp>
        <p:nvSpPr>
          <p:cNvPr id="3" name="Title 2"/>
          <p:cNvSpPr>
            <a:spLocks noGrp="1"/>
          </p:cNvSpPr>
          <p:nvPr>
            <p:ph type="title"/>
          </p:nvPr>
        </p:nvSpPr>
        <p:spPr/>
        <p:txBody>
          <a:bodyPr>
            <a:normAutofit/>
          </a:bodyPr>
          <a:lstStyle/>
          <a:p>
            <a:r>
              <a:rPr lang="en-US" sz="3200" dirty="0" smtClean="0"/>
              <a:t>What is Tableau?</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t>The start page in Tableau Desktop is a </a:t>
            </a:r>
            <a:r>
              <a:rPr lang="en-US" sz="2400" dirty="0" smtClean="0"/>
              <a:t>central location </a:t>
            </a:r>
            <a:r>
              <a:rPr lang="en-US" sz="2400" dirty="0" smtClean="0"/>
              <a:t>from which you can do the following</a:t>
            </a:r>
            <a:r>
              <a:rPr lang="en-US" sz="2400" dirty="0" smtClean="0"/>
              <a:t>:</a:t>
            </a:r>
          </a:p>
          <a:p>
            <a:pPr>
              <a:buNone/>
            </a:pPr>
            <a:endParaRPr lang="en-US" sz="2400" dirty="0" smtClean="0"/>
          </a:p>
          <a:p>
            <a:r>
              <a:rPr lang="en-US" sz="2400" dirty="0" smtClean="0"/>
              <a:t>Connect </a:t>
            </a:r>
            <a:r>
              <a:rPr lang="en-US" sz="2400" dirty="0" smtClean="0"/>
              <a:t>to your data</a:t>
            </a:r>
          </a:p>
          <a:p>
            <a:r>
              <a:rPr lang="en-US" sz="2400" dirty="0" smtClean="0"/>
              <a:t>Open your most recently used workbooks, and</a:t>
            </a:r>
          </a:p>
          <a:p>
            <a:r>
              <a:rPr lang="en-US" sz="2400" dirty="0" smtClean="0"/>
              <a:t>Discover and explore content produced by the Tableau community.</a:t>
            </a:r>
          </a:p>
          <a:p>
            <a:endParaRPr lang="en-US" sz="2400" dirty="0" smtClean="0"/>
          </a:p>
          <a:p>
            <a:pPr>
              <a:buNone/>
            </a:pPr>
            <a:r>
              <a:rPr lang="en-US" sz="2400" dirty="0" smtClean="0"/>
              <a:t>   The </a:t>
            </a:r>
            <a:r>
              <a:rPr lang="en-US" sz="2400" dirty="0" smtClean="0"/>
              <a:t>start page consists of three panes: </a:t>
            </a:r>
            <a:r>
              <a:rPr lang="en-US" sz="2400" b="1" dirty="0" smtClean="0"/>
              <a:t>Connect</a:t>
            </a:r>
            <a:r>
              <a:rPr lang="en-US" sz="2400" dirty="0" smtClean="0"/>
              <a:t>, </a:t>
            </a:r>
            <a:r>
              <a:rPr lang="en-US" sz="2400" b="1" dirty="0" smtClean="0"/>
              <a:t>Open</a:t>
            </a:r>
            <a:r>
              <a:rPr lang="en-US" sz="2400" dirty="0" smtClean="0"/>
              <a:t>, and </a:t>
            </a:r>
            <a:r>
              <a:rPr lang="en-US" sz="2400" b="1" dirty="0" smtClean="0"/>
              <a:t>Discover</a:t>
            </a:r>
            <a:r>
              <a:rPr lang="en-US" sz="2400" dirty="0" smtClean="0"/>
              <a:t>.</a:t>
            </a:r>
            <a:endParaRPr lang="en-US" sz="2400" dirty="0"/>
          </a:p>
        </p:txBody>
      </p:sp>
      <p:sp>
        <p:nvSpPr>
          <p:cNvPr id="3" name="Title 2"/>
          <p:cNvSpPr>
            <a:spLocks noGrp="1"/>
          </p:cNvSpPr>
          <p:nvPr>
            <p:ph type="title"/>
          </p:nvPr>
        </p:nvSpPr>
        <p:spPr/>
        <p:txBody>
          <a:bodyPr>
            <a:normAutofit/>
          </a:bodyPr>
          <a:lstStyle/>
          <a:p>
            <a:r>
              <a:rPr lang="en-US" sz="2800" dirty="0" smtClean="0"/>
              <a:t>Explain several option of the start page of tableau desktop.</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274638"/>
            <a:ext cx="8229600" cy="511156"/>
          </a:xfrm>
        </p:spPr>
        <p:txBody>
          <a:bodyPr>
            <a:normAutofit/>
          </a:bodyPr>
          <a:lstStyle/>
          <a:p>
            <a:r>
              <a:rPr lang="en-US" sz="800" dirty="0" smtClean="0"/>
              <a:t>.</a:t>
            </a:r>
            <a:endParaRPr lang="en-US" sz="800" dirty="0"/>
          </a:p>
        </p:txBody>
      </p:sp>
      <p:pic>
        <p:nvPicPr>
          <p:cNvPr id="1026" name="Picture 2" descr="C:\Users\om\Desktop\environment_startpage.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sz="2400" b="0" dirty="0" smtClean="0"/>
              <a:t>Connect</a:t>
            </a:r>
            <a:br>
              <a:rPr lang="en-US" sz="2400" b="0" dirty="0" smtClean="0"/>
            </a:br>
            <a:r>
              <a:rPr lang="en-US" sz="2400" b="0" dirty="0" smtClean="0"/>
              <a:t>Connect to data and open saved data sources</a:t>
            </a:r>
            <a:r>
              <a:rPr lang="en-US" sz="2400" b="0" dirty="0" smtClean="0"/>
              <a:t>.</a:t>
            </a:r>
            <a:endParaRPr lang="en-US" sz="2400" dirty="0"/>
          </a:p>
        </p:txBody>
      </p:sp>
      <p:pic>
        <p:nvPicPr>
          <p:cNvPr id="2050" name="Picture 2" descr="C:\Users\om\Desktop\environment_startpage_connect.png"/>
          <p:cNvPicPr>
            <a:picLocks noChangeAspect="1" noChangeArrowheads="1"/>
          </p:cNvPicPr>
          <p:nvPr/>
        </p:nvPicPr>
        <p:blipFill>
          <a:blip r:embed="rId2"/>
          <a:srcRect/>
          <a:stretch>
            <a:fillRect/>
          </a:stretch>
        </p:blipFill>
        <p:spPr bwMode="auto">
          <a:xfrm>
            <a:off x="0" y="1214422"/>
            <a:ext cx="9144000" cy="564357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286412"/>
          </a:xfrm>
        </p:spPr>
        <p:txBody>
          <a:bodyPr>
            <a:normAutofit/>
          </a:bodyPr>
          <a:lstStyle/>
          <a:p>
            <a:r>
              <a:rPr lang="en-US" sz="2000" dirty="0" smtClean="0"/>
              <a:t>On the </a:t>
            </a:r>
            <a:r>
              <a:rPr lang="en-US" sz="2000" b="1" dirty="0" smtClean="0"/>
              <a:t>Connect</a:t>
            </a:r>
            <a:r>
              <a:rPr lang="en-US" sz="2000" dirty="0" smtClean="0"/>
              <a:t> pane, you can do the following:</a:t>
            </a:r>
          </a:p>
          <a:p>
            <a:r>
              <a:rPr lang="en-US" sz="2000" b="1" dirty="0" smtClean="0"/>
              <a:t>Connect to data:</a:t>
            </a:r>
            <a:r>
              <a:rPr lang="en-US" sz="2000" dirty="0" smtClean="0"/>
              <a:t> Under </a:t>
            </a:r>
            <a:r>
              <a:rPr lang="en-US" sz="2000" b="1" dirty="0" smtClean="0"/>
              <a:t>To a File</a:t>
            </a:r>
            <a:r>
              <a:rPr lang="en-US" sz="2000" dirty="0" smtClean="0"/>
              <a:t>, connect to data stored in Microsoft Excel files, text files, Access files, Tableau extract files, and statistical files, such as SAS, SPSS, and R. Under </a:t>
            </a:r>
            <a:r>
              <a:rPr lang="en-US" sz="2000" b="1" dirty="0" smtClean="0"/>
              <a:t>To a Server</a:t>
            </a:r>
            <a:r>
              <a:rPr lang="en-US" sz="2000" dirty="0" smtClean="0"/>
              <a:t>, connect to data stored in databases like Microsoft SQL Server or Oracle. The server names listed in this section change based on which servers you connect to and how often.</a:t>
            </a:r>
          </a:p>
          <a:p>
            <a:r>
              <a:rPr lang="en-US" sz="2000" b="1" dirty="0" smtClean="0"/>
              <a:t>Open saved data sources:</a:t>
            </a:r>
            <a:r>
              <a:rPr lang="en-US" sz="2000" dirty="0" smtClean="0"/>
              <a:t> Quickly open data sources that you have previously saved to your My Tableau Repository directory. Also, Tableau provides sample saved data sources that you can use to explore Tableau Desktop functionality. To follow along with examples in the Tableau Desktop documentation, you'll usually use the </a:t>
            </a:r>
            <a:r>
              <a:rPr lang="en-US" sz="2000" b="1" dirty="0" smtClean="0"/>
              <a:t>Sample – Superstore</a:t>
            </a:r>
            <a:r>
              <a:rPr lang="en-US" sz="2000" dirty="0" smtClean="0"/>
              <a:t> data source.</a:t>
            </a:r>
          </a:p>
          <a:p>
            <a:pPr>
              <a:buNone/>
            </a:pPr>
            <a:endParaRPr lang="en-US" sz="2000" dirty="0" smtClean="0"/>
          </a:p>
          <a:p>
            <a:endParaRPr lang="en-US" sz="2000" dirty="0"/>
          </a:p>
        </p:txBody>
      </p:sp>
      <p:sp>
        <p:nvSpPr>
          <p:cNvPr id="3" name="Title 2"/>
          <p:cNvSpPr>
            <a:spLocks noGrp="1"/>
          </p:cNvSpPr>
          <p:nvPr>
            <p:ph type="title"/>
          </p:nvPr>
        </p:nvSpPr>
        <p:spPr>
          <a:xfrm>
            <a:off x="457200" y="274638"/>
            <a:ext cx="8229600" cy="439718"/>
          </a:xfrm>
        </p:spPr>
        <p:txBody>
          <a:bodyPr>
            <a:normAutofit/>
          </a:bodyPr>
          <a:lstStyle/>
          <a:p>
            <a:r>
              <a:rPr lang="en-US" sz="800" dirty="0" smtClean="0"/>
              <a: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sz="2400" b="0" dirty="0" smtClean="0"/>
              <a:t>Open</a:t>
            </a:r>
            <a:br>
              <a:rPr lang="en-US" sz="2400" b="0" dirty="0" smtClean="0"/>
            </a:br>
            <a:r>
              <a:rPr lang="en-US" sz="2400" b="0" dirty="0" smtClean="0"/>
              <a:t>Open recent workbooks, pin workbooks to the start page, and explore sample workbooks</a:t>
            </a:r>
            <a:r>
              <a:rPr lang="en-US" sz="2400" b="0" dirty="0" smtClean="0"/>
              <a:t>.</a:t>
            </a:r>
            <a:endParaRPr lang="en-US" sz="2400" dirty="0"/>
          </a:p>
        </p:txBody>
      </p:sp>
      <p:pic>
        <p:nvPicPr>
          <p:cNvPr id="3074" name="Picture 2" descr="C:\Users\om\Desktop\environment_startpage_open.png"/>
          <p:cNvPicPr>
            <a:picLocks noChangeAspect="1" noChangeArrowheads="1"/>
          </p:cNvPicPr>
          <p:nvPr/>
        </p:nvPicPr>
        <p:blipFill>
          <a:blip r:embed="rId2"/>
          <a:srcRect/>
          <a:stretch>
            <a:fillRect/>
          </a:stretch>
        </p:blipFill>
        <p:spPr bwMode="auto">
          <a:xfrm>
            <a:off x="0" y="1285860"/>
            <a:ext cx="9144000" cy="55721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14356"/>
            <a:ext cx="8229600" cy="5500726"/>
          </a:xfrm>
        </p:spPr>
        <p:txBody>
          <a:bodyPr>
            <a:normAutofit fontScale="92500" lnSpcReduction="10000"/>
          </a:bodyPr>
          <a:lstStyle/>
          <a:p>
            <a:r>
              <a:rPr lang="en-US" sz="2000" dirty="0" smtClean="0"/>
              <a:t>On the </a:t>
            </a:r>
            <a:r>
              <a:rPr lang="en-US" sz="2000" b="1" dirty="0" smtClean="0"/>
              <a:t>Open</a:t>
            </a:r>
            <a:r>
              <a:rPr lang="en-US" sz="2000" dirty="0" smtClean="0"/>
              <a:t> pane, you can do the following:</a:t>
            </a:r>
          </a:p>
          <a:p>
            <a:r>
              <a:rPr lang="en-US" sz="2000" b="1" dirty="0" smtClean="0"/>
              <a:t>Open recently opened workbooks:</a:t>
            </a:r>
            <a:r>
              <a:rPr lang="en-US" sz="2000" dirty="0" smtClean="0"/>
              <a:t> When you open Tableau Desktop for the first time, this pane is empty. As you create and save new workbooks, the most recently opened workbooks appear here. Click the workbook thumbnail to open a workbook, or if you don't see a workbook thumbnail, click the </a:t>
            </a:r>
            <a:r>
              <a:rPr lang="en-US" sz="2000" b="1" dirty="0" smtClean="0"/>
              <a:t>Open a Workbook</a:t>
            </a:r>
            <a:r>
              <a:rPr lang="en-US" sz="2000" dirty="0" smtClean="0"/>
              <a:t> link to find other workbooks that are saved to your computer.</a:t>
            </a:r>
          </a:p>
          <a:p>
            <a:r>
              <a:rPr lang="en-US" sz="2000" b="1" dirty="0" smtClean="0"/>
              <a:t>Pin workbooks:</a:t>
            </a:r>
            <a:r>
              <a:rPr lang="en-US" sz="2000" dirty="0" smtClean="0"/>
              <a:t> You can pin workbooks to the start page by clicking the pin icon that appears in the top-left corner of the workbook thumbnail. Pinned workbooks always appear on the start page, even if they weren't opened recently. To remove a recently opened or pinned workbook, hover over the workbook thumbnail, and then click the "x" that appears. The workbook thumbnail is removed immediately but will show again with your most recently used workbooks the next time you open Tableau Desktop.</a:t>
            </a:r>
          </a:p>
          <a:p>
            <a:r>
              <a:rPr lang="en-US" sz="2000" b="1" dirty="0" smtClean="0"/>
              <a:t>Explore sample workbooks:</a:t>
            </a:r>
            <a:r>
              <a:rPr lang="en-US" sz="2000" dirty="0" smtClean="0"/>
              <a:t> Open and explore sample workbooks</a:t>
            </a:r>
            <a:r>
              <a:rPr lang="en-US" sz="2000" dirty="0" smtClean="0"/>
              <a:t>.</a:t>
            </a:r>
            <a:endParaRPr lang="en-US" sz="2000" dirty="0" smtClean="0"/>
          </a:p>
        </p:txBody>
      </p:sp>
      <p:sp>
        <p:nvSpPr>
          <p:cNvPr id="3" name="Title 2"/>
          <p:cNvSpPr>
            <a:spLocks noGrp="1"/>
          </p:cNvSpPr>
          <p:nvPr>
            <p:ph type="title"/>
          </p:nvPr>
        </p:nvSpPr>
        <p:spPr>
          <a:xfrm>
            <a:off x="457200" y="274638"/>
            <a:ext cx="8229600" cy="296842"/>
          </a:xfrm>
        </p:spPr>
        <p:txBody>
          <a:bodyPr>
            <a:normAutofit/>
          </a:bodyPr>
          <a:lstStyle/>
          <a:p>
            <a:r>
              <a:rPr lang="en-US" sz="800" dirty="0" smtClean="0"/>
              <a: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800" dirty="0" smtClean="0"/>
              <a:t>.</a:t>
            </a:r>
            <a:endParaRPr lang="en-US" sz="800" dirty="0"/>
          </a:p>
        </p:txBody>
      </p:sp>
      <p:sp>
        <p:nvSpPr>
          <p:cNvPr id="3" name="Title 2"/>
          <p:cNvSpPr>
            <a:spLocks noGrp="1"/>
          </p:cNvSpPr>
          <p:nvPr>
            <p:ph type="title"/>
          </p:nvPr>
        </p:nvSpPr>
        <p:spPr/>
        <p:txBody>
          <a:bodyPr>
            <a:normAutofit fontScale="90000"/>
          </a:bodyPr>
          <a:lstStyle/>
          <a:p>
            <a:r>
              <a:rPr lang="en-US" sz="2400" b="0" dirty="0" smtClean="0"/>
              <a:t>Discover</a:t>
            </a:r>
            <a:br>
              <a:rPr lang="en-US" sz="2400" b="0" dirty="0" smtClean="0"/>
            </a:br>
            <a:r>
              <a:rPr lang="en-US" sz="2400" b="0" dirty="0" smtClean="0"/>
              <a:t>See popular views in Tableau Public, read blog posts and news about Tableau, and find training videos and tutorials to help you get started</a:t>
            </a:r>
            <a:r>
              <a:rPr lang="en-US" sz="2400" b="0" dirty="0" smtClean="0"/>
              <a:t>.</a:t>
            </a:r>
            <a:endParaRPr lang="en-US" sz="2400" dirty="0"/>
          </a:p>
        </p:txBody>
      </p:sp>
      <p:pic>
        <p:nvPicPr>
          <p:cNvPr id="4098" name="Picture 2" descr="C:\Users\om\Desktop\environment_startpage_discover.png"/>
          <p:cNvPicPr>
            <a:picLocks noChangeAspect="1" noChangeArrowheads="1"/>
          </p:cNvPicPr>
          <p:nvPr/>
        </p:nvPicPr>
        <p:blipFill>
          <a:blip r:embed="rId2"/>
          <a:srcRect/>
          <a:stretch>
            <a:fillRect/>
          </a:stretch>
        </p:blipFill>
        <p:spPr bwMode="auto">
          <a:xfrm>
            <a:off x="2857488" y="1500174"/>
            <a:ext cx="2628900" cy="535782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TotalTime>
  <Words>994</Words>
  <Application>Microsoft Office PowerPoint</Application>
  <PresentationFormat>On-screen Show (4:3)</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                  Tableau               </vt:lpstr>
      <vt:lpstr>What is Tableau?</vt:lpstr>
      <vt:lpstr>Explain several option of the start page of tableau desktop.</vt:lpstr>
      <vt:lpstr>.</vt:lpstr>
      <vt:lpstr>Connect Connect to data and open saved data sources.</vt:lpstr>
      <vt:lpstr>.</vt:lpstr>
      <vt:lpstr>Open Open recent workbooks, pin workbooks to the start page, and explore sample workbooks.</vt:lpstr>
      <vt:lpstr>.</vt:lpstr>
      <vt:lpstr>Discover See popular views in Tableau Public, read blog posts and news about Tableau, and find training videos and tutorials to help you get started.</vt:lpstr>
      <vt:lpstr>Explain data architecture?</vt:lpstr>
      <vt:lpstr>Explain all the steps of process BI project?</vt:lpstr>
      <vt:lpstr>.</vt:lpstr>
      <vt:lpstr>.</vt:lpstr>
      <vt:lpstr>.</vt:lpstr>
      <vt:lpstr>.</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om</dc:creator>
  <cp:lastModifiedBy>om</cp:lastModifiedBy>
  <cp:revision>6</cp:revision>
  <dcterms:created xsi:type="dcterms:W3CDTF">2022-02-08T08:34:33Z</dcterms:created>
  <dcterms:modified xsi:type="dcterms:W3CDTF">2022-02-08T09:29:52Z</dcterms:modified>
</cp:coreProperties>
</file>