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2aedbc38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2aedbc38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2aedbc38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2aedbc38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2aedbc38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2aedbc38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2aedbc38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2aedbc38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2aedbc38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2aedbc38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2aedbc38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2aedbc38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2aedbc38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2aedbc38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2aedbc38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2aedbc38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2aedbc38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2aedbc38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2aedbc38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2aedbc38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900"/>
              <a:t>Analysis</a:t>
            </a:r>
            <a:r>
              <a:rPr lang="en-GB" sz="3900"/>
              <a:t> of </a:t>
            </a:r>
            <a:r>
              <a:rPr lang="en-GB" sz="3900">
                <a:solidFill>
                  <a:schemeClr val="accent4"/>
                </a:solidFill>
              </a:rPr>
              <a:t>Social Buzz</a:t>
            </a:r>
            <a:r>
              <a:rPr lang="en-GB" sz="3900"/>
              <a:t> Data</a:t>
            </a:r>
            <a:endParaRPr sz="39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u="sng">
                <a:solidFill>
                  <a:schemeClr val="accent4"/>
                </a:solidFill>
              </a:rPr>
              <a:t>SUMMARY</a:t>
            </a:r>
            <a:endParaRPr i="1" u="sng">
              <a:solidFill>
                <a:schemeClr val="accent4"/>
              </a:solidFill>
            </a:endParaRPr>
          </a:p>
        </p:txBody>
      </p:sp>
      <p:sp>
        <p:nvSpPr>
          <p:cNvPr id="343" name="Google Shape;343;p22"/>
          <p:cNvSpPr txBox="1"/>
          <p:nvPr>
            <p:ph idx="1" type="body"/>
          </p:nvPr>
        </p:nvSpPr>
        <p:spPr>
          <a:xfrm>
            <a:off x="1303800" y="1208150"/>
            <a:ext cx="7030500" cy="359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b="1" lang="en-GB">
                <a:solidFill>
                  <a:schemeClr val="lt1"/>
                </a:solidFill>
              </a:rPr>
              <a:t>“Animals” and “Science” are most popular content on the platform </a:t>
            </a:r>
            <a:r>
              <a:rPr b="1" lang="en-GB">
                <a:solidFill>
                  <a:schemeClr val="lt1"/>
                </a:solidFill>
              </a:rPr>
              <a:t>according</a:t>
            </a:r>
            <a:r>
              <a:rPr b="1" lang="en-GB">
                <a:solidFill>
                  <a:schemeClr val="lt1"/>
                </a:solidFill>
              </a:rPr>
              <a:t> to data. People enjoy contented related to life and facts.</a:t>
            </a:r>
            <a:endParaRPr b="1">
              <a:solidFill>
                <a:schemeClr val="lt1"/>
              </a:solidFill>
            </a:endParaRPr>
          </a:p>
          <a:p>
            <a:pPr indent="-311150" lvl="0" marL="457200" rtl="0" algn="l">
              <a:spcBef>
                <a:spcPts val="0"/>
              </a:spcBef>
              <a:spcAft>
                <a:spcPts val="0"/>
              </a:spcAft>
              <a:buClr>
                <a:schemeClr val="lt1"/>
              </a:buClr>
              <a:buSzPts val="1300"/>
              <a:buChar char="❖"/>
            </a:pPr>
            <a:r>
              <a:rPr b="1" lang="en-GB">
                <a:solidFill>
                  <a:schemeClr val="lt1"/>
                </a:solidFill>
              </a:rPr>
              <a:t>Food is very common with 2 categories in the Top 5, in this, “Healthy eating” is ranking the Highest in food categories. This insights can be used to start some campaigns on platform which can promote healthy foods which in turn can get more user interactions.</a:t>
            </a:r>
            <a:endParaRPr b="1">
              <a:solidFill>
                <a:schemeClr val="lt1"/>
              </a:solidFill>
            </a:endParaRPr>
          </a:p>
          <a:p>
            <a:pPr indent="-311150" lvl="0" marL="457200" rtl="0" algn="l">
              <a:spcBef>
                <a:spcPts val="0"/>
              </a:spcBef>
              <a:spcAft>
                <a:spcPts val="0"/>
              </a:spcAft>
              <a:buClr>
                <a:schemeClr val="lt1"/>
              </a:buClr>
              <a:buSzPts val="1300"/>
              <a:buChar char="❖"/>
            </a:pPr>
            <a:r>
              <a:rPr b="1" lang="en-GB">
                <a:solidFill>
                  <a:schemeClr val="lt1"/>
                </a:solidFill>
              </a:rPr>
              <a:t>The platform has wide variety of categories but needs to merge some categories like “Tennis” and “Soccer” can be added under one </a:t>
            </a:r>
            <a:r>
              <a:rPr b="1" lang="en-GB">
                <a:solidFill>
                  <a:schemeClr val="lt1"/>
                </a:solidFill>
              </a:rPr>
              <a:t>single</a:t>
            </a:r>
            <a:r>
              <a:rPr b="1" lang="en-GB">
                <a:solidFill>
                  <a:schemeClr val="lt1"/>
                </a:solidFill>
              </a:rPr>
              <a:t> category of sports with </a:t>
            </a:r>
            <a:r>
              <a:rPr b="1" lang="en-GB">
                <a:solidFill>
                  <a:schemeClr val="lt1"/>
                </a:solidFill>
              </a:rPr>
              <a:t>further</a:t>
            </a:r>
            <a:r>
              <a:rPr b="1" lang="en-GB">
                <a:solidFill>
                  <a:schemeClr val="lt1"/>
                </a:solidFill>
              </a:rPr>
              <a:t> subcategories. Similarly, “Dog” can be Merged with “Animals”.</a:t>
            </a:r>
            <a:endParaRPr b="1">
              <a:solidFill>
                <a:schemeClr val="lt1"/>
              </a:solidFill>
            </a:endParaRPr>
          </a:p>
          <a:p>
            <a:pPr indent="0" lvl="0" marL="457200" rtl="0" algn="l">
              <a:spcBef>
                <a:spcPts val="1200"/>
              </a:spcBef>
              <a:spcAft>
                <a:spcPts val="0"/>
              </a:spcAft>
              <a:buNone/>
            </a:pPr>
            <a:r>
              <a:t/>
            </a:r>
            <a:endParaRPr b="1">
              <a:solidFill>
                <a:schemeClr val="lt1"/>
              </a:solidFill>
            </a:endParaRPr>
          </a:p>
          <a:p>
            <a:pPr indent="0" lvl="0" marL="457200" rtl="0" algn="l">
              <a:spcBef>
                <a:spcPts val="1200"/>
              </a:spcBef>
              <a:spcAft>
                <a:spcPts val="1200"/>
              </a:spcAft>
              <a:buNone/>
            </a:pPr>
            <a:r>
              <a:rPr b="1" lang="en-GB">
                <a:solidFill>
                  <a:schemeClr val="lt1"/>
                </a:solidFill>
              </a:rPr>
              <a:t>This was an insightful analysis of the user interaction with the content on the platform. We intend to take further analysis of the large scale data with real time to understand your business more clearly. </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a:p>
            <a:pPr indent="0" lvl="0" marL="0" rtl="0" algn="l">
              <a:spcBef>
                <a:spcPts val="0"/>
              </a:spcBef>
              <a:spcAft>
                <a:spcPts val="0"/>
              </a:spcAft>
              <a:buNone/>
            </a:pPr>
            <a:r>
              <a:rPr lang="en-GB" sz="1600"/>
              <a:t>(Any Questions?...)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3000" u="sng">
                <a:solidFill>
                  <a:schemeClr val="accent4"/>
                </a:solidFill>
              </a:rPr>
              <a:t>AGENDA</a:t>
            </a:r>
            <a:endParaRPr i="1" sz="3000" u="sng">
              <a:solidFill>
                <a:schemeClr val="accent4"/>
              </a:solidFill>
            </a:endParaRPr>
          </a:p>
        </p:txBody>
      </p:sp>
      <p:sp>
        <p:nvSpPr>
          <p:cNvPr id="284" name="Google Shape;284;p14"/>
          <p:cNvSpPr txBox="1"/>
          <p:nvPr>
            <p:ph idx="1" type="body"/>
          </p:nvPr>
        </p:nvSpPr>
        <p:spPr>
          <a:xfrm>
            <a:off x="1303800" y="1681925"/>
            <a:ext cx="7030500" cy="30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GB" sz="1500">
                <a:solidFill>
                  <a:schemeClr val="lt1"/>
                </a:solidFill>
              </a:rPr>
              <a:t>Project Recap</a:t>
            </a:r>
            <a:endParaRPr b="1" i="1" sz="1500">
              <a:solidFill>
                <a:schemeClr val="lt1"/>
              </a:solidFill>
            </a:endParaRPr>
          </a:p>
          <a:p>
            <a:pPr indent="0" lvl="0" marL="0" rtl="0" algn="l">
              <a:spcBef>
                <a:spcPts val="1200"/>
              </a:spcBef>
              <a:spcAft>
                <a:spcPts val="0"/>
              </a:spcAft>
              <a:buNone/>
            </a:pPr>
            <a:r>
              <a:rPr b="1" i="1" lang="en-GB" sz="1500">
                <a:solidFill>
                  <a:schemeClr val="lt1"/>
                </a:solidFill>
              </a:rPr>
              <a:t>Problem</a:t>
            </a:r>
            <a:endParaRPr b="1" i="1" sz="1500">
              <a:solidFill>
                <a:schemeClr val="lt1"/>
              </a:solidFill>
            </a:endParaRPr>
          </a:p>
          <a:p>
            <a:pPr indent="0" lvl="0" marL="0" rtl="0" algn="l">
              <a:spcBef>
                <a:spcPts val="1200"/>
              </a:spcBef>
              <a:spcAft>
                <a:spcPts val="0"/>
              </a:spcAft>
              <a:buNone/>
            </a:pPr>
            <a:r>
              <a:rPr b="1" i="1" lang="en-GB" sz="1500">
                <a:solidFill>
                  <a:schemeClr val="lt1"/>
                </a:solidFill>
              </a:rPr>
              <a:t>Analytics Team</a:t>
            </a:r>
            <a:endParaRPr b="1" i="1" sz="1500">
              <a:solidFill>
                <a:schemeClr val="lt1"/>
              </a:solidFill>
            </a:endParaRPr>
          </a:p>
          <a:p>
            <a:pPr indent="0" lvl="0" marL="0" rtl="0" algn="l">
              <a:spcBef>
                <a:spcPts val="1200"/>
              </a:spcBef>
              <a:spcAft>
                <a:spcPts val="0"/>
              </a:spcAft>
              <a:buNone/>
            </a:pPr>
            <a:r>
              <a:rPr b="1" i="1" lang="en-GB" sz="1500">
                <a:solidFill>
                  <a:schemeClr val="lt1"/>
                </a:solidFill>
              </a:rPr>
              <a:t>Process</a:t>
            </a:r>
            <a:endParaRPr b="1" i="1" sz="1500">
              <a:solidFill>
                <a:schemeClr val="lt1"/>
              </a:solidFill>
            </a:endParaRPr>
          </a:p>
          <a:p>
            <a:pPr indent="0" lvl="0" marL="0" rtl="0" algn="l">
              <a:spcBef>
                <a:spcPts val="1200"/>
              </a:spcBef>
              <a:spcAft>
                <a:spcPts val="0"/>
              </a:spcAft>
              <a:buNone/>
            </a:pPr>
            <a:r>
              <a:rPr b="1" i="1" lang="en-GB" sz="1500">
                <a:solidFill>
                  <a:schemeClr val="lt1"/>
                </a:solidFill>
              </a:rPr>
              <a:t>Insights</a:t>
            </a:r>
            <a:endParaRPr b="1" i="1" sz="1500">
              <a:solidFill>
                <a:schemeClr val="lt1"/>
              </a:solidFill>
            </a:endParaRPr>
          </a:p>
          <a:p>
            <a:pPr indent="0" lvl="0" marL="0" rtl="0" algn="l">
              <a:spcBef>
                <a:spcPts val="1200"/>
              </a:spcBef>
              <a:spcAft>
                <a:spcPts val="0"/>
              </a:spcAft>
              <a:buNone/>
            </a:pPr>
            <a:r>
              <a:rPr b="1" i="1" lang="en-GB" sz="1500">
                <a:solidFill>
                  <a:schemeClr val="lt1"/>
                </a:solidFill>
              </a:rPr>
              <a:t>Summary</a:t>
            </a:r>
            <a:endParaRPr b="1" i="1" sz="1500">
              <a:solidFill>
                <a:schemeClr val="lt1"/>
              </a:solidFill>
            </a:endParaRPr>
          </a:p>
          <a:p>
            <a:pPr indent="0" lvl="0" marL="0" rtl="0" algn="l">
              <a:spcBef>
                <a:spcPts val="1200"/>
              </a:spcBef>
              <a:spcAft>
                <a:spcPts val="1200"/>
              </a:spcAft>
              <a:buNone/>
            </a:pPr>
            <a:r>
              <a:t/>
            </a:r>
            <a:endParaRPr b="1" i="1" sz="1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44575" y="315450"/>
            <a:ext cx="7030500" cy="8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u="sng">
                <a:solidFill>
                  <a:schemeClr val="accent4"/>
                </a:solidFill>
              </a:rPr>
              <a:t>PROJECT RECAP</a:t>
            </a:r>
            <a:endParaRPr i="1" u="sng">
              <a:solidFill>
                <a:schemeClr val="accent4"/>
              </a:solidFill>
            </a:endParaRPr>
          </a:p>
        </p:txBody>
      </p:sp>
      <p:sp>
        <p:nvSpPr>
          <p:cNvPr id="290" name="Google Shape;290;p15"/>
          <p:cNvSpPr txBox="1"/>
          <p:nvPr>
            <p:ph idx="1" type="body"/>
          </p:nvPr>
        </p:nvSpPr>
        <p:spPr>
          <a:xfrm>
            <a:off x="1303800" y="1172550"/>
            <a:ext cx="7030500" cy="3600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1400">
                <a:solidFill>
                  <a:schemeClr val="lt1"/>
                </a:solidFill>
              </a:rPr>
              <a:t>Social Buzz is Technology platform which emphasizes on content by keeping all users anonymous, only tracking user reactions on every piece of content. </a:t>
            </a:r>
            <a:endParaRPr b="1" sz="1400">
              <a:solidFill>
                <a:schemeClr val="lt1"/>
              </a:solidFill>
            </a:endParaRPr>
          </a:p>
          <a:p>
            <a:pPr indent="0" lvl="0" marL="0" rtl="0" algn="l">
              <a:lnSpc>
                <a:spcPct val="105000"/>
              </a:lnSpc>
              <a:spcBef>
                <a:spcPts val="1200"/>
              </a:spcBef>
              <a:spcAft>
                <a:spcPts val="0"/>
              </a:spcAft>
              <a:buNone/>
            </a:pPr>
            <a:r>
              <a:rPr b="1" lang="en-GB" sz="1400">
                <a:solidFill>
                  <a:schemeClr val="lt1"/>
                </a:solidFill>
              </a:rPr>
              <a:t>It is scaling at very quick pace and hence they need the help of an advisory firm to oversee their scaling process effectively.</a:t>
            </a:r>
            <a:endParaRPr b="1" sz="1400">
              <a:solidFill>
                <a:schemeClr val="lt1"/>
              </a:solidFill>
            </a:endParaRPr>
          </a:p>
          <a:p>
            <a:pPr indent="0" lvl="0" marL="0" rtl="0" algn="l">
              <a:lnSpc>
                <a:spcPct val="105000"/>
              </a:lnSpc>
              <a:spcBef>
                <a:spcPts val="1200"/>
              </a:spcBef>
              <a:spcAft>
                <a:spcPts val="0"/>
              </a:spcAft>
              <a:buNone/>
            </a:pPr>
            <a:r>
              <a:rPr b="1" lang="en-GB" sz="1400">
                <a:solidFill>
                  <a:schemeClr val="lt1"/>
                </a:solidFill>
              </a:rPr>
              <a:t>To start engagement with Social Buzz, Accenture is running a 3 month initial project in order to prove to them that we are the best firm to work with. </a:t>
            </a:r>
            <a:endParaRPr b="1" sz="1400">
              <a:solidFill>
                <a:schemeClr val="lt1"/>
              </a:solidFill>
            </a:endParaRPr>
          </a:p>
          <a:p>
            <a:pPr indent="0" lvl="0" marL="0" rtl="0" algn="l">
              <a:lnSpc>
                <a:spcPct val="105000"/>
              </a:lnSpc>
              <a:spcBef>
                <a:spcPts val="1200"/>
              </a:spcBef>
              <a:spcAft>
                <a:spcPts val="0"/>
              </a:spcAft>
              <a:buNone/>
            </a:pPr>
            <a:r>
              <a:rPr b="1" lang="en-GB" sz="1400">
                <a:solidFill>
                  <a:schemeClr val="lt1"/>
                </a:solidFill>
              </a:rPr>
              <a:t>They are expecting the following: </a:t>
            </a:r>
            <a:endParaRPr b="1" sz="1400">
              <a:solidFill>
                <a:schemeClr val="lt1"/>
              </a:solidFill>
            </a:endParaRPr>
          </a:p>
          <a:p>
            <a:pPr indent="0" lvl="0" marL="0" rtl="0" algn="l">
              <a:lnSpc>
                <a:spcPct val="105000"/>
              </a:lnSpc>
              <a:spcBef>
                <a:spcPts val="1200"/>
              </a:spcBef>
              <a:spcAft>
                <a:spcPts val="0"/>
              </a:spcAft>
              <a:buNone/>
            </a:pPr>
            <a:r>
              <a:rPr b="1" lang="en-GB" sz="1400">
                <a:solidFill>
                  <a:schemeClr val="lt1"/>
                </a:solidFill>
              </a:rPr>
              <a:t>- An audit of their big data practice.</a:t>
            </a:r>
            <a:endParaRPr b="1" sz="1400">
              <a:solidFill>
                <a:schemeClr val="lt1"/>
              </a:solidFill>
            </a:endParaRPr>
          </a:p>
          <a:p>
            <a:pPr indent="0" lvl="0" marL="0" rtl="0" algn="l">
              <a:lnSpc>
                <a:spcPct val="105000"/>
              </a:lnSpc>
              <a:spcBef>
                <a:spcPts val="1200"/>
              </a:spcBef>
              <a:spcAft>
                <a:spcPts val="0"/>
              </a:spcAft>
              <a:buNone/>
            </a:pPr>
            <a:r>
              <a:rPr b="1" lang="en-GB" sz="1400">
                <a:solidFill>
                  <a:schemeClr val="lt1"/>
                </a:solidFill>
              </a:rPr>
              <a:t>- Recommendations for a successful IPO.</a:t>
            </a:r>
            <a:endParaRPr b="1" sz="1400">
              <a:solidFill>
                <a:schemeClr val="lt1"/>
              </a:solidFill>
            </a:endParaRPr>
          </a:p>
          <a:p>
            <a:pPr indent="0" lvl="0" marL="0" rtl="0" algn="l">
              <a:lnSpc>
                <a:spcPct val="105000"/>
              </a:lnSpc>
              <a:spcBef>
                <a:spcPts val="1200"/>
              </a:spcBef>
              <a:spcAft>
                <a:spcPts val="1200"/>
              </a:spcAft>
              <a:buNone/>
            </a:pPr>
            <a:r>
              <a:rPr b="1" lang="en-GB" sz="1400">
                <a:solidFill>
                  <a:schemeClr val="lt1"/>
                </a:solidFill>
              </a:rPr>
              <a:t>- An analysis of their content categories that highlights the top 5 categories with the largest aggregate popularity. </a:t>
            </a:r>
            <a:endParaRPr b="1" sz="1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266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u="sng">
                <a:solidFill>
                  <a:schemeClr val="accent4"/>
                </a:solidFill>
              </a:rPr>
              <a:t>PROBLEM</a:t>
            </a:r>
            <a:endParaRPr i="1" u="sng">
              <a:solidFill>
                <a:schemeClr val="accent4"/>
              </a:solidFill>
            </a:endParaRPr>
          </a:p>
        </p:txBody>
      </p:sp>
      <p:sp>
        <p:nvSpPr>
          <p:cNvPr id="296" name="Google Shape;296;p16"/>
          <p:cNvSpPr txBox="1"/>
          <p:nvPr>
            <p:ph idx="1" type="body"/>
          </p:nvPr>
        </p:nvSpPr>
        <p:spPr>
          <a:xfrm>
            <a:off x="1303800" y="1350275"/>
            <a:ext cx="7030500" cy="34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chemeClr val="lt1"/>
                </a:solidFill>
              </a:rPr>
              <a:t>Over the past 5 years, Social Buzz has reached over </a:t>
            </a:r>
            <a:r>
              <a:rPr b="1" lang="en-GB" sz="2000">
                <a:solidFill>
                  <a:schemeClr val="lt1"/>
                </a:solidFill>
              </a:rPr>
              <a:t>500 </a:t>
            </a:r>
            <a:r>
              <a:rPr b="1" lang="en-GB" sz="1400">
                <a:solidFill>
                  <a:schemeClr val="lt1"/>
                </a:solidFill>
              </a:rPr>
              <a:t>million active users each month. </a:t>
            </a:r>
            <a:endParaRPr b="1" sz="1400">
              <a:solidFill>
                <a:schemeClr val="lt1"/>
              </a:solidFill>
            </a:endParaRPr>
          </a:p>
          <a:p>
            <a:pPr indent="0" lvl="0" marL="0" rtl="0" algn="l">
              <a:spcBef>
                <a:spcPts val="1200"/>
              </a:spcBef>
              <a:spcAft>
                <a:spcPts val="0"/>
              </a:spcAft>
              <a:buNone/>
            </a:pPr>
            <a:r>
              <a:rPr b="1" lang="en-GB" sz="1400">
                <a:solidFill>
                  <a:schemeClr val="lt1"/>
                </a:solidFill>
              </a:rPr>
              <a:t>The amount of data that they create, collect and must analyze is huge. </a:t>
            </a:r>
            <a:endParaRPr b="1" sz="1400">
              <a:solidFill>
                <a:schemeClr val="lt1"/>
              </a:solidFill>
            </a:endParaRPr>
          </a:p>
          <a:p>
            <a:pPr indent="0" lvl="0" marL="0" rtl="0" algn="l">
              <a:spcBef>
                <a:spcPts val="1200"/>
              </a:spcBef>
              <a:spcAft>
                <a:spcPts val="0"/>
              </a:spcAft>
              <a:buNone/>
            </a:pPr>
            <a:r>
              <a:rPr b="1" lang="en-GB" sz="1400">
                <a:solidFill>
                  <a:schemeClr val="lt1"/>
                </a:solidFill>
              </a:rPr>
              <a:t>Every day over</a:t>
            </a:r>
            <a:r>
              <a:rPr b="1" lang="en-GB" sz="2000">
                <a:solidFill>
                  <a:schemeClr val="lt1"/>
                </a:solidFill>
              </a:rPr>
              <a:t> 100,000</a:t>
            </a:r>
            <a:r>
              <a:rPr b="1" lang="en-GB" sz="1400">
                <a:solidFill>
                  <a:schemeClr val="lt1"/>
                </a:solidFill>
              </a:rPr>
              <a:t> pieces of content, or </a:t>
            </a:r>
            <a:r>
              <a:rPr b="1" lang="en-GB" sz="1900">
                <a:solidFill>
                  <a:schemeClr val="lt1"/>
                </a:solidFill>
              </a:rPr>
              <a:t>3,65,00,000</a:t>
            </a:r>
            <a:r>
              <a:rPr b="1" lang="en-GB" sz="1400">
                <a:solidFill>
                  <a:schemeClr val="lt1"/>
                </a:solidFill>
              </a:rPr>
              <a:t> pieces per year!!!</a:t>
            </a:r>
            <a:endParaRPr b="1" sz="1400">
              <a:solidFill>
                <a:schemeClr val="lt1"/>
              </a:solidFill>
            </a:endParaRPr>
          </a:p>
          <a:p>
            <a:pPr indent="0" lvl="0" marL="0" rtl="0" algn="l">
              <a:spcBef>
                <a:spcPts val="1200"/>
              </a:spcBef>
              <a:spcAft>
                <a:spcPts val="0"/>
              </a:spcAft>
              <a:buNone/>
            </a:pPr>
            <a:r>
              <a:rPr b="1" lang="en-GB" sz="1400">
                <a:solidFill>
                  <a:schemeClr val="lt1"/>
                </a:solidFill>
              </a:rPr>
              <a:t>With the amount of data </a:t>
            </a:r>
            <a:r>
              <a:rPr b="1" lang="en-GB" sz="1400">
                <a:solidFill>
                  <a:schemeClr val="lt1"/>
                </a:solidFill>
              </a:rPr>
              <a:t>generated, it can be used to capitalize more users and also to keep existing users more intrigued on the platform.</a:t>
            </a:r>
            <a:endParaRPr b="1" sz="1400">
              <a:solidFill>
                <a:schemeClr val="lt1"/>
              </a:solidFill>
            </a:endParaRPr>
          </a:p>
          <a:p>
            <a:pPr indent="0" lvl="0" marL="0" rtl="0" algn="l">
              <a:spcBef>
                <a:spcPts val="1200"/>
              </a:spcBef>
              <a:spcAft>
                <a:spcPts val="0"/>
              </a:spcAft>
              <a:buNone/>
            </a:pPr>
            <a:r>
              <a:rPr b="1" lang="en-GB" sz="1400">
                <a:solidFill>
                  <a:schemeClr val="lt1"/>
                </a:solidFill>
              </a:rPr>
              <a:t>So, we analyse the data and find the Category wise distribution of the user engagement on the platform also showing Top 5 Categories in the process.</a:t>
            </a:r>
            <a:endParaRPr b="1" sz="1400">
              <a:solidFill>
                <a:schemeClr val="lt1"/>
              </a:solidFill>
            </a:endParaRPr>
          </a:p>
          <a:p>
            <a:pPr indent="0" lvl="0" marL="0" rtl="0" algn="l">
              <a:spcBef>
                <a:spcPts val="1200"/>
              </a:spcBef>
              <a:spcAft>
                <a:spcPts val="1200"/>
              </a:spcAft>
              <a:buNone/>
            </a:pPr>
            <a:r>
              <a:t/>
            </a:r>
            <a:endParaRPr b="1"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u="sng">
                <a:solidFill>
                  <a:schemeClr val="accent4"/>
                </a:solidFill>
              </a:rPr>
              <a:t>ANALYTICS TEAM</a:t>
            </a:r>
            <a:endParaRPr i="1" u="sng">
              <a:solidFill>
                <a:schemeClr val="accent4"/>
              </a:solidFill>
            </a:endParaRPr>
          </a:p>
        </p:txBody>
      </p:sp>
      <p:sp>
        <p:nvSpPr>
          <p:cNvPr id="302" name="Google Shape;302;p17"/>
          <p:cNvSpPr txBox="1"/>
          <p:nvPr>
            <p:ph idx="1" type="body"/>
          </p:nvPr>
        </p:nvSpPr>
        <p:spPr>
          <a:xfrm>
            <a:off x="1174275" y="1687000"/>
            <a:ext cx="7030500" cy="2925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Char char="●"/>
            </a:pPr>
            <a:r>
              <a:rPr b="1" i="1" lang="en-GB" sz="2000">
                <a:solidFill>
                  <a:schemeClr val="lt1"/>
                </a:solidFill>
              </a:rPr>
              <a:t>Andrew Fleming, Chief Technology Architect.</a:t>
            </a:r>
            <a:endParaRPr b="1" i="1" sz="2000">
              <a:solidFill>
                <a:schemeClr val="lt1"/>
              </a:solidFill>
            </a:endParaRPr>
          </a:p>
          <a:p>
            <a:pPr indent="0" lvl="0" marL="457200" rtl="0" algn="l">
              <a:spcBef>
                <a:spcPts val="1200"/>
              </a:spcBef>
              <a:spcAft>
                <a:spcPts val="0"/>
              </a:spcAft>
              <a:buNone/>
            </a:pPr>
            <a:r>
              <a:t/>
            </a:r>
            <a:endParaRPr b="1" i="1" sz="2000">
              <a:solidFill>
                <a:schemeClr val="lt1"/>
              </a:solidFill>
            </a:endParaRPr>
          </a:p>
          <a:p>
            <a:pPr indent="-355600" lvl="0" marL="457200" rtl="0" algn="l">
              <a:spcBef>
                <a:spcPts val="1200"/>
              </a:spcBef>
              <a:spcAft>
                <a:spcPts val="0"/>
              </a:spcAft>
              <a:buClr>
                <a:schemeClr val="lt1"/>
              </a:buClr>
              <a:buSzPts val="2000"/>
              <a:buChar char="●"/>
            </a:pPr>
            <a:r>
              <a:rPr b="1" i="1" lang="en-GB" sz="2000">
                <a:solidFill>
                  <a:schemeClr val="lt1"/>
                </a:solidFill>
              </a:rPr>
              <a:t>Marcus Rompton, Senior Principal.</a:t>
            </a:r>
            <a:endParaRPr b="1" i="1" sz="2000">
              <a:solidFill>
                <a:schemeClr val="lt1"/>
              </a:solidFill>
            </a:endParaRPr>
          </a:p>
          <a:p>
            <a:pPr indent="0" lvl="0" marL="457200" rtl="0" algn="l">
              <a:spcBef>
                <a:spcPts val="1200"/>
              </a:spcBef>
              <a:spcAft>
                <a:spcPts val="0"/>
              </a:spcAft>
              <a:buNone/>
            </a:pPr>
            <a:r>
              <a:t/>
            </a:r>
            <a:endParaRPr b="1" i="1" sz="2000">
              <a:solidFill>
                <a:schemeClr val="lt1"/>
              </a:solidFill>
            </a:endParaRPr>
          </a:p>
          <a:p>
            <a:pPr indent="-355600" lvl="0" marL="457200" rtl="0" algn="l">
              <a:spcBef>
                <a:spcPts val="1200"/>
              </a:spcBef>
              <a:spcAft>
                <a:spcPts val="0"/>
              </a:spcAft>
              <a:buClr>
                <a:schemeClr val="lt1"/>
              </a:buClr>
              <a:buSzPts val="2000"/>
              <a:buChar char="●"/>
            </a:pPr>
            <a:r>
              <a:rPr b="1" i="1" lang="en-GB" sz="2000">
                <a:solidFill>
                  <a:schemeClr val="lt1"/>
                </a:solidFill>
              </a:rPr>
              <a:t>Abhishek Ladha, Data Analy</a:t>
            </a:r>
            <a:r>
              <a:rPr b="1" i="1" lang="en-GB" sz="2000">
                <a:solidFill>
                  <a:schemeClr val="lt1"/>
                </a:solidFill>
              </a:rPr>
              <a:t>st.</a:t>
            </a:r>
            <a:endParaRPr b="1" i="1" sz="2000">
              <a:solidFill>
                <a:schemeClr val="lt1"/>
              </a:solidFill>
            </a:endParaRPr>
          </a:p>
          <a:p>
            <a:pPr indent="0" lvl="0" marL="0" rtl="0" algn="l">
              <a:spcBef>
                <a:spcPts val="1200"/>
              </a:spcBef>
              <a:spcAft>
                <a:spcPts val="1200"/>
              </a:spcAft>
              <a:buNone/>
            </a:pPr>
            <a:r>
              <a:t/>
            </a:r>
            <a:endParaRPr b="1" i="1" sz="1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056750" y="353900"/>
            <a:ext cx="7030500" cy="123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u="sng">
                <a:solidFill>
                  <a:schemeClr val="accent4"/>
                </a:solidFill>
              </a:rPr>
              <a:t>Process</a:t>
            </a:r>
            <a:endParaRPr i="1" u="sng">
              <a:solidFill>
                <a:schemeClr val="accent4"/>
              </a:solidFill>
            </a:endParaRPr>
          </a:p>
        </p:txBody>
      </p:sp>
      <p:sp>
        <p:nvSpPr>
          <p:cNvPr id="308" name="Google Shape;308;p18"/>
          <p:cNvSpPr/>
          <p:nvPr/>
        </p:nvSpPr>
        <p:spPr>
          <a:xfrm>
            <a:off x="1657550" y="1486350"/>
            <a:ext cx="1498200" cy="10854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Understanding Data</a:t>
            </a:r>
            <a:endParaRPr/>
          </a:p>
        </p:txBody>
      </p:sp>
      <p:sp>
        <p:nvSpPr>
          <p:cNvPr id="309" name="Google Shape;309;p18"/>
          <p:cNvSpPr/>
          <p:nvPr/>
        </p:nvSpPr>
        <p:spPr>
          <a:xfrm rot="5400000">
            <a:off x="2011400" y="2884338"/>
            <a:ext cx="790500" cy="1653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1657550" y="3362250"/>
            <a:ext cx="1498200" cy="10854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Cleaning</a:t>
            </a:r>
            <a:endParaRPr/>
          </a:p>
        </p:txBody>
      </p:sp>
      <p:sp>
        <p:nvSpPr>
          <p:cNvPr id="311" name="Google Shape;311;p18"/>
          <p:cNvSpPr/>
          <p:nvPr/>
        </p:nvSpPr>
        <p:spPr>
          <a:xfrm>
            <a:off x="3155750" y="3822300"/>
            <a:ext cx="790500" cy="1653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3946250" y="3362250"/>
            <a:ext cx="1498200" cy="10854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Data Modelling</a:t>
            </a:r>
            <a:endParaRPr/>
          </a:p>
        </p:txBody>
      </p:sp>
      <p:sp>
        <p:nvSpPr>
          <p:cNvPr id="313" name="Google Shape;313;p18"/>
          <p:cNvSpPr/>
          <p:nvPr/>
        </p:nvSpPr>
        <p:spPr>
          <a:xfrm>
            <a:off x="6252575" y="1486350"/>
            <a:ext cx="1498200" cy="10854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Insights</a:t>
            </a:r>
            <a:endParaRPr/>
          </a:p>
        </p:txBody>
      </p:sp>
      <p:sp>
        <p:nvSpPr>
          <p:cNvPr id="314" name="Google Shape;314;p18"/>
          <p:cNvSpPr/>
          <p:nvPr/>
        </p:nvSpPr>
        <p:spPr>
          <a:xfrm>
            <a:off x="3946250" y="1486350"/>
            <a:ext cx="1498200" cy="1085400"/>
          </a:xfrm>
          <a:prstGeom prst="roundRect">
            <a:avLst>
              <a:gd fmla="val 16667" name="adj"/>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t>Data Analysis</a:t>
            </a:r>
            <a:endParaRPr/>
          </a:p>
        </p:txBody>
      </p:sp>
      <p:sp>
        <p:nvSpPr>
          <p:cNvPr id="315" name="Google Shape;315;p18"/>
          <p:cNvSpPr/>
          <p:nvPr/>
        </p:nvSpPr>
        <p:spPr>
          <a:xfrm rot="-5400000">
            <a:off x="4300100" y="2884338"/>
            <a:ext cx="790500" cy="1653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5444450" y="1946388"/>
            <a:ext cx="790500" cy="165300"/>
          </a:xfrm>
          <a:prstGeom prst="rightArrow">
            <a:avLst>
              <a:gd fmla="val 50000" name="adj1"/>
              <a:gd fmla="val 50000" name="adj2"/>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9"/>
          <p:cNvPicPr preferRelativeResize="0"/>
          <p:nvPr/>
        </p:nvPicPr>
        <p:blipFill>
          <a:blip r:embed="rId3">
            <a:alphaModFix/>
          </a:blip>
          <a:stretch>
            <a:fillRect/>
          </a:stretch>
        </p:blipFill>
        <p:spPr>
          <a:xfrm>
            <a:off x="294525" y="1053025"/>
            <a:ext cx="4206399" cy="3898000"/>
          </a:xfrm>
          <a:prstGeom prst="rect">
            <a:avLst/>
          </a:prstGeom>
          <a:noFill/>
          <a:ln>
            <a:noFill/>
          </a:ln>
        </p:spPr>
      </p:pic>
      <p:sp>
        <p:nvSpPr>
          <p:cNvPr id="322" name="Google Shape;322;p19"/>
          <p:cNvSpPr txBox="1"/>
          <p:nvPr>
            <p:ph type="title"/>
          </p:nvPr>
        </p:nvSpPr>
        <p:spPr>
          <a:xfrm>
            <a:off x="1007700" y="537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u="sng">
                <a:solidFill>
                  <a:schemeClr val="accent4"/>
                </a:solidFill>
              </a:rPr>
              <a:t>INSIGHTS</a:t>
            </a:r>
            <a:endParaRPr i="1" u="sng">
              <a:solidFill>
                <a:schemeClr val="accent4"/>
              </a:solidFill>
            </a:endParaRPr>
          </a:p>
        </p:txBody>
      </p:sp>
      <p:pic>
        <p:nvPicPr>
          <p:cNvPr id="323" name="Google Shape;323;p19"/>
          <p:cNvPicPr preferRelativeResize="0"/>
          <p:nvPr/>
        </p:nvPicPr>
        <p:blipFill>
          <a:blip r:embed="rId4">
            <a:alphaModFix/>
          </a:blip>
          <a:stretch>
            <a:fillRect/>
          </a:stretch>
        </p:blipFill>
        <p:spPr>
          <a:xfrm>
            <a:off x="4572000" y="1053025"/>
            <a:ext cx="4419600" cy="389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161650" y="2550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u="sng">
                <a:solidFill>
                  <a:schemeClr val="accent4"/>
                </a:solidFill>
              </a:rPr>
              <a:t>INSIGHTS</a:t>
            </a:r>
            <a:endParaRPr i="1" u="sng">
              <a:solidFill>
                <a:schemeClr val="accent4"/>
              </a:solidFill>
            </a:endParaRPr>
          </a:p>
        </p:txBody>
      </p:sp>
      <p:pic>
        <p:nvPicPr>
          <p:cNvPr id="329" name="Google Shape;329;p20"/>
          <p:cNvPicPr preferRelativeResize="0"/>
          <p:nvPr/>
        </p:nvPicPr>
        <p:blipFill>
          <a:blip r:embed="rId3">
            <a:alphaModFix/>
          </a:blip>
          <a:stretch>
            <a:fillRect/>
          </a:stretch>
        </p:blipFill>
        <p:spPr>
          <a:xfrm>
            <a:off x="2143875" y="1254375"/>
            <a:ext cx="4856250" cy="355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CBA9C"/>
        </a:solidFill>
      </p:bgPr>
    </p:bg>
    <p:spTree>
      <p:nvGrpSpPr>
        <p:cNvPr id="333" name="Shape 333"/>
        <p:cNvGrpSpPr/>
        <p:nvPr/>
      </p:nvGrpSpPr>
      <p:grpSpPr>
        <a:xfrm>
          <a:off x="0" y="0"/>
          <a:ext cx="0" cy="0"/>
          <a:chOff x="0" y="0"/>
          <a:chExt cx="0" cy="0"/>
        </a:xfrm>
      </p:grpSpPr>
      <p:sp>
        <p:nvSpPr>
          <p:cNvPr id="334" name="Google Shape;334;p21"/>
          <p:cNvSpPr txBox="1"/>
          <p:nvPr>
            <p:ph type="title"/>
          </p:nvPr>
        </p:nvSpPr>
        <p:spPr>
          <a:xfrm>
            <a:off x="1056750" y="6339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u="sng">
                <a:solidFill>
                  <a:schemeClr val="accent4"/>
                </a:solidFill>
              </a:rPr>
              <a:t>INSIGHTS</a:t>
            </a:r>
            <a:endParaRPr i="1" u="sng">
              <a:solidFill>
                <a:schemeClr val="accent4"/>
              </a:solidFill>
            </a:endParaRPr>
          </a:p>
        </p:txBody>
      </p:sp>
      <p:sp>
        <p:nvSpPr>
          <p:cNvPr id="335" name="Google Shape;335;p21"/>
          <p:cNvSpPr txBox="1"/>
          <p:nvPr>
            <p:ph idx="1" type="body"/>
          </p:nvPr>
        </p:nvSpPr>
        <p:spPr>
          <a:xfrm>
            <a:off x="1115050" y="1686975"/>
            <a:ext cx="7030500" cy="28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36" name="Google Shape;336;p21"/>
          <p:cNvSpPr txBox="1"/>
          <p:nvPr/>
        </p:nvSpPr>
        <p:spPr>
          <a:xfrm>
            <a:off x="5045775" y="2404450"/>
            <a:ext cx="682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7" name="Google Shape;337;p21"/>
          <p:cNvPicPr preferRelativeResize="0"/>
          <p:nvPr/>
        </p:nvPicPr>
        <p:blipFill>
          <a:blip r:embed="rId3">
            <a:alphaModFix/>
          </a:blip>
          <a:stretch>
            <a:fillRect/>
          </a:stretch>
        </p:blipFill>
        <p:spPr>
          <a:xfrm>
            <a:off x="1115050" y="1686975"/>
            <a:ext cx="7030500" cy="282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