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4" r:id="rId2"/>
    <p:sldId id="265"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A2C1B8-650F-4180-8ABC-7D7E36DB687D}">
          <p14:sldIdLst>
            <p14:sldId id="274"/>
            <p14:sldId id="265"/>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5" userDrawn="1">
          <p15:clr>
            <a:srgbClr val="A4A3A4"/>
          </p15:clr>
        </p15:guide>
        <p15:guide id="4" pos="7272" userDrawn="1">
          <p15:clr>
            <a:srgbClr val="A4A3A4"/>
          </p15:clr>
        </p15:guide>
        <p15:guide id="5" orient="horz" pos="3912" userDrawn="1">
          <p15:clr>
            <a:srgbClr val="A4A3A4"/>
          </p15:clr>
        </p15:guide>
        <p15:guide id="6" orient="horz" pos="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26F"/>
    <a:srgbClr val="87D398"/>
    <a:srgbClr val="114A5E"/>
    <a:srgbClr val="F2E8D2"/>
    <a:srgbClr val="C5D9BF"/>
    <a:srgbClr val="E2CC9A"/>
    <a:srgbClr val="A80000"/>
    <a:srgbClr val="717171"/>
    <a:srgbClr val="FE9900"/>
    <a:srgbClr val="3041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03C4D-9BBE-430A-9517-B670D834C3EF}" v="84" dt="2023-08-08T15:49:08.616"/>
    <p1510:client id="{D02B58A2-EF22-44B2-9F28-5A1DA0EC0D89}" v="240" dt="2023-08-08T15:49:04.407"/>
    <p1510:client id="{FDF3129E-07A0-44C9-BE97-3F587A07AE08}" v="171" dt="2023-08-08T15:47:42.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5" autoAdjust="0"/>
    <p:restoredTop sz="90931" autoAdjust="0"/>
  </p:normalViewPr>
  <p:slideViewPr>
    <p:cSldViewPr snapToGrid="0" showGuides="1">
      <p:cViewPr varScale="1">
        <p:scale>
          <a:sx n="70" d="100"/>
          <a:sy n="70" d="100"/>
        </p:scale>
        <p:origin x="1046" y="62"/>
      </p:cViewPr>
      <p:guideLst>
        <p:guide orient="horz" pos="2160"/>
        <p:guide pos="3840"/>
        <p:guide pos="415"/>
        <p:guide pos="7272"/>
        <p:guide orient="horz" pos="3912"/>
        <p:guide orient="horz" pos="7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68431-B8BC-4B32-AE1B-869BD5C0AE2A}" type="datetimeFigureOut">
              <a:rPr lang="en-ID" smtClean="0"/>
              <a:t>08/08/2023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AC767-366D-4ECF-A6F1-3F953A2B992D}" type="slidenum">
              <a:rPr lang="en-ID" smtClean="0"/>
              <a:t>‹#›</a:t>
            </a:fld>
            <a:endParaRPr lang="en-ID"/>
          </a:p>
        </p:txBody>
      </p:sp>
    </p:spTree>
    <p:extLst>
      <p:ext uri="{BB962C8B-B14F-4D97-AF65-F5344CB8AC3E}">
        <p14:creationId xmlns:p14="http://schemas.microsoft.com/office/powerpoint/2010/main" val="415368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alvarordesign?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nsplash.com/s/photos/business-plan?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1BAAC767-366D-4ECF-A6F1-3F953A2B992D}" type="slidenum">
              <a:rPr lang="en-ID" smtClean="0"/>
              <a:t>7</a:t>
            </a:fld>
            <a:endParaRPr lang="en-ID"/>
          </a:p>
        </p:txBody>
      </p:sp>
    </p:spTree>
    <p:extLst>
      <p:ext uri="{BB962C8B-B14F-4D97-AF65-F5344CB8AC3E}">
        <p14:creationId xmlns:p14="http://schemas.microsoft.com/office/powerpoint/2010/main" val="326175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Alvaro Reyes</a:t>
            </a:r>
            <a:r>
              <a:rPr lang="en-US" dirty="0"/>
              <a:t> on </a:t>
            </a:r>
            <a:r>
              <a:rPr lang="en-US" dirty="0" err="1">
                <a:hlinkClick r:id="rId4"/>
              </a:rPr>
              <a:t>Unsplash</a:t>
            </a:r>
            <a:r>
              <a:rPr lang="en-US" dirty="0"/>
              <a:t> </a:t>
            </a:r>
            <a:endParaRPr lang="en-ID" dirty="0"/>
          </a:p>
        </p:txBody>
      </p:sp>
      <p:sp>
        <p:nvSpPr>
          <p:cNvPr id="4" name="Slide Number Placeholder 3"/>
          <p:cNvSpPr>
            <a:spLocks noGrp="1"/>
          </p:cNvSpPr>
          <p:nvPr>
            <p:ph type="sldNum" sz="quarter" idx="5"/>
          </p:nvPr>
        </p:nvSpPr>
        <p:spPr/>
        <p:txBody>
          <a:bodyPr/>
          <a:lstStyle/>
          <a:p>
            <a:fld id="{1BAAC767-366D-4ECF-A6F1-3F953A2B992D}" type="slidenum">
              <a:rPr lang="en-ID" smtClean="0"/>
              <a:t>13</a:t>
            </a:fld>
            <a:endParaRPr lang="en-ID"/>
          </a:p>
        </p:txBody>
      </p:sp>
    </p:spTree>
    <p:extLst>
      <p:ext uri="{BB962C8B-B14F-4D97-AF65-F5344CB8AC3E}">
        <p14:creationId xmlns:p14="http://schemas.microsoft.com/office/powerpoint/2010/main" val="128254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109A-21B3-4AED-9B24-15B880626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A618E2A-F2F3-49A2-957A-926577D78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8835C57-F9A2-42D3-8CF6-72FD5830C976}"/>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5" name="Footer Placeholder 4">
            <a:extLst>
              <a:ext uri="{FF2B5EF4-FFF2-40B4-BE49-F238E27FC236}">
                <a16:creationId xmlns:a16="http://schemas.microsoft.com/office/drawing/2014/main" id="{F48F4BF8-B7EC-465F-9305-A35ABAC92DE0}"/>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680B490E-D1D2-415F-BE96-DBF73B7A1A34}"/>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272716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C12B-ED7C-44E0-AB3A-1EB802D5B41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B903352-93B8-4706-A726-FC4909C45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3FEE761-D03F-4B07-85AC-B758BA91AAB0}"/>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5" name="Footer Placeholder 4">
            <a:extLst>
              <a:ext uri="{FF2B5EF4-FFF2-40B4-BE49-F238E27FC236}">
                <a16:creationId xmlns:a16="http://schemas.microsoft.com/office/drawing/2014/main" id="{7CA40DE4-BFF2-4DD8-AABF-5BB81C79DB03}"/>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BB4AEB91-F9A3-4E8B-A448-854F82E7FBBE}"/>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70215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4B229-B7CE-4C43-8647-8081E50135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FFBD2CA-740E-45DF-922C-97B968AE69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BAA082-F55B-447D-9919-EB2B6B7F19AC}"/>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5" name="Footer Placeholder 4">
            <a:extLst>
              <a:ext uri="{FF2B5EF4-FFF2-40B4-BE49-F238E27FC236}">
                <a16:creationId xmlns:a16="http://schemas.microsoft.com/office/drawing/2014/main" id="{3D7924FD-A234-41C5-B382-0C5828AA3175}"/>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9A113FB6-CC57-4B8C-BEE8-70259B9E2A47}"/>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394175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E581-9ABB-4B86-A245-B74FEAE8C46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08B1AD9-6E0B-4B07-BC1B-FBCEE4DE8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9102214-BDC5-4F3B-A454-C64095FBF8A8}"/>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5" name="Footer Placeholder 4">
            <a:extLst>
              <a:ext uri="{FF2B5EF4-FFF2-40B4-BE49-F238E27FC236}">
                <a16:creationId xmlns:a16="http://schemas.microsoft.com/office/drawing/2014/main" id="{DD3DE5A2-E0F9-419E-9708-07448B86A392}"/>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4FAE42E0-B021-449E-A119-E9D12DB30701}"/>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201169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A0A-72D5-4A47-8608-90887338D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7A40760-859E-4D65-ADAF-C6525299D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495C0-E2FC-4568-BC2B-B312CDA00961}"/>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5" name="Footer Placeholder 4">
            <a:extLst>
              <a:ext uri="{FF2B5EF4-FFF2-40B4-BE49-F238E27FC236}">
                <a16:creationId xmlns:a16="http://schemas.microsoft.com/office/drawing/2014/main" id="{75BC27C3-8E1F-4007-884C-C63975517EB4}"/>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F978BB95-3657-4C2A-B4AB-7CEBA3A10957}"/>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304283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32E3-1CF2-4D7E-8107-DFBEA42E17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41A644C-2B15-4E7F-8664-B0584B7DB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8FF0366-C28B-4BDA-845E-F27527A1C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1BD4F05-A819-4AF6-AB17-308DD67A1252}"/>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6" name="Footer Placeholder 5">
            <a:extLst>
              <a:ext uri="{FF2B5EF4-FFF2-40B4-BE49-F238E27FC236}">
                <a16:creationId xmlns:a16="http://schemas.microsoft.com/office/drawing/2014/main" id="{DCB8503A-166E-472B-964E-5E7FC155F0B8}"/>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A1562E2D-A7E0-4A99-BB6A-DF7C3D8EC637}"/>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159082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03A3-F4FC-45A7-A280-B1AABF0BD2D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88C8917-0680-4D3C-B7BD-B9BCA1C90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A027F-B654-43A0-A51D-FB6115F0B5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9417CC2-BBC3-42A6-BEB1-84CDCF6BA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783B8-A2EE-4C6A-88C6-22322E1FD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2D3B6C0-BEAF-468F-8260-6988D8AE8966}"/>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8" name="Footer Placeholder 7">
            <a:extLst>
              <a:ext uri="{FF2B5EF4-FFF2-40B4-BE49-F238E27FC236}">
                <a16:creationId xmlns:a16="http://schemas.microsoft.com/office/drawing/2014/main" id="{FC025079-910A-4AFC-85D3-0C244E9F9E1E}"/>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9" name="Slide Number Placeholder 8">
            <a:extLst>
              <a:ext uri="{FF2B5EF4-FFF2-40B4-BE49-F238E27FC236}">
                <a16:creationId xmlns:a16="http://schemas.microsoft.com/office/drawing/2014/main" id="{86A8DECD-AB56-46C3-A011-F7D96D5D10CC}"/>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427290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48BF-F5EC-4208-8675-2D4022EC208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F820738-FA88-4028-BBC6-3BCEC18C3739}"/>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4" name="Footer Placeholder 3">
            <a:extLst>
              <a:ext uri="{FF2B5EF4-FFF2-40B4-BE49-F238E27FC236}">
                <a16:creationId xmlns:a16="http://schemas.microsoft.com/office/drawing/2014/main" id="{59DA47AB-A97C-4756-84B3-0A56BA839180}"/>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5" name="Slide Number Placeholder 4">
            <a:extLst>
              <a:ext uri="{FF2B5EF4-FFF2-40B4-BE49-F238E27FC236}">
                <a16:creationId xmlns:a16="http://schemas.microsoft.com/office/drawing/2014/main" id="{063BA8CB-41E4-464D-99C5-0162A8E47059}"/>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327596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0BD16-A135-48C0-ACF6-A0668E2B38F1}"/>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3" name="Footer Placeholder 2">
            <a:extLst>
              <a:ext uri="{FF2B5EF4-FFF2-40B4-BE49-F238E27FC236}">
                <a16:creationId xmlns:a16="http://schemas.microsoft.com/office/drawing/2014/main" id="{076DB9B6-5C40-4AEA-A88A-493A90DD4101}"/>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4" name="Slide Number Placeholder 3">
            <a:extLst>
              <a:ext uri="{FF2B5EF4-FFF2-40B4-BE49-F238E27FC236}">
                <a16:creationId xmlns:a16="http://schemas.microsoft.com/office/drawing/2014/main" id="{CF1D0684-089C-4E8D-A267-EAC47A42EA74}"/>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414485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592D-43E8-4B55-B7CD-C005EDA04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3301B98-1FCE-4191-8E6D-6D0A24A7C7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6C4DFA-7C12-404F-89A0-AE4D03DC6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5D3DF-A55B-416A-B7AC-6D47BBE48E91}"/>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6" name="Footer Placeholder 5">
            <a:extLst>
              <a:ext uri="{FF2B5EF4-FFF2-40B4-BE49-F238E27FC236}">
                <a16:creationId xmlns:a16="http://schemas.microsoft.com/office/drawing/2014/main" id="{84E54116-9698-4FC1-9A65-8AE4E8E0A75F}"/>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9532455F-A027-49C8-A8E9-6B66C2D2B70C}"/>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2308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72E9-95D4-4476-AA0D-C60224FDB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BC948E3-B2D4-43CA-B95C-D20133AA9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51098E69-A328-4467-A137-036744F78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91798-B039-4C8A-A0E9-EDF9AA152244}"/>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08/08/2023</a:t>
            </a:fld>
            <a:endParaRPr lang="en-ID"/>
          </a:p>
        </p:txBody>
      </p:sp>
      <p:sp>
        <p:nvSpPr>
          <p:cNvPr id="6" name="Footer Placeholder 5">
            <a:extLst>
              <a:ext uri="{FF2B5EF4-FFF2-40B4-BE49-F238E27FC236}">
                <a16:creationId xmlns:a16="http://schemas.microsoft.com/office/drawing/2014/main" id="{884D96C0-F3C2-412C-997D-62FB23B377F6}"/>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46ACB663-09ED-4366-AC4C-86761BB2EAF9}"/>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6586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DE22D-EF3A-4FAB-A025-F27A1269DDF9}"/>
              </a:ext>
            </a:extLst>
          </p:cNvPr>
          <p:cNvSpPr>
            <a:spLocks noGrp="1"/>
          </p:cNvSpPr>
          <p:nvPr>
            <p:ph type="title"/>
          </p:nvPr>
        </p:nvSpPr>
        <p:spPr>
          <a:xfrm>
            <a:off x="550624" y="365126"/>
            <a:ext cx="11090753" cy="874952"/>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EB035472-4EC2-4C9C-81D2-F8D09A70BB6B}"/>
              </a:ext>
            </a:extLst>
          </p:cNvPr>
          <p:cNvSpPr>
            <a:spLocks noGrp="1"/>
          </p:cNvSpPr>
          <p:nvPr>
            <p:ph type="body" idx="1"/>
          </p:nvPr>
        </p:nvSpPr>
        <p:spPr>
          <a:xfrm>
            <a:off x="550623" y="1453019"/>
            <a:ext cx="11090753" cy="47239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6" name="Slide Number Placeholder 5">
            <a:extLst>
              <a:ext uri="{FF2B5EF4-FFF2-40B4-BE49-F238E27FC236}">
                <a16:creationId xmlns:a16="http://schemas.microsoft.com/office/drawing/2014/main" id="{F7A03086-C061-4825-BFB5-39C4669F6B3C}"/>
              </a:ext>
            </a:extLst>
          </p:cNvPr>
          <p:cNvSpPr>
            <a:spLocks noGrp="1"/>
          </p:cNvSpPr>
          <p:nvPr>
            <p:ph type="sldNum" sz="quarter" idx="4"/>
          </p:nvPr>
        </p:nvSpPr>
        <p:spPr>
          <a:xfrm>
            <a:off x="11210794" y="6356350"/>
            <a:ext cx="43058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A4950-2E50-4A2B-B8A2-4ABC9E129430}" type="slidenum">
              <a:rPr lang="en-ID" smtClean="0"/>
              <a:t>‹#›</a:t>
            </a:fld>
            <a:endParaRPr lang="en-ID"/>
          </a:p>
        </p:txBody>
      </p:sp>
    </p:spTree>
    <p:extLst>
      <p:ext uri="{BB962C8B-B14F-4D97-AF65-F5344CB8AC3E}">
        <p14:creationId xmlns:p14="http://schemas.microsoft.com/office/powerpoint/2010/main" val="1362869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background of node and mesh">
            <a:extLst>
              <a:ext uri="{FF2B5EF4-FFF2-40B4-BE49-F238E27FC236}">
                <a16:creationId xmlns:a16="http://schemas.microsoft.com/office/drawing/2014/main" id="{5550DE46-2C83-AB47-2CF4-E7D934F22932}"/>
              </a:ext>
            </a:extLst>
          </p:cNvPr>
          <p:cNvPicPr>
            <a:picLocks noChangeAspect="1"/>
          </p:cNvPicPr>
          <p:nvPr/>
        </p:nvPicPr>
        <p:blipFill rotWithShape="1">
          <a:blip r:embed="rId2"/>
          <a:srcRect t="7802" b="7802"/>
          <a:stretch/>
        </p:blipFill>
        <p:spPr>
          <a:xfrm>
            <a:off x="-1" y="0"/>
            <a:ext cx="12191999" cy="6858000"/>
          </a:xfrm>
          <a:prstGeom prst="rect">
            <a:avLst/>
          </a:prstGeom>
        </p:spPr>
      </p:pic>
      <p:sp>
        <p:nvSpPr>
          <p:cNvPr id="6" name="Rectangle 5">
            <a:extLst>
              <a:ext uri="{FF2B5EF4-FFF2-40B4-BE49-F238E27FC236}">
                <a16:creationId xmlns:a16="http://schemas.microsoft.com/office/drawing/2014/main" id="{744E1435-C0C3-BAA4-4C41-F311A6F6A4CC}"/>
              </a:ext>
            </a:extLst>
          </p:cNvPr>
          <p:cNvSpPr/>
          <p:nvPr/>
        </p:nvSpPr>
        <p:spPr>
          <a:xfrm>
            <a:off x="1" y="-14377"/>
            <a:ext cx="12192000" cy="6869806"/>
          </a:xfrm>
          <a:prstGeom prst="rect">
            <a:avLst/>
          </a:prstGeom>
          <a:gradFill>
            <a:gsLst>
              <a:gs pos="0">
                <a:srgbClr val="114A5E"/>
              </a:gs>
              <a:gs pos="100000">
                <a:srgbClr val="18926F">
                  <a:alpha val="62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1C9CCA1-2AB6-EA78-1799-C5A7C7ADAB5D}"/>
              </a:ext>
            </a:extLst>
          </p:cNvPr>
          <p:cNvSpPr txBox="1"/>
          <p:nvPr/>
        </p:nvSpPr>
        <p:spPr>
          <a:xfrm>
            <a:off x="1521875" y="262154"/>
            <a:ext cx="9156188" cy="6345063"/>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400" b="1" i="1" dirty="0">
                <a:solidFill>
                  <a:schemeClr val="bg1"/>
                </a:solidFill>
                <a:latin typeface="Arial"/>
                <a:cs typeface="Arial"/>
              </a:rPr>
              <a:t>Data Practitioners Oath</a:t>
            </a:r>
            <a:endParaRPr lang="en-US" sz="1400">
              <a:solidFill>
                <a:schemeClr val="bg1"/>
              </a:solidFill>
              <a:latin typeface="Arial"/>
              <a:cs typeface="Arial"/>
            </a:endParaRPr>
          </a:p>
          <a:p>
            <a:pPr>
              <a:lnSpc>
                <a:spcPct val="90000"/>
              </a:lnSpc>
              <a:spcAft>
                <a:spcPts val="600"/>
              </a:spcAft>
            </a:pPr>
            <a:endParaRPr lang="en-US" sz="1200" i="1" dirty="0">
              <a:solidFill>
                <a:schemeClr val="bg1"/>
              </a:solidFill>
              <a:latin typeface="Arial"/>
              <a:cs typeface="Calibri"/>
            </a:endParaRPr>
          </a:p>
          <a:p>
            <a:pPr>
              <a:lnSpc>
                <a:spcPct val="90000"/>
              </a:lnSpc>
              <a:spcAft>
                <a:spcPts val="600"/>
              </a:spcAft>
            </a:pPr>
            <a:r>
              <a:rPr lang="en-US" sz="1200" i="1" dirty="0">
                <a:solidFill>
                  <a:schemeClr val="bg1"/>
                </a:solidFill>
                <a:latin typeface="Arial"/>
                <a:cs typeface="Arial"/>
              </a:rPr>
              <a:t>I pledge by the forces that drive innovation, by the power of wisdom harnessed through data, and by the ideals of truth and progress I will keep this Oath and this stipulation—to reckon those who taught me this Art equally dear to me as a clean database, to share my substance with them, and relieve their necessities if required; to look upon their disciples in the same footing as my own siblings, and to teach them this Art, if they shall wish to learn it, without fee or stipulation. I will impart a knowledge of the Art to disciples bound by a stipulation and oath according to the law of data, but to none others.</a:t>
            </a:r>
            <a:endParaRPr lang="en-US" sz="1200" i="1">
              <a:solidFill>
                <a:schemeClr val="bg1"/>
              </a:solidFill>
              <a:latin typeface="Arial"/>
              <a:cs typeface="Arial"/>
            </a:endParaRPr>
          </a:p>
          <a:p>
            <a:pPr>
              <a:lnSpc>
                <a:spcPct val="90000"/>
              </a:lnSpc>
              <a:spcAft>
                <a:spcPts val="600"/>
              </a:spcAft>
            </a:pPr>
            <a:endParaRPr lang="en-US" sz="1200" i="1" dirty="0">
              <a:solidFill>
                <a:schemeClr val="bg1"/>
              </a:solidFill>
              <a:latin typeface="Arial"/>
              <a:cs typeface="Calibri"/>
            </a:endParaRPr>
          </a:p>
          <a:p>
            <a:pPr>
              <a:lnSpc>
                <a:spcPct val="90000"/>
              </a:lnSpc>
              <a:spcAft>
                <a:spcPts val="600"/>
              </a:spcAft>
            </a:pPr>
            <a:r>
              <a:rPr lang="en-US" sz="1200" dirty="0">
                <a:solidFill>
                  <a:schemeClr val="bg1"/>
                </a:solidFill>
                <a:latin typeface="Arial"/>
                <a:cs typeface="Arial"/>
              </a:rPr>
              <a:t>I will use my knowledge and skills to harness the potential of data for the betterment of humanity, striving to create positive outcomes and improvements in various domains.</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exercise caution and diligence in my data practices, striving to prevent the misuse of data that could lead to harm, discrimination, or injustice to individuals or communities.</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not perpetuate discrimination against any deterministic characteristic including but not limited to race, gender</a:t>
            </a:r>
            <a:r>
              <a:rPr lang="en-US" sz="1200">
                <a:solidFill>
                  <a:schemeClr val="bg1"/>
                </a:solidFill>
                <a:latin typeface="Arial"/>
                <a:cs typeface="Arial"/>
              </a:rPr>
              <a:t> and</a:t>
            </a:r>
            <a:r>
              <a:rPr lang="en-US" sz="1200" dirty="0">
                <a:solidFill>
                  <a:schemeClr val="bg1"/>
                </a:solidFill>
                <a:latin typeface="Arial"/>
                <a:cs typeface="Arial"/>
              </a:rPr>
              <a:t> religion, </a:t>
            </a:r>
            <a:r>
              <a:rPr lang="en-US" sz="1200">
                <a:solidFill>
                  <a:schemeClr val="bg1"/>
                </a:solidFill>
                <a:latin typeface="Arial"/>
                <a:cs typeface="Arial"/>
              </a:rPr>
              <a:t>or</a:t>
            </a:r>
            <a:r>
              <a:rPr lang="en-US" sz="1200" dirty="0">
                <a:solidFill>
                  <a:schemeClr val="bg1"/>
                </a:solidFill>
                <a:latin typeface="Arial"/>
                <a:cs typeface="Arial"/>
              </a:rPr>
              <a:t> sentient organisms. I will be mindful of potential biases in data and algorithms, and I will strive to design systems that promote fairness. </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hold myself responsible for my actions and challenge others if they are not upholding their duties, advocating for ethical considerations even in the face of challenges.</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not be ashamed to say "I know not", nor will I fail to call in my colleagues when the skills of another are needed.</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be open and honest about my practices and share the sources, methods, and limitations of the data I work with, ensuring that stakeholders have a clear understanding of the data, code, or any other piece of information being used. </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respect the privacy and rights of individuals whose data I handle, seeking informed consent and anonymizing or de-identifying data whenever possible to protect their identities. I will also respect any requests to have one’s personal data removed only in the case that said removal of data does not conflict any statements in this oath.</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maintain the accuracy, reliability, privacy and quality of data. I will also ensure secure measures are emplaced to maintain the security of any given digital and or physical systems.</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work in harmony with fellow data practitioners, sharing insights, knowledge, and best practices to foster a community that </a:t>
            </a:r>
            <a:r>
              <a:rPr lang="en-GB" sz="1200">
                <a:solidFill>
                  <a:schemeClr val="bg1"/>
                </a:solidFill>
                <a:latin typeface="Arial"/>
                <a:cs typeface="Arial"/>
              </a:rPr>
              <a:t>prioritises</a:t>
            </a:r>
            <a:r>
              <a:rPr lang="en-US" sz="1200" dirty="0">
                <a:solidFill>
                  <a:schemeClr val="bg1"/>
                </a:solidFill>
                <a:latin typeface="Arial"/>
                <a:cs typeface="Arial"/>
              </a:rPr>
              <a:t> the responsible and ethical use of data.</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engage in ongoing education and self-improvement, staying informed about the latest advancements in data science and technology, and adapting my practices to align with evolving ethical standards.</a:t>
            </a:r>
            <a:endParaRPr lang="en-US" sz="1200">
              <a:solidFill>
                <a:schemeClr val="bg1"/>
              </a:solidFill>
              <a:latin typeface="Arial"/>
              <a:cs typeface="Arial"/>
            </a:endParaRPr>
          </a:p>
          <a:p>
            <a:pPr>
              <a:lnSpc>
                <a:spcPct val="90000"/>
              </a:lnSpc>
              <a:spcAft>
                <a:spcPts val="600"/>
              </a:spcAft>
            </a:pPr>
            <a:r>
              <a:rPr lang="en-US" sz="1200" dirty="0">
                <a:solidFill>
                  <a:schemeClr val="bg1"/>
                </a:solidFill>
                <a:latin typeface="Arial"/>
                <a:cs typeface="Arial"/>
              </a:rPr>
              <a:t>I will consider the broader impact of my work on society and the environment, seeking opportunities to leverage data for positive social change and environmental sustainability as well any other societal challenges that arise. </a:t>
            </a:r>
            <a:endParaRPr lang="en-US" sz="1200">
              <a:solidFill>
                <a:schemeClr val="bg1"/>
              </a:solidFill>
              <a:latin typeface="Arial"/>
              <a:cs typeface="Arial"/>
            </a:endParaRPr>
          </a:p>
          <a:p>
            <a:pPr>
              <a:lnSpc>
                <a:spcPct val="90000"/>
              </a:lnSpc>
              <a:spcAft>
                <a:spcPts val="600"/>
              </a:spcAft>
            </a:pPr>
            <a:endParaRPr lang="en-US" sz="1200" b="1">
              <a:cs typeface="Calibri"/>
            </a:endParaRPr>
          </a:p>
        </p:txBody>
      </p:sp>
    </p:spTree>
    <p:extLst>
      <p:ext uri="{BB962C8B-B14F-4D97-AF65-F5344CB8AC3E}">
        <p14:creationId xmlns:p14="http://schemas.microsoft.com/office/powerpoint/2010/main" val="193730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a:extLst>
              <a:ext uri="{FF2B5EF4-FFF2-40B4-BE49-F238E27FC236}">
                <a16:creationId xmlns:a16="http://schemas.microsoft.com/office/drawing/2014/main" id="{31984DCD-3DBC-41AA-9368-EA52D0D54228}"/>
              </a:ext>
            </a:extLst>
          </p:cNvPr>
          <p:cNvSpPr txBox="1">
            <a:spLocks/>
          </p:cNvSpPr>
          <p:nvPr/>
        </p:nvSpPr>
        <p:spPr>
          <a:xfrm>
            <a:off x="739544" y="204251"/>
            <a:ext cx="10509929" cy="667657"/>
          </a:xfrm>
          <a:prstGeom prst="rect">
            <a:avLst/>
          </a:prstGeom>
        </p:spPr>
        <p:txBody>
          <a:bodyPr vert="horz" lIns="0" tIns="45720" rIns="0" bIns="45720" rtlCol="0" anchor="b">
            <a:noAutofit/>
          </a:bodyPr>
          <a:lstStyle>
            <a:lvl1pPr algn="ctr" defTabSz="914400" rtl="0" eaLnBrk="1" latinLnBrk="0" hangingPunct="1">
              <a:lnSpc>
                <a:spcPct val="90000"/>
              </a:lnSpc>
              <a:spcBef>
                <a:spcPct val="0"/>
              </a:spcBef>
              <a:buNone/>
              <a:defRPr sz="6000" b="1" kern="1200">
                <a:solidFill>
                  <a:schemeClr val="tx1"/>
                </a:solidFill>
                <a:latin typeface="Segoe UI" panose="020B0502040204020203" pitchFamily="34" charset="0"/>
                <a:ea typeface="+mj-ea"/>
                <a:cs typeface="Segoe UI" panose="020B0502040204020203" pitchFamily="34" charset="0"/>
              </a:defRPr>
            </a:lvl1pPr>
          </a:lstStyle>
          <a:p>
            <a:pPr algn="l"/>
            <a:r>
              <a:rPr lang="en-US" sz="3200">
                <a:latin typeface="Segoe UI"/>
                <a:cs typeface="Segoe UI"/>
              </a:rPr>
              <a:t>Ethical Data Practices Coalition of Genovia Charter</a:t>
            </a:r>
            <a:endParaRPr lang="en-US" sz="3200"/>
          </a:p>
        </p:txBody>
      </p:sp>
      <p:sp>
        <p:nvSpPr>
          <p:cNvPr id="14" name="Rectangle 13">
            <a:extLst>
              <a:ext uri="{FF2B5EF4-FFF2-40B4-BE49-F238E27FC236}">
                <a16:creationId xmlns:a16="http://schemas.microsoft.com/office/drawing/2014/main" id="{3F81730E-E15A-C86C-1EDE-62CF5DA03C71}"/>
              </a:ext>
            </a:extLst>
          </p:cNvPr>
          <p:cNvSpPr/>
          <p:nvPr/>
        </p:nvSpPr>
        <p:spPr>
          <a:xfrm>
            <a:off x="646502" y="1238495"/>
            <a:ext cx="3312365" cy="4971805"/>
          </a:xfrm>
          <a:prstGeom prst="rect">
            <a:avLst/>
          </a:prstGeom>
          <a:gradFill>
            <a:gsLst>
              <a:gs pos="0">
                <a:srgbClr val="18926F"/>
              </a:gs>
              <a:gs pos="100000">
                <a:srgbClr val="114A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ctr" rtl="1">
              <a:spcAft>
                <a:spcPts val="1200"/>
              </a:spcAft>
            </a:pPr>
            <a:endParaRPr lang="en-US" sz="1600" i="1"/>
          </a:p>
        </p:txBody>
      </p:sp>
      <p:pic>
        <p:nvPicPr>
          <p:cNvPr id="16" name="Graphic 15" descr="Open quotation mark outline">
            <a:extLst>
              <a:ext uri="{FF2B5EF4-FFF2-40B4-BE49-F238E27FC236}">
                <a16:creationId xmlns:a16="http://schemas.microsoft.com/office/drawing/2014/main" id="{CF8C781F-E8F7-22DA-8B2A-DB3FEA8339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016" y="1312969"/>
            <a:ext cx="547780" cy="547780"/>
          </a:xfrm>
          <a:prstGeom prst="rect">
            <a:avLst/>
          </a:prstGeom>
        </p:spPr>
      </p:pic>
      <p:sp>
        <p:nvSpPr>
          <p:cNvPr id="84" name="Text Placeholder 2">
            <a:extLst>
              <a:ext uri="{FF2B5EF4-FFF2-40B4-BE49-F238E27FC236}">
                <a16:creationId xmlns:a16="http://schemas.microsoft.com/office/drawing/2014/main" id="{134B7E00-F2FA-4450-5C54-CA794F76170A}"/>
              </a:ext>
            </a:extLst>
          </p:cNvPr>
          <p:cNvSpPr txBox="1">
            <a:spLocks/>
          </p:cNvSpPr>
          <p:nvPr/>
        </p:nvSpPr>
        <p:spPr>
          <a:xfrm>
            <a:off x="854955" y="2298727"/>
            <a:ext cx="2913748" cy="1924663"/>
          </a:xfrm>
          <a:prstGeom prst="rect">
            <a:avLst/>
          </a:prstGeom>
        </p:spPr>
        <p:txBody>
          <a:bodyPr vert="horz" wrap="square" lIns="0" tIns="0" rIns="0" bIns="0" rtlCol="0"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solidFill>
                  <a:schemeClr val="bg1"/>
                </a:solidFill>
                <a:latin typeface="Arial"/>
                <a:cs typeface="Arial"/>
              </a:rPr>
              <a:t>The Ethical Data Practices Coalition of Genovia (EDPCG) is dedicated to upholding and promoting ethical standards in the collection, usage, and dissemination of data for the betterment of </a:t>
            </a:r>
            <a:r>
              <a:rPr lang="en-US" sz="1600" err="1">
                <a:solidFill>
                  <a:schemeClr val="bg1"/>
                </a:solidFill>
                <a:latin typeface="Arial"/>
                <a:cs typeface="Arial"/>
              </a:rPr>
              <a:t>Genovian</a:t>
            </a:r>
            <a:r>
              <a:rPr lang="en-US" sz="1600">
                <a:solidFill>
                  <a:schemeClr val="bg1"/>
                </a:solidFill>
                <a:latin typeface="Arial"/>
                <a:cs typeface="Arial"/>
              </a:rPr>
              <a:t> society. Our vision is to create a future where data-driven decision-making empowers individuals, respects privacy, and fosters social progress.</a:t>
            </a:r>
            <a:endParaRPr lang="en-US" sz="1600" b="1">
              <a:solidFill>
                <a:schemeClr val="bg1"/>
              </a:solidFill>
              <a:latin typeface="Arial"/>
              <a:cs typeface="Arial"/>
            </a:endParaRPr>
          </a:p>
          <a:p>
            <a:pPr>
              <a:lnSpc>
                <a:spcPct val="100000"/>
              </a:lnSpc>
              <a:spcBef>
                <a:spcPts val="0"/>
              </a:spcBef>
              <a:spcAft>
                <a:spcPts val="600"/>
              </a:spcAft>
            </a:pPr>
            <a:br>
              <a:rPr lang="en-US"/>
            </a:br>
            <a:endParaRPr lang="en-US"/>
          </a:p>
        </p:txBody>
      </p:sp>
      <p:sp>
        <p:nvSpPr>
          <p:cNvPr id="85" name="Text Placeholder 2">
            <a:extLst>
              <a:ext uri="{FF2B5EF4-FFF2-40B4-BE49-F238E27FC236}">
                <a16:creationId xmlns:a16="http://schemas.microsoft.com/office/drawing/2014/main" id="{E75FBE6C-1ABF-F1CE-FC56-59D63AFEE22D}"/>
              </a:ext>
            </a:extLst>
          </p:cNvPr>
          <p:cNvSpPr txBox="1">
            <a:spLocks/>
          </p:cNvSpPr>
          <p:nvPr/>
        </p:nvSpPr>
        <p:spPr>
          <a:xfrm>
            <a:off x="854955" y="1920087"/>
            <a:ext cx="2993897" cy="229076"/>
          </a:xfrm>
          <a:prstGeom prst="rect">
            <a:avLst/>
          </a:prstGeom>
        </p:spPr>
        <p:txBody>
          <a:bodyPr vert="horz" wrap="square" lIns="0" tIns="0" rIns="0" bIns="0" rtlCol="0"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a:solidFill>
                  <a:schemeClr val="bg1"/>
                </a:solidFill>
                <a:latin typeface="Segoe UI"/>
                <a:cs typeface="Segoe UI"/>
              </a:rPr>
              <a:t>Overview</a:t>
            </a:r>
            <a:endParaRPr lang="en-US" sz="2000" b="1">
              <a:solidFill>
                <a:schemeClr val="bg1"/>
              </a:solidFill>
              <a:latin typeface="Segoe UI" panose="020B0502040204020203" pitchFamily="34" charset="0"/>
              <a:cs typeface="Segoe UI" panose="020B0502040204020203" pitchFamily="34" charset="0"/>
            </a:endParaRPr>
          </a:p>
        </p:txBody>
      </p:sp>
      <p:sp>
        <p:nvSpPr>
          <p:cNvPr id="92" name="Rectangle 91">
            <a:extLst>
              <a:ext uri="{FF2B5EF4-FFF2-40B4-BE49-F238E27FC236}">
                <a16:creationId xmlns:a16="http://schemas.microsoft.com/office/drawing/2014/main" id="{81F0EE2E-3343-2FD6-48CE-770A4A63358B}"/>
              </a:ext>
            </a:extLst>
          </p:cNvPr>
          <p:cNvSpPr/>
          <p:nvPr/>
        </p:nvSpPr>
        <p:spPr>
          <a:xfrm>
            <a:off x="4201076" y="1454163"/>
            <a:ext cx="3565662" cy="2051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a:p>
        </p:txBody>
      </p:sp>
      <p:sp>
        <p:nvSpPr>
          <p:cNvPr id="104" name="Rectangle: Rounded Corners 103">
            <a:extLst>
              <a:ext uri="{FF2B5EF4-FFF2-40B4-BE49-F238E27FC236}">
                <a16:creationId xmlns:a16="http://schemas.microsoft.com/office/drawing/2014/main" id="{0B45B102-E0C9-31EF-89F6-99F9CACDF142}"/>
              </a:ext>
            </a:extLst>
          </p:cNvPr>
          <p:cNvSpPr/>
          <p:nvPr/>
        </p:nvSpPr>
        <p:spPr>
          <a:xfrm>
            <a:off x="4420755" y="1244390"/>
            <a:ext cx="1936837" cy="365760"/>
          </a:xfrm>
          <a:prstGeom prst="roundRect">
            <a:avLst>
              <a:gd name="adj" fmla="val 50000"/>
            </a:avLst>
          </a:prstGeom>
          <a:gradFill>
            <a:gsLst>
              <a:gs pos="0">
                <a:srgbClr val="114A5E"/>
              </a:gs>
              <a:gs pos="100000">
                <a:srgbClr val="18926F"/>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latin typeface="Segoe UI"/>
                <a:cs typeface="Segoe UI"/>
              </a:rPr>
              <a:t>Goals</a:t>
            </a:r>
            <a:endParaRPr lang="en-US"/>
          </a:p>
        </p:txBody>
      </p:sp>
      <p:grpSp>
        <p:nvGrpSpPr>
          <p:cNvPr id="105" name="Group 104">
            <a:extLst>
              <a:ext uri="{FF2B5EF4-FFF2-40B4-BE49-F238E27FC236}">
                <a16:creationId xmlns:a16="http://schemas.microsoft.com/office/drawing/2014/main" id="{4B32F91D-AF7E-468D-5D89-C49DA6445EFE}"/>
              </a:ext>
            </a:extLst>
          </p:cNvPr>
          <p:cNvGrpSpPr/>
          <p:nvPr/>
        </p:nvGrpSpPr>
        <p:grpSpPr>
          <a:xfrm>
            <a:off x="4601734" y="2017057"/>
            <a:ext cx="506689" cy="509013"/>
            <a:chOff x="5554663" y="4332288"/>
            <a:chExt cx="346075" cy="347663"/>
          </a:xfrm>
          <a:solidFill>
            <a:srgbClr val="18926F"/>
          </a:solidFill>
        </p:grpSpPr>
        <p:sp>
          <p:nvSpPr>
            <p:cNvPr id="106" name="Freeform 531">
              <a:extLst>
                <a:ext uri="{FF2B5EF4-FFF2-40B4-BE49-F238E27FC236}">
                  <a16:creationId xmlns:a16="http://schemas.microsoft.com/office/drawing/2014/main" id="{60B4E768-CB59-396C-8619-8B5B78202AEA}"/>
                </a:ext>
              </a:extLst>
            </p:cNvPr>
            <p:cNvSpPr>
              <a:spLocks noEditPoints="1"/>
            </p:cNvSpPr>
            <p:nvPr/>
          </p:nvSpPr>
          <p:spPr bwMode="auto">
            <a:xfrm>
              <a:off x="5584825" y="4362451"/>
              <a:ext cx="285750" cy="287338"/>
            </a:xfrm>
            <a:custGeom>
              <a:avLst/>
              <a:gdLst>
                <a:gd name="T0" fmla="*/ 38 w 76"/>
                <a:gd name="T1" fmla="*/ 76 h 76"/>
                <a:gd name="T2" fmla="*/ 0 w 76"/>
                <a:gd name="T3" fmla="*/ 38 h 76"/>
                <a:gd name="T4" fmla="*/ 38 w 76"/>
                <a:gd name="T5" fmla="*/ 0 h 76"/>
                <a:gd name="T6" fmla="*/ 76 w 76"/>
                <a:gd name="T7" fmla="*/ 38 h 76"/>
                <a:gd name="T8" fmla="*/ 38 w 76"/>
                <a:gd name="T9" fmla="*/ 76 h 76"/>
                <a:gd name="T10" fmla="*/ 38 w 76"/>
                <a:gd name="T11" fmla="*/ 4 h 76"/>
                <a:gd name="T12" fmla="*/ 4 w 76"/>
                <a:gd name="T13" fmla="*/ 38 h 76"/>
                <a:gd name="T14" fmla="*/ 38 w 76"/>
                <a:gd name="T15" fmla="*/ 72 h 76"/>
                <a:gd name="T16" fmla="*/ 72 w 76"/>
                <a:gd name="T17" fmla="*/ 38 h 76"/>
                <a:gd name="T18" fmla="*/ 38 w 76"/>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76"/>
                  </a:moveTo>
                  <a:cubicBezTo>
                    <a:pt x="17" y="76"/>
                    <a:pt x="0" y="59"/>
                    <a:pt x="0" y="38"/>
                  </a:cubicBezTo>
                  <a:cubicBezTo>
                    <a:pt x="0" y="17"/>
                    <a:pt x="17" y="0"/>
                    <a:pt x="38" y="0"/>
                  </a:cubicBezTo>
                  <a:cubicBezTo>
                    <a:pt x="59" y="0"/>
                    <a:pt x="76" y="17"/>
                    <a:pt x="76" y="38"/>
                  </a:cubicBezTo>
                  <a:cubicBezTo>
                    <a:pt x="76" y="59"/>
                    <a:pt x="59" y="76"/>
                    <a:pt x="38" y="76"/>
                  </a:cubicBezTo>
                  <a:close/>
                  <a:moveTo>
                    <a:pt x="38" y="4"/>
                  </a:moveTo>
                  <a:cubicBezTo>
                    <a:pt x="19" y="4"/>
                    <a:pt x="4" y="19"/>
                    <a:pt x="4" y="38"/>
                  </a:cubicBezTo>
                  <a:cubicBezTo>
                    <a:pt x="4" y="57"/>
                    <a:pt x="19" y="72"/>
                    <a:pt x="38" y="72"/>
                  </a:cubicBezTo>
                  <a:cubicBezTo>
                    <a:pt x="57" y="72"/>
                    <a:pt x="72" y="57"/>
                    <a:pt x="72" y="38"/>
                  </a:cubicBezTo>
                  <a:cubicBezTo>
                    <a:pt x="72" y="19"/>
                    <a:pt x="57" y="4"/>
                    <a:pt x="38" y="4"/>
                  </a:cubicBezTo>
                  <a:close/>
                </a:path>
              </a:pathLst>
            </a:custGeom>
            <a:grpFill/>
            <a:ln w="222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32">
              <a:extLst>
                <a:ext uri="{FF2B5EF4-FFF2-40B4-BE49-F238E27FC236}">
                  <a16:creationId xmlns:a16="http://schemas.microsoft.com/office/drawing/2014/main" id="{6E3511F7-C5B4-D6EC-205E-CEAF08B01FCD}"/>
                </a:ext>
              </a:extLst>
            </p:cNvPr>
            <p:cNvSpPr>
              <a:spLocks noEditPoints="1"/>
            </p:cNvSpPr>
            <p:nvPr/>
          </p:nvSpPr>
          <p:spPr bwMode="auto">
            <a:xfrm>
              <a:off x="5656263" y="4433888"/>
              <a:ext cx="142875" cy="144463"/>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4 h 38"/>
                <a:gd name="T12" fmla="*/ 4 w 38"/>
                <a:gd name="T13" fmla="*/ 19 h 38"/>
                <a:gd name="T14" fmla="*/ 19 w 38"/>
                <a:gd name="T15" fmla="*/ 34 h 38"/>
                <a:gd name="T16" fmla="*/ 34 w 38"/>
                <a:gd name="T17" fmla="*/ 19 h 38"/>
                <a:gd name="T18" fmla="*/ 19 w 38"/>
                <a:gd name="T1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30"/>
                    <a:pt x="0" y="19"/>
                  </a:cubicBezTo>
                  <a:cubicBezTo>
                    <a:pt x="0" y="8"/>
                    <a:pt x="8" y="0"/>
                    <a:pt x="19" y="0"/>
                  </a:cubicBezTo>
                  <a:cubicBezTo>
                    <a:pt x="30" y="0"/>
                    <a:pt x="38" y="8"/>
                    <a:pt x="38" y="19"/>
                  </a:cubicBezTo>
                  <a:cubicBezTo>
                    <a:pt x="38" y="30"/>
                    <a:pt x="30" y="38"/>
                    <a:pt x="19" y="38"/>
                  </a:cubicBezTo>
                  <a:close/>
                  <a:moveTo>
                    <a:pt x="19" y="4"/>
                  </a:moveTo>
                  <a:cubicBezTo>
                    <a:pt x="11" y="4"/>
                    <a:pt x="4" y="11"/>
                    <a:pt x="4" y="19"/>
                  </a:cubicBezTo>
                  <a:cubicBezTo>
                    <a:pt x="4" y="27"/>
                    <a:pt x="11" y="34"/>
                    <a:pt x="19" y="34"/>
                  </a:cubicBezTo>
                  <a:cubicBezTo>
                    <a:pt x="27" y="34"/>
                    <a:pt x="34" y="27"/>
                    <a:pt x="34" y="19"/>
                  </a:cubicBezTo>
                  <a:cubicBezTo>
                    <a:pt x="34" y="11"/>
                    <a:pt x="27" y="4"/>
                    <a:pt x="19" y="4"/>
                  </a:cubicBezTo>
                  <a:close/>
                </a:path>
              </a:pathLst>
            </a:custGeom>
            <a:grpFill/>
            <a:ln w="222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33">
              <a:extLst>
                <a:ext uri="{FF2B5EF4-FFF2-40B4-BE49-F238E27FC236}">
                  <a16:creationId xmlns:a16="http://schemas.microsoft.com/office/drawing/2014/main" id="{038E1F93-C306-F7B1-C7BF-77C771A18156}"/>
                </a:ext>
              </a:extLst>
            </p:cNvPr>
            <p:cNvSpPr>
              <a:spLocks/>
            </p:cNvSpPr>
            <p:nvPr/>
          </p:nvSpPr>
          <p:spPr bwMode="auto">
            <a:xfrm>
              <a:off x="5719763" y="4332288"/>
              <a:ext cx="15875" cy="347663"/>
            </a:xfrm>
            <a:custGeom>
              <a:avLst/>
              <a:gdLst>
                <a:gd name="T0" fmla="*/ 2 w 4"/>
                <a:gd name="T1" fmla="*/ 92 h 92"/>
                <a:gd name="T2" fmla="*/ 0 w 4"/>
                <a:gd name="T3" fmla="*/ 90 h 92"/>
                <a:gd name="T4" fmla="*/ 0 w 4"/>
                <a:gd name="T5" fmla="*/ 2 h 92"/>
                <a:gd name="T6" fmla="*/ 2 w 4"/>
                <a:gd name="T7" fmla="*/ 0 h 92"/>
                <a:gd name="T8" fmla="*/ 4 w 4"/>
                <a:gd name="T9" fmla="*/ 2 h 92"/>
                <a:gd name="T10" fmla="*/ 4 w 4"/>
                <a:gd name="T11" fmla="*/ 90 h 92"/>
                <a:gd name="T12" fmla="*/ 2 w 4"/>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4" h="92">
                  <a:moveTo>
                    <a:pt x="2" y="92"/>
                  </a:moveTo>
                  <a:cubicBezTo>
                    <a:pt x="1" y="92"/>
                    <a:pt x="0" y="91"/>
                    <a:pt x="0" y="90"/>
                  </a:cubicBezTo>
                  <a:cubicBezTo>
                    <a:pt x="0" y="2"/>
                    <a:pt x="0" y="2"/>
                    <a:pt x="0" y="2"/>
                  </a:cubicBezTo>
                  <a:cubicBezTo>
                    <a:pt x="0" y="1"/>
                    <a:pt x="1" y="0"/>
                    <a:pt x="2" y="0"/>
                  </a:cubicBezTo>
                  <a:cubicBezTo>
                    <a:pt x="3" y="0"/>
                    <a:pt x="4" y="1"/>
                    <a:pt x="4" y="2"/>
                  </a:cubicBezTo>
                  <a:cubicBezTo>
                    <a:pt x="4" y="90"/>
                    <a:pt x="4" y="90"/>
                    <a:pt x="4" y="90"/>
                  </a:cubicBezTo>
                  <a:cubicBezTo>
                    <a:pt x="4" y="91"/>
                    <a:pt x="3" y="92"/>
                    <a:pt x="2" y="92"/>
                  </a:cubicBezTo>
                  <a:close/>
                </a:path>
              </a:pathLst>
            </a:custGeom>
            <a:grpFill/>
            <a:ln w="222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34">
              <a:extLst>
                <a:ext uri="{FF2B5EF4-FFF2-40B4-BE49-F238E27FC236}">
                  <a16:creationId xmlns:a16="http://schemas.microsoft.com/office/drawing/2014/main" id="{77B041D1-C30D-94C4-17B8-4AE597C8B5EE}"/>
                </a:ext>
              </a:extLst>
            </p:cNvPr>
            <p:cNvSpPr>
              <a:spLocks/>
            </p:cNvSpPr>
            <p:nvPr/>
          </p:nvSpPr>
          <p:spPr bwMode="auto">
            <a:xfrm>
              <a:off x="5554663" y="4498976"/>
              <a:ext cx="346075" cy="14288"/>
            </a:xfrm>
            <a:custGeom>
              <a:avLst/>
              <a:gdLst>
                <a:gd name="T0" fmla="*/ 90 w 92"/>
                <a:gd name="T1" fmla="*/ 4 h 4"/>
                <a:gd name="T2" fmla="*/ 2 w 92"/>
                <a:gd name="T3" fmla="*/ 4 h 4"/>
                <a:gd name="T4" fmla="*/ 0 w 92"/>
                <a:gd name="T5" fmla="*/ 2 h 4"/>
                <a:gd name="T6" fmla="*/ 2 w 92"/>
                <a:gd name="T7" fmla="*/ 0 h 4"/>
                <a:gd name="T8" fmla="*/ 90 w 92"/>
                <a:gd name="T9" fmla="*/ 0 h 4"/>
                <a:gd name="T10" fmla="*/ 92 w 92"/>
                <a:gd name="T11" fmla="*/ 2 h 4"/>
                <a:gd name="T12" fmla="*/ 90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90" y="4"/>
                  </a:moveTo>
                  <a:cubicBezTo>
                    <a:pt x="2" y="4"/>
                    <a:pt x="2" y="4"/>
                    <a:pt x="2" y="4"/>
                  </a:cubicBezTo>
                  <a:cubicBezTo>
                    <a:pt x="1" y="4"/>
                    <a:pt x="0" y="3"/>
                    <a:pt x="0" y="2"/>
                  </a:cubicBezTo>
                  <a:cubicBezTo>
                    <a:pt x="0" y="1"/>
                    <a:pt x="1" y="0"/>
                    <a:pt x="2" y="0"/>
                  </a:cubicBezTo>
                  <a:cubicBezTo>
                    <a:pt x="90" y="0"/>
                    <a:pt x="90" y="0"/>
                    <a:pt x="90" y="0"/>
                  </a:cubicBezTo>
                  <a:cubicBezTo>
                    <a:pt x="91" y="0"/>
                    <a:pt x="92" y="1"/>
                    <a:pt x="92" y="2"/>
                  </a:cubicBezTo>
                  <a:cubicBezTo>
                    <a:pt x="92" y="3"/>
                    <a:pt x="91" y="4"/>
                    <a:pt x="90" y="4"/>
                  </a:cubicBezTo>
                  <a:close/>
                </a:path>
              </a:pathLst>
            </a:custGeom>
            <a:grpFill/>
            <a:ln w="22225">
              <a:no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10" name="Text Placeholder 2">
            <a:extLst>
              <a:ext uri="{FF2B5EF4-FFF2-40B4-BE49-F238E27FC236}">
                <a16:creationId xmlns:a16="http://schemas.microsoft.com/office/drawing/2014/main" id="{12649C6A-CB32-9C5D-193F-7A7D063F1939}"/>
              </a:ext>
            </a:extLst>
          </p:cNvPr>
          <p:cNvSpPr txBox="1">
            <a:spLocks/>
          </p:cNvSpPr>
          <p:nvPr/>
        </p:nvSpPr>
        <p:spPr>
          <a:xfrm>
            <a:off x="5391406" y="1645765"/>
            <a:ext cx="2185169" cy="1681278"/>
          </a:xfrm>
          <a:prstGeom prst="rect">
            <a:avLst/>
          </a:prstGeom>
        </p:spPr>
        <p:txBody>
          <a:bodyPr vert="horz" wrap="square" lIns="0" tIns="0" rIns="0" bIns="0" rtlCol="0"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1000">
                <a:latin typeface="Arial"/>
                <a:ea typeface="+mn-lt"/>
                <a:cs typeface="+mn-lt"/>
              </a:rPr>
              <a:t>Create legislation to outline steps in eliminating bias in algorithms and data.</a:t>
            </a:r>
          </a:p>
          <a:p>
            <a:pPr marL="285750" indent="-285750">
              <a:buFont typeface="Arial"/>
              <a:buChar char="•"/>
            </a:pPr>
            <a:r>
              <a:rPr lang="en-US" sz="1000">
                <a:latin typeface="Arial"/>
                <a:ea typeface="+mn-lt"/>
                <a:cs typeface="+mn-lt"/>
              </a:rPr>
              <a:t>Pioneer laws for enforcement of good practice and ethical standards in data</a:t>
            </a:r>
            <a:endParaRPr lang="en-US" sz="1000">
              <a:latin typeface="Arial"/>
              <a:cs typeface="Calibri"/>
            </a:endParaRPr>
          </a:p>
          <a:p>
            <a:pPr marL="285750" indent="-285750">
              <a:buFont typeface="Arial"/>
              <a:buChar char="•"/>
            </a:pPr>
            <a:r>
              <a:rPr lang="en-US" sz="1000">
                <a:latin typeface="Arial"/>
                <a:ea typeface="+mn-lt"/>
                <a:cs typeface="+mn-lt"/>
              </a:rPr>
              <a:t>Distribute free education and create access for necessary data literacy</a:t>
            </a:r>
            <a:endParaRPr lang="en-US" sz="1000">
              <a:latin typeface="Arial"/>
              <a:cs typeface="Calibri"/>
            </a:endParaRPr>
          </a:p>
          <a:p>
            <a:pPr marL="285750" indent="-285750">
              <a:buFont typeface="Arial"/>
              <a:buChar char="•"/>
            </a:pPr>
            <a:r>
              <a:rPr lang="en-US" sz="1000">
                <a:latin typeface="Arial"/>
                <a:ea typeface="+mn-lt"/>
                <a:cs typeface="+mn-lt"/>
              </a:rPr>
              <a:t>Inhibiting the spread of misinformation and ‘harmful’ data</a:t>
            </a:r>
            <a:endParaRPr lang="en-US" sz="1000">
              <a:latin typeface="Arial"/>
              <a:cs typeface="Calibri"/>
            </a:endParaRPr>
          </a:p>
          <a:p>
            <a:pPr>
              <a:lnSpc>
                <a:spcPct val="100000"/>
              </a:lnSpc>
            </a:pPr>
            <a:endParaRPr lang="en-US" sz="1000">
              <a:latin typeface="Arial"/>
              <a:cs typeface="Segoe UI"/>
            </a:endParaRPr>
          </a:p>
        </p:txBody>
      </p:sp>
      <p:sp>
        <p:nvSpPr>
          <p:cNvPr id="114" name="Rectangle 113">
            <a:extLst>
              <a:ext uri="{FF2B5EF4-FFF2-40B4-BE49-F238E27FC236}">
                <a16:creationId xmlns:a16="http://schemas.microsoft.com/office/drawing/2014/main" id="{46740A4D-AA82-A7D2-C29A-D4409E5D907C}"/>
              </a:ext>
            </a:extLst>
          </p:cNvPr>
          <p:cNvSpPr/>
          <p:nvPr/>
        </p:nvSpPr>
        <p:spPr>
          <a:xfrm>
            <a:off x="8008944" y="1430717"/>
            <a:ext cx="3565662" cy="47356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a:p>
        </p:txBody>
      </p:sp>
      <p:sp>
        <p:nvSpPr>
          <p:cNvPr id="115" name="Rectangle: Rounded Corners 114">
            <a:extLst>
              <a:ext uri="{FF2B5EF4-FFF2-40B4-BE49-F238E27FC236}">
                <a16:creationId xmlns:a16="http://schemas.microsoft.com/office/drawing/2014/main" id="{9B7D4AFC-AEA4-AB1D-145E-DCC8A2882583}"/>
              </a:ext>
            </a:extLst>
          </p:cNvPr>
          <p:cNvSpPr/>
          <p:nvPr/>
        </p:nvSpPr>
        <p:spPr>
          <a:xfrm>
            <a:off x="8228623" y="1244390"/>
            <a:ext cx="1936837" cy="365760"/>
          </a:xfrm>
          <a:prstGeom prst="roundRect">
            <a:avLst>
              <a:gd name="adj" fmla="val 50000"/>
            </a:avLst>
          </a:prstGeom>
          <a:gradFill>
            <a:gsLst>
              <a:gs pos="0">
                <a:srgbClr val="114A5E"/>
              </a:gs>
              <a:gs pos="100000">
                <a:srgbClr val="18926F"/>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latin typeface="Segoe UI"/>
                <a:cs typeface="Segoe UI"/>
              </a:rPr>
              <a:t>Tenets</a:t>
            </a:r>
            <a:endParaRPr lang="en-US"/>
          </a:p>
        </p:txBody>
      </p:sp>
      <p:sp>
        <p:nvSpPr>
          <p:cNvPr id="122" name="Text Placeholder 2">
            <a:extLst>
              <a:ext uri="{FF2B5EF4-FFF2-40B4-BE49-F238E27FC236}">
                <a16:creationId xmlns:a16="http://schemas.microsoft.com/office/drawing/2014/main" id="{539382E5-3DC8-ECF6-9B91-593BF4A31020}"/>
              </a:ext>
            </a:extLst>
          </p:cNvPr>
          <p:cNvSpPr txBox="1">
            <a:spLocks/>
          </p:cNvSpPr>
          <p:nvPr/>
        </p:nvSpPr>
        <p:spPr>
          <a:xfrm>
            <a:off x="9070625" y="2013621"/>
            <a:ext cx="2368613" cy="3049225"/>
          </a:xfrm>
          <a:prstGeom prst="rect">
            <a:avLst/>
          </a:prstGeom>
        </p:spPr>
        <p:txBody>
          <a:bodyPr vert="horz" wrap="square" lIns="0" tIns="0" rIns="0" bIns="0" rtlCol="0"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har char="•"/>
            </a:pPr>
            <a:r>
              <a:rPr lang="en-US" sz="1200" b="1" dirty="0">
                <a:latin typeface="Arial"/>
                <a:ea typeface="+mn-lt"/>
                <a:cs typeface="+mn-lt"/>
              </a:rPr>
              <a:t>Beneficence:</a:t>
            </a:r>
            <a:r>
              <a:rPr lang="en-US" sz="1200" dirty="0">
                <a:latin typeface="Arial"/>
                <a:ea typeface="+mn-lt"/>
                <a:cs typeface="+mn-lt"/>
              </a:rPr>
              <a:t> Doing good for others.</a:t>
            </a:r>
            <a:endParaRPr lang="en-US" sz="1200" b="1">
              <a:latin typeface="Arial"/>
              <a:cs typeface="Calibri"/>
            </a:endParaRPr>
          </a:p>
          <a:p>
            <a:pPr>
              <a:buChar char="•"/>
            </a:pPr>
            <a:r>
              <a:rPr lang="en-US" sz="1200" b="1" dirty="0">
                <a:latin typeface="Arial"/>
                <a:ea typeface="+mn-lt"/>
                <a:cs typeface="+mn-lt"/>
              </a:rPr>
              <a:t>Avoid Harm:</a:t>
            </a:r>
            <a:r>
              <a:rPr lang="en-US" sz="1200" dirty="0">
                <a:latin typeface="Arial"/>
                <a:ea typeface="+mn-lt"/>
                <a:cs typeface="+mn-lt"/>
              </a:rPr>
              <a:t> Preventing damage.</a:t>
            </a:r>
            <a:endParaRPr lang="en-US" sz="1200">
              <a:latin typeface="Arial"/>
              <a:cs typeface="Calibri"/>
            </a:endParaRPr>
          </a:p>
          <a:p>
            <a:pPr>
              <a:buChar char="•"/>
            </a:pPr>
            <a:r>
              <a:rPr lang="en-US" sz="1200" b="1" dirty="0">
                <a:latin typeface="Arial"/>
                <a:ea typeface="+mn-lt"/>
                <a:cs typeface="+mn-lt"/>
              </a:rPr>
              <a:t>Impartiality, Equity &amp; Fairness:</a:t>
            </a:r>
            <a:r>
              <a:rPr lang="en-US" sz="1200" dirty="0">
                <a:latin typeface="Arial"/>
                <a:ea typeface="+mn-lt"/>
                <a:cs typeface="+mn-lt"/>
              </a:rPr>
              <a:t> Treating everyone fairly.</a:t>
            </a:r>
            <a:endParaRPr lang="en-US" sz="1200">
              <a:latin typeface="Arial"/>
              <a:cs typeface="Calibri"/>
            </a:endParaRPr>
          </a:p>
          <a:p>
            <a:pPr>
              <a:buChar char="•"/>
            </a:pPr>
            <a:r>
              <a:rPr lang="en-US" sz="1200" b="1" dirty="0">
                <a:latin typeface="Arial"/>
                <a:ea typeface="+mn-lt"/>
                <a:cs typeface="+mn-lt"/>
              </a:rPr>
              <a:t>Humility:</a:t>
            </a:r>
            <a:r>
              <a:rPr lang="en-US" sz="1200" dirty="0">
                <a:latin typeface="Arial"/>
                <a:ea typeface="+mn-lt"/>
                <a:cs typeface="+mn-lt"/>
              </a:rPr>
              <a:t> Being open to learning.</a:t>
            </a:r>
            <a:endParaRPr lang="en-US" sz="1200">
              <a:latin typeface="Arial"/>
              <a:cs typeface="Calibri"/>
            </a:endParaRPr>
          </a:p>
          <a:p>
            <a:pPr>
              <a:buChar char="•"/>
            </a:pPr>
            <a:r>
              <a:rPr lang="en-US" sz="1200" b="1" dirty="0">
                <a:latin typeface="Arial"/>
                <a:ea typeface="+mn-lt"/>
                <a:cs typeface="+mn-lt"/>
              </a:rPr>
              <a:t>Transparency:</a:t>
            </a:r>
            <a:r>
              <a:rPr lang="en-US" sz="1200" dirty="0">
                <a:latin typeface="Arial"/>
                <a:ea typeface="+mn-lt"/>
                <a:cs typeface="+mn-lt"/>
              </a:rPr>
              <a:t> Being clear and open.</a:t>
            </a:r>
            <a:endParaRPr lang="en-US" sz="1200">
              <a:latin typeface="Arial"/>
              <a:cs typeface="Calibri"/>
            </a:endParaRPr>
          </a:p>
          <a:p>
            <a:pPr>
              <a:buChar char="•"/>
            </a:pPr>
            <a:r>
              <a:rPr lang="en-US" sz="1200" b="1" dirty="0">
                <a:latin typeface="Arial"/>
                <a:ea typeface="+mn-lt"/>
                <a:cs typeface="+mn-lt"/>
              </a:rPr>
              <a:t>Privacy &amp; Consent:</a:t>
            </a:r>
            <a:r>
              <a:rPr lang="en-US" sz="1200" dirty="0">
                <a:latin typeface="Arial"/>
                <a:ea typeface="+mn-lt"/>
                <a:cs typeface="+mn-lt"/>
              </a:rPr>
              <a:t> Respecting personal boundaries.</a:t>
            </a:r>
            <a:endParaRPr lang="en-US" sz="1200">
              <a:latin typeface="Arial"/>
              <a:cs typeface="Calibri"/>
            </a:endParaRPr>
          </a:p>
          <a:p>
            <a:pPr>
              <a:buChar char="•"/>
            </a:pPr>
            <a:r>
              <a:rPr lang="en-US" sz="1200" b="1" dirty="0">
                <a:latin typeface="Arial"/>
                <a:ea typeface="+mn-lt"/>
                <a:cs typeface="+mn-lt"/>
              </a:rPr>
              <a:t>Data Security &amp; Integrity:</a:t>
            </a:r>
            <a:r>
              <a:rPr lang="en-US" sz="1200" dirty="0">
                <a:latin typeface="Arial"/>
                <a:ea typeface="+mn-lt"/>
                <a:cs typeface="+mn-lt"/>
              </a:rPr>
              <a:t> Keeping information safe and accurate.</a:t>
            </a:r>
            <a:endParaRPr lang="en-US" sz="1200" dirty="0">
              <a:latin typeface="Arial"/>
              <a:cs typeface="Calibri"/>
            </a:endParaRPr>
          </a:p>
          <a:p>
            <a:pPr>
              <a:buChar char="•"/>
            </a:pPr>
            <a:r>
              <a:rPr lang="en-US" sz="1200" b="1" dirty="0">
                <a:latin typeface="Arial"/>
                <a:ea typeface="+mn-lt"/>
                <a:cs typeface="+mn-lt"/>
              </a:rPr>
              <a:t>Collaboration:</a:t>
            </a:r>
            <a:r>
              <a:rPr lang="en-US" sz="1200" dirty="0">
                <a:latin typeface="Arial"/>
                <a:ea typeface="+mn-lt"/>
                <a:cs typeface="+mn-lt"/>
              </a:rPr>
              <a:t> Working together.</a:t>
            </a:r>
            <a:endParaRPr lang="en-US" sz="1200">
              <a:latin typeface="Arial"/>
              <a:cs typeface="Calibri"/>
            </a:endParaRPr>
          </a:p>
          <a:p>
            <a:pPr>
              <a:buChar char="•"/>
            </a:pPr>
            <a:r>
              <a:rPr lang="en-US" sz="1200" b="1" dirty="0">
                <a:latin typeface="Arial"/>
                <a:ea typeface="+mn-lt"/>
                <a:cs typeface="+mn-lt"/>
              </a:rPr>
              <a:t>Continual Learning:</a:t>
            </a:r>
            <a:r>
              <a:rPr lang="en-US" sz="1200" dirty="0">
                <a:latin typeface="Arial"/>
                <a:ea typeface="+mn-lt"/>
                <a:cs typeface="+mn-lt"/>
              </a:rPr>
              <a:t> Always improving.</a:t>
            </a:r>
            <a:endParaRPr lang="en-US" sz="1200">
              <a:latin typeface="Arial"/>
              <a:cs typeface="Calibri"/>
            </a:endParaRPr>
          </a:p>
          <a:p>
            <a:pPr>
              <a:buChar char="•"/>
            </a:pPr>
            <a:r>
              <a:rPr lang="en-US" sz="1200" b="1" dirty="0">
                <a:latin typeface="Arial"/>
                <a:ea typeface="+mn-lt"/>
                <a:cs typeface="+mn-lt"/>
              </a:rPr>
              <a:t>Societal Benefit:</a:t>
            </a:r>
            <a:r>
              <a:rPr lang="en-US" sz="1200" dirty="0">
                <a:latin typeface="Arial"/>
                <a:ea typeface="+mn-lt"/>
                <a:cs typeface="+mn-lt"/>
              </a:rPr>
              <a:t> Helping society thrive.</a:t>
            </a:r>
            <a:endParaRPr lang="en-US" sz="1200">
              <a:latin typeface="Arial"/>
              <a:cs typeface="Calibri"/>
            </a:endParaRPr>
          </a:p>
          <a:p>
            <a:pPr marL="285750" indent="-285750">
              <a:buAutoNum type="arabicPeriod"/>
            </a:pPr>
            <a:endParaRPr lang="en-US" sz="1200" b="1" dirty="0">
              <a:latin typeface="Arial"/>
              <a:cs typeface="Calibri"/>
            </a:endParaRPr>
          </a:p>
        </p:txBody>
      </p:sp>
      <p:sp>
        <p:nvSpPr>
          <p:cNvPr id="125" name="Rectangle 124">
            <a:extLst>
              <a:ext uri="{FF2B5EF4-FFF2-40B4-BE49-F238E27FC236}">
                <a16:creationId xmlns:a16="http://schemas.microsoft.com/office/drawing/2014/main" id="{DCE8EF36-9045-133D-183F-50600DC1D4D4}"/>
              </a:ext>
            </a:extLst>
          </p:cNvPr>
          <p:cNvSpPr/>
          <p:nvPr/>
        </p:nvSpPr>
        <p:spPr>
          <a:xfrm>
            <a:off x="4201076" y="4152692"/>
            <a:ext cx="3565662" cy="2051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a:p>
        </p:txBody>
      </p:sp>
      <p:sp>
        <p:nvSpPr>
          <p:cNvPr id="126" name="Rectangle: Rounded Corners 125">
            <a:extLst>
              <a:ext uri="{FF2B5EF4-FFF2-40B4-BE49-F238E27FC236}">
                <a16:creationId xmlns:a16="http://schemas.microsoft.com/office/drawing/2014/main" id="{658578BB-D488-84CA-0EEE-9320D114D514}"/>
              </a:ext>
            </a:extLst>
          </p:cNvPr>
          <p:cNvSpPr/>
          <p:nvPr/>
        </p:nvSpPr>
        <p:spPr>
          <a:xfrm>
            <a:off x="4420755" y="3942919"/>
            <a:ext cx="1936837" cy="365760"/>
          </a:xfrm>
          <a:prstGeom prst="roundRect">
            <a:avLst>
              <a:gd name="adj" fmla="val 50000"/>
            </a:avLst>
          </a:prstGeom>
          <a:gradFill>
            <a:gsLst>
              <a:gs pos="0">
                <a:srgbClr val="114A5E"/>
              </a:gs>
              <a:gs pos="100000">
                <a:srgbClr val="18926F"/>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latin typeface="Segoe UI"/>
                <a:cs typeface="Segoe UI"/>
              </a:rPr>
              <a:t>Team Members</a:t>
            </a:r>
            <a:endParaRPr lang="en-US" sz="1400">
              <a:latin typeface="Segoe UI" panose="020B0502040204020203" pitchFamily="34" charset="0"/>
              <a:cs typeface="Segoe UI" panose="020B0502040204020203" pitchFamily="34" charset="0"/>
            </a:endParaRPr>
          </a:p>
        </p:txBody>
      </p:sp>
      <p:grpSp>
        <p:nvGrpSpPr>
          <p:cNvPr id="147" name="Group 146">
            <a:extLst>
              <a:ext uri="{FF2B5EF4-FFF2-40B4-BE49-F238E27FC236}">
                <a16:creationId xmlns:a16="http://schemas.microsoft.com/office/drawing/2014/main" id="{26FBC1EA-159B-6B4B-A6B1-6DB3FBA1F03F}"/>
              </a:ext>
            </a:extLst>
          </p:cNvPr>
          <p:cNvGrpSpPr/>
          <p:nvPr/>
        </p:nvGrpSpPr>
        <p:grpSpPr>
          <a:xfrm>
            <a:off x="8442909" y="2037025"/>
            <a:ext cx="416831" cy="418751"/>
            <a:chOff x="4841875" y="3978275"/>
            <a:chExt cx="344488" cy="346075"/>
          </a:xfrm>
        </p:grpSpPr>
        <p:sp>
          <p:nvSpPr>
            <p:cNvPr id="148" name="Rectangle 147">
              <a:extLst>
                <a:ext uri="{FF2B5EF4-FFF2-40B4-BE49-F238E27FC236}">
                  <a16:creationId xmlns:a16="http://schemas.microsoft.com/office/drawing/2014/main" id="{7EC37ED0-0DCB-E57A-4372-9640C522AFCE}"/>
                </a:ext>
              </a:extLst>
            </p:cNvPr>
            <p:cNvSpPr>
              <a:spLocks noChangeArrowheads="1"/>
            </p:cNvSpPr>
            <p:nvPr/>
          </p:nvSpPr>
          <p:spPr bwMode="auto">
            <a:xfrm>
              <a:off x="4886325" y="3978275"/>
              <a:ext cx="300038" cy="301625"/>
            </a:xfrm>
            <a:prstGeom prst="rect">
              <a:avLst/>
            </a:prstGeom>
            <a:noFill/>
            <a:ln w="19050" cap="rnd">
              <a:solidFill>
                <a:srgbClr val="1892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6" name="Line 68">
              <a:extLst>
                <a:ext uri="{FF2B5EF4-FFF2-40B4-BE49-F238E27FC236}">
                  <a16:creationId xmlns:a16="http://schemas.microsoft.com/office/drawing/2014/main" id="{C7E379E4-9573-7782-6FC5-577DB3727B63}"/>
                </a:ext>
              </a:extLst>
            </p:cNvPr>
            <p:cNvSpPr>
              <a:spLocks noChangeShapeType="1"/>
            </p:cNvSpPr>
            <p:nvPr/>
          </p:nvSpPr>
          <p:spPr bwMode="auto">
            <a:xfrm>
              <a:off x="4938713" y="4038600"/>
              <a:ext cx="195263"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Line 69">
              <a:extLst>
                <a:ext uri="{FF2B5EF4-FFF2-40B4-BE49-F238E27FC236}">
                  <a16:creationId xmlns:a16="http://schemas.microsoft.com/office/drawing/2014/main" id="{FA7ABCF7-1C3D-3604-0243-D0726C7E6564}"/>
                </a:ext>
              </a:extLst>
            </p:cNvPr>
            <p:cNvSpPr>
              <a:spLocks noChangeShapeType="1"/>
            </p:cNvSpPr>
            <p:nvPr/>
          </p:nvSpPr>
          <p:spPr bwMode="auto">
            <a:xfrm>
              <a:off x="4938713" y="4068763"/>
              <a:ext cx="195263"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Line 70">
              <a:extLst>
                <a:ext uri="{FF2B5EF4-FFF2-40B4-BE49-F238E27FC236}">
                  <a16:creationId xmlns:a16="http://schemas.microsoft.com/office/drawing/2014/main" id="{331D88F0-6480-09D7-EFBB-E31595FAFD80}"/>
                </a:ext>
              </a:extLst>
            </p:cNvPr>
            <p:cNvSpPr>
              <a:spLocks noChangeShapeType="1"/>
            </p:cNvSpPr>
            <p:nvPr/>
          </p:nvSpPr>
          <p:spPr bwMode="auto">
            <a:xfrm>
              <a:off x="4938713" y="4098925"/>
              <a:ext cx="195263"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Line 71">
              <a:extLst>
                <a:ext uri="{FF2B5EF4-FFF2-40B4-BE49-F238E27FC236}">
                  <a16:creationId xmlns:a16="http://schemas.microsoft.com/office/drawing/2014/main" id="{A7B84F87-64E4-6D10-0FE8-BE050C921E11}"/>
                </a:ext>
              </a:extLst>
            </p:cNvPr>
            <p:cNvSpPr>
              <a:spLocks noChangeShapeType="1"/>
            </p:cNvSpPr>
            <p:nvPr/>
          </p:nvSpPr>
          <p:spPr bwMode="auto">
            <a:xfrm>
              <a:off x="4938713" y="4129088"/>
              <a:ext cx="195263"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Line 72">
              <a:extLst>
                <a:ext uri="{FF2B5EF4-FFF2-40B4-BE49-F238E27FC236}">
                  <a16:creationId xmlns:a16="http://schemas.microsoft.com/office/drawing/2014/main" id="{CDC10EA3-7AC7-E45F-76CF-D1FC91C2C4AE}"/>
                </a:ext>
              </a:extLst>
            </p:cNvPr>
            <p:cNvSpPr>
              <a:spLocks noChangeShapeType="1"/>
            </p:cNvSpPr>
            <p:nvPr/>
          </p:nvSpPr>
          <p:spPr bwMode="auto">
            <a:xfrm>
              <a:off x="4938713" y="4159250"/>
              <a:ext cx="195263"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Line 73">
              <a:extLst>
                <a:ext uri="{FF2B5EF4-FFF2-40B4-BE49-F238E27FC236}">
                  <a16:creationId xmlns:a16="http://schemas.microsoft.com/office/drawing/2014/main" id="{FE418866-5C84-228A-ED47-46F0A14F5312}"/>
                </a:ext>
              </a:extLst>
            </p:cNvPr>
            <p:cNvSpPr>
              <a:spLocks noChangeShapeType="1"/>
            </p:cNvSpPr>
            <p:nvPr/>
          </p:nvSpPr>
          <p:spPr bwMode="auto">
            <a:xfrm>
              <a:off x="4938713" y="4189413"/>
              <a:ext cx="195263"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8" name="Line 74">
              <a:extLst>
                <a:ext uri="{FF2B5EF4-FFF2-40B4-BE49-F238E27FC236}">
                  <a16:creationId xmlns:a16="http://schemas.microsoft.com/office/drawing/2014/main" id="{83721207-9174-CC1B-5F5D-82E27D16E5A1}"/>
                </a:ext>
              </a:extLst>
            </p:cNvPr>
            <p:cNvSpPr>
              <a:spLocks noChangeShapeType="1"/>
            </p:cNvSpPr>
            <p:nvPr/>
          </p:nvSpPr>
          <p:spPr bwMode="auto">
            <a:xfrm>
              <a:off x="4938713" y="4219575"/>
              <a:ext cx="90488" cy="0"/>
            </a:xfrm>
            <a:prstGeom prst="line">
              <a:avLst/>
            </a:prstGeom>
            <a:noFill/>
            <a:ln w="19050" cap="flat">
              <a:solidFill>
                <a:srgbClr val="18926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9" name="Freeform 75">
              <a:extLst>
                <a:ext uri="{FF2B5EF4-FFF2-40B4-BE49-F238E27FC236}">
                  <a16:creationId xmlns:a16="http://schemas.microsoft.com/office/drawing/2014/main" id="{8CFEEAE6-21FB-742F-7485-9BAEFA83B42C}"/>
                </a:ext>
              </a:extLst>
            </p:cNvPr>
            <p:cNvSpPr>
              <a:spLocks/>
            </p:cNvSpPr>
            <p:nvPr/>
          </p:nvSpPr>
          <p:spPr bwMode="auto">
            <a:xfrm>
              <a:off x="4841875" y="4038600"/>
              <a:ext cx="285750" cy="285750"/>
            </a:xfrm>
            <a:custGeom>
              <a:avLst/>
              <a:gdLst>
                <a:gd name="T0" fmla="*/ 28 w 180"/>
                <a:gd name="T1" fmla="*/ 0 h 180"/>
                <a:gd name="T2" fmla="*/ 0 w 180"/>
                <a:gd name="T3" fmla="*/ 0 h 180"/>
                <a:gd name="T4" fmla="*/ 0 w 180"/>
                <a:gd name="T5" fmla="*/ 180 h 180"/>
                <a:gd name="T6" fmla="*/ 180 w 180"/>
                <a:gd name="T7" fmla="*/ 180 h 180"/>
                <a:gd name="T8" fmla="*/ 180 w 180"/>
                <a:gd name="T9" fmla="*/ 152 h 180"/>
              </a:gdLst>
              <a:ahLst/>
              <a:cxnLst>
                <a:cxn ang="0">
                  <a:pos x="T0" y="T1"/>
                </a:cxn>
                <a:cxn ang="0">
                  <a:pos x="T2" y="T3"/>
                </a:cxn>
                <a:cxn ang="0">
                  <a:pos x="T4" y="T5"/>
                </a:cxn>
                <a:cxn ang="0">
                  <a:pos x="T6" y="T7"/>
                </a:cxn>
                <a:cxn ang="0">
                  <a:pos x="T8" y="T9"/>
                </a:cxn>
              </a:cxnLst>
              <a:rect l="0" t="0" r="r" b="b"/>
              <a:pathLst>
                <a:path w="180" h="180">
                  <a:moveTo>
                    <a:pt x="28" y="0"/>
                  </a:moveTo>
                  <a:lnTo>
                    <a:pt x="0" y="0"/>
                  </a:lnTo>
                  <a:lnTo>
                    <a:pt x="0" y="180"/>
                  </a:lnTo>
                  <a:lnTo>
                    <a:pt x="180" y="180"/>
                  </a:lnTo>
                  <a:lnTo>
                    <a:pt x="180" y="152"/>
                  </a:lnTo>
                </a:path>
              </a:pathLst>
            </a:custGeom>
            <a:noFill/>
            <a:ln w="19050" cap="rnd">
              <a:solidFill>
                <a:srgbClr val="1892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2">
            <a:extLst>
              <a:ext uri="{FF2B5EF4-FFF2-40B4-BE49-F238E27FC236}">
                <a16:creationId xmlns:a16="http://schemas.microsoft.com/office/drawing/2014/main" id="{5512120B-BDDB-0E18-4B30-2970AA1B05E3}"/>
              </a:ext>
            </a:extLst>
          </p:cNvPr>
          <p:cNvSpPr txBox="1">
            <a:spLocks/>
          </p:cNvSpPr>
          <p:nvPr/>
        </p:nvSpPr>
        <p:spPr>
          <a:xfrm>
            <a:off x="5384555" y="4572442"/>
            <a:ext cx="1590438" cy="1371904"/>
          </a:xfrm>
          <a:prstGeom prst="rect">
            <a:avLst/>
          </a:prstGeom>
        </p:spPr>
        <p:txBody>
          <a:bodyPr vert="horz" wrap="square" lIns="0" tIns="0" rIns="0" bIns="0" rtlCol="0"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1000" dirty="0">
                <a:latin typeface="Arial"/>
                <a:cs typeface="Arial"/>
              </a:rPr>
              <a:t>Kacper (Coc)</a:t>
            </a:r>
            <a:endParaRPr lang="en-US" sz="1000">
              <a:latin typeface="Arial"/>
              <a:cs typeface="Calibri"/>
            </a:endParaRPr>
          </a:p>
          <a:p>
            <a:pPr marL="285750" indent="-285750">
              <a:buFont typeface="Arial"/>
              <a:buChar char="•"/>
            </a:pPr>
            <a:r>
              <a:rPr lang="en-US" sz="1000" dirty="0">
                <a:latin typeface="Arial"/>
                <a:cs typeface="Arial"/>
              </a:rPr>
              <a:t>Mo (CoC)</a:t>
            </a:r>
            <a:endParaRPr lang="en-US" sz="1000">
              <a:latin typeface="Arial"/>
              <a:cs typeface="Calibri"/>
            </a:endParaRPr>
          </a:p>
          <a:p>
            <a:pPr marL="285750" indent="-285750">
              <a:buFont typeface="Arial"/>
              <a:buChar char="•"/>
            </a:pPr>
            <a:r>
              <a:rPr lang="en-US" sz="1000" dirty="0">
                <a:latin typeface="Arial"/>
                <a:cs typeface="Arial"/>
              </a:rPr>
              <a:t>Yuvraj (CS)</a:t>
            </a:r>
            <a:endParaRPr lang="en-US" sz="1000">
              <a:latin typeface="Arial"/>
              <a:cs typeface="Calibri"/>
            </a:endParaRPr>
          </a:p>
          <a:p>
            <a:pPr marL="285750" indent="-285750">
              <a:buFont typeface="Arial"/>
              <a:buChar char="•"/>
            </a:pPr>
            <a:r>
              <a:rPr lang="en-US" sz="1000" dirty="0">
                <a:latin typeface="Arial"/>
                <a:ea typeface="+mn-lt"/>
                <a:cs typeface="Arial"/>
              </a:rPr>
              <a:t>Lawrence (</a:t>
            </a:r>
            <a:r>
              <a:rPr lang="en-US" sz="1000" err="1">
                <a:latin typeface="Arial"/>
                <a:ea typeface="+mn-lt"/>
                <a:cs typeface="Arial"/>
              </a:rPr>
              <a:t>CoL</a:t>
            </a:r>
            <a:r>
              <a:rPr lang="en-US" sz="1000" dirty="0">
                <a:latin typeface="Arial"/>
                <a:ea typeface="+mn-lt"/>
                <a:cs typeface="Arial"/>
              </a:rPr>
              <a:t>)</a:t>
            </a:r>
            <a:endParaRPr lang="en-US" sz="1000" dirty="0">
              <a:latin typeface="Arial"/>
              <a:cs typeface="Arial"/>
            </a:endParaRPr>
          </a:p>
          <a:p>
            <a:pPr marL="285750" indent="-285750">
              <a:buFont typeface="Arial"/>
              <a:buChar char="•"/>
            </a:pPr>
            <a:r>
              <a:rPr lang="en-US" sz="1000" dirty="0">
                <a:latin typeface="Arial"/>
                <a:ea typeface="+mn-lt"/>
                <a:cs typeface="Arial"/>
              </a:rPr>
              <a:t>Abhishek (CIO)</a:t>
            </a:r>
            <a:endParaRPr lang="en-US" sz="1000" dirty="0">
              <a:latin typeface="Arial"/>
              <a:cs typeface="Arial"/>
            </a:endParaRPr>
          </a:p>
          <a:p>
            <a:pPr marL="285750" indent="-285750">
              <a:buFont typeface="Arial"/>
              <a:buChar char="•"/>
            </a:pPr>
            <a:r>
              <a:rPr lang="en-US" sz="1000" dirty="0">
                <a:latin typeface="Arial"/>
                <a:ea typeface="+mn-lt"/>
                <a:cs typeface="Arial"/>
              </a:rPr>
              <a:t>Tim (</a:t>
            </a:r>
            <a:r>
              <a:rPr lang="en-US" sz="1000" err="1">
                <a:latin typeface="Arial"/>
                <a:ea typeface="+mn-lt"/>
                <a:cs typeface="Arial"/>
              </a:rPr>
              <a:t>CoO</a:t>
            </a:r>
            <a:r>
              <a:rPr lang="en-US" sz="1000" dirty="0">
                <a:latin typeface="Arial"/>
                <a:ea typeface="+mn-lt"/>
                <a:cs typeface="Arial"/>
              </a:rPr>
              <a:t>)</a:t>
            </a:r>
            <a:endParaRPr lang="en-US" sz="1000" dirty="0">
              <a:latin typeface="Arial"/>
              <a:cs typeface="Arial"/>
            </a:endParaRPr>
          </a:p>
          <a:p>
            <a:endParaRPr lang="en-US" sz="2000" b="1" dirty="0">
              <a:latin typeface="Arial"/>
              <a:ea typeface="+mn-lt"/>
              <a:cs typeface="Arial"/>
            </a:endParaRPr>
          </a:p>
          <a:p>
            <a:pPr marL="285750" indent="-285750">
              <a:lnSpc>
                <a:spcPct val="100000"/>
              </a:lnSpc>
              <a:spcBef>
                <a:spcPts val="0"/>
              </a:spcBef>
              <a:buFont typeface="Arial,Sans-Serif"/>
              <a:buChar char="•"/>
            </a:pPr>
            <a:endParaRPr lang="en-US" sz="1400" dirty="0">
              <a:cs typeface="Calibri"/>
            </a:endParaRPr>
          </a:p>
          <a:p>
            <a:endParaRPr lang="en-US" sz="1200">
              <a:latin typeface="Arial"/>
              <a:cs typeface="Arial"/>
            </a:endParaRPr>
          </a:p>
          <a:p>
            <a:pPr>
              <a:lnSpc>
                <a:spcPct val="100000"/>
              </a:lnSpc>
            </a:pPr>
            <a:br>
              <a:rPr lang="en-US" dirty="0"/>
            </a:br>
            <a:endParaRPr lang="en-US" sz="1000">
              <a:cs typeface="Calibri"/>
            </a:endParaRPr>
          </a:p>
        </p:txBody>
      </p:sp>
      <p:pic>
        <p:nvPicPr>
          <p:cNvPr id="5" name="Graphic 5" descr="Group with solid fill">
            <a:extLst>
              <a:ext uri="{FF2B5EF4-FFF2-40B4-BE49-F238E27FC236}">
                <a16:creationId xmlns:a16="http://schemas.microsoft.com/office/drawing/2014/main" id="{64B4BA62-6F64-7EBB-7CD3-83DEA190B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55701" y="4624753"/>
            <a:ext cx="597878" cy="621324"/>
          </a:xfrm>
          <a:prstGeom prst="rect">
            <a:avLst/>
          </a:prstGeom>
        </p:spPr>
      </p:pic>
    </p:spTree>
    <p:extLst>
      <p:ext uri="{BB962C8B-B14F-4D97-AF65-F5344CB8AC3E}">
        <p14:creationId xmlns:p14="http://schemas.microsoft.com/office/powerpoint/2010/main" val="222375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4394E148-F1D7-50E9-1FD7-AA46FAB67F32}"/>
              </a:ext>
            </a:extLst>
          </p:cNvPr>
          <p:cNvPicPr>
            <a:picLocks noChangeAspect="1"/>
          </p:cNvPicPr>
          <p:nvPr/>
        </p:nvPicPr>
        <p:blipFill rotWithShape="1">
          <a:blip r:embed="rId3">
            <a:extLst>
              <a:ext uri="{28A0092B-C50C-407E-A947-70E740481C1C}">
                <a14:useLocalDpi xmlns:a14="http://schemas.microsoft.com/office/drawing/2010/main" val="0"/>
              </a:ext>
            </a:extLst>
          </a:blip>
          <a:srcRect t="18232" r="23879" b="17541"/>
          <a:stretch/>
        </p:blipFill>
        <p:spPr>
          <a:xfrm>
            <a:off x="-1" y="0"/>
            <a:ext cx="12191999" cy="6858000"/>
          </a:xfrm>
          <a:prstGeom prst="rect">
            <a:avLst/>
          </a:prstGeom>
        </p:spPr>
      </p:pic>
      <p:sp>
        <p:nvSpPr>
          <p:cNvPr id="5" name="Rectangle 4">
            <a:extLst>
              <a:ext uri="{FF2B5EF4-FFF2-40B4-BE49-F238E27FC236}">
                <a16:creationId xmlns:a16="http://schemas.microsoft.com/office/drawing/2014/main" id="{DB914CCC-446B-2E21-34F7-EC0F1AFD9443}"/>
              </a:ext>
            </a:extLst>
          </p:cNvPr>
          <p:cNvSpPr/>
          <p:nvPr/>
        </p:nvSpPr>
        <p:spPr>
          <a:xfrm>
            <a:off x="1" y="-11723"/>
            <a:ext cx="12192000" cy="6869806"/>
          </a:xfrm>
          <a:prstGeom prst="rect">
            <a:avLst/>
          </a:prstGeom>
          <a:gradFill>
            <a:gsLst>
              <a:gs pos="0">
                <a:srgbClr val="114A5E"/>
              </a:gs>
              <a:gs pos="100000">
                <a:srgbClr val="18926F">
                  <a:alpha val="62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89998D7-B83C-19DA-C594-6080A00648E3}"/>
              </a:ext>
            </a:extLst>
          </p:cNvPr>
          <p:cNvSpPr/>
          <p:nvPr/>
        </p:nvSpPr>
        <p:spPr>
          <a:xfrm>
            <a:off x="-4" y="2487418"/>
            <a:ext cx="6096004" cy="2781300"/>
          </a:xfrm>
          <a:custGeom>
            <a:avLst/>
            <a:gdLst>
              <a:gd name="connsiteX0" fmla="*/ 0 w 6096004"/>
              <a:gd name="connsiteY0" fmla="*/ 0 h 2781300"/>
              <a:gd name="connsiteX1" fmla="*/ 6096004 w 6096004"/>
              <a:gd name="connsiteY1" fmla="*/ 0 h 2781300"/>
              <a:gd name="connsiteX2" fmla="*/ 6096004 w 6096004"/>
              <a:gd name="connsiteY2" fmla="*/ 2252078 h 2781300"/>
              <a:gd name="connsiteX3" fmla="*/ 5601982 w 6096004"/>
              <a:gd name="connsiteY3" fmla="*/ 2781300 h 2781300"/>
              <a:gd name="connsiteX4" fmla="*/ 0 w 6096004"/>
              <a:gd name="connsiteY4" fmla="*/ 2781300 h 278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4" h="2781300">
                <a:moveTo>
                  <a:pt x="0" y="0"/>
                </a:moveTo>
                <a:lnTo>
                  <a:pt x="6096004" y="0"/>
                </a:lnTo>
                <a:lnTo>
                  <a:pt x="6096004" y="2252078"/>
                </a:lnTo>
                <a:lnTo>
                  <a:pt x="5601982" y="2781300"/>
                </a:ln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Isosceles Triangle 9">
            <a:extLst>
              <a:ext uri="{FF2B5EF4-FFF2-40B4-BE49-F238E27FC236}">
                <a16:creationId xmlns:a16="http://schemas.microsoft.com/office/drawing/2014/main" id="{1E2FE09F-0F4F-1F22-6DBA-BDB2522A6D3E}"/>
              </a:ext>
            </a:extLst>
          </p:cNvPr>
          <p:cNvSpPr/>
          <p:nvPr/>
        </p:nvSpPr>
        <p:spPr>
          <a:xfrm flipH="1" flipV="1">
            <a:off x="5596466" y="4739496"/>
            <a:ext cx="499533" cy="535125"/>
          </a:xfrm>
          <a:prstGeom prst="triangle">
            <a:avLst>
              <a:gd name="adj" fmla="val 100000"/>
            </a:avLst>
          </a:prstGeom>
          <a:solidFill>
            <a:srgbClr val="F2E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A353A2-3A3E-8166-758C-32A6471674FC}"/>
              </a:ext>
            </a:extLst>
          </p:cNvPr>
          <p:cNvSpPr txBox="1">
            <a:spLocks/>
          </p:cNvSpPr>
          <p:nvPr/>
        </p:nvSpPr>
        <p:spPr>
          <a:xfrm>
            <a:off x="647700" y="3330732"/>
            <a:ext cx="4948768" cy="110217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nSpc>
                <a:spcPct val="100000"/>
              </a:lnSpc>
            </a:pPr>
            <a:r>
              <a:rPr lang="en-ID" sz="7200">
                <a:solidFill>
                  <a:srgbClr val="114A5E"/>
                </a:solidFill>
              </a:rPr>
              <a:t>Thank You</a:t>
            </a:r>
          </a:p>
        </p:txBody>
      </p:sp>
      <p:sp>
        <p:nvSpPr>
          <p:cNvPr id="3" name="TextBox 2">
            <a:extLst>
              <a:ext uri="{FF2B5EF4-FFF2-40B4-BE49-F238E27FC236}">
                <a16:creationId xmlns:a16="http://schemas.microsoft.com/office/drawing/2014/main" id="{2CB2F3AE-7B58-45C4-F3CD-E0D391C1D89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79951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1315</Words>
  <Application>Microsoft Office PowerPoint</Application>
  <PresentationFormat>Widescreen</PresentationFormat>
  <Paragraphs>187</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Slack Powerpoint Template</dc:title>
  <dc:creator>it 24slides3</dc:creator>
  <cp:lastModifiedBy>it 24slides13</cp:lastModifiedBy>
  <cp:revision>246</cp:revision>
  <dcterms:created xsi:type="dcterms:W3CDTF">2022-01-20T05:04:38Z</dcterms:created>
  <dcterms:modified xsi:type="dcterms:W3CDTF">2023-08-08T15:51:00Z</dcterms:modified>
</cp:coreProperties>
</file>