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8BBA89-EB21-4171-9569-393445FCEAA5}">
  <a:tblStyle styleId="{1F8BBA89-EB21-4171-9569-393445FCEAA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75410424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775410424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754104240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754104240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754104240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754104240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775410424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775410424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75410424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75410424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Language death refers to the phenomenon where a language no longer has any speakers or active users, leading to its extinction as a living means of active communication. </a:t>
            </a:r>
            <a:endParaRPr sz="12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There are several factors that contribute to this phenomenon occurring, which will be further looked into in this presentation.</a:t>
            </a:r>
            <a:endParaRPr sz="12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Language death is a significant concern within the field of linguistics, as it not only means the loss of a spoken language, but also represents the loss of culture, human heritage, and diversity.</a:t>
            </a:r>
            <a:endParaRPr sz="12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This study aims to find insights, explore reasons and draw conclusions about why languages are dying out, and what could be done to preserve them.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75410424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75410424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After exploring both data sets to find general insights into the trends, patterns and links of data involved, the aim was to then use this to dig deeper and find more specific insights that would aid in drawing useful and significant conclusions in several potential areas of this field. </a:t>
            </a:r>
            <a:endParaRPr sz="12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Char char="●"/>
            </a:pPr>
            <a:r>
              <a:t/>
            </a:r>
            <a:endParaRPr sz="12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This study looked into two different sets of data: one set which contained non-endangered languages, and another which contained a vast variety of endangered languages,  all at varying classified levels of endangerment.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754104240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75410424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75410424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75410424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9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The correlation shows that the GDP per capita and number of years of schooling within a country may not as strongly affect the number of speakers of a particular language. </a:t>
            </a:r>
            <a:endParaRPr sz="1200">
              <a:solidFill>
                <a:schemeClr val="dk1"/>
              </a:solidFill>
              <a:latin typeface="Lato"/>
              <a:ea typeface="Lato"/>
              <a:cs typeface="Lato"/>
              <a:sym typeface="Lato"/>
            </a:endParaRPr>
          </a:p>
          <a:p>
            <a:pPr indent="0" lvl="0" marL="0" rtl="0" algn="just">
              <a:lnSpc>
                <a:spcPct val="95000"/>
              </a:lnSpc>
              <a:spcBef>
                <a:spcPts val="1200"/>
              </a:spcBef>
              <a:spcAft>
                <a:spcPts val="0"/>
              </a:spcAft>
              <a:buNone/>
            </a:pPr>
            <a:r>
              <a:t/>
            </a:r>
            <a:endParaRPr sz="1200">
              <a:solidFill>
                <a:schemeClr val="dk1"/>
              </a:solidFill>
              <a:latin typeface="Lato"/>
              <a:ea typeface="Lato"/>
              <a:cs typeface="Lato"/>
              <a:sym typeface="Lato"/>
            </a:endParaRPr>
          </a:p>
          <a:p>
            <a:pPr indent="-304800" lvl="0" marL="457200" rtl="0" algn="just">
              <a:lnSpc>
                <a:spcPct val="95000"/>
              </a:lnSpc>
              <a:spcBef>
                <a:spcPts val="1200"/>
              </a:spcBef>
              <a:spcAft>
                <a:spcPts val="0"/>
              </a:spcAft>
              <a:buClr>
                <a:schemeClr val="dk1"/>
              </a:buClr>
              <a:buSzPts val="1200"/>
              <a:buFont typeface="Lato"/>
              <a:buChar char="●"/>
            </a:pPr>
            <a:r>
              <a:rPr lang="en" sz="1200">
                <a:solidFill>
                  <a:schemeClr val="dk1"/>
                </a:solidFill>
                <a:latin typeface="Lato"/>
                <a:ea typeface="Lato"/>
                <a:cs typeface="Lato"/>
                <a:sym typeface="Lato"/>
              </a:rPr>
              <a:t>However, there is still a weak correlation present, which suggests that these factors could affect the number of speakers of a language in these countries, as well as other factors which may more strongly correlate.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75410424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75410424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There is little to no correlation - the endangerment status of a language would be more directly correlated to other factors, such as official status, and influence/power that a linguistic group has.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754104240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754104240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754104240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754104240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75410424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75410424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The endangerment status of the plurality of the languages in the US being critically endangered highly suggests that it relates to the genocide and diseases such as small-pox, which caused the death of many indigenous languages in the USA.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2346600"/>
          </a:xfrm>
          <a:prstGeom prst="rect">
            <a:avLst/>
          </a:prstGeom>
          <a:noFill/>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200"/>
              <a:t>Preserving voices: Exploring Endangered Languages and the Threat of Language Extinction</a:t>
            </a:r>
            <a:endParaRPr sz="3200"/>
          </a:p>
        </p:txBody>
      </p:sp>
      <p:sp>
        <p:nvSpPr>
          <p:cNvPr id="135" name="Google Shape;135;p13"/>
          <p:cNvSpPr txBox="1"/>
          <p:nvPr>
            <p:ph idx="1" type="subTitle"/>
          </p:nvPr>
        </p:nvSpPr>
        <p:spPr>
          <a:xfrm>
            <a:off x="4807650" y="3925000"/>
            <a:ext cx="3747000" cy="60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Abhishek Ladwa</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aphicFrame>
        <p:nvGraphicFramePr>
          <p:cNvPr id="190" name="Google Shape;190;p22"/>
          <p:cNvGraphicFramePr/>
          <p:nvPr/>
        </p:nvGraphicFramePr>
        <p:xfrm>
          <a:off x="1111850" y="1053825"/>
          <a:ext cx="3000000" cy="3000000"/>
        </p:xfrm>
        <a:graphic>
          <a:graphicData uri="http://schemas.openxmlformats.org/drawingml/2006/table">
            <a:tbl>
              <a:tblPr>
                <a:noFill/>
                <a:tableStyleId>{1F8BBA89-EB21-4171-9569-393445FCEAA5}</a:tableStyleId>
              </a:tblPr>
              <a:tblGrid>
                <a:gridCol w="3619500"/>
                <a:gridCol w="3619500"/>
              </a:tblGrid>
              <a:tr h="406500">
                <a:tc>
                  <a:txBody>
                    <a:bodyPr/>
                    <a:lstStyle/>
                    <a:p>
                      <a:pPr indent="0" lvl="0" marL="0" rtl="0" algn="l">
                        <a:spcBef>
                          <a:spcPts val="0"/>
                        </a:spcBef>
                        <a:spcAft>
                          <a:spcPts val="0"/>
                        </a:spcAft>
                        <a:buNone/>
                      </a:pPr>
                      <a:r>
                        <a:rPr lang="en">
                          <a:solidFill>
                            <a:schemeClr val="lt1"/>
                          </a:solidFill>
                        </a:rPr>
                        <a:t>Countries</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74151"/>
                    </a:solidFill>
                  </a:tcPr>
                </a:tc>
                <a:tc>
                  <a:txBody>
                    <a:bodyPr/>
                    <a:lstStyle/>
                    <a:p>
                      <a:pPr indent="0" lvl="0" marL="0" rtl="0" algn="l">
                        <a:spcBef>
                          <a:spcPts val="0"/>
                        </a:spcBef>
                        <a:spcAft>
                          <a:spcPts val="0"/>
                        </a:spcAft>
                        <a:buNone/>
                      </a:pPr>
                      <a:r>
                        <a:rPr lang="en">
                          <a:solidFill>
                            <a:schemeClr val="lt1"/>
                          </a:solidFill>
                        </a:rPr>
                        <a:t>Number of Critically Endangered languages </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74151"/>
                    </a:solidFill>
                  </a:tcPr>
                </a:tc>
              </a:tr>
              <a:tr h="381000">
                <a:tc>
                  <a:txBody>
                    <a:bodyPr/>
                    <a:lstStyle/>
                    <a:p>
                      <a:pPr indent="0" lvl="0" marL="0" rtl="0" algn="l">
                        <a:spcBef>
                          <a:spcPts val="0"/>
                        </a:spcBef>
                        <a:spcAft>
                          <a:spcPts val="0"/>
                        </a:spcAft>
                        <a:buNone/>
                      </a:pPr>
                      <a:r>
                        <a:rPr lang="en">
                          <a:solidFill>
                            <a:schemeClr val="lt1"/>
                          </a:solidFill>
                        </a:rPr>
                        <a:t>USA</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74151"/>
                    </a:solidFill>
                  </a:tcPr>
                </a:tc>
                <a:tc>
                  <a:txBody>
                    <a:bodyPr/>
                    <a:lstStyle/>
                    <a:p>
                      <a:pPr indent="0" lvl="0" marL="0" rtl="0" algn="l">
                        <a:spcBef>
                          <a:spcPts val="0"/>
                        </a:spcBef>
                        <a:spcAft>
                          <a:spcPts val="0"/>
                        </a:spcAft>
                        <a:buNone/>
                      </a:pPr>
                      <a:r>
                        <a:rPr lang="en">
                          <a:solidFill>
                            <a:schemeClr val="lt1"/>
                          </a:solidFill>
                        </a:rPr>
                        <a:t>78</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74151"/>
                    </a:solidFill>
                  </a:tcPr>
                </a:tc>
              </a:tr>
              <a:tr h="381000">
                <a:tc>
                  <a:txBody>
                    <a:bodyPr/>
                    <a:lstStyle/>
                    <a:p>
                      <a:pPr indent="0" lvl="0" marL="0" rtl="0" algn="l">
                        <a:spcBef>
                          <a:spcPts val="0"/>
                        </a:spcBef>
                        <a:spcAft>
                          <a:spcPts val="0"/>
                        </a:spcAft>
                        <a:buNone/>
                      </a:pPr>
                      <a:r>
                        <a:rPr lang="en">
                          <a:solidFill>
                            <a:schemeClr val="lt1"/>
                          </a:solidFill>
                        </a:rPr>
                        <a:t>Brazil</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74151"/>
                    </a:solidFill>
                  </a:tcPr>
                </a:tc>
                <a:tc>
                  <a:txBody>
                    <a:bodyPr/>
                    <a:lstStyle/>
                    <a:p>
                      <a:pPr indent="0" lvl="0" marL="0" rtl="0" algn="l">
                        <a:spcBef>
                          <a:spcPts val="0"/>
                        </a:spcBef>
                        <a:spcAft>
                          <a:spcPts val="0"/>
                        </a:spcAft>
                        <a:buNone/>
                      </a:pPr>
                      <a:r>
                        <a:rPr lang="en">
                          <a:solidFill>
                            <a:schemeClr val="lt1"/>
                          </a:solidFill>
                        </a:rPr>
                        <a:t>43</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74151"/>
                    </a:solidFill>
                  </a:tcPr>
                </a:tc>
              </a:tr>
              <a:tr h="381000">
                <a:tc>
                  <a:txBody>
                    <a:bodyPr/>
                    <a:lstStyle/>
                    <a:p>
                      <a:pPr indent="0" lvl="0" marL="0" rtl="0" algn="l">
                        <a:spcBef>
                          <a:spcPts val="0"/>
                        </a:spcBef>
                        <a:spcAft>
                          <a:spcPts val="0"/>
                        </a:spcAft>
                        <a:buNone/>
                      </a:pPr>
                      <a:r>
                        <a:rPr lang="en">
                          <a:solidFill>
                            <a:schemeClr val="lt1"/>
                          </a:solidFill>
                        </a:rPr>
                        <a:t>Australia</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74151"/>
                    </a:solidFill>
                  </a:tcPr>
                </a:tc>
                <a:tc>
                  <a:txBody>
                    <a:bodyPr/>
                    <a:lstStyle/>
                    <a:p>
                      <a:pPr indent="0" lvl="0" marL="0" rtl="0" algn="l">
                        <a:spcBef>
                          <a:spcPts val="0"/>
                        </a:spcBef>
                        <a:spcAft>
                          <a:spcPts val="0"/>
                        </a:spcAft>
                        <a:buNone/>
                      </a:pPr>
                      <a:r>
                        <a:rPr lang="en">
                          <a:solidFill>
                            <a:schemeClr val="lt1"/>
                          </a:solidFill>
                        </a:rPr>
                        <a:t>41</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74151"/>
                    </a:solidFill>
                  </a:tcPr>
                </a:tc>
              </a:tr>
              <a:tr h="381000">
                <a:tc>
                  <a:txBody>
                    <a:bodyPr/>
                    <a:lstStyle/>
                    <a:p>
                      <a:pPr indent="0" lvl="0" marL="0" rtl="0" algn="l">
                        <a:spcBef>
                          <a:spcPts val="0"/>
                        </a:spcBef>
                        <a:spcAft>
                          <a:spcPts val="0"/>
                        </a:spcAft>
                        <a:buNone/>
                      </a:pPr>
                      <a:r>
                        <a:rPr lang="en">
                          <a:solidFill>
                            <a:schemeClr val="lt1"/>
                          </a:solidFill>
                        </a:rPr>
                        <a:t>India</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74151"/>
                    </a:solidFill>
                  </a:tcPr>
                </a:tc>
                <a:tc>
                  <a:txBody>
                    <a:bodyPr/>
                    <a:lstStyle/>
                    <a:p>
                      <a:pPr indent="0" lvl="0" marL="0" rtl="0" algn="l">
                        <a:spcBef>
                          <a:spcPts val="0"/>
                        </a:spcBef>
                        <a:spcAft>
                          <a:spcPts val="0"/>
                        </a:spcAft>
                        <a:buNone/>
                      </a:pPr>
                      <a:r>
                        <a:rPr lang="en">
                          <a:solidFill>
                            <a:schemeClr val="lt1"/>
                          </a:solidFill>
                        </a:rPr>
                        <a:t>37</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74151"/>
                    </a:solidFill>
                  </a:tcPr>
                </a:tc>
              </a:tr>
              <a:tr h="381000">
                <a:tc>
                  <a:txBody>
                    <a:bodyPr/>
                    <a:lstStyle/>
                    <a:p>
                      <a:pPr indent="0" lvl="0" marL="0" rtl="0" algn="l">
                        <a:spcBef>
                          <a:spcPts val="0"/>
                        </a:spcBef>
                        <a:spcAft>
                          <a:spcPts val="0"/>
                        </a:spcAft>
                        <a:buNone/>
                      </a:pPr>
                      <a:r>
                        <a:rPr lang="en">
                          <a:solidFill>
                            <a:schemeClr val="lt1"/>
                          </a:solidFill>
                        </a:rPr>
                        <a:t>China</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74151"/>
                    </a:solidFill>
                  </a:tcPr>
                </a:tc>
                <a:tc>
                  <a:txBody>
                    <a:bodyPr/>
                    <a:lstStyle/>
                    <a:p>
                      <a:pPr indent="0" lvl="0" marL="0" rtl="0" algn="l">
                        <a:spcBef>
                          <a:spcPts val="0"/>
                        </a:spcBef>
                        <a:spcAft>
                          <a:spcPts val="0"/>
                        </a:spcAft>
                        <a:buNone/>
                      </a:pPr>
                      <a:r>
                        <a:rPr lang="en">
                          <a:solidFill>
                            <a:schemeClr val="lt1"/>
                          </a:solidFill>
                        </a:rPr>
                        <a:t>22</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74151"/>
                    </a:solidFill>
                  </a:tcPr>
                </a:tc>
              </a:tr>
              <a:tr h="381000">
                <a:tc>
                  <a:txBody>
                    <a:bodyPr/>
                    <a:lstStyle/>
                    <a:p>
                      <a:pPr indent="0" lvl="0" marL="0" rtl="0" algn="l">
                        <a:spcBef>
                          <a:spcPts val="0"/>
                        </a:spcBef>
                        <a:spcAft>
                          <a:spcPts val="0"/>
                        </a:spcAft>
                        <a:buNone/>
                      </a:pPr>
                      <a:r>
                        <a:rPr lang="en">
                          <a:solidFill>
                            <a:schemeClr val="lt1"/>
                          </a:solidFill>
                        </a:rPr>
                        <a:t>Mexico</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74151"/>
                    </a:solidFill>
                  </a:tcPr>
                </a:tc>
                <a:tc>
                  <a:txBody>
                    <a:bodyPr/>
                    <a:lstStyle/>
                    <a:p>
                      <a:pPr indent="0" lvl="0" marL="0" rtl="0" algn="l">
                        <a:spcBef>
                          <a:spcPts val="0"/>
                        </a:spcBef>
                        <a:spcAft>
                          <a:spcPts val="0"/>
                        </a:spcAft>
                        <a:buNone/>
                      </a:pPr>
                      <a:r>
                        <a:rPr lang="en">
                          <a:solidFill>
                            <a:schemeClr val="lt1"/>
                          </a:solidFill>
                        </a:rPr>
                        <a:t>21</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74151"/>
                    </a:solidFill>
                  </a:tcPr>
                </a:tc>
              </a:tr>
              <a:tr h="381000">
                <a:tc>
                  <a:txBody>
                    <a:bodyPr/>
                    <a:lstStyle/>
                    <a:p>
                      <a:pPr indent="0" lvl="0" marL="0" rtl="0" algn="l">
                        <a:spcBef>
                          <a:spcPts val="0"/>
                        </a:spcBef>
                        <a:spcAft>
                          <a:spcPts val="0"/>
                        </a:spcAft>
                        <a:buNone/>
                      </a:pPr>
                      <a:r>
                        <a:rPr lang="en">
                          <a:solidFill>
                            <a:schemeClr val="lt1"/>
                          </a:solidFill>
                        </a:rPr>
                        <a:t>Russia</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74151"/>
                    </a:solidFill>
                  </a:tcPr>
                </a:tc>
                <a:tc>
                  <a:txBody>
                    <a:bodyPr/>
                    <a:lstStyle/>
                    <a:p>
                      <a:pPr indent="0" lvl="0" marL="0" rtl="0" algn="l">
                        <a:spcBef>
                          <a:spcPts val="0"/>
                        </a:spcBef>
                        <a:spcAft>
                          <a:spcPts val="0"/>
                        </a:spcAft>
                        <a:buNone/>
                      </a:pPr>
                      <a:r>
                        <a:rPr lang="en">
                          <a:solidFill>
                            <a:schemeClr val="lt1"/>
                          </a:solidFill>
                        </a:rPr>
                        <a:t>19</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74151"/>
                    </a:solidFill>
                  </a:tcPr>
                </a:tc>
              </a:tr>
            </a:tbl>
          </a:graphicData>
        </a:graphic>
      </p:graphicFrame>
      <p:sp>
        <p:nvSpPr>
          <p:cNvPr id="191" name="Google Shape;191;p22"/>
          <p:cNvSpPr txBox="1"/>
          <p:nvPr/>
        </p:nvSpPr>
        <p:spPr>
          <a:xfrm>
            <a:off x="1111850" y="1053825"/>
            <a:ext cx="387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92" name="Google Shape;192;p22"/>
          <p:cNvSpPr txBox="1"/>
          <p:nvPr/>
        </p:nvSpPr>
        <p:spPr>
          <a:xfrm>
            <a:off x="1100900" y="290050"/>
            <a:ext cx="7260900" cy="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Lato"/>
                <a:ea typeface="Lato"/>
                <a:cs typeface="Lato"/>
                <a:sym typeface="Lato"/>
              </a:rPr>
              <a:t>A further insight into the Critically endangered countries: </a:t>
            </a:r>
            <a:endParaRPr sz="2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198" name="Google Shape;198;p23"/>
          <p:cNvSpPr txBox="1"/>
          <p:nvPr>
            <p:ph idx="1" type="body"/>
          </p:nvPr>
        </p:nvSpPr>
        <p:spPr>
          <a:xfrm>
            <a:off x="1094475" y="1016450"/>
            <a:ext cx="7038900" cy="2911200"/>
          </a:xfrm>
          <a:prstGeom prst="rect">
            <a:avLst/>
          </a:prstGeom>
        </p:spPr>
        <p:txBody>
          <a:bodyPr anchorCtr="0" anchor="t" bIns="91425" lIns="91425" spcFirstLastPara="1" rIns="91425" wrap="square" tIns="91425">
            <a:noAutofit/>
          </a:bodyPr>
          <a:lstStyle/>
          <a:p>
            <a:pPr indent="-330358" lvl="0" marL="457200" rtl="0" algn="l">
              <a:lnSpc>
                <a:spcPct val="95000"/>
              </a:lnSpc>
              <a:spcBef>
                <a:spcPts val="0"/>
              </a:spcBef>
              <a:spcAft>
                <a:spcPts val="0"/>
              </a:spcAft>
              <a:buSzPts val="1603"/>
              <a:buChar char="●"/>
            </a:pPr>
            <a:r>
              <a:rPr lang="en" sz="1602"/>
              <a:t>Factors that affect language endangerment and the number of speakers include: GDP Per Capita, number of years of schooling, and language assimilation, all at varying levels</a:t>
            </a:r>
            <a:r>
              <a:rPr lang="en" sz="1602"/>
              <a:t>. </a:t>
            </a:r>
            <a:endParaRPr sz="1602"/>
          </a:p>
          <a:p>
            <a:pPr indent="0" lvl="0" marL="457200" rtl="0" algn="l">
              <a:lnSpc>
                <a:spcPct val="95000"/>
              </a:lnSpc>
              <a:spcBef>
                <a:spcPts val="1200"/>
              </a:spcBef>
              <a:spcAft>
                <a:spcPts val="0"/>
              </a:spcAft>
              <a:buSzPts val="1018"/>
              <a:buNone/>
            </a:pPr>
            <a:r>
              <a:t/>
            </a:r>
            <a:endParaRPr sz="1602"/>
          </a:p>
          <a:p>
            <a:pPr indent="-330358" lvl="0" marL="457200" rtl="0" algn="l">
              <a:lnSpc>
                <a:spcPct val="95000"/>
              </a:lnSpc>
              <a:spcBef>
                <a:spcPts val="1200"/>
              </a:spcBef>
              <a:spcAft>
                <a:spcPts val="0"/>
              </a:spcAft>
              <a:buSzPts val="1603"/>
              <a:buChar char="●"/>
            </a:pPr>
            <a:r>
              <a:rPr lang="en" sz="1602"/>
              <a:t>A language with a larger number of speakers does not make them less </a:t>
            </a:r>
            <a:r>
              <a:rPr lang="en" sz="1602"/>
              <a:t>endangered than other languages with less speakers.</a:t>
            </a:r>
            <a:endParaRPr sz="1602"/>
          </a:p>
          <a:p>
            <a:pPr indent="0" lvl="0" marL="457200" rtl="0" algn="l">
              <a:lnSpc>
                <a:spcPct val="95000"/>
              </a:lnSpc>
              <a:spcBef>
                <a:spcPts val="1200"/>
              </a:spcBef>
              <a:spcAft>
                <a:spcPts val="0"/>
              </a:spcAft>
              <a:buSzPts val="1018"/>
              <a:buNone/>
            </a:pPr>
            <a:r>
              <a:t/>
            </a:r>
            <a:endParaRPr sz="1602"/>
          </a:p>
          <a:p>
            <a:pPr indent="-330358" lvl="0" marL="457200" rtl="0" algn="l">
              <a:lnSpc>
                <a:spcPct val="95000"/>
              </a:lnSpc>
              <a:spcBef>
                <a:spcPts val="1200"/>
              </a:spcBef>
              <a:spcAft>
                <a:spcPts val="0"/>
              </a:spcAft>
              <a:buSzPts val="1603"/>
              <a:buChar char="●"/>
            </a:pPr>
            <a:r>
              <a:rPr lang="en" sz="1602"/>
              <a:t>Nations with less vulnerable languages have a better chance of preserving and stopping their languages dying if action is taken.</a:t>
            </a:r>
            <a:endParaRPr sz="1602"/>
          </a:p>
          <a:p>
            <a:pPr indent="0" lvl="0" marL="0" rtl="0" algn="l">
              <a:lnSpc>
                <a:spcPct val="95000"/>
              </a:lnSpc>
              <a:spcBef>
                <a:spcPts val="1200"/>
              </a:spcBef>
              <a:spcAft>
                <a:spcPts val="0"/>
              </a:spcAft>
              <a:buSzPts val="1018"/>
              <a:buNone/>
            </a:pPr>
            <a:r>
              <a:t/>
            </a:r>
            <a:endParaRPr sz="1602"/>
          </a:p>
          <a:p>
            <a:pPr indent="0" lvl="0" marL="457200" rtl="0" algn="l">
              <a:lnSpc>
                <a:spcPct val="95000"/>
              </a:lnSpc>
              <a:spcBef>
                <a:spcPts val="1200"/>
              </a:spcBef>
              <a:spcAft>
                <a:spcPts val="1200"/>
              </a:spcAft>
              <a:buNone/>
            </a:pPr>
            <a:r>
              <a:t/>
            </a:r>
            <a:endParaRPr sz="160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can language death be stopped?</a:t>
            </a:r>
            <a:endParaRPr/>
          </a:p>
        </p:txBody>
      </p:sp>
      <p:sp>
        <p:nvSpPr>
          <p:cNvPr id="204" name="Google Shape;204;p24"/>
          <p:cNvSpPr txBox="1"/>
          <p:nvPr>
            <p:ph idx="1" type="body"/>
          </p:nvPr>
        </p:nvSpPr>
        <p:spPr>
          <a:xfrm>
            <a:off x="901100" y="1116150"/>
            <a:ext cx="7038900" cy="29112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Identifying time-frames of </a:t>
            </a:r>
            <a:r>
              <a:rPr lang="en" sz="1600"/>
              <a:t>what can realistically be saved, and acting promptly.</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Financial motivation - nations must provide finances towards education of less spoken languages to help with preservation.</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Status - granting more </a:t>
            </a:r>
            <a:r>
              <a:rPr lang="en" sz="1600"/>
              <a:t>official status in areas where the language is spoken allows its speakers to be able to use their languages on a more practical scale, instead of using a more major lingua franca.</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411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t>Thank you for listening</a:t>
            </a:r>
            <a:endParaRPr sz="3800"/>
          </a:p>
          <a:p>
            <a:pPr indent="0" lvl="0" marL="0" rtl="0" algn="l">
              <a:spcBef>
                <a:spcPts val="0"/>
              </a:spcBef>
              <a:spcAft>
                <a:spcPts val="0"/>
              </a:spcAft>
              <a:buNone/>
            </a:pPr>
            <a:r>
              <a:t/>
            </a:r>
            <a:endParaRPr sz="38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 sz="2100"/>
              <a:t>Please feel free to ask any questions you may have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771225" y="1186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t>What is language death? </a:t>
            </a:r>
            <a:endParaRPr sz="3100"/>
          </a:p>
        </p:txBody>
      </p:sp>
      <p:sp>
        <p:nvSpPr>
          <p:cNvPr id="141" name="Google Shape;141;p14"/>
          <p:cNvSpPr txBox="1"/>
          <p:nvPr>
            <p:ph idx="1" type="body"/>
          </p:nvPr>
        </p:nvSpPr>
        <p:spPr>
          <a:xfrm>
            <a:off x="1052550" y="2571750"/>
            <a:ext cx="7038900" cy="9693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i="1" lang="en" sz="2000"/>
              <a:t>“Language death refers to the phenomenon where a language    no longer has any speakers or active users”</a:t>
            </a:r>
            <a:endParaRPr i="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a:t>
            </a:r>
            <a:endParaRPr/>
          </a:p>
        </p:txBody>
      </p:sp>
      <p:sp>
        <p:nvSpPr>
          <p:cNvPr id="147" name="Google Shape;147;p15"/>
          <p:cNvSpPr txBox="1"/>
          <p:nvPr>
            <p:ph idx="1" type="body"/>
          </p:nvPr>
        </p:nvSpPr>
        <p:spPr>
          <a:xfrm>
            <a:off x="1297500" y="1256875"/>
            <a:ext cx="7038900" cy="3415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Explore and find insights within the data</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Use these to find more </a:t>
            </a:r>
            <a:r>
              <a:rPr lang="en" sz="1700"/>
              <a:t>specific</a:t>
            </a:r>
            <a:r>
              <a:rPr lang="en" sz="1700"/>
              <a:t> insights and draw conclusions from this</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Two different data sets were used for this: one of non-endangered languages, and one of endangered languages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2200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60"/>
              <a:t>An endangered language - are they all in as much trouble as each other? </a:t>
            </a:r>
            <a:endParaRPr sz="1960"/>
          </a:p>
        </p:txBody>
      </p:sp>
      <p:pic>
        <p:nvPicPr>
          <p:cNvPr id="153" name="Google Shape;153;p16"/>
          <p:cNvPicPr preferRelativeResize="0"/>
          <p:nvPr/>
        </p:nvPicPr>
        <p:blipFill>
          <a:blip r:embed="rId3">
            <a:alphaModFix/>
          </a:blip>
          <a:stretch>
            <a:fillRect/>
          </a:stretch>
        </p:blipFill>
        <p:spPr>
          <a:xfrm>
            <a:off x="442450" y="1082850"/>
            <a:ext cx="4724289" cy="3910550"/>
          </a:xfrm>
          <a:prstGeom prst="rect">
            <a:avLst/>
          </a:prstGeom>
          <a:noFill/>
          <a:ln>
            <a:noFill/>
          </a:ln>
        </p:spPr>
      </p:pic>
      <p:sp>
        <p:nvSpPr>
          <p:cNvPr id="154" name="Google Shape;154;p16"/>
          <p:cNvSpPr txBox="1"/>
          <p:nvPr/>
        </p:nvSpPr>
        <p:spPr>
          <a:xfrm>
            <a:off x="5501250" y="1082850"/>
            <a:ext cx="2977800" cy="37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u="sng">
                <a:solidFill>
                  <a:schemeClr val="lt1"/>
                </a:solidFill>
                <a:latin typeface="Lato"/>
                <a:ea typeface="Lato"/>
                <a:cs typeface="Lato"/>
                <a:sym typeface="Lato"/>
              </a:rPr>
              <a:t>5 Levels of endangerment:</a:t>
            </a:r>
            <a:endParaRPr sz="1900" u="sng">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AutoNum type="arabicPeriod"/>
            </a:pPr>
            <a:r>
              <a:rPr lang="en" sz="1600">
                <a:solidFill>
                  <a:schemeClr val="lt1"/>
                </a:solidFill>
                <a:latin typeface="Lato"/>
                <a:ea typeface="Lato"/>
                <a:cs typeface="Lato"/>
                <a:sym typeface="Lato"/>
              </a:rPr>
              <a:t>Vulnerable</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AutoNum type="arabicPeriod"/>
            </a:pPr>
            <a:r>
              <a:rPr lang="en" sz="1600">
                <a:solidFill>
                  <a:schemeClr val="lt1"/>
                </a:solidFill>
                <a:latin typeface="Lato"/>
                <a:ea typeface="Lato"/>
                <a:cs typeface="Lato"/>
                <a:sym typeface="Lato"/>
              </a:rPr>
              <a:t>Definitely Endangered</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AutoNum type="arabicPeriod"/>
            </a:pPr>
            <a:r>
              <a:rPr lang="en" sz="1600">
                <a:solidFill>
                  <a:schemeClr val="lt1"/>
                </a:solidFill>
                <a:latin typeface="Lato"/>
                <a:ea typeface="Lato"/>
                <a:cs typeface="Lato"/>
                <a:sym typeface="Lato"/>
              </a:rPr>
              <a:t>Severely Endangered</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AutoNum type="arabicPeriod"/>
            </a:pPr>
            <a:r>
              <a:rPr lang="en" sz="1600">
                <a:solidFill>
                  <a:schemeClr val="lt1"/>
                </a:solidFill>
                <a:latin typeface="Lato"/>
                <a:ea typeface="Lato"/>
                <a:cs typeface="Lato"/>
                <a:sym typeface="Lato"/>
              </a:rPr>
              <a:t>Critically Endangered</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AutoNum type="arabicPeriod"/>
            </a:pPr>
            <a:r>
              <a:rPr lang="en" sz="1600">
                <a:solidFill>
                  <a:schemeClr val="lt1"/>
                </a:solidFill>
                <a:latin typeface="Lato"/>
                <a:ea typeface="Lato"/>
                <a:cs typeface="Lato"/>
                <a:sym typeface="Lato"/>
              </a:rPr>
              <a:t>Extinct</a:t>
            </a:r>
            <a:endParaRPr sz="16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11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60"/>
              <a:t>Do the GDP per capita and the number of years of schooling affect the number of speakers of a language? </a:t>
            </a:r>
            <a:endParaRPr sz="1860"/>
          </a:p>
        </p:txBody>
      </p:sp>
      <p:pic>
        <p:nvPicPr>
          <p:cNvPr id="160" name="Google Shape;160;p17"/>
          <p:cNvPicPr preferRelativeResize="0"/>
          <p:nvPr/>
        </p:nvPicPr>
        <p:blipFill>
          <a:blip r:embed="rId3">
            <a:alphaModFix/>
          </a:blip>
          <a:stretch>
            <a:fillRect/>
          </a:stretch>
        </p:blipFill>
        <p:spPr>
          <a:xfrm>
            <a:off x="2704888" y="1159075"/>
            <a:ext cx="3734225" cy="3781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00825" y="316400"/>
            <a:ext cx="7345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1674"/>
              <a:t>Is there a correlation between the number of speakers of an endangered language, and their endangered classification status?</a:t>
            </a:r>
            <a:endParaRPr sz="2160"/>
          </a:p>
        </p:txBody>
      </p:sp>
      <p:pic>
        <p:nvPicPr>
          <p:cNvPr id="166" name="Google Shape;166;p18"/>
          <p:cNvPicPr preferRelativeResize="0"/>
          <p:nvPr/>
        </p:nvPicPr>
        <p:blipFill>
          <a:blip r:embed="rId3">
            <a:alphaModFix/>
          </a:blip>
          <a:stretch>
            <a:fillRect/>
          </a:stretch>
        </p:blipFill>
        <p:spPr>
          <a:xfrm>
            <a:off x="2446075" y="981000"/>
            <a:ext cx="4167000" cy="4001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English Language: The greatest killer? </a:t>
            </a:r>
            <a:endParaRPr/>
          </a:p>
        </p:txBody>
      </p:sp>
      <p:sp>
        <p:nvSpPr>
          <p:cNvPr id="172" name="Google Shape;172;p19"/>
          <p:cNvSpPr txBox="1"/>
          <p:nvPr>
            <p:ph idx="1" type="body"/>
          </p:nvPr>
        </p:nvSpPr>
        <p:spPr>
          <a:xfrm>
            <a:off x="1152600" y="888650"/>
            <a:ext cx="7038900" cy="1081500"/>
          </a:xfrm>
          <a:prstGeom prst="rect">
            <a:avLst/>
          </a:prstGeom>
        </p:spPr>
        <p:txBody>
          <a:bodyPr anchorCtr="0" anchor="t" bIns="91425" lIns="91425" spcFirstLastPara="1" rIns="91425" wrap="square" tIns="91425">
            <a:normAutofit fontScale="25000" lnSpcReduction="20000"/>
          </a:bodyPr>
          <a:lstStyle/>
          <a:p>
            <a:pPr indent="-313186" lvl="0" marL="457200" rtl="0" algn="l">
              <a:spcBef>
                <a:spcPts val="0"/>
              </a:spcBef>
              <a:spcAft>
                <a:spcPts val="0"/>
              </a:spcAft>
              <a:buSzPct val="100000"/>
              <a:buChar char="●"/>
            </a:pPr>
            <a:r>
              <a:rPr lang="en" sz="5328"/>
              <a:t>After looking into some general insights, the next step was focus on a more singular </a:t>
            </a:r>
            <a:r>
              <a:rPr lang="en" sz="5328"/>
              <a:t>cause of language death - Assimilation to English. </a:t>
            </a:r>
            <a:endParaRPr sz="5328"/>
          </a:p>
          <a:p>
            <a:pPr indent="-313186" lvl="0" marL="457200" rtl="0" algn="l">
              <a:spcBef>
                <a:spcPts val="0"/>
              </a:spcBef>
              <a:spcAft>
                <a:spcPts val="0"/>
              </a:spcAft>
              <a:buSzPct val="100000"/>
              <a:buChar char="●"/>
            </a:pPr>
            <a:r>
              <a:rPr lang="en" sz="5328"/>
              <a:t>The next section is a conducted study on the condition of endangered languages within the 5 majority native English speaking countries</a:t>
            </a:r>
            <a:endParaRPr sz="5328"/>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73" name="Google Shape;173;p19"/>
          <p:cNvGraphicFramePr/>
          <p:nvPr/>
        </p:nvGraphicFramePr>
        <p:xfrm>
          <a:off x="1052550" y="1970150"/>
          <a:ext cx="3000000" cy="3000000"/>
        </p:xfrm>
        <a:graphic>
          <a:graphicData uri="http://schemas.openxmlformats.org/drawingml/2006/table">
            <a:tbl>
              <a:tblPr>
                <a:noFill/>
                <a:tableStyleId>{1F8BBA89-EB21-4171-9569-393445FCEAA5}</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chemeClr val="lt1"/>
                          </a:solidFill>
                        </a:rPr>
                        <a:t>Language</a:t>
                      </a:r>
                      <a:endParaRPr>
                        <a:solidFill>
                          <a:schemeClr val="lt1"/>
                        </a:solidFill>
                      </a:endParaRPr>
                    </a:p>
                  </a:txBody>
                  <a:tcPr marT="91425" marB="91425" marR="91425" marL="91425">
                    <a:solidFill>
                      <a:srgbClr val="374151"/>
                    </a:solidFill>
                  </a:tcPr>
                </a:tc>
                <a:tc>
                  <a:txBody>
                    <a:bodyPr/>
                    <a:lstStyle/>
                    <a:p>
                      <a:pPr indent="0" lvl="0" marL="0" rtl="0" algn="l">
                        <a:spcBef>
                          <a:spcPts val="0"/>
                        </a:spcBef>
                        <a:spcAft>
                          <a:spcPts val="0"/>
                        </a:spcAft>
                        <a:buNone/>
                      </a:pPr>
                      <a:r>
                        <a:rPr lang="en">
                          <a:solidFill>
                            <a:schemeClr val="lt1"/>
                          </a:solidFill>
                        </a:rPr>
                        <a:t>Avg. Number of speakers per language</a:t>
                      </a:r>
                      <a:endParaRPr>
                        <a:solidFill>
                          <a:schemeClr val="lt1"/>
                        </a:solidFill>
                      </a:endParaRPr>
                    </a:p>
                  </a:txBody>
                  <a:tcPr marT="91425" marB="91425" marR="91425" marL="91425">
                    <a:solidFill>
                      <a:srgbClr val="374151"/>
                    </a:solidFill>
                  </a:tcPr>
                </a:tc>
                <a:tc>
                  <a:txBody>
                    <a:bodyPr/>
                    <a:lstStyle/>
                    <a:p>
                      <a:pPr indent="0" lvl="0" marL="0" rtl="0" algn="l">
                        <a:spcBef>
                          <a:spcPts val="0"/>
                        </a:spcBef>
                        <a:spcAft>
                          <a:spcPts val="0"/>
                        </a:spcAft>
                        <a:buNone/>
                      </a:pPr>
                      <a:r>
                        <a:rPr lang="en">
                          <a:solidFill>
                            <a:schemeClr val="lt1"/>
                          </a:solidFill>
                        </a:rPr>
                        <a:t>Number of endangered languages spoken</a:t>
                      </a:r>
                      <a:endParaRPr>
                        <a:solidFill>
                          <a:schemeClr val="lt1"/>
                        </a:solidFill>
                      </a:endParaRPr>
                    </a:p>
                  </a:txBody>
                  <a:tcPr marT="91425" marB="91425" marR="91425" marL="91425">
                    <a:solidFill>
                      <a:srgbClr val="374151"/>
                    </a:solidFill>
                  </a:tcPr>
                </a:tc>
                <a:tc>
                  <a:txBody>
                    <a:bodyPr/>
                    <a:lstStyle/>
                    <a:p>
                      <a:pPr indent="0" lvl="0" marL="0" rtl="0" algn="l">
                        <a:spcBef>
                          <a:spcPts val="0"/>
                        </a:spcBef>
                        <a:spcAft>
                          <a:spcPts val="0"/>
                        </a:spcAft>
                        <a:buNone/>
                      </a:pPr>
                      <a:r>
                        <a:rPr lang="en">
                          <a:solidFill>
                            <a:schemeClr val="lt1"/>
                          </a:solidFill>
                        </a:rPr>
                        <a:t>Danger scale</a:t>
                      </a:r>
                      <a:endParaRPr>
                        <a:solidFill>
                          <a:schemeClr val="lt1"/>
                        </a:solidFill>
                      </a:endParaRPr>
                    </a:p>
                  </a:txBody>
                  <a:tcPr marT="91425" marB="91425" marR="91425" marL="91425">
                    <a:solidFill>
                      <a:srgbClr val="374151"/>
                    </a:solidFill>
                  </a:tcPr>
                </a:tc>
              </a:tr>
              <a:tr h="381000">
                <a:tc>
                  <a:txBody>
                    <a:bodyPr/>
                    <a:lstStyle/>
                    <a:p>
                      <a:pPr indent="0" lvl="0" marL="0" rtl="0" algn="l">
                        <a:spcBef>
                          <a:spcPts val="0"/>
                        </a:spcBef>
                        <a:spcAft>
                          <a:spcPts val="0"/>
                        </a:spcAft>
                        <a:buNone/>
                      </a:pPr>
                      <a:r>
                        <a:rPr lang="en">
                          <a:solidFill>
                            <a:schemeClr val="lt1"/>
                          </a:solidFill>
                        </a:rPr>
                        <a:t>United Kingdom</a:t>
                      </a:r>
                      <a:endParaRPr>
                        <a:solidFill>
                          <a:schemeClr val="lt1"/>
                        </a:solidFill>
                      </a:endParaRPr>
                    </a:p>
                  </a:txBody>
                  <a:tcPr marT="91425" marB="91425" marR="91425" marL="91425">
                    <a:solidFill>
                      <a:srgbClr val="374151"/>
                    </a:solidFill>
                  </a:tcPr>
                </a:tc>
                <a:tc>
                  <a:txBody>
                    <a:bodyPr/>
                    <a:lstStyle/>
                    <a:p>
                      <a:pPr indent="0" lvl="0" marL="0" rtl="0" algn="l">
                        <a:spcBef>
                          <a:spcPts val="0"/>
                        </a:spcBef>
                        <a:spcAft>
                          <a:spcPts val="0"/>
                        </a:spcAft>
                        <a:buNone/>
                      </a:pPr>
                      <a:r>
                        <a:rPr lang="en">
                          <a:solidFill>
                            <a:schemeClr val="lt1"/>
                          </a:solidFill>
                        </a:rPr>
                        <a:t>330,393</a:t>
                      </a:r>
                      <a:endParaRPr>
                        <a:solidFill>
                          <a:schemeClr val="lt1"/>
                        </a:solidFill>
                      </a:endParaRPr>
                    </a:p>
                  </a:txBody>
                  <a:tcPr marT="91425" marB="91425" marR="91425" marL="91425">
                    <a:solidFill>
                      <a:srgbClr val="374151"/>
                    </a:solidFill>
                  </a:tcPr>
                </a:tc>
                <a:tc>
                  <a:txBody>
                    <a:bodyPr/>
                    <a:lstStyle/>
                    <a:p>
                      <a:pPr indent="0" lvl="0" marL="0" rtl="0" algn="l">
                        <a:spcBef>
                          <a:spcPts val="0"/>
                        </a:spcBef>
                        <a:spcAft>
                          <a:spcPts val="0"/>
                        </a:spcAft>
                        <a:buNone/>
                      </a:pPr>
                      <a:r>
                        <a:rPr lang="en">
                          <a:solidFill>
                            <a:schemeClr val="lt1"/>
                          </a:solidFill>
                        </a:rPr>
                        <a:t>9 </a:t>
                      </a:r>
                      <a:endParaRPr>
                        <a:solidFill>
                          <a:schemeClr val="lt1"/>
                        </a:solidFill>
                      </a:endParaRPr>
                    </a:p>
                  </a:txBody>
                  <a:tcPr marT="91425" marB="91425" marR="91425" marL="91425">
                    <a:solidFill>
                      <a:srgbClr val="374151"/>
                    </a:solidFill>
                  </a:tcPr>
                </a:tc>
                <a:tc>
                  <a:txBody>
                    <a:bodyPr/>
                    <a:lstStyle/>
                    <a:p>
                      <a:pPr indent="0" lvl="0" marL="0" rtl="0" algn="l">
                        <a:spcBef>
                          <a:spcPts val="0"/>
                        </a:spcBef>
                        <a:spcAft>
                          <a:spcPts val="0"/>
                        </a:spcAft>
                        <a:buNone/>
                      </a:pPr>
                      <a:r>
                        <a:rPr lang="en">
                          <a:solidFill>
                            <a:schemeClr val="lt1"/>
                          </a:solidFill>
                        </a:rPr>
                        <a:t>2.86</a:t>
                      </a:r>
                      <a:endParaRPr>
                        <a:solidFill>
                          <a:schemeClr val="lt1"/>
                        </a:solidFill>
                      </a:endParaRPr>
                    </a:p>
                  </a:txBody>
                  <a:tcPr marT="91425" marB="91425" marR="91425" marL="91425">
                    <a:solidFill>
                      <a:srgbClr val="374151"/>
                    </a:solidFill>
                  </a:tcPr>
                </a:tc>
              </a:tr>
              <a:tr h="381000">
                <a:tc>
                  <a:txBody>
                    <a:bodyPr/>
                    <a:lstStyle/>
                    <a:p>
                      <a:pPr indent="0" lvl="0" marL="0" rtl="0" algn="l">
                        <a:spcBef>
                          <a:spcPts val="0"/>
                        </a:spcBef>
                        <a:spcAft>
                          <a:spcPts val="0"/>
                        </a:spcAft>
                        <a:buNone/>
                      </a:pPr>
                      <a:r>
                        <a:rPr lang="en">
                          <a:solidFill>
                            <a:schemeClr val="lt1"/>
                          </a:solidFill>
                        </a:rPr>
                        <a:t>New Zealand</a:t>
                      </a:r>
                      <a:endParaRPr>
                        <a:solidFill>
                          <a:schemeClr val="lt1"/>
                        </a:solidFill>
                      </a:endParaRPr>
                    </a:p>
                  </a:txBody>
                  <a:tcPr marT="91425" marB="91425" marR="91425" marL="91425">
                    <a:solidFill>
                      <a:srgbClr val="374151"/>
                    </a:solidFill>
                  </a:tcPr>
                </a:tc>
                <a:tc>
                  <a:txBody>
                    <a:bodyPr/>
                    <a:lstStyle/>
                    <a:p>
                      <a:pPr indent="0" lvl="0" marL="0" rtl="0" algn="l">
                        <a:spcBef>
                          <a:spcPts val="0"/>
                        </a:spcBef>
                        <a:spcAft>
                          <a:spcPts val="0"/>
                        </a:spcAft>
                        <a:buNone/>
                      </a:pPr>
                      <a:r>
                        <a:rPr lang="en">
                          <a:solidFill>
                            <a:schemeClr val="lt1"/>
                          </a:solidFill>
                        </a:rPr>
                        <a:t>70,000</a:t>
                      </a:r>
                      <a:endParaRPr>
                        <a:solidFill>
                          <a:schemeClr val="lt1"/>
                        </a:solidFill>
                      </a:endParaRPr>
                    </a:p>
                  </a:txBody>
                  <a:tcPr marT="91425" marB="91425" marR="91425" marL="91425">
                    <a:solidFill>
                      <a:srgbClr val="374151"/>
                    </a:solidFill>
                  </a:tcPr>
                </a:tc>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solidFill>
                      <a:srgbClr val="374151"/>
                    </a:solidFill>
                  </a:tcPr>
                </a:tc>
                <a:tc>
                  <a:txBody>
                    <a:bodyPr/>
                    <a:lstStyle/>
                    <a:p>
                      <a:pPr indent="0" lvl="0" marL="0" rtl="0" algn="l">
                        <a:spcBef>
                          <a:spcPts val="0"/>
                        </a:spcBef>
                        <a:spcAft>
                          <a:spcPts val="0"/>
                        </a:spcAft>
                        <a:buNone/>
                      </a:pPr>
                      <a:r>
                        <a:rPr lang="en">
                          <a:solidFill>
                            <a:schemeClr val="lt1"/>
                          </a:solidFill>
                        </a:rPr>
                        <a:t>1.00</a:t>
                      </a:r>
                      <a:endParaRPr>
                        <a:solidFill>
                          <a:schemeClr val="lt1"/>
                        </a:solidFill>
                      </a:endParaRPr>
                    </a:p>
                  </a:txBody>
                  <a:tcPr marT="91425" marB="91425" marR="91425" marL="91425">
                    <a:solidFill>
                      <a:srgbClr val="374151"/>
                    </a:solidFill>
                  </a:tcPr>
                </a:tc>
              </a:tr>
              <a:tr h="381000">
                <a:tc>
                  <a:txBody>
                    <a:bodyPr/>
                    <a:lstStyle/>
                    <a:p>
                      <a:pPr indent="0" lvl="0" marL="0" rtl="0" algn="l">
                        <a:spcBef>
                          <a:spcPts val="0"/>
                        </a:spcBef>
                        <a:spcAft>
                          <a:spcPts val="0"/>
                        </a:spcAft>
                        <a:buNone/>
                      </a:pPr>
                      <a:r>
                        <a:rPr lang="en">
                          <a:solidFill>
                            <a:schemeClr val="lt1"/>
                          </a:solidFill>
                        </a:rPr>
                        <a:t>Canada</a:t>
                      </a:r>
                      <a:endParaRPr>
                        <a:solidFill>
                          <a:schemeClr val="lt1"/>
                        </a:solidFill>
                      </a:endParaRPr>
                    </a:p>
                  </a:txBody>
                  <a:tcPr marT="91425" marB="91425" marR="91425" marL="91425">
                    <a:solidFill>
                      <a:srgbClr val="374151"/>
                    </a:solidFill>
                  </a:tcPr>
                </a:tc>
                <a:tc>
                  <a:txBody>
                    <a:bodyPr/>
                    <a:lstStyle/>
                    <a:p>
                      <a:pPr indent="0" lvl="0" marL="0" rtl="0" algn="l">
                        <a:spcBef>
                          <a:spcPts val="0"/>
                        </a:spcBef>
                        <a:spcAft>
                          <a:spcPts val="0"/>
                        </a:spcAft>
                        <a:buNone/>
                      </a:pPr>
                      <a:r>
                        <a:rPr lang="en">
                          <a:solidFill>
                            <a:schemeClr val="lt1"/>
                          </a:solidFill>
                        </a:rPr>
                        <a:t>2,326</a:t>
                      </a:r>
                      <a:endParaRPr>
                        <a:solidFill>
                          <a:schemeClr val="lt1"/>
                        </a:solidFill>
                      </a:endParaRPr>
                    </a:p>
                  </a:txBody>
                  <a:tcPr marT="91425" marB="91425" marR="91425" marL="91425">
                    <a:solidFill>
                      <a:srgbClr val="374151"/>
                    </a:solidFill>
                  </a:tcPr>
                </a:tc>
                <a:tc>
                  <a:txBody>
                    <a:bodyPr/>
                    <a:lstStyle/>
                    <a:p>
                      <a:pPr indent="0" lvl="0" marL="0" rtl="0" algn="l">
                        <a:spcBef>
                          <a:spcPts val="0"/>
                        </a:spcBef>
                        <a:spcAft>
                          <a:spcPts val="0"/>
                        </a:spcAft>
                        <a:buNone/>
                      </a:pPr>
                      <a:r>
                        <a:rPr lang="en">
                          <a:solidFill>
                            <a:schemeClr val="lt1"/>
                          </a:solidFill>
                        </a:rPr>
                        <a:t>71</a:t>
                      </a:r>
                      <a:endParaRPr>
                        <a:solidFill>
                          <a:schemeClr val="lt1"/>
                        </a:solidFill>
                      </a:endParaRPr>
                    </a:p>
                  </a:txBody>
                  <a:tcPr marT="91425" marB="91425" marR="91425" marL="91425">
                    <a:solidFill>
                      <a:srgbClr val="374151"/>
                    </a:solidFill>
                  </a:tcPr>
                </a:tc>
                <a:tc>
                  <a:txBody>
                    <a:bodyPr/>
                    <a:lstStyle/>
                    <a:p>
                      <a:pPr indent="0" lvl="0" marL="0" rtl="0" algn="l">
                        <a:spcBef>
                          <a:spcPts val="0"/>
                        </a:spcBef>
                        <a:spcAft>
                          <a:spcPts val="0"/>
                        </a:spcAft>
                        <a:buNone/>
                      </a:pPr>
                      <a:r>
                        <a:rPr lang="en">
                          <a:solidFill>
                            <a:schemeClr val="lt1"/>
                          </a:solidFill>
                        </a:rPr>
                        <a:t>2.35</a:t>
                      </a:r>
                      <a:endParaRPr>
                        <a:solidFill>
                          <a:schemeClr val="lt1"/>
                        </a:solidFill>
                      </a:endParaRPr>
                    </a:p>
                  </a:txBody>
                  <a:tcPr marT="91425" marB="91425" marR="91425" marL="91425">
                    <a:solidFill>
                      <a:srgbClr val="374151"/>
                    </a:solidFill>
                  </a:tcPr>
                </a:tc>
              </a:tr>
              <a:tr h="381000">
                <a:tc>
                  <a:txBody>
                    <a:bodyPr/>
                    <a:lstStyle/>
                    <a:p>
                      <a:pPr indent="0" lvl="0" marL="0" rtl="0" algn="l">
                        <a:spcBef>
                          <a:spcPts val="0"/>
                        </a:spcBef>
                        <a:spcAft>
                          <a:spcPts val="0"/>
                        </a:spcAft>
                        <a:buNone/>
                      </a:pPr>
                      <a:r>
                        <a:rPr lang="en">
                          <a:solidFill>
                            <a:schemeClr val="lt1"/>
                          </a:solidFill>
                        </a:rPr>
                        <a:t>United States of America</a:t>
                      </a:r>
                      <a:endParaRPr>
                        <a:solidFill>
                          <a:schemeClr val="lt1"/>
                        </a:solidFill>
                      </a:endParaRPr>
                    </a:p>
                  </a:txBody>
                  <a:tcPr marT="91425" marB="91425" marR="91425" marL="91425">
                    <a:solidFill>
                      <a:srgbClr val="374151"/>
                    </a:solidFill>
                  </a:tcPr>
                </a:tc>
                <a:tc>
                  <a:txBody>
                    <a:bodyPr/>
                    <a:lstStyle/>
                    <a:p>
                      <a:pPr indent="0" lvl="0" marL="0" rtl="0" algn="l">
                        <a:spcBef>
                          <a:spcPts val="0"/>
                        </a:spcBef>
                        <a:spcAft>
                          <a:spcPts val="0"/>
                        </a:spcAft>
                        <a:buNone/>
                      </a:pPr>
                      <a:r>
                        <a:rPr lang="en">
                          <a:solidFill>
                            <a:schemeClr val="lt1"/>
                          </a:solidFill>
                        </a:rPr>
                        <a:t>1,659</a:t>
                      </a:r>
                      <a:endParaRPr>
                        <a:solidFill>
                          <a:schemeClr val="lt1"/>
                        </a:solidFill>
                      </a:endParaRPr>
                    </a:p>
                  </a:txBody>
                  <a:tcPr marT="91425" marB="91425" marR="91425" marL="91425">
                    <a:solidFill>
                      <a:srgbClr val="374151"/>
                    </a:solidFill>
                  </a:tcPr>
                </a:tc>
                <a:tc>
                  <a:txBody>
                    <a:bodyPr/>
                    <a:lstStyle/>
                    <a:p>
                      <a:pPr indent="0" lvl="0" marL="0" rtl="0" algn="l">
                        <a:spcBef>
                          <a:spcPts val="0"/>
                        </a:spcBef>
                        <a:spcAft>
                          <a:spcPts val="0"/>
                        </a:spcAft>
                        <a:buNone/>
                      </a:pPr>
                      <a:r>
                        <a:rPr lang="en">
                          <a:solidFill>
                            <a:schemeClr val="lt1"/>
                          </a:solidFill>
                        </a:rPr>
                        <a:t>215</a:t>
                      </a:r>
                      <a:endParaRPr>
                        <a:solidFill>
                          <a:schemeClr val="lt1"/>
                        </a:solidFill>
                      </a:endParaRPr>
                    </a:p>
                  </a:txBody>
                  <a:tcPr marT="91425" marB="91425" marR="91425" marL="91425">
                    <a:solidFill>
                      <a:srgbClr val="374151"/>
                    </a:solidFill>
                  </a:tcPr>
                </a:tc>
                <a:tc>
                  <a:txBody>
                    <a:bodyPr/>
                    <a:lstStyle/>
                    <a:p>
                      <a:pPr indent="0" lvl="0" marL="0" rtl="0" algn="l">
                        <a:spcBef>
                          <a:spcPts val="0"/>
                        </a:spcBef>
                        <a:spcAft>
                          <a:spcPts val="0"/>
                        </a:spcAft>
                        <a:buNone/>
                      </a:pPr>
                      <a:r>
                        <a:rPr lang="en">
                          <a:solidFill>
                            <a:schemeClr val="lt1"/>
                          </a:solidFill>
                        </a:rPr>
                        <a:t>3.60</a:t>
                      </a:r>
                      <a:endParaRPr>
                        <a:solidFill>
                          <a:schemeClr val="lt1"/>
                        </a:solidFill>
                      </a:endParaRPr>
                    </a:p>
                  </a:txBody>
                  <a:tcPr marT="91425" marB="91425" marR="91425" marL="91425">
                    <a:solidFill>
                      <a:srgbClr val="374151"/>
                    </a:solidFill>
                  </a:tcPr>
                </a:tc>
              </a:tr>
              <a:tr h="381000">
                <a:tc>
                  <a:txBody>
                    <a:bodyPr/>
                    <a:lstStyle/>
                    <a:p>
                      <a:pPr indent="0" lvl="0" marL="0" rtl="0" algn="l">
                        <a:spcBef>
                          <a:spcPts val="0"/>
                        </a:spcBef>
                        <a:spcAft>
                          <a:spcPts val="0"/>
                        </a:spcAft>
                        <a:buNone/>
                      </a:pPr>
                      <a:r>
                        <a:rPr lang="en">
                          <a:solidFill>
                            <a:schemeClr val="lt1"/>
                          </a:solidFill>
                        </a:rPr>
                        <a:t>Australia</a:t>
                      </a:r>
                      <a:endParaRPr>
                        <a:solidFill>
                          <a:schemeClr val="lt1"/>
                        </a:solidFill>
                      </a:endParaRPr>
                    </a:p>
                  </a:txBody>
                  <a:tcPr marT="91425" marB="91425" marR="91425" marL="91425">
                    <a:solidFill>
                      <a:srgbClr val="374151"/>
                    </a:solidFill>
                  </a:tcPr>
                </a:tc>
                <a:tc>
                  <a:txBody>
                    <a:bodyPr/>
                    <a:lstStyle/>
                    <a:p>
                      <a:pPr indent="0" lvl="0" marL="0" rtl="0" algn="l">
                        <a:spcBef>
                          <a:spcPts val="0"/>
                        </a:spcBef>
                        <a:spcAft>
                          <a:spcPts val="0"/>
                        </a:spcAft>
                        <a:buNone/>
                      </a:pPr>
                      <a:r>
                        <a:rPr lang="en">
                          <a:solidFill>
                            <a:schemeClr val="lt1"/>
                          </a:solidFill>
                        </a:rPr>
                        <a:t>239</a:t>
                      </a:r>
                      <a:endParaRPr>
                        <a:solidFill>
                          <a:schemeClr val="lt1"/>
                        </a:solidFill>
                      </a:endParaRPr>
                    </a:p>
                  </a:txBody>
                  <a:tcPr marT="91425" marB="91425" marR="91425" marL="91425">
                    <a:solidFill>
                      <a:srgbClr val="374151"/>
                    </a:solidFill>
                  </a:tcPr>
                </a:tc>
                <a:tc>
                  <a:txBody>
                    <a:bodyPr/>
                    <a:lstStyle/>
                    <a:p>
                      <a:pPr indent="0" lvl="0" marL="0" rtl="0" algn="l">
                        <a:spcBef>
                          <a:spcPts val="0"/>
                        </a:spcBef>
                        <a:spcAft>
                          <a:spcPts val="0"/>
                        </a:spcAft>
                        <a:buNone/>
                      </a:pPr>
                      <a:r>
                        <a:rPr lang="en">
                          <a:solidFill>
                            <a:schemeClr val="lt1"/>
                          </a:solidFill>
                        </a:rPr>
                        <a:t>108</a:t>
                      </a:r>
                      <a:endParaRPr>
                        <a:solidFill>
                          <a:schemeClr val="lt1"/>
                        </a:solidFill>
                      </a:endParaRPr>
                    </a:p>
                  </a:txBody>
                  <a:tcPr marT="91425" marB="91425" marR="91425" marL="91425">
                    <a:solidFill>
                      <a:srgbClr val="374151"/>
                    </a:solidFill>
                  </a:tcPr>
                </a:tc>
                <a:tc>
                  <a:txBody>
                    <a:bodyPr/>
                    <a:lstStyle/>
                    <a:p>
                      <a:pPr indent="0" lvl="0" marL="0" rtl="0" algn="l">
                        <a:spcBef>
                          <a:spcPts val="0"/>
                        </a:spcBef>
                        <a:spcAft>
                          <a:spcPts val="0"/>
                        </a:spcAft>
                        <a:buNone/>
                      </a:pPr>
                      <a:r>
                        <a:rPr lang="en">
                          <a:solidFill>
                            <a:schemeClr val="lt1"/>
                          </a:solidFill>
                        </a:rPr>
                        <a:t>3.06</a:t>
                      </a:r>
                      <a:endParaRPr>
                        <a:solidFill>
                          <a:schemeClr val="lt1"/>
                        </a:solidFill>
                      </a:endParaRPr>
                    </a:p>
                  </a:txBody>
                  <a:tcPr marT="91425" marB="91425" marR="91425" marL="91425">
                    <a:solidFill>
                      <a:srgbClr val="37415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618750" y="1724400"/>
            <a:ext cx="2397900" cy="169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Highlighting where exactly the problem lies:</a:t>
            </a:r>
            <a:endParaRPr/>
          </a:p>
        </p:txBody>
      </p:sp>
      <p:pic>
        <p:nvPicPr>
          <p:cNvPr id="179" name="Google Shape;179;p20"/>
          <p:cNvPicPr preferRelativeResize="0"/>
          <p:nvPr/>
        </p:nvPicPr>
        <p:blipFill>
          <a:blip r:embed="rId3">
            <a:alphaModFix/>
          </a:blip>
          <a:stretch>
            <a:fillRect/>
          </a:stretch>
        </p:blipFill>
        <p:spPr>
          <a:xfrm>
            <a:off x="3364525" y="108975"/>
            <a:ext cx="5521049" cy="492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094438" y="297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The Dominance of English in the USA:</a:t>
            </a:r>
            <a:endParaRPr sz="2100"/>
          </a:p>
        </p:txBody>
      </p:sp>
      <p:pic>
        <p:nvPicPr>
          <p:cNvPr id="185" name="Google Shape;185;p21"/>
          <p:cNvPicPr preferRelativeResize="0"/>
          <p:nvPr/>
        </p:nvPicPr>
        <p:blipFill>
          <a:blip r:embed="rId3">
            <a:alphaModFix/>
          </a:blip>
          <a:stretch>
            <a:fillRect/>
          </a:stretch>
        </p:blipFill>
        <p:spPr>
          <a:xfrm>
            <a:off x="1432850" y="937825"/>
            <a:ext cx="5963349" cy="4050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