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dd.org/kdd-cup/view/kdd-cup-1999/Tasks" TargetMode="External"/><Relationship Id="rId4" Type="http://schemas.openxmlformats.org/officeDocument/2006/relationships/hyperlink" Target="https://www3.nd.edu/~dial/publications/chawla2004editorial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Intrusion Detection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6550575" y="4670425"/>
            <a:ext cx="250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Tatras Data Science Team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Hands-on session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600" y="2246600"/>
            <a:ext cx="1596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Missing data imputation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Distribution of features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773850" y="2246600"/>
            <a:ext cx="1596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Standalone</a:t>
            </a:r>
            <a:br>
              <a:rPr lang="en"/>
            </a:br>
            <a:r>
              <a:rPr lang="en"/>
              <a:t>Models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Ensembles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247000" y="1194250"/>
            <a:ext cx="1111500" cy="6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112" name="Shape 112"/>
          <p:cNvSpPr/>
          <p:nvPr/>
        </p:nvSpPr>
        <p:spPr>
          <a:xfrm>
            <a:off x="1987775" y="1194250"/>
            <a:ext cx="1207500" cy="6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13" name="Shape 113"/>
          <p:cNvSpPr/>
          <p:nvPr/>
        </p:nvSpPr>
        <p:spPr>
          <a:xfrm>
            <a:off x="3852050" y="1194250"/>
            <a:ext cx="1207500" cy="6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Modelling</a:t>
            </a:r>
          </a:p>
        </p:txBody>
      </p:sp>
      <p:sp>
        <p:nvSpPr>
          <p:cNvPr id="114" name="Shape 114"/>
          <p:cNvSpPr/>
          <p:nvPr/>
        </p:nvSpPr>
        <p:spPr>
          <a:xfrm>
            <a:off x="5669025" y="1194250"/>
            <a:ext cx="1207500" cy="6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Tuning</a:t>
            </a:r>
          </a:p>
        </p:txBody>
      </p:sp>
      <p:sp>
        <p:nvSpPr>
          <p:cNvPr id="115" name="Shape 115"/>
          <p:cNvSpPr/>
          <p:nvPr/>
        </p:nvSpPr>
        <p:spPr>
          <a:xfrm>
            <a:off x="7476900" y="1194250"/>
            <a:ext cx="1207500" cy="6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16" name="Shape 116"/>
          <p:cNvSpPr/>
          <p:nvPr/>
        </p:nvSpPr>
        <p:spPr>
          <a:xfrm>
            <a:off x="1451137" y="1395250"/>
            <a:ext cx="520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279937" y="1395250"/>
            <a:ext cx="520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108737" y="1395250"/>
            <a:ext cx="520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7166250" y="2174400"/>
            <a:ext cx="18288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Accuracy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Precision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Recall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Confusion </a:t>
            </a:r>
            <a:br>
              <a:rPr lang="en"/>
            </a:br>
            <a:r>
              <a:rPr lang="en"/>
              <a:t>Matrix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793375" y="2246600"/>
            <a:ext cx="1596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new features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Normalizing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Feature scaling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6937537" y="1395250"/>
            <a:ext cx="520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470050" y="2246600"/>
            <a:ext cx="1596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Overfitting/Underfitting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Hyper parameter tuning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Few pointers and more ideas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Your choice of evaluation metric can bias your results and interpretation.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Overfitting/Underfitting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normalization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Separate features sets for predicting different classes of attacks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Optimize each binary classifier under the hood.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http://www.kdd.org/kdd-cup/view/kdd-cup-1999/Tasks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https://www3.nd.edu/~dial/publications/chawla2004editorial.pdf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and 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Exploratory Data Analysis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Pre-processing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Feature engineering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Stratified Sampling for train-test split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Handling the class imbalance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Binary classification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Naive Bayes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Logistic Regression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Support vector machines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Decision Trees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Random Forests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Gradient Boosted Decision Trees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7777"/>
              <a:buFont typeface="Arial"/>
              <a:buChar char="●"/>
            </a:pPr>
            <a:r>
              <a:rPr lang="en"/>
              <a:t>Evaluation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Accuracy, Precision, Recall, ROC curve, Confusion matrix, F1 score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77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Multi-class classification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Naive Bayes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Logistic Regression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Support vector machines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Decision Trees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Random Forests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Gradient Boosted Decision Trees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Evaluation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Accuracy, Precision, Recall, ROC curve - AUC, Confusion matrix, F1 score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Hyperparameter tuning using GridSearchCV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Cost based algorithms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Multi class classification using ‘one-vs-one’ and ‘one-vs-all’ algorithms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8-23 at 12.59.39 PM.png" id="79" name="Shape 79"/>
          <p:cNvPicPr preferRelativeResize="0"/>
          <p:nvPr/>
        </p:nvPicPr>
        <p:blipFill rotWithShape="1">
          <a:blip r:embed="rId3">
            <a:alphaModFix/>
          </a:blip>
          <a:srcRect b="-7142" l="0" r="0" t="2715"/>
          <a:stretch/>
        </p:blipFill>
        <p:spPr>
          <a:xfrm>
            <a:off x="714350" y="704825"/>
            <a:ext cx="7715302" cy="47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898625" y="76200"/>
            <a:ext cx="6810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/>
              <a:t>Raw tcpdump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Engineered features using domain knowledge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TCP stats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Duration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Protocol_type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Service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Flag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Wrong_fragment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Urgent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Engineered features using domain knowledge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92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Content based features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hot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num_failed_logins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logged_in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num_compromised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root_shell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su_attempted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num_root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num_file_creations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Num_shells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Num_access_fies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Num_outbound_cmds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Is_hot_login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Is_guest_login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Same Host and Same Service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Count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Serror_rate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Rerror_rate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Same_srv_rate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Diff_srv_rate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Srv_count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Srv_serror_rate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Srv_rerror_rate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Srv_diff_host_rate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Engineered features using domain knowledge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Destination Host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Dst_host_count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Dst_host_srv_count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</a:t>
            </a:r>
            <a:r>
              <a:rPr lang="en"/>
              <a:t>st_host_same_srv_rate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Dst_host_diff_srv_rate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Dst_host_same_src_port_rate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Dst_host_srv_diff_host_rate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Dst_host_serror_rate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Dst_host_srv_serror_rate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Dst_host_rerror_rate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dst_host_srv_rerror_rate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Engineered features using domain knowledge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