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3" r:id="rId3"/>
    <p:sldId id="273" r:id="rId4"/>
    <p:sldId id="274" r:id="rId5"/>
    <p:sldId id="286" r:id="rId6"/>
    <p:sldId id="277" r:id="rId7"/>
    <p:sldId id="280" r:id="rId8"/>
    <p:sldId id="281" r:id="rId9"/>
    <p:sldId id="275" r:id="rId10"/>
    <p:sldId id="276" r:id="rId11"/>
    <p:sldId id="279" r:id="rId12"/>
    <p:sldId id="284" r:id="rId13"/>
    <p:sldId id="287" r:id="rId14"/>
    <p:sldId id="269" r:id="rId15"/>
    <p:sldId id="283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abhis\Downloads\Host%20Behavior%20Analysis%20(1)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C:\Users\abhis\Downloads\Host%20Behavior%20Analysis%20(1)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file:///C:\Users\abhis\Downloads\Host%20Behavior%20Analysis%20(1)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C:\Users\abhis\Downloads\Host%20Behavior%20Analysis%20(1)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oleObject" Target="file:///C:\Users\abhis\Downloads\Host%20Behavior%20Analysis%20(1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abhis\Downloads\Host%20Behavior%20Analysis%20(1)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abhis\Downloads\Host%20Behavior%20Analysis%20(1)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abhis\Downloads\Host%20Behavior%20Analysis%20(1)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abhis\Downloads\Host%20Behavior%20Analysis%20(1)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abhis\Downloads\Host%20Behavior%20Analysis%20(1)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C:\Users\abhis\Downloads\Host%20Behavior%20Analysis%20(1)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C:\Users\abhis\Downloads\Host%20Behavior%20Analysis%20(1)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C:\Users\abhis\Downloads\Host%20Behavior%20Analysis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(1).xlsx]Total Host-Superhost!PivotTable2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Country wise Hosts &amp; Super Hosts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  <a:sp3d/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'Total Host-Superhost'!$P$2:$P$3</c:f>
              <c:strCache>
                <c:ptCount val="1"/>
                <c:pt idx="0">
                  <c:v>Host</c:v>
                </c:pt>
              </c:strCache>
            </c:strRef>
          </c:tx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>
              <a:noFill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  <a:sp3d/>
          </c:spPr>
          <c:invertIfNegative val="0"/>
          <c:cat>
            <c:strRef>
              <c:f>'Total Host-Superhost'!$O$4:$O$9</c:f>
              <c:strCache>
                <c:ptCount val="5"/>
                <c:pt idx="0">
                  <c:v>Canada</c:v>
                </c:pt>
                <c:pt idx="1">
                  <c:v>China</c:v>
                </c:pt>
                <c:pt idx="2">
                  <c:v>Greece</c:v>
                </c:pt>
                <c:pt idx="3">
                  <c:v>Italy</c:v>
                </c:pt>
                <c:pt idx="4">
                  <c:v>Texas</c:v>
                </c:pt>
              </c:strCache>
            </c:strRef>
          </c:cat>
          <c:val>
            <c:numRef>
              <c:f>'Total Host-Superhost'!$P$4:$P$9</c:f>
              <c:numCache>
                <c:formatCode>General</c:formatCode>
                <c:ptCount val="5"/>
                <c:pt idx="0">
                  <c:v>6683</c:v>
                </c:pt>
                <c:pt idx="1">
                  <c:v>7390</c:v>
                </c:pt>
                <c:pt idx="2">
                  <c:v>1893</c:v>
                </c:pt>
                <c:pt idx="3">
                  <c:v>7270</c:v>
                </c:pt>
                <c:pt idx="4">
                  <c:v>6580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13-4B52-A428-6653FC991646}"/>
            </c:ext>
          </c:extLst>
        </c:ser>
        <c:ser>
          <c:idx val="1"/>
          <c:order val="1"/>
          <c:tx>
            <c:strRef>
              <c:f>'Total Host-Superhost'!$Q$2:$Q$3</c:f>
              <c:strCache>
                <c:ptCount val="1"/>
                <c:pt idx="0">
                  <c:v>SuperHost</c:v>
                </c:pt>
              </c:strCache>
            </c:strRef>
          </c:tx>
          <c:spPr>
            <a:blipFill>
              <a:blip xmlns:r="http://schemas.openxmlformats.org/officeDocument/2006/relationships" r:embed="rId3">
                <a:duotone>
                  <a:schemeClr val="accent2">
                    <a:shade val="74000"/>
                    <a:satMod val="130000"/>
                    <a:lumMod val="90000"/>
                  </a:schemeClr>
                  <a:schemeClr val="accent2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>
              <a:noFill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  <a:sp3d/>
          </c:spPr>
          <c:invertIfNegative val="0"/>
          <c:cat>
            <c:strRef>
              <c:f>'Total Host-Superhost'!$O$4:$O$9</c:f>
              <c:strCache>
                <c:ptCount val="5"/>
                <c:pt idx="0">
                  <c:v>Canada</c:v>
                </c:pt>
                <c:pt idx="1">
                  <c:v>China</c:v>
                </c:pt>
                <c:pt idx="2">
                  <c:v>Greece</c:v>
                </c:pt>
                <c:pt idx="3">
                  <c:v>Italy</c:v>
                </c:pt>
                <c:pt idx="4">
                  <c:v>Texas</c:v>
                </c:pt>
              </c:strCache>
            </c:strRef>
          </c:cat>
          <c:val>
            <c:numRef>
              <c:f>'Total Host-Superhost'!$Q$4:$Q$9</c:f>
              <c:numCache>
                <c:formatCode>General</c:formatCode>
                <c:ptCount val="5"/>
                <c:pt idx="0">
                  <c:v>2819</c:v>
                </c:pt>
                <c:pt idx="1">
                  <c:v>2397</c:v>
                </c:pt>
                <c:pt idx="2">
                  <c:v>1372</c:v>
                </c:pt>
                <c:pt idx="3">
                  <c:v>3420</c:v>
                </c:pt>
                <c:pt idx="4">
                  <c:v>3143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13-4B52-A428-6653FC9916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7012216"/>
        <c:axId val="97018336"/>
        <c:axId val="0"/>
      </c:bar3DChart>
      <c:catAx>
        <c:axId val="97012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018336"/>
        <c:crosses val="autoZero"/>
        <c:auto val="1"/>
        <c:lblAlgn val="ctr"/>
        <c:lblOffset val="100"/>
        <c:noMultiLvlLbl val="0"/>
      </c:catAx>
      <c:valAx>
        <c:axId val="97018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0122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(1).xlsx]Average Review Score!PivotTable21</c:name>
    <c:fmtId val="6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Review Scores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'Average Review Score'!$H$3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'Average Review Score'!$G$4:$G$5</c:f>
              <c:strCache>
                <c:ptCount val="2"/>
                <c:pt idx="0">
                  <c:v>Host</c:v>
                </c:pt>
                <c:pt idx="1">
                  <c:v>SuperHost</c:v>
                </c:pt>
              </c:strCache>
            </c:strRef>
          </c:cat>
          <c:val>
            <c:numRef>
              <c:f>'Average Review Score'!$H$4:$H$5</c:f>
              <c:numCache>
                <c:formatCode>0.0</c:formatCode>
                <c:ptCount val="2"/>
                <c:pt idx="0">
                  <c:v>4.6302665973575206</c:v>
                </c:pt>
                <c:pt idx="1">
                  <c:v>4.8588832555705279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73-4A2A-9691-C1CCC59E231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403862704"/>
        <c:axId val="403869544"/>
      </c:barChart>
      <c:catAx>
        <c:axId val="403862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869544"/>
        <c:crosses val="autoZero"/>
        <c:auto val="1"/>
        <c:lblAlgn val="ctr"/>
        <c:lblOffset val="100"/>
        <c:noMultiLvlLbl val="0"/>
      </c:catAx>
      <c:valAx>
        <c:axId val="403869544"/>
        <c:scaling>
          <c:orientation val="minMax"/>
        </c:scaling>
        <c:delete val="1"/>
        <c:axPos val="l"/>
        <c:numFmt formatCode="0.0" sourceLinked="1"/>
        <c:majorTickMark val="none"/>
        <c:minorTickMark val="none"/>
        <c:tickLblPos val="nextTo"/>
        <c:crossAx val="40386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(1).xlsx]Response Rate!PivotTable3</c:name>
    <c:fmtId val="6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Response Rate &gt; avg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'Response Rate'!$J$9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'Response Rate'!$I$10:$I$11</c:f>
              <c:strCache>
                <c:ptCount val="2"/>
                <c:pt idx="0">
                  <c:v>Host</c:v>
                </c:pt>
                <c:pt idx="1">
                  <c:v>SuperHost</c:v>
                </c:pt>
              </c:strCache>
            </c:strRef>
          </c:cat>
          <c:val>
            <c:numRef>
              <c:f>'Response Rate'!$J$10:$J$11</c:f>
              <c:numCache>
                <c:formatCode>0.00%</c:formatCode>
                <c:ptCount val="2"/>
                <c:pt idx="0">
                  <c:v>0.90752857658607078</c:v>
                </c:pt>
                <c:pt idx="1">
                  <c:v>0.98312120088654054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0C-46D9-8839-17F7013F1C9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562466192"/>
        <c:axId val="562466552"/>
      </c:barChart>
      <c:catAx>
        <c:axId val="562466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466552"/>
        <c:crosses val="autoZero"/>
        <c:auto val="1"/>
        <c:lblAlgn val="ctr"/>
        <c:lblOffset val="100"/>
        <c:noMultiLvlLbl val="0"/>
      </c:catAx>
      <c:valAx>
        <c:axId val="562466552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562466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(1).xlsx]Acceptance Rate!PivotTable2</c:name>
    <c:fmtId val="6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Acceptance rate &gt; Avg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'Acceptance Rate'!$I$3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'Acceptance Rate'!$H$4:$H$5</c:f>
              <c:strCache>
                <c:ptCount val="2"/>
                <c:pt idx="0">
                  <c:v>Host</c:v>
                </c:pt>
                <c:pt idx="1">
                  <c:v>SuperHost</c:v>
                </c:pt>
              </c:strCache>
            </c:strRef>
          </c:cat>
          <c:val>
            <c:numRef>
              <c:f>'Acceptance Rate'!$I$4:$I$5</c:f>
              <c:numCache>
                <c:formatCode>0%</c:formatCode>
                <c:ptCount val="2"/>
                <c:pt idx="0">
                  <c:v>0.53498121813791255</c:v>
                </c:pt>
                <c:pt idx="1">
                  <c:v>0.84198920234202723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70-4358-9CE0-33DCE6D536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562482392"/>
        <c:axId val="562487432"/>
      </c:barChart>
      <c:catAx>
        <c:axId val="562482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487432"/>
        <c:crosses val="autoZero"/>
        <c:auto val="1"/>
        <c:lblAlgn val="ctr"/>
        <c:lblOffset val="100"/>
        <c:noMultiLvlLbl val="0"/>
      </c:catAx>
      <c:valAx>
        <c:axId val="56248743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62482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(1).xlsx]Response Time!PivotTable22</c:name>
    <c:fmtId val="6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Response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'Response Time'!$K$3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'Response Time'!$J$4:$J$13</c:f>
              <c:multiLvlStrCache>
                <c:ptCount val="8"/>
                <c:lvl>
                  <c:pt idx="0">
                    <c:v>a few days or more</c:v>
                  </c:pt>
                  <c:pt idx="1">
                    <c:v>within a day</c:v>
                  </c:pt>
                  <c:pt idx="2">
                    <c:v>within a few hours</c:v>
                  </c:pt>
                  <c:pt idx="3">
                    <c:v>within an hour</c:v>
                  </c:pt>
                  <c:pt idx="4">
                    <c:v>a few days or more</c:v>
                  </c:pt>
                  <c:pt idx="5">
                    <c:v>within a day</c:v>
                  </c:pt>
                  <c:pt idx="6">
                    <c:v>within a few hours</c:v>
                  </c:pt>
                  <c:pt idx="7">
                    <c:v>within an hour</c:v>
                  </c:pt>
                </c:lvl>
                <c:lvl>
                  <c:pt idx="0">
                    <c:v>Host</c:v>
                  </c:pt>
                  <c:pt idx="4">
                    <c:v>SuperHost</c:v>
                  </c:pt>
                </c:lvl>
              </c:multiLvlStrCache>
            </c:multiLvlStrRef>
          </c:cat>
          <c:val>
            <c:numRef>
              <c:f>'Response Time'!$K$4:$K$13</c:f>
              <c:numCache>
                <c:formatCode>0%</c:formatCode>
                <c:ptCount val="8"/>
                <c:pt idx="0">
                  <c:v>4.8564529111886232E-2</c:v>
                </c:pt>
                <c:pt idx="1">
                  <c:v>7.6401931848671847E-2</c:v>
                </c:pt>
                <c:pt idx="2">
                  <c:v>8.4115910920311232E-2</c:v>
                </c:pt>
                <c:pt idx="3">
                  <c:v>0.79091762811913069</c:v>
                </c:pt>
                <c:pt idx="4">
                  <c:v>4.1821914683294048E-3</c:v>
                </c:pt>
                <c:pt idx="5">
                  <c:v>4.311459204623222E-2</c:v>
                </c:pt>
                <c:pt idx="6">
                  <c:v>9.4593567029123263E-2</c:v>
                </c:pt>
                <c:pt idx="7">
                  <c:v>0.85810964945631507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6A-4ECC-9017-A52BD3C5AC1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403878184"/>
        <c:axId val="403872784"/>
      </c:barChart>
      <c:catAx>
        <c:axId val="403878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872784"/>
        <c:crosses val="autoZero"/>
        <c:auto val="1"/>
        <c:lblAlgn val="ctr"/>
        <c:lblOffset val="100"/>
        <c:noMultiLvlLbl val="0"/>
      </c:catAx>
      <c:valAx>
        <c:axId val="40387278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878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(1).xlsx]Response Time!PivotTable22</c:name>
    <c:fmtId val="6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Response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'Response Time'!$K$3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'Response Time'!$J$4:$J$13</c:f>
              <c:multiLvlStrCache>
                <c:ptCount val="8"/>
                <c:lvl>
                  <c:pt idx="0">
                    <c:v>a few days or more</c:v>
                  </c:pt>
                  <c:pt idx="1">
                    <c:v>within a day</c:v>
                  </c:pt>
                  <c:pt idx="2">
                    <c:v>within a few hours</c:v>
                  </c:pt>
                  <c:pt idx="3">
                    <c:v>within an hour</c:v>
                  </c:pt>
                  <c:pt idx="4">
                    <c:v>a few days or more</c:v>
                  </c:pt>
                  <c:pt idx="5">
                    <c:v>within a day</c:v>
                  </c:pt>
                  <c:pt idx="6">
                    <c:v>within a few hours</c:v>
                  </c:pt>
                  <c:pt idx="7">
                    <c:v>within an hour</c:v>
                  </c:pt>
                </c:lvl>
                <c:lvl>
                  <c:pt idx="0">
                    <c:v>Host</c:v>
                  </c:pt>
                  <c:pt idx="4">
                    <c:v>SuperHost</c:v>
                  </c:pt>
                </c:lvl>
              </c:multiLvlStrCache>
            </c:multiLvlStrRef>
          </c:cat>
          <c:val>
            <c:numRef>
              <c:f>'Response Time'!$K$4:$K$13</c:f>
              <c:numCache>
                <c:formatCode>0%</c:formatCode>
                <c:ptCount val="8"/>
                <c:pt idx="0">
                  <c:v>4.8564529111886232E-2</c:v>
                </c:pt>
                <c:pt idx="1">
                  <c:v>7.6401931848671847E-2</c:v>
                </c:pt>
                <c:pt idx="2">
                  <c:v>8.4115910920311232E-2</c:v>
                </c:pt>
                <c:pt idx="3">
                  <c:v>0.79091762811913069</c:v>
                </c:pt>
                <c:pt idx="4">
                  <c:v>4.1821914683294048E-3</c:v>
                </c:pt>
                <c:pt idx="5">
                  <c:v>4.311459204623222E-2</c:v>
                </c:pt>
                <c:pt idx="6">
                  <c:v>9.4593567029123263E-2</c:v>
                </c:pt>
                <c:pt idx="7">
                  <c:v>0.85810964945631507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E0-4D09-91A7-AE61E459DC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403878184"/>
        <c:axId val="403872784"/>
      </c:barChart>
      <c:catAx>
        <c:axId val="403878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872784"/>
        <c:crosses val="autoZero"/>
        <c:auto val="1"/>
        <c:lblAlgn val="ctr"/>
        <c:lblOffset val="100"/>
        <c:noMultiLvlLbl val="0"/>
      </c:catAx>
      <c:valAx>
        <c:axId val="40387278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878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(1).xlsx]Response Rate!PivotTable3</c:name>
    <c:fmtId val="6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Response Rate &gt; avg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'Response Rate'!$J$9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'Response Rate'!$I$10:$I$11</c:f>
              <c:strCache>
                <c:ptCount val="2"/>
                <c:pt idx="0">
                  <c:v>Host</c:v>
                </c:pt>
                <c:pt idx="1">
                  <c:v>SuperHost</c:v>
                </c:pt>
              </c:strCache>
            </c:strRef>
          </c:cat>
          <c:val>
            <c:numRef>
              <c:f>'Response Rate'!$J$10:$J$11</c:f>
              <c:numCache>
                <c:formatCode>0.00%</c:formatCode>
                <c:ptCount val="2"/>
                <c:pt idx="0">
                  <c:v>0.90752857658607078</c:v>
                </c:pt>
                <c:pt idx="1">
                  <c:v>0.98312120088654054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D9-42B4-864B-264B4A533A7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562466192"/>
        <c:axId val="562466552"/>
      </c:barChart>
      <c:catAx>
        <c:axId val="562466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466552"/>
        <c:crosses val="autoZero"/>
        <c:auto val="1"/>
        <c:lblAlgn val="ctr"/>
        <c:lblOffset val="100"/>
        <c:noMultiLvlLbl val="0"/>
      </c:catAx>
      <c:valAx>
        <c:axId val="562466552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562466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(1).xlsx]Acceptance Rate!PivotTable2</c:name>
    <c:fmtId val="6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Acceptance rate &gt; Avg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'Acceptance Rate'!$I$3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'Acceptance Rate'!$H$4:$H$5</c:f>
              <c:strCache>
                <c:ptCount val="2"/>
                <c:pt idx="0">
                  <c:v>Host</c:v>
                </c:pt>
                <c:pt idx="1">
                  <c:v>SuperHost</c:v>
                </c:pt>
              </c:strCache>
            </c:strRef>
          </c:cat>
          <c:val>
            <c:numRef>
              <c:f>'Acceptance Rate'!$I$4:$I$5</c:f>
              <c:numCache>
                <c:formatCode>0%</c:formatCode>
                <c:ptCount val="2"/>
                <c:pt idx="0">
                  <c:v>0.53498121813791255</c:v>
                </c:pt>
                <c:pt idx="1">
                  <c:v>0.84198920234202723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35-4AAA-B56B-97F974B9561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562482392"/>
        <c:axId val="562487432"/>
      </c:barChart>
      <c:catAx>
        <c:axId val="562482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487432"/>
        <c:crosses val="autoZero"/>
        <c:auto val="1"/>
        <c:lblAlgn val="ctr"/>
        <c:lblOffset val="100"/>
        <c:noMultiLvlLbl val="0"/>
      </c:catAx>
      <c:valAx>
        <c:axId val="56248743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62482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(1).xlsx]Response Rate!PivotTable3</c:name>
    <c:fmtId val="6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Response Rate &gt; avg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'Response Rate'!$J$9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'Response Rate'!$I$10:$I$11</c:f>
              <c:strCache>
                <c:ptCount val="2"/>
                <c:pt idx="0">
                  <c:v>Host</c:v>
                </c:pt>
                <c:pt idx="1">
                  <c:v>SuperHost</c:v>
                </c:pt>
              </c:strCache>
            </c:strRef>
          </c:cat>
          <c:val>
            <c:numRef>
              <c:f>'Response Rate'!$J$10:$J$11</c:f>
              <c:numCache>
                <c:formatCode>0.00%</c:formatCode>
                <c:ptCount val="2"/>
                <c:pt idx="0">
                  <c:v>0.90752857658607078</c:v>
                </c:pt>
                <c:pt idx="1">
                  <c:v>0.98312120088654054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0C-46D9-8839-17F7013F1C9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562466192"/>
        <c:axId val="562466552"/>
      </c:barChart>
      <c:catAx>
        <c:axId val="562466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466552"/>
        <c:crosses val="autoZero"/>
        <c:auto val="1"/>
        <c:lblAlgn val="ctr"/>
        <c:lblOffset val="100"/>
        <c:noMultiLvlLbl val="0"/>
      </c:catAx>
      <c:valAx>
        <c:axId val="562466552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562466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(1).xlsx]Acceptance Rate!PivotTable2</c:name>
    <c:fmtId val="6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Acceptance rate &gt; Avg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'Acceptance Rate'!$I$3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'Acceptance Rate'!$H$4:$H$5</c:f>
              <c:strCache>
                <c:ptCount val="2"/>
                <c:pt idx="0">
                  <c:v>Host</c:v>
                </c:pt>
                <c:pt idx="1">
                  <c:v>SuperHost</c:v>
                </c:pt>
              </c:strCache>
            </c:strRef>
          </c:cat>
          <c:val>
            <c:numRef>
              <c:f>'Acceptance Rate'!$I$4:$I$5</c:f>
              <c:numCache>
                <c:formatCode>0%</c:formatCode>
                <c:ptCount val="2"/>
                <c:pt idx="0">
                  <c:v>0.53498121813791255</c:v>
                </c:pt>
                <c:pt idx="1">
                  <c:v>0.84198920234202723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70-4358-9CE0-33DCE6D536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562482392"/>
        <c:axId val="562487432"/>
      </c:barChart>
      <c:catAx>
        <c:axId val="562482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487432"/>
        <c:crosses val="autoZero"/>
        <c:auto val="1"/>
        <c:lblAlgn val="ctr"/>
        <c:lblOffset val="100"/>
        <c:noMultiLvlLbl val="0"/>
      </c:catAx>
      <c:valAx>
        <c:axId val="56248743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62482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(1).xlsx]Instant Booking!PivotTable19</c:name>
    <c:fmtId val="6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Instant Booking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'Instant Booking'!$J$3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'Instant Booking'!$I$4:$I$5</c:f>
              <c:strCache>
                <c:ptCount val="2"/>
                <c:pt idx="0">
                  <c:v>Host</c:v>
                </c:pt>
                <c:pt idx="1">
                  <c:v>SuperHost</c:v>
                </c:pt>
              </c:strCache>
            </c:strRef>
          </c:cat>
          <c:val>
            <c:numRef>
              <c:f>'Instant Booking'!$J$4:$J$5</c:f>
              <c:numCache>
                <c:formatCode>0%</c:formatCode>
                <c:ptCount val="2"/>
                <c:pt idx="0">
                  <c:v>0.39129997316876841</c:v>
                </c:pt>
                <c:pt idx="1">
                  <c:v>0.53965477910425064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3E-481F-8D22-ABDEE719E9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562469792"/>
        <c:axId val="562470512"/>
      </c:barChart>
      <c:catAx>
        <c:axId val="562469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470512"/>
        <c:crosses val="autoZero"/>
        <c:auto val="1"/>
        <c:lblAlgn val="ctr"/>
        <c:lblOffset val="100"/>
        <c:noMultiLvlLbl val="0"/>
      </c:catAx>
      <c:valAx>
        <c:axId val="56247051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62469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(1).xlsx]Identity Verified!PivotTable18</c:name>
    <c:fmtId val="6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Identity Verified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'Identity Verified'!$K$3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'Identity Verified'!$J$4:$J$9</c:f>
              <c:multiLvlStrCache>
                <c:ptCount val="4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</c:lvl>
                <c:lvl>
                  <c:pt idx="0">
                    <c:v>Host</c:v>
                  </c:pt>
                  <c:pt idx="2">
                    <c:v>SuperHost</c:v>
                  </c:pt>
                </c:lvl>
              </c:multiLvlStrCache>
            </c:multiLvlStrRef>
          </c:cat>
          <c:val>
            <c:numRef>
              <c:f>'Identity Verified'!$K$4:$K$9</c:f>
              <c:numCache>
                <c:formatCode>0%</c:formatCode>
                <c:ptCount val="4"/>
                <c:pt idx="0">
                  <c:v>0.1830560772739469</c:v>
                </c:pt>
                <c:pt idx="1">
                  <c:v>0.8169439227260531</c:v>
                </c:pt>
                <c:pt idx="2">
                  <c:v>8.9879096646642842E-2</c:v>
                </c:pt>
                <c:pt idx="3">
                  <c:v>0.91012090335335705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27-45AE-A28E-4C6143BB396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562453232"/>
        <c:axId val="562453592"/>
      </c:barChart>
      <c:catAx>
        <c:axId val="562453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453592"/>
        <c:crosses val="autoZero"/>
        <c:auto val="1"/>
        <c:lblAlgn val="ctr"/>
        <c:lblOffset val="100"/>
        <c:noMultiLvlLbl val="0"/>
      </c:catAx>
      <c:valAx>
        <c:axId val="56245359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62453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(1).xlsx]Profile Pic!PivotTable17</c:name>
    <c:fmtId val="6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Profile Picture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'Profile Pic'!$K$3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'Profile Pic'!$J$4:$J$9</c:f>
              <c:multiLvlStrCache>
                <c:ptCount val="4"/>
                <c:lvl>
                  <c:pt idx="0">
                    <c:v>FALSE</c:v>
                  </c:pt>
                  <c:pt idx="1">
                    <c:v>TRUE</c:v>
                  </c:pt>
                  <c:pt idx="2">
                    <c:v>FALSE</c:v>
                  </c:pt>
                  <c:pt idx="3">
                    <c:v>TRUE</c:v>
                  </c:pt>
                </c:lvl>
                <c:lvl>
                  <c:pt idx="0">
                    <c:v>Host</c:v>
                  </c:pt>
                  <c:pt idx="2">
                    <c:v>SuperHost</c:v>
                  </c:pt>
                </c:lvl>
              </c:multiLvlStrCache>
            </c:multiLvlStrRef>
          </c:cat>
          <c:val>
            <c:numRef>
              <c:f>'Profile Pic'!$K$4:$K$9</c:f>
              <c:numCache>
                <c:formatCode>0%</c:formatCode>
                <c:ptCount val="4"/>
                <c:pt idx="0">
                  <c:v>7.5462838744298367E-3</c:v>
                </c:pt>
                <c:pt idx="1">
                  <c:v>0.99245371612556998</c:v>
                </c:pt>
                <c:pt idx="2">
                  <c:v>1.4447570526956125E-3</c:v>
                </c:pt>
                <c:pt idx="3">
                  <c:v>0.99855524294730447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CF-49BF-8F8D-C6067AC3448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562443152"/>
        <c:axId val="562440632"/>
      </c:barChart>
      <c:catAx>
        <c:axId val="562443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440632"/>
        <c:crosses val="autoZero"/>
        <c:auto val="1"/>
        <c:lblAlgn val="ctr"/>
        <c:lblOffset val="100"/>
        <c:noMultiLvlLbl val="0"/>
      </c:catAx>
      <c:valAx>
        <c:axId val="56244063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62443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898B2-7FA9-2C59-F038-6AD6A468F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FC363-2B91-0575-0652-5D06E3E1A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6D09A-0FFA-DF9B-312A-479C3F45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CEA39-B5E0-D85E-8B0F-86677045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0E34F-196B-C7DC-F7FB-6FA45B92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9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EF3EF-4DCA-97A8-48B1-2967A86D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609B8-C5D8-D0F3-34CE-C03F43DB1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CDC82-51C4-ABD0-0B28-8737C291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C291D-72B3-F5D9-45D5-F492C8A9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E0B91-4605-90B0-9BA8-ADC662F0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5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AE5D77-1E9A-B3F2-8A4B-F3182F2A4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51933-1183-F891-441B-C85109E98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BC462-59C8-4928-614F-6ED573A52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CB59D-F855-F196-AF82-FA8ABB05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C9D35-36EB-DC83-188A-11AAE806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12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E3FCFFF-5934-4C8D-A4B0-6B19C662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651"/>
            <a:ext cx="3701436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41" y="1332239"/>
            <a:ext cx="1871580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7404DC9-3FBE-41B9-946D-9A0D878C28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1042" y="652826"/>
            <a:ext cx="3433138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88BB7876-0125-4084-804C-A842C8558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1042" y="1032330"/>
            <a:ext cx="3433138" cy="137067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645735C-4621-4667-AB52-0391CFBB6B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3339" y="652826"/>
            <a:ext cx="3433138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88BB2B1-07E3-42A2-B3BE-7FC7D7AE1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03339" y="1032330"/>
            <a:ext cx="3433138" cy="137067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2C103C8-E422-4DEB-9077-DC11E00805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1042" y="2620561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A80948A-8FCC-4BE4-A5F7-20802B17630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31042" y="3002562"/>
            <a:ext cx="3433138" cy="96135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744F88B-3CB7-4A2B-B718-EEB4E061A7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03339" y="2620561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343EDF6-C2D8-47E1-856B-6329A7CE07E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03339" y="3002562"/>
            <a:ext cx="3433138" cy="96135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AC6352A5-5003-4E32-B8FF-A84B4A4AC3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31042" y="4147932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CC2603EF-30BF-4C6C-BA93-E99C724809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31042" y="4529933"/>
            <a:ext cx="3433138" cy="145098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39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C64230-8BD4-4150-967D-421B6FE4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A8AE08-0788-4D8A-8C9D-7E5AAA112A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615940"/>
            <a:ext cx="4137262" cy="938778"/>
          </a:xfrm>
          <a:prstGeom prst="rect">
            <a:avLst/>
          </a:prstGeom>
        </p:spPr>
        <p:txBody>
          <a:bodyPr anchor="ctr"/>
          <a:lstStyle>
            <a:lvl1pPr algn="ctr">
              <a:defRPr lang="en-US"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8A119E1C-2243-42E2-8A58-CC171131D1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1170" y="3079567"/>
            <a:ext cx="1200150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337797F5-74CE-492B-806B-221CAF3535C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10890" y="3079567"/>
            <a:ext cx="1223858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2431D1A0-10D1-4D2E-AC6F-F8C9E6A226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88252" y="3079567"/>
            <a:ext cx="1187610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4028BD6A-568F-4A16-AE86-5D88861C3BB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79382" y="3079567"/>
            <a:ext cx="1211785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2E935678-32B2-4589-933F-F74B3E68FF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0458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B3C5A73C-51DD-4781-943C-235704BBF6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0458" y="5156838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8" name="Text Placeholder 10">
            <a:extLst>
              <a:ext uri="{FF2B5EF4-FFF2-40B4-BE49-F238E27FC236}">
                <a16:creationId xmlns:a16="http://schemas.microsoft.com/office/drawing/2014/main" id="{AD95FB24-5DA0-4000-B023-A00C32D53F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2032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7" name="Text Placeholder 10">
            <a:extLst>
              <a:ext uri="{FF2B5EF4-FFF2-40B4-BE49-F238E27FC236}">
                <a16:creationId xmlns:a16="http://schemas.microsoft.com/office/drawing/2014/main" id="{7455F56A-A263-4D13-A484-2D15CD61D0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2032" y="5156837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0" name="Text Placeholder 10">
            <a:extLst>
              <a:ext uri="{FF2B5EF4-FFF2-40B4-BE49-F238E27FC236}">
                <a16:creationId xmlns:a16="http://schemas.microsoft.com/office/drawing/2014/main" id="{6C6ABB33-3D98-4D76-B96F-65F57493622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91270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9" name="Text Placeholder 10">
            <a:extLst>
              <a:ext uri="{FF2B5EF4-FFF2-40B4-BE49-F238E27FC236}">
                <a16:creationId xmlns:a16="http://schemas.microsoft.com/office/drawing/2014/main" id="{8EA8275A-A17A-42ED-9DDC-5F06000BFBE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91270" y="5157592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2" name="Text Placeholder 10">
            <a:extLst>
              <a:ext uri="{FF2B5EF4-FFF2-40B4-BE49-F238E27FC236}">
                <a16:creationId xmlns:a16="http://schemas.microsoft.com/office/drawing/2014/main" id="{4AEA6122-22B2-49EC-8451-E43D40F323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94487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1" name="Text Placeholder 10">
            <a:extLst>
              <a:ext uri="{FF2B5EF4-FFF2-40B4-BE49-F238E27FC236}">
                <a16:creationId xmlns:a16="http://schemas.microsoft.com/office/drawing/2014/main" id="{103D7EA4-00E4-43FA-8129-1CBE0C1291A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94487" y="5166170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Date Placeholder 2">
            <a:extLst>
              <a:ext uri="{FF2B5EF4-FFF2-40B4-BE49-F238E27FC236}">
                <a16:creationId xmlns:a16="http://schemas.microsoft.com/office/drawing/2014/main" id="{811592B2-2D21-495C-8C11-680EC815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B73D1-17D7-400F-B750-F5EA2675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0E81D-C76E-4DB7-9722-4BE8D7CF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5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385FC-D6A0-5A2D-1B09-ADB997E4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F9DF7-A30D-27DC-4A3D-0632095AE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0B33A-0F4C-B504-B4AC-813F31E6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B4A20-D6CF-95DF-E0AA-5B57D8E7C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E4134-84D1-1A9C-C6A0-2C1D1284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7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8BD1-7B49-A322-CC41-39F702D24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D86C0-3B06-5F92-0CBE-95E19E1A3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BB1AF-E0F7-20D0-F43B-332EF1B74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DD858-033F-3140-FC61-2BC11E87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3A2A8-637C-28CD-B4B4-5A3FF0BE6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873E-7324-C7F6-8880-5E3E0260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DE2D2-C961-44BC-4127-92F6888E4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14D7B-B5D7-0E43-F904-3E872972E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38A31-8598-35D7-FE53-9E9EC9AB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D35D8-38B7-7F00-A936-97BDFE97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28855-CC77-D053-9F3C-49845E33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5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2D72-223B-3F9A-1FB0-4905B7EF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CD029-8CF1-2013-7469-D6E36D125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0B7B1-1FE6-D9F9-A9CF-F8A9F7EFB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D5BE2-2E66-4711-F369-6CB146784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D79D4-F62B-F911-2903-2D0C3B3FE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B3F19-2FCE-2A74-FCFF-6F0769CA0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079512-8BC2-288D-D1D1-DF521AA1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DC9B19-0934-0C30-FC24-BB961748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3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B49E-E86F-9D6D-346E-A7B0EFD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18FBA-93DF-2043-54AA-C73B3943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6E131-2CC6-1503-D128-1628EA12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163F1-AF68-75F3-3A01-C8A60C8B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0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CACA1-1FEC-CEF4-660A-44C20D7D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3E36AC-D09B-6719-153F-66991DE2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8C07D-5F76-757F-B1A3-DDD081BB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7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F1FF-4987-C032-451F-1BF74AA05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92419-2995-1CBB-BA55-B8AA8840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B6BF2-3BD5-A3EF-F2A9-FAB6144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ACC6E-5078-CE2E-9238-C6C597C3C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11D78-1B66-7FC7-E90E-EFF91C95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34E6D-C9B2-4026-AC92-E7F7FB2F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08F2-D6C7-36BB-C176-89217F117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D383CB-AB19-8A5A-B0DF-575A42A5C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8CBE5-9B2A-41E6-A1CB-65586AE85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CAEE0-062A-AA53-F3A3-E30EE909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E875-31A1-76EF-44EC-2A941845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3C614-199D-6DF2-CC59-E2D47BE7C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2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8CCFC5-2CF5-718D-3E24-F61A26FC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8EB28-2B0A-AECB-26C5-5E1D25D95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C2F2D-BBAC-871D-1EB4-B27EF837A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42875-265A-40E2-99FB-E04EAC63375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4C288-27C4-478E-A979-303580845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76D02-EF41-E59D-6592-3EBD25938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3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Properly caring for your first rental property – AtulHost">
            <a:extLst>
              <a:ext uri="{FF2B5EF4-FFF2-40B4-BE49-F238E27FC236}">
                <a16:creationId xmlns:a16="http://schemas.microsoft.com/office/drawing/2014/main" id="{4CEEB2D7-E109-2FE2-FE7B-685B6FA78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B7C7E1-6618-CB00-79F2-2DBACBC42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50" y="188913"/>
            <a:ext cx="7210425" cy="2154237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7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</a:rPr>
              <a:t>HOST BEHAVIOUR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A3B43-824F-121B-F51C-AE83CEBA4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650" y="4665663"/>
            <a:ext cx="3905250" cy="2003424"/>
          </a:xfrm>
        </p:spPr>
        <p:txBody>
          <a:bodyPr numCol="1"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Anish Shaw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Ashish Kumar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Abhishek Mali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Ashwinkumar Bhagwat</a:t>
            </a:r>
          </a:p>
        </p:txBody>
      </p:sp>
    </p:spTree>
    <p:extLst>
      <p:ext uri="{BB962C8B-B14F-4D97-AF65-F5344CB8AC3E}">
        <p14:creationId xmlns:p14="http://schemas.microsoft.com/office/powerpoint/2010/main" val="2589085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911900"/>
            <a:ext cx="2505075" cy="503420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IDENTITY VERIFIED</a:t>
            </a:r>
            <a:b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b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 PICTURE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9E483-4B59-61B9-BA3B-1294472728DF}"/>
              </a:ext>
            </a:extLst>
          </p:cNvPr>
          <p:cNvSpPr txBox="1"/>
          <p:nvPr/>
        </p:nvSpPr>
        <p:spPr>
          <a:xfrm>
            <a:off x="4086226" y="592306"/>
            <a:ext cx="3476624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Roboto" panose="02000000000000000000" pitchFamily="2" charset="0"/>
              </a:rPr>
              <a:t>The fact that 91% of Super Host profiles are verified, compared to 82% for regular hosts, suggests that Super Hosts are more committed to providing a secure and trustworthy experience for their guests.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900" b="0" i="0" dirty="0"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Roboto" panose="02000000000000000000" pitchFamily="2" charset="0"/>
              </a:rPr>
              <a:t>Profile verification &amp; a profile picture  can help to build trust and create a personal connection with guests.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900" b="0" i="0" dirty="0"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Roboto" panose="02000000000000000000" pitchFamily="2" charset="0"/>
              </a:rPr>
              <a:t>It provides assurance that the host is who they claim to be, and that their property is accurately represented.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10B9CCE-4043-9FF4-96BF-B42E81A128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7009980"/>
              </p:ext>
            </p:extLst>
          </p:nvPr>
        </p:nvGraphicFramePr>
        <p:xfrm>
          <a:off x="7639050" y="733425"/>
          <a:ext cx="432435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E20D929-1B27-663F-B664-B68C107C60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8472119"/>
              </p:ext>
            </p:extLst>
          </p:nvPr>
        </p:nvGraphicFramePr>
        <p:xfrm>
          <a:off x="7639050" y="3562350"/>
          <a:ext cx="432435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55948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911900"/>
            <a:ext cx="2505075" cy="503420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REVIEW SCORES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9E483-4B59-61B9-BA3B-1294472728DF}"/>
              </a:ext>
            </a:extLst>
          </p:cNvPr>
          <p:cNvSpPr txBox="1"/>
          <p:nvPr/>
        </p:nvSpPr>
        <p:spPr>
          <a:xfrm>
            <a:off x="4038600" y="249615"/>
            <a:ext cx="79724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average review score for Super Hosts is significantly higher than that of regular hosts.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While, Super Hosts have an average review score of 4.9, Hosts have an average review score of 4.6.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suggests that guests have a more positive experience when staying with Super Hosts, which may be due to their higher level of hospitality and service.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1D095C2-A1B2-66E9-695D-89DA3EA30A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1496441"/>
              </p:ext>
            </p:extLst>
          </p:nvPr>
        </p:nvGraphicFramePr>
        <p:xfrm>
          <a:off x="5619751" y="3409950"/>
          <a:ext cx="4977070" cy="3142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4248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911900"/>
            <a:ext cx="2505075" cy="503420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THREE CRUCIAL METRICS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AF30999-F87B-82E4-6B06-0CBC4D538D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4181757"/>
              </p:ext>
            </p:extLst>
          </p:nvPr>
        </p:nvGraphicFramePr>
        <p:xfrm>
          <a:off x="8420100" y="449211"/>
          <a:ext cx="3400425" cy="1744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8C79430-F99B-BCD1-2E44-FF7B0E567E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1418627"/>
              </p:ext>
            </p:extLst>
          </p:nvPr>
        </p:nvGraphicFramePr>
        <p:xfrm>
          <a:off x="8420100" y="2381783"/>
          <a:ext cx="3400425" cy="1701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4E164C2-4F95-EC05-48E6-B84B650792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33931"/>
              </p:ext>
            </p:extLst>
          </p:nvPr>
        </p:nvGraphicFramePr>
        <p:xfrm>
          <a:off x="4114799" y="4200525"/>
          <a:ext cx="7705725" cy="2432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ED24866-C96D-FC22-6777-4473F8ED77BC}"/>
              </a:ext>
            </a:extLst>
          </p:cNvPr>
          <p:cNvSpPr txBox="1"/>
          <p:nvPr/>
        </p:nvSpPr>
        <p:spPr>
          <a:xfrm>
            <a:off x="4114800" y="541312"/>
            <a:ext cx="35528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effectLst/>
                <a:latin typeface="-apple-system"/>
              </a:rPr>
              <a:t>Response Rate</a:t>
            </a:r>
          </a:p>
          <a:p>
            <a:pPr marL="457200" indent="-457200" algn="l">
              <a:buFont typeface="+mj-lt"/>
              <a:buAutoNum type="arabicPeriod"/>
            </a:pPr>
            <a:endParaRPr lang="en-US" sz="2400" b="0" i="0" dirty="0">
              <a:effectLst/>
              <a:latin typeface="-apple-system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-apple-system"/>
              </a:rPr>
              <a:t>Acceptance rate</a:t>
            </a:r>
          </a:p>
          <a:p>
            <a:pPr marL="457200" indent="-457200" algn="l">
              <a:buFont typeface="+mj-lt"/>
              <a:buAutoNum type="arabicPeriod"/>
            </a:pPr>
            <a:endParaRPr lang="en-US" sz="2400" dirty="0">
              <a:latin typeface="-apple-system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effectLst/>
                <a:latin typeface="-apple-system"/>
              </a:rPr>
              <a:t>Response Time</a:t>
            </a:r>
          </a:p>
        </p:txBody>
      </p:sp>
    </p:spTree>
    <p:extLst>
      <p:ext uri="{BB962C8B-B14F-4D97-AF65-F5344CB8AC3E}">
        <p14:creationId xmlns:p14="http://schemas.microsoft.com/office/powerpoint/2010/main" val="2133897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FD7556-DF05-C220-D0F6-F4DD4ACEA417}"/>
              </a:ext>
            </a:extLst>
          </p:cNvPr>
          <p:cNvSpPr/>
          <p:nvPr/>
        </p:nvSpPr>
        <p:spPr>
          <a:xfrm>
            <a:off x="2512218" y="2408039"/>
            <a:ext cx="7167563" cy="20419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4185533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407DC902-DF51-7180-2C61-133D8BB6D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88"/>
          <a:stretch/>
        </p:blipFill>
        <p:spPr>
          <a:xfrm>
            <a:off x="1383353" y="95250"/>
            <a:ext cx="9425293" cy="6762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0141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42">
            <a:extLst>
              <a:ext uri="{FF2B5EF4-FFF2-40B4-BE49-F238E27FC236}">
                <a16:creationId xmlns:a16="http://schemas.microsoft.com/office/drawing/2014/main" id="{7919B8D7-7BC4-471E-A5D6-68CEFB69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615940"/>
            <a:ext cx="4137262" cy="938778"/>
          </a:xfrm>
        </p:spPr>
        <p:txBody>
          <a:bodyPr>
            <a:normAutofit/>
          </a:bodyPr>
          <a:lstStyle/>
          <a:p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73341B-8249-3BDB-DDF2-DA5AC035E171}"/>
              </a:ext>
            </a:extLst>
          </p:cNvPr>
          <p:cNvSpPr txBox="1"/>
          <p:nvPr/>
        </p:nvSpPr>
        <p:spPr>
          <a:xfrm>
            <a:off x="542925" y="2618854"/>
            <a:ext cx="114871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1. The "response rate &gt; avg response rate" chart demonstrates that around 90% of </a:t>
            </a:r>
            <a:r>
              <a:rPr lang="en-US" dirty="0" err="1">
                <a:latin typeface="Georgia" panose="02040502050405020303" pitchFamily="18" charset="0"/>
              </a:rPr>
              <a:t>superhosts</a:t>
            </a:r>
            <a:r>
              <a:rPr lang="en-US" dirty="0">
                <a:latin typeface="Georgia" panose="02040502050405020303" pitchFamily="18" charset="0"/>
              </a:rPr>
              <a:t> have a higher response rate than hosts, indicating that they are more responsive to user queries or problems.</a:t>
            </a:r>
          </a:p>
          <a:p>
            <a:pPr marL="342900" indent="-342900">
              <a:buAutoNum type="arabicPeriod"/>
            </a:pP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2. Superhosts have a maximum of 512 listings, while hosts have 8,156 listings. However, 18% of </a:t>
            </a:r>
            <a:r>
              <a:rPr lang="en-US" dirty="0" err="1">
                <a:latin typeface="Georgia" panose="02040502050405020303" pitchFamily="18" charset="0"/>
              </a:rPr>
              <a:t>superhosts</a:t>
            </a:r>
            <a:r>
              <a:rPr lang="en-US" dirty="0">
                <a:latin typeface="Georgia" panose="02040502050405020303" pitchFamily="18" charset="0"/>
              </a:rPr>
              <a:t> have more listings (2) compared to 12% of hosts (3) when considering proportions.</a:t>
            </a:r>
          </a:p>
          <a:p>
            <a:pPr marL="342900" indent="-342900">
              <a:buAutoNum type="arabicPeriod"/>
            </a:pP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3. Acceptance rate is a key factor that sets </a:t>
            </a:r>
            <a:r>
              <a:rPr lang="en-US" dirty="0" err="1">
                <a:latin typeface="Georgia" panose="02040502050405020303" pitchFamily="18" charset="0"/>
              </a:rPr>
              <a:t>superhosts</a:t>
            </a:r>
            <a:r>
              <a:rPr lang="en-US" dirty="0">
                <a:latin typeface="Georgia" panose="02040502050405020303" pitchFamily="18" charset="0"/>
              </a:rPr>
              <a:t> apart from hosts, as they have a higher rate of accepting booking requests.</a:t>
            </a:r>
          </a:p>
          <a:p>
            <a:pPr marL="342900" indent="-342900">
              <a:buAutoNum type="arabicPeriod"/>
            </a:pP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4. Superhosts have a higher profile picture and identification rate compared to hosts.</a:t>
            </a:r>
          </a:p>
        </p:txBody>
      </p:sp>
    </p:spTree>
    <p:extLst>
      <p:ext uri="{BB962C8B-B14F-4D97-AF65-F5344CB8AC3E}">
        <p14:creationId xmlns:p14="http://schemas.microsoft.com/office/powerpoint/2010/main" val="2314293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42">
            <a:extLst>
              <a:ext uri="{FF2B5EF4-FFF2-40B4-BE49-F238E27FC236}">
                <a16:creationId xmlns:a16="http://schemas.microsoft.com/office/drawing/2014/main" id="{7919B8D7-7BC4-471E-A5D6-68CEFB69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615940"/>
            <a:ext cx="4137262" cy="938778"/>
          </a:xfrm>
        </p:spPr>
        <p:txBody>
          <a:bodyPr>
            <a:normAutofit/>
          </a:bodyPr>
          <a:lstStyle/>
          <a:p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INSIGHTS</a:t>
            </a:r>
            <a:endParaRPr lang="en-US" sz="3400" b="1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73341B-8249-3BDB-DDF2-DA5AC035E171}"/>
              </a:ext>
            </a:extLst>
          </p:cNvPr>
          <p:cNvSpPr txBox="1"/>
          <p:nvPr/>
        </p:nvSpPr>
        <p:spPr>
          <a:xfrm>
            <a:off x="542925" y="2618854"/>
            <a:ext cx="114871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5. Superhosts are more likely to accept instant bookings than regular hosts, Italy/Rome has the highest percentage of </a:t>
            </a:r>
            <a:r>
              <a:rPr lang="en-US" dirty="0" err="1">
                <a:latin typeface="Georgia" panose="02040502050405020303" pitchFamily="18" charset="0"/>
              </a:rPr>
              <a:t>superhosts</a:t>
            </a:r>
            <a:r>
              <a:rPr lang="en-US" dirty="0">
                <a:latin typeface="Georgia" panose="02040502050405020303" pitchFamily="18" charset="0"/>
              </a:rPr>
              <a:t> offering instant bookings at 12.57%, while Greece/Thessaloniki has the lowest percentage of hosts offering instant bookings at 0.91%.</a:t>
            </a:r>
          </a:p>
          <a:p>
            <a:pPr marL="342900" indent="-342900">
              <a:buAutoNum type="arabicPeriod"/>
            </a:pP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6. In terms of positive comments, hosts have a slightly higher rate than </a:t>
            </a:r>
            <a:r>
              <a:rPr lang="en-US" dirty="0" err="1">
                <a:latin typeface="Georgia" panose="02040502050405020303" pitchFamily="18" charset="0"/>
              </a:rPr>
              <a:t>superhosts</a:t>
            </a:r>
            <a:r>
              <a:rPr lang="en-US" dirty="0">
                <a:latin typeface="Georgia" panose="02040502050405020303" pitchFamily="18" charset="0"/>
              </a:rPr>
              <a:t>. Superhosts need to focus more on providing better after-services. The average review score is good for both hosts and </a:t>
            </a:r>
            <a:r>
              <a:rPr lang="en-US" dirty="0" err="1">
                <a:latin typeface="Georgia" panose="02040502050405020303" pitchFamily="18" charset="0"/>
              </a:rPr>
              <a:t>superhosts</a:t>
            </a:r>
            <a:r>
              <a:rPr lang="en-US" dirty="0">
                <a:latin typeface="Georgia" panose="02040502050405020303" pitchFamily="18" charset="0"/>
              </a:rPr>
              <a:t>, with scores of 4.6 and 4.9 out of 5,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99391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911900"/>
            <a:ext cx="2505075" cy="503420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sz="36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AC07C2-979E-7C80-DEAD-211D3BDDF061}"/>
              </a:ext>
            </a:extLst>
          </p:cNvPr>
          <p:cNvSpPr txBox="1"/>
          <p:nvPr/>
        </p:nvSpPr>
        <p:spPr>
          <a:xfrm>
            <a:off x="4038600" y="249615"/>
            <a:ext cx="7972425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Problem Statement: </a:t>
            </a:r>
          </a:p>
          <a:p>
            <a:pPr marL="0" indent="0">
              <a:buNone/>
            </a:pPr>
            <a:r>
              <a:rPr lang="en-US" sz="2000" dirty="0"/>
              <a:t>Host Behavioral Analysis for a Property Rental company to comprehend  how host behaviour varies across a variety of metrics.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b="1" dirty="0"/>
              <a:t>Data: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Countries - US, Canada, Greece, Italy, China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Details -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Host Dataset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Listing Dataset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Review Dataset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Availability Dataset</a:t>
            </a:r>
          </a:p>
          <a:p>
            <a:pPr lvl="2"/>
            <a:endParaRPr lang="en-US" sz="2000" dirty="0"/>
          </a:p>
          <a:p>
            <a:r>
              <a:rPr lang="en-US" sz="2400" b="1" dirty="0"/>
              <a:t>Considered Metrics for Analysis:</a:t>
            </a:r>
            <a:endParaRPr lang="en-US" sz="2400" dirty="0"/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Response Rate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Acceptance Rate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Response Time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Profile Picture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Identity Verification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Listing Count</a:t>
            </a:r>
          </a:p>
        </p:txBody>
      </p:sp>
    </p:spTree>
    <p:extLst>
      <p:ext uri="{BB962C8B-B14F-4D97-AF65-F5344CB8AC3E}">
        <p14:creationId xmlns:p14="http://schemas.microsoft.com/office/powerpoint/2010/main" val="217400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3394C86-3678-4767-9BA9-039380E0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60600" y="2541066"/>
            <a:ext cx="8270799" cy="1775867"/>
            <a:chOff x="896928" y="2828424"/>
            <a:chExt cx="7489437" cy="160863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179F5EC-E9A8-486A-B033-89646A306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2505563" y="3632741"/>
              <a:ext cx="4368029" cy="1"/>
              <a:chOff x="2505563" y="4875337"/>
              <a:chExt cx="4368029" cy="1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F91B3C1-0B67-4152-BF76-D512D700B6A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5400761" y="4875337"/>
                <a:ext cx="1472831" cy="1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C1410C5-14A1-416E-BB83-F2669D823D6E}"/>
                  </a:ext>
                </a:extLst>
              </p:cNvPr>
              <p:cNvCxnSpPr>
                <a:cxnSpLocks/>
                <a:stCxn id="42" idx="17"/>
                <a:endCxn id="46" idx="21"/>
              </p:cNvCxnSpPr>
              <p:nvPr userDrawn="1"/>
            </p:nvCxnSpPr>
            <p:spPr>
              <a:xfrm>
                <a:off x="2505563" y="4875338"/>
                <a:ext cx="1312939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aphic 17">
              <a:extLst>
                <a:ext uri="{FF2B5EF4-FFF2-40B4-BE49-F238E27FC236}">
                  <a16:creationId xmlns:a16="http://schemas.microsoft.com/office/drawing/2014/main" id="{736196DD-20EE-42D2-BD8D-A7B8ED200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 flipH="1">
              <a:off x="896928" y="2828424"/>
              <a:ext cx="1608635" cy="1608635"/>
              <a:chOff x="545026" y="3295434"/>
              <a:chExt cx="2382386" cy="2382385"/>
            </a:xfrm>
          </p:grpSpPr>
          <p:sp>
            <p:nvSpPr>
              <p:cNvPr id="42" name="Graphic 17">
                <a:extLst>
                  <a:ext uri="{FF2B5EF4-FFF2-40B4-BE49-F238E27FC236}">
                    <a16:creationId xmlns:a16="http://schemas.microsoft.com/office/drawing/2014/main" id="{348CAE1E-2FF9-4C33-8537-A7A476279F8C}"/>
                  </a:ext>
                </a:extLst>
              </p:cNvPr>
              <p:cNvSpPr/>
              <p:nvPr/>
            </p:nvSpPr>
            <p:spPr>
              <a:xfrm>
                <a:off x="545026" y="3372572"/>
                <a:ext cx="2382386" cy="2305247"/>
              </a:xfrm>
              <a:custGeom>
                <a:avLst/>
                <a:gdLst>
                  <a:gd name="connsiteX0" fmla="*/ 1613719 w 2382386"/>
                  <a:gd name="connsiteY0" fmla="*/ 0 h 2305247"/>
                  <a:gd name="connsiteX1" fmla="*/ 1613719 w 2382386"/>
                  <a:gd name="connsiteY1" fmla="*/ 196239 h 2305247"/>
                  <a:gd name="connsiteX2" fmla="*/ 1905469 w 2382386"/>
                  <a:gd name="connsiteY2" fmla="*/ 399749 h 2305247"/>
                  <a:gd name="connsiteX3" fmla="*/ 2122041 w 2382386"/>
                  <a:gd name="connsiteY3" fmla="*/ 720912 h 2305247"/>
                  <a:gd name="connsiteX4" fmla="*/ 2201351 w 2382386"/>
                  <a:gd name="connsiteY4" fmla="*/ 1114055 h 2305247"/>
                  <a:gd name="connsiteX5" fmla="*/ 2122041 w 2382386"/>
                  <a:gd name="connsiteY5" fmla="*/ 1507198 h 2305247"/>
                  <a:gd name="connsiteX6" fmla="*/ 1905469 w 2382386"/>
                  <a:gd name="connsiteY6" fmla="*/ 1828361 h 2305247"/>
                  <a:gd name="connsiteX7" fmla="*/ 1584306 w 2382386"/>
                  <a:gd name="connsiteY7" fmla="*/ 2044933 h 2305247"/>
                  <a:gd name="connsiteX8" fmla="*/ 1191163 w 2382386"/>
                  <a:gd name="connsiteY8" fmla="*/ 2124243 h 2305247"/>
                  <a:gd name="connsiteX9" fmla="*/ 798020 w 2382386"/>
                  <a:gd name="connsiteY9" fmla="*/ 2044933 h 2305247"/>
                  <a:gd name="connsiteX10" fmla="*/ 476857 w 2382386"/>
                  <a:gd name="connsiteY10" fmla="*/ 1828361 h 2305247"/>
                  <a:gd name="connsiteX11" fmla="*/ 260285 w 2382386"/>
                  <a:gd name="connsiteY11" fmla="*/ 1507198 h 2305247"/>
                  <a:gd name="connsiteX12" fmla="*/ 181005 w 2382386"/>
                  <a:gd name="connsiteY12" fmla="*/ 1114055 h 2305247"/>
                  <a:gd name="connsiteX13" fmla="*/ 260315 w 2382386"/>
                  <a:gd name="connsiteY13" fmla="*/ 720912 h 2305247"/>
                  <a:gd name="connsiteX14" fmla="*/ 476888 w 2382386"/>
                  <a:gd name="connsiteY14" fmla="*/ 399749 h 2305247"/>
                  <a:gd name="connsiteX15" fmla="*/ 768637 w 2382386"/>
                  <a:gd name="connsiteY15" fmla="*/ 196239 h 2305247"/>
                  <a:gd name="connsiteX16" fmla="*/ 768637 w 2382386"/>
                  <a:gd name="connsiteY16" fmla="*/ 0 h 2305247"/>
                  <a:gd name="connsiteX17" fmla="*/ 0 w 2382386"/>
                  <a:gd name="connsiteY17" fmla="*/ 1114055 h 2305247"/>
                  <a:gd name="connsiteX18" fmla="*/ 1191193 w 2382386"/>
                  <a:gd name="connsiteY18" fmla="*/ 2305248 h 2305247"/>
                  <a:gd name="connsiteX19" fmla="*/ 2382386 w 2382386"/>
                  <a:gd name="connsiteY19" fmla="*/ 1114055 h 2305247"/>
                  <a:gd name="connsiteX20" fmla="*/ 1613719 w 2382386"/>
                  <a:gd name="connsiteY20" fmla="*/ 0 h 230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82386" h="2305247">
                    <a:moveTo>
                      <a:pt x="1613719" y="0"/>
                    </a:moveTo>
                    <a:lnTo>
                      <a:pt x="1613719" y="196239"/>
                    </a:lnTo>
                    <a:cubicBezTo>
                      <a:pt x="1722231" y="246227"/>
                      <a:pt x="1820276" y="314556"/>
                      <a:pt x="1905469" y="399749"/>
                    </a:cubicBezTo>
                    <a:cubicBezTo>
                      <a:pt x="1998294" y="492575"/>
                      <a:pt x="2071148" y="600635"/>
                      <a:pt x="2122041" y="720912"/>
                    </a:cubicBezTo>
                    <a:cubicBezTo>
                      <a:pt x="2174683" y="845323"/>
                      <a:pt x="2201351" y="977607"/>
                      <a:pt x="2201351" y="1114055"/>
                    </a:cubicBezTo>
                    <a:cubicBezTo>
                      <a:pt x="2201351" y="1250502"/>
                      <a:pt x="2174683" y="1382787"/>
                      <a:pt x="2122041" y="1507198"/>
                    </a:cubicBezTo>
                    <a:cubicBezTo>
                      <a:pt x="2071179" y="1627475"/>
                      <a:pt x="1998324" y="1735505"/>
                      <a:pt x="1905469" y="1828361"/>
                    </a:cubicBezTo>
                    <a:cubicBezTo>
                      <a:pt x="1812643" y="1921186"/>
                      <a:pt x="1704583" y="1994040"/>
                      <a:pt x="1584306" y="2044933"/>
                    </a:cubicBezTo>
                    <a:cubicBezTo>
                      <a:pt x="1459895" y="2097545"/>
                      <a:pt x="1327611" y="2124243"/>
                      <a:pt x="1191163" y="2124243"/>
                    </a:cubicBezTo>
                    <a:cubicBezTo>
                      <a:pt x="1054716" y="2124243"/>
                      <a:pt x="922431" y="2097545"/>
                      <a:pt x="798020" y="2044933"/>
                    </a:cubicBezTo>
                    <a:cubicBezTo>
                      <a:pt x="677743" y="1994071"/>
                      <a:pt x="569713" y="1921186"/>
                      <a:pt x="476857" y="1828361"/>
                    </a:cubicBezTo>
                    <a:cubicBezTo>
                      <a:pt x="384032" y="1735535"/>
                      <a:pt x="311178" y="1627475"/>
                      <a:pt x="260285" y="1507198"/>
                    </a:cubicBezTo>
                    <a:cubicBezTo>
                      <a:pt x="207673" y="1382787"/>
                      <a:pt x="181005" y="1250502"/>
                      <a:pt x="181005" y="1114055"/>
                    </a:cubicBezTo>
                    <a:cubicBezTo>
                      <a:pt x="181005" y="977607"/>
                      <a:pt x="207673" y="845323"/>
                      <a:pt x="260315" y="720912"/>
                    </a:cubicBezTo>
                    <a:cubicBezTo>
                      <a:pt x="311178" y="600635"/>
                      <a:pt x="384032" y="492605"/>
                      <a:pt x="476888" y="399749"/>
                    </a:cubicBezTo>
                    <a:cubicBezTo>
                      <a:pt x="562081" y="314556"/>
                      <a:pt x="660125" y="246227"/>
                      <a:pt x="768637" y="196239"/>
                    </a:cubicBezTo>
                    <a:lnTo>
                      <a:pt x="768637" y="0"/>
                    </a:lnTo>
                    <a:cubicBezTo>
                      <a:pt x="319353" y="170476"/>
                      <a:pt x="0" y="604979"/>
                      <a:pt x="0" y="1114055"/>
                    </a:cubicBezTo>
                    <a:cubicBezTo>
                      <a:pt x="0" y="1771917"/>
                      <a:pt x="533301" y="2305248"/>
                      <a:pt x="1191193" y="2305248"/>
                    </a:cubicBezTo>
                    <a:cubicBezTo>
                      <a:pt x="1849055" y="2305248"/>
                      <a:pt x="2382386" y="1771947"/>
                      <a:pt x="2382386" y="1114055"/>
                    </a:cubicBezTo>
                    <a:cubicBezTo>
                      <a:pt x="2382356" y="604979"/>
                      <a:pt x="2063033" y="170476"/>
                      <a:pt x="1613719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" name="Graphic 17">
                <a:extLst>
                  <a:ext uri="{FF2B5EF4-FFF2-40B4-BE49-F238E27FC236}">
                    <a16:creationId xmlns:a16="http://schemas.microsoft.com/office/drawing/2014/main" id="{1B21FB91-B8AB-4D21-B084-E5494559E3E3}"/>
                  </a:ext>
                </a:extLst>
              </p:cNvPr>
              <p:cNvSpPr/>
              <p:nvPr/>
            </p:nvSpPr>
            <p:spPr>
              <a:xfrm>
                <a:off x="1302327" y="3295434"/>
                <a:ext cx="861065" cy="273377"/>
              </a:xfrm>
              <a:custGeom>
                <a:avLst/>
                <a:gdLst>
                  <a:gd name="connsiteX0" fmla="*/ 29383 w 845111"/>
                  <a:gd name="connsiteY0" fmla="*/ 260315 h 273377"/>
                  <a:gd name="connsiteX1" fmla="*/ 422556 w 845111"/>
                  <a:gd name="connsiteY1" fmla="*/ 181005 h 273377"/>
                  <a:gd name="connsiteX2" fmla="*/ 815699 w 845111"/>
                  <a:gd name="connsiteY2" fmla="*/ 260315 h 273377"/>
                  <a:gd name="connsiteX3" fmla="*/ 845112 w 845111"/>
                  <a:gd name="connsiteY3" fmla="*/ 273378 h 273377"/>
                  <a:gd name="connsiteX4" fmla="*/ 845112 w 845111"/>
                  <a:gd name="connsiteY4" fmla="*/ 77138 h 273377"/>
                  <a:gd name="connsiteX5" fmla="*/ 422556 w 845111"/>
                  <a:gd name="connsiteY5" fmla="*/ 0 h 273377"/>
                  <a:gd name="connsiteX6" fmla="*/ 0 w 845111"/>
                  <a:gd name="connsiteY6" fmla="*/ 77138 h 273377"/>
                  <a:gd name="connsiteX7" fmla="*/ 0 w 845111"/>
                  <a:gd name="connsiteY7" fmla="*/ 273378 h 273377"/>
                  <a:gd name="connsiteX8" fmla="*/ 29383 w 845111"/>
                  <a:gd name="connsiteY8" fmla="*/ 260315 h 273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5111" h="273377">
                    <a:moveTo>
                      <a:pt x="29383" y="260315"/>
                    </a:moveTo>
                    <a:cubicBezTo>
                      <a:pt x="153824" y="207703"/>
                      <a:pt x="286078" y="181005"/>
                      <a:pt x="422556" y="181005"/>
                    </a:cubicBezTo>
                    <a:cubicBezTo>
                      <a:pt x="559003" y="181005"/>
                      <a:pt x="691288" y="207703"/>
                      <a:pt x="815699" y="260315"/>
                    </a:cubicBezTo>
                    <a:cubicBezTo>
                      <a:pt x="825594" y="264508"/>
                      <a:pt x="835368" y="268883"/>
                      <a:pt x="845112" y="273378"/>
                    </a:cubicBezTo>
                    <a:lnTo>
                      <a:pt x="845112" y="77138"/>
                    </a:lnTo>
                    <a:cubicBezTo>
                      <a:pt x="713763" y="27302"/>
                      <a:pt x="571342" y="0"/>
                      <a:pt x="422556" y="0"/>
                    </a:cubicBezTo>
                    <a:cubicBezTo>
                      <a:pt x="273770" y="0"/>
                      <a:pt x="131319" y="27302"/>
                      <a:pt x="0" y="77138"/>
                    </a:cubicBezTo>
                    <a:lnTo>
                      <a:pt x="0" y="273378"/>
                    </a:lnTo>
                    <a:cubicBezTo>
                      <a:pt x="9714" y="268883"/>
                      <a:pt x="19488" y="264508"/>
                      <a:pt x="29383" y="260315"/>
                    </a:cubicBezTo>
                    <a:close/>
                  </a:path>
                </a:pathLst>
              </a:custGeom>
              <a:solidFill>
                <a:schemeClr val="tx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5" name="Graphic 19">
              <a:extLst>
                <a:ext uri="{FF2B5EF4-FFF2-40B4-BE49-F238E27FC236}">
                  <a16:creationId xmlns:a16="http://schemas.microsoft.com/office/drawing/2014/main" id="{FBB261CB-53CF-4BB5-B429-FE3D00924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 flipH="1">
              <a:off x="3818502" y="2828424"/>
              <a:ext cx="1608635" cy="1608635"/>
              <a:chOff x="3228554" y="3295434"/>
              <a:chExt cx="2382386" cy="2382386"/>
            </a:xfrm>
          </p:grpSpPr>
          <p:sp>
            <p:nvSpPr>
              <p:cNvPr id="46" name="Graphic 19">
                <a:extLst>
                  <a:ext uri="{FF2B5EF4-FFF2-40B4-BE49-F238E27FC236}">
                    <a16:creationId xmlns:a16="http://schemas.microsoft.com/office/drawing/2014/main" id="{BC2EB5BD-BC81-458F-A170-A9C9D469CA8F}"/>
                  </a:ext>
                </a:extLst>
              </p:cNvPr>
              <p:cNvSpPr/>
              <p:nvPr/>
            </p:nvSpPr>
            <p:spPr>
              <a:xfrm>
                <a:off x="3228554" y="3295434"/>
                <a:ext cx="2382386" cy="2382386"/>
              </a:xfrm>
              <a:custGeom>
                <a:avLst/>
                <a:gdLst>
                  <a:gd name="connsiteX0" fmla="*/ 2201351 w 2382386"/>
                  <a:gd name="connsiteY0" fmla="*/ 1191193 h 2382386"/>
                  <a:gd name="connsiteX1" fmla="*/ 2122041 w 2382386"/>
                  <a:gd name="connsiteY1" fmla="*/ 1584336 h 2382386"/>
                  <a:gd name="connsiteX2" fmla="*/ 1905469 w 2382386"/>
                  <a:gd name="connsiteY2" fmla="*/ 1905499 h 2382386"/>
                  <a:gd name="connsiteX3" fmla="*/ 1584306 w 2382386"/>
                  <a:gd name="connsiteY3" fmla="*/ 2122071 h 2382386"/>
                  <a:gd name="connsiteX4" fmla="*/ 1191163 w 2382386"/>
                  <a:gd name="connsiteY4" fmla="*/ 2201381 h 2382386"/>
                  <a:gd name="connsiteX5" fmla="*/ 798020 w 2382386"/>
                  <a:gd name="connsiteY5" fmla="*/ 2122071 h 2382386"/>
                  <a:gd name="connsiteX6" fmla="*/ 476857 w 2382386"/>
                  <a:gd name="connsiteY6" fmla="*/ 1905499 h 2382386"/>
                  <a:gd name="connsiteX7" fmla="*/ 260285 w 2382386"/>
                  <a:gd name="connsiteY7" fmla="*/ 1584336 h 2382386"/>
                  <a:gd name="connsiteX8" fmla="*/ 181005 w 2382386"/>
                  <a:gd name="connsiteY8" fmla="*/ 1191193 h 2382386"/>
                  <a:gd name="connsiteX9" fmla="*/ 260315 w 2382386"/>
                  <a:gd name="connsiteY9" fmla="*/ 798051 h 2382386"/>
                  <a:gd name="connsiteX10" fmla="*/ 476888 w 2382386"/>
                  <a:gd name="connsiteY10" fmla="*/ 476888 h 2382386"/>
                  <a:gd name="connsiteX11" fmla="*/ 768637 w 2382386"/>
                  <a:gd name="connsiteY11" fmla="*/ 273378 h 2382386"/>
                  <a:gd name="connsiteX12" fmla="*/ 798051 w 2382386"/>
                  <a:gd name="connsiteY12" fmla="*/ 260315 h 2382386"/>
                  <a:gd name="connsiteX13" fmla="*/ 1191193 w 2382386"/>
                  <a:gd name="connsiteY13" fmla="*/ 181005 h 2382386"/>
                  <a:gd name="connsiteX14" fmla="*/ 1584336 w 2382386"/>
                  <a:gd name="connsiteY14" fmla="*/ 260315 h 2382386"/>
                  <a:gd name="connsiteX15" fmla="*/ 1613749 w 2382386"/>
                  <a:gd name="connsiteY15" fmla="*/ 273378 h 2382386"/>
                  <a:gd name="connsiteX16" fmla="*/ 1613749 w 2382386"/>
                  <a:gd name="connsiteY16" fmla="*/ 77138 h 2382386"/>
                  <a:gd name="connsiteX17" fmla="*/ 1191193 w 2382386"/>
                  <a:gd name="connsiteY17" fmla="*/ 0 h 2382386"/>
                  <a:gd name="connsiteX18" fmla="*/ 768637 w 2382386"/>
                  <a:gd name="connsiteY18" fmla="*/ 77138 h 2382386"/>
                  <a:gd name="connsiteX19" fmla="*/ 0 w 2382386"/>
                  <a:gd name="connsiteY19" fmla="*/ 1191193 h 2382386"/>
                  <a:gd name="connsiteX20" fmla="*/ 1191193 w 2382386"/>
                  <a:gd name="connsiteY20" fmla="*/ 2382386 h 2382386"/>
                  <a:gd name="connsiteX21" fmla="*/ 2382386 w 2382386"/>
                  <a:gd name="connsiteY21" fmla="*/ 1191193 h 2382386"/>
                  <a:gd name="connsiteX22" fmla="*/ 2376534 w 2382386"/>
                  <a:gd name="connsiteY22" fmla="*/ 1072454 h 2382386"/>
                  <a:gd name="connsiteX23" fmla="*/ 2194473 w 2382386"/>
                  <a:gd name="connsiteY23" fmla="*/ 1072454 h 2382386"/>
                  <a:gd name="connsiteX24" fmla="*/ 2201351 w 2382386"/>
                  <a:gd name="connsiteY24" fmla="*/ 1191193 h 2382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382386" h="2382386">
                    <a:moveTo>
                      <a:pt x="2201351" y="1191193"/>
                    </a:moveTo>
                    <a:cubicBezTo>
                      <a:pt x="2201351" y="1327641"/>
                      <a:pt x="2174683" y="1459925"/>
                      <a:pt x="2122041" y="1584336"/>
                    </a:cubicBezTo>
                    <a:cubicBezTo>
                      <a:pt x="2071179" y="1704614"/>
                      <a:pt x="1998324" y="1812643"/>
                      <a:pt x="1905469" y="1905499"/>
                    </a:cubicBezTo>
                    <a:cubicBezTo>
                      <a:pt x="1812643" y="1998324"/>
                      <a:pt x="1704583" y="2071179"/>
                      <a:pt x="1584306" y="2122071"/>
                    </a:cubicBezTo>
                    <a:cubicBezTo>
                      <a:pt x="1459895" y="2174683"/>
                      <a:pt x="1327611" y="2201381"/>
                      <a:pt x="1191163" y="2201381"/>
                    </a:cubicBezTo>
                    <a:cubicBezTo>
                      <a:pt x="1054716" y="2201381"/>
                      <a:pt x="922431" y="2174683"/>
                      <a:pt x="798020" y="2122071"/>
                    </a:cubicBezTo>
                    <a:cubicBezTo>
                      <a:pt x="677743" y="2071209"/>
                      <a:pt x="569713" y="1998324"/>
                      <a:pt x="476857" y="1905499"/>
                    </a:cubicBezTo>
                    <a:cubicBezTo>
                      <a:pt x="384032" y="1812673"/>
                      <a:pt x="311178" y="1704614"/>
                      <a:pt x="260285" y="1584336"/>
                    </a:cubicBezTo>
                    <a:cubicBezTo>
                      <a:pt x="207703" y="1459925"/>
                      <a:pt x="181005" y="1327641"/>
                      <a:pt x="181005" y="1191193"/>
                    </a:cubicBezTo>
                    <a:cubicBezTo>
                      <a:pt x="181005" y="1054746"/>
                      <a:pt x="207673" y="922461"/>
                      <a:pt x="260315" y="798051"/>
                    </a:cubicBezTo>
                    <a:cubicBezTo>
                      <a:pt x="311178" y="677773"/>
                      <a:pt x="384032" y="569743"/>
                      <a:pt x="476888" y="476888"/>
                    </a:cubicBezTo>
                    <a:cubicBezTo>
                      <a:pt x="562081" y="391695"/>
                      <a:pt x="660125" y="323365"/>
                      <a:pt x="768637" y="273378"/>
                    </a:cubicBezTo>
                    <a:cubicBezTo>
                      <a:pt x="778351" y="268883"/>
                      <a:pt x="788125" y="264508"/>
                      <a:pt x="798051" y="260315"/>
                    </a:cubicBezTo>
                    <a:cubicBezTo>
                      <a:pt x="922461" y="207703"/>
                      <a:pt x="1054716" y="181005"/>
                      <a:pt x="1191193" y="181005"/>
                    </a:cubicBezTo>
                    <a:cubicBezTo>
                      <a:pt x="1327641" y="181005"/>
                      <a:pt x="1459925" y="207703"/>
                      <a:pt x="1584336" y="260315"/>
                    </a:cubicBezTo>
                    <a:cubicBezTo>
                      <a:pt x="1594231" y="264508"/>
                      <a:pt x="1604005" y="268883"/>
                      <a:pt x="1613749" y="273378"/>
                    </a:cubicBezTo>
                    <a:lnTo>
                      <a:pt x="1613749" y="77138"/>
                    </a:lnTo>
                    <a:cubicBezTo>
                      <a:pt x="1482400" y="27302"/>
                      <a:pt x="1339979" y="0"/>
                      <a:pt x="1191193" y="0"/>
                    </a:cubicBezTo>
                    <a:cubicBezTo>
                      <a:pt x="1042407" y="0"/>
                      <a:pt x="899956" y="27302"/>
                      <a:pt x="768637" y="77138"/>
                    </a:cubicBezTo>
                    <a:cubicBezTo>
                      <a:pt x="319353" y="247615"/>
                      <a:pt x="0" y="682117"/>
                      <a:pt x="0" y="1191193"/>
                    </a:cubicBezTo>
                    <a:cubicBezTo>
                      <a:pt x="0" y="1849055"/>
                      <a:pt x="533301" y="2382386"/>
                      <a:pt x="1191193" y="2382386"/>
                    </a:cubicBezTo>
                    <a:cubicBezTo>
                      <a:pt x="1849055" y="2382386"/>
                      <a:pt x="2382386" y="1849086"/>
                      <a:pt x="2382386" y="1191193"/>
                    </a:cubicBezTo>
                    <a:cubicBezTo>
                      <a:pt x="2382386" y="1151131"/>
                      <a:pt x="2380395" y="1111521"/>
                      <a:pt x="2376534" y="1072454"/>
                    </a:cubicBezTo>
                    <a:lnTo>
                      <a:pt x="2194473" y="1072454"/>
                    </a:lnTo>
                    <a:cubicBezTo>
                      <a:pt x="2198998" y="1111611"/>
                      <a:pt x="2201351" y="1151221"/>
                      <a:pt x="2201351" y="1191193"/>
                    </a:cubicBezTo>
                    <a:close/>
                  </a:path>
                </a:pathLst>
              </a:custGeom>
              <a:solidFill>
                <a:schemeClr val="bg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Graphic 19">
                <a:extLst>
                  <a:ext uri="{FF2B5EF4-FFF2-40B4-BE49-F238E27FC236}">
                    <a16:creationId xmlns:a16="http://schemas.microsoft.com/office/drawing/2014/main" id="{0977FA8C-A2E1-4DB6-A031-BDD7B0B80BE7}"/>
                  </a:ext>
                </a:extLst>
              </p:cNvPr>
              <p:cNvSpPr/>
              <p:nvPr/>
            </p:nvSpPr>
            <p:spPr>
              <a:xfrm>
                <a:off x="4836606" y="3371529"/>
                <a:ext cx="760584" cy="995315"/>
              </a:xfrm>
              <a:custGeom>
                <a:avLst/>
                <a:gdLst>
                  <a:gd name="connsiteX0" fmla="*/ 0 w 762784"/>
                  <a:gd name="connsiteY0" fmla="*/ 0 h 995315"/>
                  <a:gd name="connsiteX1" fmla="*/ 0 w 762784"/>
                  <a:gd name="connsiteY1" fmla="*/ 0 h 995315"/>
                  <a:gd name="connsiteX2" fmla="*/ 0 w 762784"/>
                  <a:gd name="connsiteY2" fmla="*/ 196239 h 995315"/>
                  <a:gd name="connsiteX3" fmla="*/ 0 w 762784"/>
                  <a:gd name="connsiteY3" fmla="*/ 196239 h 995315"/>
                  <a:gd name="connsiteX4" fmla="*/ 291750 w 762784"/>
                  <a:gd name="connsiteY4" fmla="*/ 399749 h 995315"/>
                  <a:gd name="connsiteX5" fmla="*/ 508322 w 762784"/>
                  <a:gd name="connsiteY5" fmla="*/ 720912 h 995315"/>
                  <a:gd name="connsiteX6" fmla="*/ 580724 w 762784"/>
                  <a:gd name="connsiteY6" fmla="*/ 995316 h 995315"/>
                  <a:gd name="connsiteX7" fmla="*/ 762785 w 762784"/>
                  <a:gd name="connsiteY7" fmla="*/ 995316 h 995315"/>
                  <a:gd name="connsiteX8" fmla="*/ 0 w 762784"/>
                  <a:gd name="connsiteY8" fmla="*/ 0 h 995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2784" h="995315">
                    <a:moveTo>
                      <a:pt x="0" y="0"/>
                    </a:moveTo>
                    <a:lnTo>
                      <a:pt x="0" y="0"/>
                    </a:lnTo>
                    <a:lnTo>
                      <a:pt x="0" y="196239"/>
                    </a:lnTo>
                    <a:lnTo>
                      <a:pt x="0" y="196239"/>
                    </a:lnTo>
                    <a:cubicBezTo>
                      <a:pt x="108513" y="246227"/>
                      <a:pt x="206557" y="314556"/>
                      <a:pt x="291750" y="399749"/>
                    </a:cubicBezTo>
                    <a:cubicBezTo>
                      <a:pt x="384575" y="492575"/>
                      <a:pt x="457430" y="600635"/>
                      <a:pt x="508322" y="720912"/>
                    </a:cubicBezTo>
                    <a:cubicBezTo>
                      <a:pt x="545519" y="808881"/>
                      <a:pt x="569713" y="900801"/>
                      <a:pt x="580724" y="995316"/>
                    </a:cubicBezTo>
                    <a:lnTo>
                      <a:pt x="762785" y="995316"/>
                    </a:lnTo>
                    <a:cubicBezTo>
                      <a:pt x="717564" y="538218"/>
                      <a:pt x="413928" y="157082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8" name="Graphic 21">
              <a:extLst>
                <a:ext uri="{FF2B5EF4-FFF2-40B4-BE49-F238E27FC236}">
                  <a16:creationId xmlns:a16="http://schemas.microsoft.com/office/drawing/2014/main" id="{CAA38FCB-FD73-463F-8842-CB59848F4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 flipH="1">
              <a:off x="6777750" y="2828424"/>
              <a:ext cx="1608615" cy="1608635"/>
              <a:chOff x="5912082" y="3295434"/>
              <a:chExt cx="2382356" cy="2382386"/>
            </a:xfrm>
          </p:grpSpPr>
          <p:sp>
            <p:nvSpPr>
              <p:cNvPr id="49" name="Graphic 21">
                <a:extLst>
                  <a:ext uri="{FF2B5EF4-FFF2-40B4-BE49-F238E27FC236}">
                    <a16:creationId xmlns:a16="http://schemas.microsoft.com/office/drawing/2014/main" id="{E21C76FD-0D7D-4026-8FFE-EC1CD493AB8F}"/>
                  </a:ext>
                </a:extLst>
              </p:cNvPr>
              <p:cNvSpPr/>
              <p:nvPr/>
            </p:nvSpPr>
            <p:spPr>
              <a:xfrm>
                <a:off x="5912082" y="3295434"/>
                <a:ext cx="2376533" cy="2382386"/>
              </a:xfrm>
              <a:custGeom>
                <a:avLst/>
                <a:gdLst>
                  <a:gd name="connsiteX0" fmla="*/ 1191193 w 2376533"/>
                  <a:gd name="connsiteY0" fmla="*/ 2201351 h 2382386"/>
                  <a:gd name="connsiteX1" fmla="*/ 798051 w 2376533"/>
                  <a:gd name="connsiteY1" fmla="*/ 2122041 h 2382386"/>
                  <a:gd name="connsiteX2" fmla="*/ 476888 w 2376533"/>
                  <a:gd name="connsiteY2" fmla="*/ 1905469 h 2382386"/>
                  <a:gd name="connsiteX3" fmla="*/ 260315 w 2376533"/>
                  <a:gd name="connsiteY3" fmla="*/ 1584306 h 2382386"/>
                  <a:gd name="connsiteX4" fmla="*/ 181005 w 2376533"/>
                  <a:gd name="connsiteY4" fmla="*/ 1191193 h 2382386"/>
                  <a:gd name="connsiteX5" fmla="*/ 260315 w 2376533"/>
                  <a:gd name="connsiteY5" fmla="*/ 798051 h 2382386"/>
                  <a:gd name="connsiteX6" fmla="*/ 476888 w 2376533"/>
                  <a:gd name="connsiteY6" fmla="*/ 476888 h 2382386"/>
                  <a:gd name="connsiteX7" fmla="*/ 768637 w 2376533"/>
                  <a:gd name="connsiteY7" fmla="*/ 273378 h 2382386"/>
                  <a:gd name="connsiteX8" fmla="*/ 798051 w 2376533"/>
                  <a:gd name="connsiteY8" fmla="*/ 260315 h 2382386"/>
                  <a:gd name="connsiteX9" fmla="*/ 1191193 w 2376533"/>
                  <a:gd name="connsiteY9" fmla="*/ 181005 h 2382386"/>
                  <a:gd name="connsiteX10" fmla="*/ 1584336 w 2376533"/>
                  <a:gd name="connsiteY10" fmla="*/ 260315 h 2382386"/>
                  <a:gd name="connsiteX11" fmla="*/ 1613749 w 2376533"/>
                  <a:gd name="connsiteY11" fmla="*/ 273378 h 2382386"/>
                  <a:gd name="connsiteX12" fmla="*/ 1905499 w 2376533"/>
                  <a:gd name="connsiteY12" fmla="*/ 476888 h 2382386"/>
                  <a:gd name="connsiteX13" fmla="*/ 2122071 w 2376533"/>
                  <a:gd name="connsiteY13" fmla="*/ 798051 h 2382386"/>
                  <a:gd name="connsiteX14" fmla="*/ 2194473 w 2376533"/>
                  <a:gd name="connsiteY14" fmla="*/ 1072454 h 2382386"/>
                  <a:gd name="connsiteX15" fmla="*/ 2376534 w 2376533"/>
                  <a:gd name="connsiteY15" fmla="*/ 1072454 h 2382386"/>
                  <a:gd name="connsiteX16" fmla="*/ 1613749 w 2376533"/>
                  <a:gd name="connsiteY16" fmla="*/ 77138 h 2382386"/>
                  <a:gd name="connsiteX17" fmla="*/ 1191193 w 2376533"/>
                  <a:gd name="connsiteY17" fmla="*/ 0 h 2382386"/>
                  <a:gd name="connsiteX18" fmla="*/ 768637 w 2376533"/>
                  <a:gd name="connsiteY18" fmla="*/ 77138 h 2382386"/>
                  <a:gd name="connsiteX19" fmla="*/ 0 w 2376533"/>
                  <a:gd name="connsiteY19" fmla="*/ 1191193 h 2382386"/>
                  <a:gd name="connsiteX20" fmla="*/ 1191193 w 2376533"/>
                  <a:gd name="connsiteY20" fmla="*/ 2382386 h 2382386"/>
                  <a:gd name="connsiteX21" fmla="*/ 1395668 w 2376533"/>
                  <a:gd name="connsiteY21" fmla="*/ 2364889 h 2382386"/>
                  <a:gd name="connsiteX22" fmla="*/ 1395668 w 2376533"/>
                  <a:gd name="connsiteY22" fmla="*/ 2180747 h 2382386"/>
                  <a:gd name="connsiteX23" fmla="*/ 1191193 w 2376533"/>
                  <a:gd name="connsiteY23" fmla="*/ 2201351 h 2382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376533" h="2382386">
                    <a:moveTo>
                      <a:pt x="1191193" y="2201351"/>
                    </a:moveTo>
                    <a:cubicBezTo>
                      <a:pt x="1054746" y="2201351"/>
                      <a:pt x="922461" y="2174683"/>
                      <a:pt x="798051" y="2122041"/>
                    </a:cubicBezTo>
                    <a:cubicBezTo>
                      <a:pt x="677773" y="2071179"/>
                      <a:pt x="569743" y="1998324"/>
                      <a:pt x="476888" y="1905469"/>
                    </a:cubicBezTo>
                    <a:cubicBezTo>
                      <a:pt x="384062" y="1812643"/>
                      <a:pt x="311208" y="1704583"/>
                      <a:pt x="260315" y="1584306"/>
                    </a:cubicBezTo>
                    <a:cubicBezTo>
                      <a:pt x="207703" y="1459925"/>
                      <a:pt x="181005" y="1327641"/>
                      <a:pt x="181005" y="1191193"/>
                    </a:cubicBezTo>
                    <a:cubicBezTo>
                      <a:pt x="181005" y="1054746"/>
                      <a:pt x="207673" y="922461"/>
                      <a:pt x="260315" y="798051"/>
                    </a:cubicBezTo>
                    <a:cubicBezTo>
                      <a:pt x="311178" y="677773"/>
                      <a:pt x="384032" y="569743"/>
                      <a:pt x="476888" y="476888"/>
                    </a:cubicBezTo>
                    <a:cubicBezTo>
                      <a:pt x="562081" y="391695"/>
                      <a:pt x="660125" y="323365"/>
                      <a:pt x="768637" y="273378"/>
                    </a:cubicBezTo>
                    <a:cubicBezTo>
                      <a:pt x="778351" y="268883"/>
                      <a:pt x="788125" y="264508"/>
                      <a:pt x="798051" y="260315"/>
                    </a:cubicBezTo>
                    <a:cubicBezTo>
                      <a:pt x="922461" y="207703"/>
                      <a:pt x="1054716" y="181005"/>
                      <a:pt x="1191193" y="181005"/>
                    </a:cubicBezTo>
                    <a:cubicBezTo>
                      <a:pt x="1327641" y="181005"/>
                      <a:pt x="1459925" y="207703"/>
                      <a:pt x="1584336" y="260315"/>
                    </a:cubicBezTo>
                    <a:cubicBezTo>
                      <a:pt x="1594231" y="264508"/>
                      <a:pt x="1604005" y="268883"/>
                      <a:pt x="1613749" y="273378"/>
                    </a:cubicBezTo>
                    <a:cubicBezTo>
                      <a:pt x="1722262" y="323365"/>
                      <a:pt x="1820306" y="391695"/>
                      <a:pt x="1905499" y="476888"/>
                    </a:cubicBezTo>
                    <a:cubicBezTo>
                      <a:pt x="1998324" y="569713"/>
                      <a:pt x="2071179" y="677773"/>
                      <a:pt x="2122071" y="798051"/>
                    </a:cubicBezTo>
                    <a:cubicBezTo>
                      <a:pt x="2159268" y="886019"/>
                      <a:pt x="2183462" y="977939"/>
                      <a:pt x="2194473" y="1072454"/>
                    </a:cubicBezTo>
                    <a:lnTo>
                      <a:pt x="2376534" y="1072454"/>
                    </a:lnTo>
                    <a:cubicBezTo>
                      <a:pt x="2331283" y="615356"/>
                      <a:pt x="2027677" y="234220"/>
                      <a:pt x="1613749" y="77138"/>
                    </a:cubicBezTo>
                    <a:cubicBezTo>
                      <a:pt x="1482400" y="27302"/>
                      <a:pt x="1339979" y="0"/>
                      <a:pt x="1191193" y="0"/>
                    </a:cubicBezTo>
                    <a:cubicBezTo>
                      <a:pt x="1042407" y="0"/>
                      <a:pt x="899956" y="27302"/>
                      <a:pt x="768637" y="77138"/>
                    </a:cubicBezTo>
                    <a:cubicBezTo>
                      <a:pt x="319353" y="247615"/>
                      <a:pt x="0" y="682117"/>
                      <a:pt x="0" y="1191193"/>
                    </a:cubicBezTo>
                    <a:cubicBezTo>
                      <a:pt x="0" y="1849055"/>
                      <a:pt x="533301" y="2382386"/>
                      <a:pt x="1191193" y="2382386"/>
                    </a:cubicBezTo>
                    <a:cubicBezTo>
                      <a:pt x="1260910" y="2382386"/>
                      <a:pt x="1329240" y="2376383"/>
                      <a:pt x="1395668" y="2364889"/>
                    </a:cubicBezTo>
                    <a:lnTo>
                      <a:pt x="1395668" y="2180747"/>
                    </a:lnTo>
                    <a:cubicBezTo>
                      <a:pt x="1328908" y="2194413"/>
                      <a:pt x="1260578" y="2201351"/>
                      <a:pt x="1191193" y="2201351"/>
                    </a:cubicBezTo>
                    <a:close/>
                  </a:path>
                </a:pathLst>
              </a:custGeom>
              <a:solidFill>
                <a:schemeClr val="bg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Graphic 21">
                <a:extLst>
                  <a:ext uri="{FF2B5EF4-FFF2-40B4-BE49-F238E27FC236}">
                    <a16:creationId xmlns:a16="http://schemas.microsoft.com/office/drawing/2014/main" id="{872D6634-F2AA-4589-BFD2-34B155527AE5}"/>
                  </a:ext>
                </a:extLst>
              </p:cNvPr>
              <p:cNvSpPr/>
              <p:nvPr/>
            </p:nvSpPr>
            <p:spPr>
              <a:xfrm>
                <a:off x="7307720" y="4367887"/>
                <a:ext cx="986718" cy="1292435"/>
              </a:xfrm>
              <a:custGeom>
                <a:avLst/>
                <a:gdLst>
                  <a:gd name="connsiteX0" fmla="*/ 986718 w 986718"/>
                  <a:gd name="connsiteY0" fmla="*/ 118739 h 1292435"/>
                  <a:gd name="connsiteX1" fmla="*/ 980866 w 986718"/>
                  <a:gd name="connsiteY1" fmla="*/ 0 h 1292435"/>
                  <a:gd name="connsiteX2" fmla="*/ 798805 w 986718"/>
                  <a:gd name="connsiteY2" fmla="*/ 0 h 1292435"/>
                  <a:gd name="connsiteX3" fmla="*/ 805713 w 986718"/>
                  <a:gd name="connsiteY3" fmla="*/ 118739 h 1292435"/>
                  <a:gd name="connsiteX4" fmla="*/ 726403 w 986718"/>
                  <a:gd name="connsiteY4" fmla="*/ 511882 h 1292435"/>
                  <a:gd name="connsiteX5" fmla="*/ 509830 w 986718"/>
                  <a:gd name="connsiteY5" fmla="*/ 833045 h 1292435"/>
                  <a:gd name="connsiteX6" fmla="*/ 188667 w 986718"/>
                  <a:gd name="connsiteY6" fmla="*/ 1049617 h 1292435"/>
                  <a:gd name="connsiteX7" fmla="*/ 0 w 986718"/>
                  <a:gd name="connsiteY7" fmla="*/ 1108293 h 1292435"/>
                  <a:gd name="connsiteX8" fmla="*/ 0 w 986718"/>
                  <a:gd name="connsiteY8" fmla="*/ 1292435 h 1292435"/>
                  <a:gd name="connsiteX9" fmla="*/ 986718 w 986718"/>
                  <a:gd name="connsiteY9" fmla="*/ 118739 h 129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6718" h="1292435">
                    <a:moveTo>
                      <a:pt x="986718" y="118739"/>
                    </a:moveTo>
                    <a:cubicBezTo>
                      <a:pt x="986718" y="78677"/>
                      <a:pt x="984727" y="39067"/>
                      <a:pt x="980866" y="0"/>
                    </a:cubicBezTo>
                    <a:lnTo>
                      <a:pt x="798805" y="0"/>
                    </a:lnTo>
                    <a:cubicBezTo>
                      <a:pt x="803360" y="39157"/>
                      <a:pt x="805713" y="78767"/>
                      <a:pt x="805713" y="118739"/>
                    </a:cubicBezTo>
                    <a:cubicBezTo>
                      <a:pt x="805713" y="255187"/>
                      <a:pt x="779045" y="387471"/>
                      <a:pt x="726403" y="511882"/>
                    </a:cubicBezTo>
                    <a:cubicBezTo>
                      <a:pt x="675540" y="632160"/>
                      <a:pt x="602686" y="740189"/>
                      <a:pt x="509830" y="833045"/>
                    </a:cubicBezTo>
                    <a:cubicBezTo>
                      <a:pt x="417005" y="925870"/>
                      <a:pt x="308945" y="998725"/>
                      <a:pt x="188667" y="1049617"/>
                    </a:cubicBezTo>
                    <a:cubicBezTo>
                      <a:pt x="127518" y="1075471"/>
                      <a:pt x="64498" y="1095049"/>
                      <a:pt x="0" y="1108293"/>
                    </a:cubicBezTo>
                    <a:lnTo>
                      <a:pt x="0" y="1292435"/>
                    </a:lnTo>
                    <a:cubicBezTo>
                      <a:pt x="560451" y="1195447"/>
                      <a:pt x="986718" y="706884"/>
                      <a:pt x="986718" y="118739"/>
                    </a:cubicBezTo>
                    <a:close/>
                  </a:path>
                </a:pathLst>
              </a:custGeom>
              <a:solidFill>
                <a:schemeClr val="tx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43" name="Title 42">
            <a:extLst>
              <a:ext uri="{FF2B5EF4-FFF2-40B4-BE49-F238E27FC236}">
                <a16:creationId xmlns:a16="http://schemas.microsoft.com/office/drawing/2014/main" id="{7919B8D7-7BC4-471E-A5D6-68CEFB69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615940"/>
            <a:ext cx="4137262" cy="938778"/>
          </a:xfrm>
        </p:spPr>
        <p:txBody>
          <a:bodyPr>
            <a:normAutofit/>
          </a:bodyPr>
          <a:lstStyle/>
          <a:p>
            <a:r>
              <a:rPr lang="en-US" sz="3600" b="1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Approach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8AA6DF9-C0BD-4398-AE4D-694E20340FD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860349" y="2575955"/>
            <a:ext cx="1960148" cy="1706088"/>
          </a:xfrm>
        </p:spPr>
        <p:txBody>
          <a:bodyPr>
            <a:normAutofit/>
          </a:bodyPr>
          <a:lstStyle/>
          <a:p>
            <a:r>
              <a:rPr lang="en-ZA" sz="1600" dirty="0"/>
              <a:t>Data Cleaning</a:t>
            </a:r>
            <a:endParaRPr lang="en-US" sz="2800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7BEC3CBF-D4C4-41EA-89B6-14BFFC46BFC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158644" y="2604766"/>
            <a:ext cx="1881255" cy="1693134"/>
          </a:xfrm>
        </p:spPr>
        <p:txBody>
          <a:bodyPr>
            <a:normAutofit/>
          </a:bodyPr>
          <a:lstStyle/>
          <a:p>
            <a:r>
              <a:rPr lang="en-US" sz="1400" dirty="0"/>
              <a:t>Extracting </a:t>
            </a:r>
          </a:p>
          <a:p>
            <a:r>
              <a:rPr lang="en-US" sz="1400" dirty="0"/>
              <a:t>Desired</a:t>
            </a:r>
          </a:p>
          <a:p>
            <a:r>
              <a:rPr lang="en-US" sz="1400" dirty="0"/>
              <a:t>Data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00229AD-941F-484C-83A3-4C77A6C94E2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173613" y="2672356"/>
            <a:ext cx="2381574" cy="1513285"/>
          </a:xfrm>
        </p:spPr>
        <p:txBody>
          <a:bodyPr>
            <a:normAutofit/>
          </a:bodyPr>
          <a:lstStyle/>
          <a:p>
            <a:r>
              <a:rPr lang="en-US" sz="1600" noProof="1"/>
              <a:t>Creating</a:t>
            </a:r>
          </a:p>
          <a:p>
            <a:r>
              <a:rPr lang="en-US" sz="1600" noProof="1"/>
              <a:t>Dashboard</a:t>
            </a:r>
            <a:endParaRPr lang="en-US" sz="3600" dirty="0"/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A54F40EB-5C30-4E2E-B7B6-59FF654C30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64213" y="4440267"/>
            <a:ext cx="2381574" cy="387412"/>
          </a:xfrm>
        </p:spPr>
        <p:txBody>
          <a:bodyPr>
            <a:normAutofit/>
          </a:bodyPr>
          <a:lstStyle/>
          <a:p>
            <a:r>
              <a:rPr lang="en-ZA" dirty="0"/>
              <a:t>(Excel, Pandas)​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540AC221-87EA-4804-BF53-F5136A0A106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664213" y="4827680"/>
            <a:ext cx="2381574" cy="9053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Handling Nulls, </a:t>
            </a:r>
          </a:p>
          <a:p>
            <a:r>
              <a:rPr lang="en-US" dirty="0"/>
              <a:t>Noise removal,</a:t>
            </a:r>
          </a:p>
          <a:p>
            <a:r>
              <a:rPr lang="en-US" dirty="0"/>
              <a:t>Handling redundant data columns</a:t>
            </a:r>
          </a:p>
        </p:txBody>
      </p:sp>
      <p:sp>
        <p:nvSpPr>
          <p:cNvPr id="174" name="Text Placeholder 173">
            <a:extLst>
              <a:ext uri="{FF2B5EF4-FFF2-40B4-BE49-F238E27FC236}">
                <a16:creationId xmlns:a16="http://schemas.microsoft.com/office/drawing/2014/main" id="{7921C900-A73D-4B17-B068-19F174312EB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890587" y="4440267"/>
            <a:ext cx="2381574" cy="387412"/>
          </a:xfrm>
        </p:spPr>
        <p:txBody>
          <a:bodyPr/>
          <a:lstStyle/>
          <a:p>
            <a:r>
              <a:rPr lang="en-US" dirty="0"/>
              <a:t>(SQL)</a:t>
            </a:r>
          </a:p>
        </p:txBody>
      </p:sp>
      <p:sp>
        <p:nvSpPr>
          <p:cNvPr id="173" name="Text Placeholder 172">
            <a:extLst>
              <a:ext uri="{FF2B5EF4-FFF2-40B4-BE49-F238E27FC236}">
                <a16:creationId xmlns:a16="http://schemas.microsoft.com/office/drawing/2014/main" id="{EFE741DC-71C6-4244-BA95-4778F605A2F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890587" y="4827679"/>
            <a:ext cx="2381574" cy="9053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Used MS SQL Server to extract data based on different analysis matrices.</a:t>
            </a:r>
          </a:p>
        </p:txBody>
      </p:sp>
      <p:sp>
        <p:nvSpPr>
          <p:cNvPr id="176" name="Text Placeholder 175">
            <a:extLst>
              <a:ext uri="{FF2B5EF4-FFF2-40B4-BE49-F238E27FC236}">
                <a16:creationId xmlns:a16="http://schemas.microsoft.com/office/drawing/2014/main" id="{1709800F-4CBF-40EB-9D83-D03CDBD5A44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183138" y="4439865"/>
            <a:ext cx="2381574" cy="387412"/>
          </a:xfrm>
        </p:spPr>
        <p:txBody>
          <a:bodyPr>
            <a:normAutofit/>
          </a:bodyPr>
          <a:lstStyle/>
          <a:p>
            <a:r>
              <a:rPr lang="en-US" dirty="0"/>
              <a:t>(Excel)</a:t>
            </a:r>
          </a:p>
        </p:txBody>
      </p:sp>
      <p:sp>
        <p:nvSpPr>
          <p:cNvPr id="175" name="Text Placeholder 174">
            <a:extLst>
              <a:ext uri="{FF2B5EF4-FFF2-40B4-BE49-F238E27FC236}">
                <a16:creationId xmlns:a16="http://schemas.microsoft.com/office/drawing/2014/main" id="{C3B61E0C-E17F-49AA-9B3E-3BA70A98EF7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183138" y="4828032"/>
            <a:ext cx="2381574" cy="905378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Data</a:t>
            </a:r>
          </a:p>
          <a:p>
            <a:r>
              <a:rPr lang="en-US" sz="1400" dirty="0"/>
              <a:t>Representation</a:t>
            </a:r>
          </a:p>
          <a:p>
            <a:r>
              <a:rPr lang="en-US" noProof="1"/>
              <a:t>to show KPIs &amp; Drawing Insights</a:t>
            </a:r>
          </a:p>
        </p:txBody>
      </p:sp>
    </p:spTree>
    <p:extLst>
      <p:ext uri="{BB962C8B-B14F-4D97-AF65-F5344CB8AC3E}">
        <p14:creationId xmlns:p14="http://schemas.microsoft.com/office/powerpoint/2010/main" val="59806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911900"/>
            <a:ext cx="2505075" cy="503420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HOSTS </a:t>
            </a:r>
            <a:b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  <a:b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SUPERHOSTS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AC07C2-979E-7C80-DEAD-211D3BDDF061}"/>
              </a:ext>
            </a:extLst>
          </p:cNvPr>
          <p:cNvSpPr txBox="1"/>
          <p:nvPr/>
        </p:nvSpPr>
        <p:spPr>
          <a:xfrm>
            <a:off x="3986212" y="5987622"/>
            <a:ext cx="79724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Super Hosts - 31% 	Hosts - 69%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75D316A-09AE-911C-58CC-19A481F3AD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0399708"/>
              </p:ext>
            </p:extLst>
          </p:nvPr>
        </p:nvGraphicFramePr>
        <p:xfrm>
          <a:off x="3986212" y="639545"/>
          <a:ext cx="7867651" cy="4914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0106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FD7556-DF05-C220-D0F6-F4DD4ACEA417}"/>
              </a:ext>
            </a:extLst>
          </p:cNvPr>
          <p:cNvSpPr/>
          <p:nvPr/>
        </p:nvSpPr>
        <p:spPr>
          <a:xfrm>
            <a:off x="2512218" y="2408039"/>
            <a:ext cx="7167563" cy="20419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ANALYTICAL FINDINGS</a:t>
            </a:r>
          </a:p>
        </p:txBody>
      </p:sp>
    </p:spTree>
    <p:extLst>
      <p:ext uri="{BB962C8B-B14F-4D97-AF65-F5344CB8AC3E}">
        <p14:creationId xmlns:p14="http://schemas.microsoft.com/office/powerpoint/2010/main" val="142697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911900"/>
            <a:ext cx="2505075" cy="503420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9E483-4B59-61B9-BA3B-1294472728DF}"/>
              </a:ext>
            </a:extLst>
          </p:cNvPr>
          <p:cNvSpPr txBox="1"/>
          <p:nvPr/>
        </p:nvSpPr>
        <p:spPr>
          <a:xfrm>
            <a:off x="4038600" y="249615"/>
            <a:ext cx="797242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response time of Superhosts is significantly better than regular hosts.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86% of Superhosts respond within an hour, compared to 79% of regular hosts.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While </a:t>
            </a:r>
            <a:r>
              <a:rPr lang="en-US" sz="2000" dirty="0">
                <a:solidFill>
                  <a:srgbClr val="FF0000"/>
                </a:solidFill>
              </a:rPr>
              <a:t>5% of regular hosts take a few days or more to respond, only 0% of Superhosts do</a:t>
            </a:r>
            <a:r>
              <a:rPr lang="en-US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demonstrates Superhosts' dedication to providing exceptional communication and service to their guests.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392359F-96BA-D3B5-7F26-F5A40467B5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6022368"/>
              </p:ext>
            </p:extLst>
          </p:nvPr>
        </p:nvGraphicFramePr>
        <p:xfrm>
          <a:off x="4114800" y="3740230"/>
          <a:ext cx="7705725" cy="2883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729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911900"/>
            <a:ext cx="2505075" cy="503420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 RATE</a:t>
            </a:r>
            <a:b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b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ACCEPTANCE 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9E483-4B59-61B9-BA3B-1294472728DF}"/>
              </a:ext>
            </a:extLst>
          </p:cNvPr>
          <p:cNvSpPr txBox="1"/>
          <p:nvPr/>
        </p:nvSpPr>
        <p:spPr>
          <a:xfrm>
            <a:off x="4038601" y="628650"/>
            <a:ext cx="3476624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 RATE:</a:t>
            </a:r>
          </a:p>
          <a:p>
            <a:pPr algn="l"/>
            <a:endParaRPr lang="en-US" b="0" i="0" dirty="0">
              <a:effectLst/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-apple-system"/>
              </a:rPr>
              <a:t>The majority of </a:t>
            </a:r>
            <a:r>
              <a:rPr lang="en-US" sz="2000" dirty="0"/>
              <a:t> Super Hosts </a:t>
            </a:r>
            <a:r>
              <a:rPr lang="en-US" sz="2000" b="0" i="0" dirty="0">
                <a:effectLst/>
                <a:latin typeface="-apple-system"/>
              </a:rPr>
              <a:t> have a </a:t>
            </a:r>
            <a:r>
              <a:rPr lang="en-US" sz="2000" b="0" i="0" u="none" strike="noStrike" dirty="0">
                <a:effectLst/>
                <a:latin typeface="-apple-system"/>
              </a:rPr>
              <a:t>response rate</a:t>
            </a:r>
            <a:r>
              <a:rPr lang="en-US" sz="2000" b="0" i="0" dirty="0">
                <a:effectLst/>
                <a:latin typeface="-apple-system"/>
              </a:rPr>
              <a:t> that is higher than the overall average response rate.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-apple-system"/>
              </a:rPr>
              <a:t>Specifically, 98.31% of </a:t>
            </a:r>
            <a:r>
              <a:rPr lang="en-US" sz="2000" dirty="0"/>
              <a:t>Super Hosts</a:t>
            </a:r>
            <a:r>
              <a:rPr lang="en-US" sz="2000" b="0" i="0" dirty="0">
                <a:effectLst/>
                <a:latin typeface="-apple-system"/>
              </a:rPr>
              <a:t> have a response rate greater than the overall average, compared to 90.75% of regular hosts.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-apple-system"/>
              </a:rPr>
              <a:t>This further highlights </a:t>
            </a:r>
            <a:r>
              <a:rPr lang="en-US" sz="2000" dirty="0"/>
              <a:t>Super Hosts</a:t>
            </a:r>
            <a:r>
              <a:rPr lang="en-US" sz="2000" b="0" i="0" dirty="0">
                <a:effectLst/>
                <a:latin typeface="-apple-system"/>
              </a:rPr>
              <a:t>' commitment to timely communication and exceptional service for their guests.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B7C6C32-D98D-A3DF-B750-285DA3D786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1442913"/>
              </p:ext>
            </p:extLst>
          </p:nvPr>
        </p:nvGraphicFramePr>
        <p:xfrm>
          <a:off x="7675529" y="730925"/>
          <a:ext cx="4230721" cy="2513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6016FB4-26A3-7F56-2D38-43620FD41E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6979052"/>
              </p:ext>
            </p:extLst>
          </p:nvPr>
        </p:nvGraphicFramePr>
        <p:xfrm>
          <a:off x="7675529" y="3484269"/>
          <a:ext cx="4230721" cy="2450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93349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911900"/>
            <a:ext cx="2505075" cy="503420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 RATE</a:t>
            </a:r>
            <a:b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b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ACCEPTANCE 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9E483-4B59-61B9-BA3B-1294472728DF}"/>
              </a:ext>
            </a:extLst>
          </p:cNvPr>
          <p:cNvSpPr txBox="1"/>
          <p:nvPr/>
        </p:nvSpPr>
        <p:spPr>
          <a:xfrm>
            <a:off x="3990976" y="360337"/>
            <a:ext cx="3552824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ACCEPTANCE RATE:</a:t>
            </a:r>
          </a:p>
          <a:p>
            <a:pPr algn="l"/>
            <a:endParaRPr lang="en-US" sz="2000" b="0" i="0" dirty="0">
              <a:effectLst/>
              <a:latin typeface="-apple-system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-apple-system"/>
              </a:rPr>
              <a:t>According to the given data, 84% of </a:t>
            </a:r>
            <a:r>
              <a:rPr lang="en-US" sz="2000" dirty="0"/>
              <a:t>Super Hosts</a:t>
            </a:r>
            <a:r>
              <a:rPr lang="en-US" sz="2000" b="0" i="0" dirty="0">
                <a:effectLst/>
                <a:latin typeface="-apple-system"/>
              </a:rPr>
              <a:t> have an acceptance rate that is greater than the overall average acceptance rate.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b="0" i="0" dirty="0">
              <a:effectLst/>
              <a:latin typeface="-apple-system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-apple-system"/>
              </a:rPr>
              <a:t>53% of</a:t>
            </a:r>
            <a:r>
              <a:rPr lang="en-US" sz="2000" dirty="0"/>
              <a:t> Hosts</a:t>
            </a:r>
            <a:r>
              <a:rPr lang="en-US" sz="2000" b="0" i="0" dirty="0">
                <a:effectLst/>
                <a:latin typeface="-apple-system"/>
              </a:rPr>
              <a:t> have an acceptance rate that is higher than the overall average acceptance rate.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b="0" i="0" dirty="0">
              <a:effectLst/>
              <a:latin typeface="-apple-system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-apple-system"/>
              </a:rPr>
              <a:t>Even while </a:t>
            </a:r>
            <a:r>
              <a:rPr lang="en-US" sz="2000" dirty="0"/>
              <a:t>Super Hosts</a:t>
            </a:r>
            <a:r>
              <a:rPr lang="en-US" sz="2000" b="0" i="0" dirty="0">
                <a:effectLst/>
                <a:latin typeface="-apple-system"/>
              </a:rPr>
              <a:t> are generally more accepting of booking requests, there is still a significant portion of them who have an acceptance rate that is similar to or lower than the overall average.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AF30999-F87B-82E4-6B06-0CBC4D538D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6240042"/>
              </p:ext>
            </p:extLst>
          </p:nvPr>
        </p:nvGraphicFramePr>
        <p:xfrm>
          <a:off x="7675529" y="730925"/>
          <a:ext cx="4230721" cy="2513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8C79430-F99B-BCD1-2E44-FF7B0E567E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8220584"/>
              </p:ext>
            </p:extLst>
          </p:nvPr>
        </p:nvGraphicFramePr>
        <p:xfrm>
          <a:off x="7675529" y="3484269"/>
          <a:ext cx="4230721" cy="2450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61387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911900"/>
            <a:ext cx="2505075" cy="503420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INSTANT BOOKING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9E483-4B59-61B9-BA3B-1294472728DF}"/>
              </a:ext>
            </a:extLst>
          </p:cNvPr>
          <p:cNvSpPr txBox="1"/>
          <p:nvPr/>
        </p:nvSpPr>
        <p:spPr>
          <a:xfrm>
            <a:off x="4038600" y="249615"/>
            <a:ext cx="797242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The data indicates that Super Hosts offer superior service as 54% of them offer instant booking, compared to 39% of regular hosts.</a:t>
            </a:r>
          </a:p>
          <a:p>
            <a:pPr algn="l"/>
            <a:r>
              <a:rPr lang="en-US" sz="2000" b="0" i="0" dirty="0">
                <a:effectLst/>
                <a:latin typeface="Roboto" panose="02000000000000000000" pitchFamily="2" charset="0"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Instant booking leads to higher satisfaction, suggesting Super Hosts' commitment to a seamless experience. </a:t>
            </a:r>
          </a:p>
          <a:p>
            <a:pPr algn="l"/>
            <a:endParaRPr lang="en-US" sz="2000" b="0" i="0" dirty="0"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This may lead to higher occupancy rates, repeat bookings, and greater success.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2606AC3-D341-7667-6D1E-37C1ED5CA5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9338515"/>
              </p:ext>
            </p:extLst>
          </p:nvPr>
        </p:nvGraphicFramePr>
        <p:xfrm>
          <a:off x="5538788" y="3200400"/>
          <a:ext cx="5267324" cy="3407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1859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</TotalTime>
  <Words>861</Words>
  <Application>Microsoft Office PowerPoint</Application>
  <PresentationFormat>Widescreen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Georgia</vt:lpstr>
      <vt:lpstr>Roboto</vt:lpstr>
      <vt:lpstr>Office Theme</vt:lpstr>
      <vt:lpstr>HOST BEHAVIOUR ANALYSIS</vt:lpstr>
      <vt:lpstr>OVERVIEW</vt:lpstr>
      <vt:lpstr>Our Approach</vt:lpstr>
      <vt:lpstr>HOSTS  &amp;  SUPERHOSTS</vt:lpstr>
      <vt:lpstr>PowerPoint Presentation</vt:lpstr>
      <vt:lpstr>RESPONSE TIME</vt:lpstr>
      <vt:lpstr>RESPONSE RATE &amp; ACCEPTANCE RATE</vt:lpstr>
      <vt:lpstr>RESPONSE RATE &amp; ACCEPTANCE RATE</vt:lpstr>
      <vt:lpstr>INSTANT BOOKING</vt:lpstr>
      <vt:lpstr>IDENTITY VERIFIED &amp; PROFILE PICTURE</vt:lpstr>
      <vt:lpstr>AVERAGE REVIEW SCORES</vt:lpstr>
      <vt:lpstr>THREE CRUCIAL METRICS</vt:lpstr>
      <vt:lpstr>PowerPoint Presentation</vt:lpstr>
      <vt:lpstr>PowerPoint Presentation</vt:lpstr>
      <vt:lpstr>INSIGHTS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 BEHAVIOUR ANALYSIS</dc:title>
  <dc:creator>ABHISHEK MALI</dc:creator>
  <cp:lastModifiedBy>ABHISHEK MALI</cp:lastModifiedBy>
  <cp:revision>11</cp:revision>
  <dcterms:created xsi:type="dcterms:W3CDTF">2023-04-18T07:57:03Z</dcterms:created>
  <dcterms:modified xsi:type="dcterms:W3CDTF">2023-04-18T17:39:26Z</dcterms:modified>
</cp:coreProperties>
</file>