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9" name="Shape 179"/>
          <p:cNvSpPr/>
          <p:nvPr>
            <p:ph type="sldImg"/>
          </p:nvPr>
        </p:nvSpPr>
        <p:spPr>
          <a:xfrm>
            <a:off x="1143000" y="685800"/>
            <a:ext cx="4572000" cy="3429000"/>
          </a:xfrm>
          <a:prstGeom prst="rect">
            <a:avLst/>
          </a:prstGeom>
        </p:spPr>
        <p:txBody>
          <a:bodyPr/>
          <a:lstStyle/>
          <a:p>
            <a:pPr/>
          </a:p>
        </p:txBody>
      </p:sp>
      <p:sp>
        <p:nvSpPr>
          <p:cNvPr id="180" name="Shape 18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102"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103"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0"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11"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19"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20"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21"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29"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37"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38"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46"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47"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55"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56"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57"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65"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6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ravoalfa-001.jpg"/>
          <p:cNvSpPr/>
          <p:nvPr>
            <p:ph type="pic" idx="21"/>
          </p:nvPr>
        </p:nvSpPr>
        <p:spPr>
          <a:xfrm>
            <a:off x="0" y="-1260438"/>
            <a:ext cx="24384000" cy="16236876"/>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copy">
    <p:spTree>
      <p:nvGrpSpPr>
        <p:cNvPr id="1" name=""/>
        <p:cNvGrpSpPr/>
        <p:nvPr/>
      </p:nvGrpSpPr>
      <p:grpSpPr>
        <a:xfrm>
          <a:off x="0" y="0"/>
          <a:ext cx="0" cy="0"/>
          <a:chOff x="0" y="0"/>
          <a:chExt cx="0" cy="0"/>
        </a:xfrm>
      </p:grpSpPr>
      <p:sp>
        <p:nvSpPr>
          <p:cNvPr id="32" name="bravoalfa-001.jpg"/>
          <p:cNvSpPr/>
          <p:nvPr>
            <p:ph type="pic" idx="21"/>
          </p:nvPr>
        </p:nvSpPr>
        <p:spPr>
          <a:xfrm>
            <a:off x="0" y="-1260438"/>
            <a:ext cx="24384000" cy="16236876"/>
          </a:xfrm>
          <a:prstGeom prst="rect">
            <a:avLst/>
          </a:prstGeom>
        </p:spPr>
        <p:txBody>
          <a:bodyPr lIns="91439" tIns="45719" rIns="91439" bIns="45719">
            <a:noAutofit/>
          </a:bodyPr>
          <a:lstStyle/>
          <a:p>
            <a:pPr/>
          </a:p>
        </p:txBody>
      </p:sp>
      <p:sp>
        <p:nvSpPr>
          <p:cNvPr id="33"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34" name="ABHISHEK CHOWDARY MADDU"/>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35"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43"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44"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45"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46"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3" name="Slide Title"/>
          <p:cNvSpPr txBox="1"/>
          <p:nvPr>
            <p:ph type="title" hasCustomPrompt="1"/>
          </p:nvPr>
        </p:nvSpPr>
        <p:spPr>
          <a:prstGeom prst="rect">
            <a:avLst/>
          </a:prstGeom>
        </p:spPr>
        <p:txBody>
          <a:bodyPr/>
          <a:lstStyle/>
          <a:p>
            <a:pPr/>
            <a:r>
              <a:t>Slide Title</a:t>
            </a:r>
          </a:p>
        </p:txBody>
      </p:sp>
      <p:sp>
        <p:nvSpPr>
          <p:cNvPr id="54"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55"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63"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74"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82"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3"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4"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92"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93"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94"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kaggle.com/datasets/CooperUnion/cardataset" TargetMode="Externa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Image" descr="Image"/>
          <p:cNvPicPr>
            <a:picLocks noChangeAspect="1"/>
          </p:cNvPicPr>
          <p:nvPr>
            <p:ph type="pic" idx="21"/>
          </p:nvPr>
        </p:nvPicPr>
        <p:blipFill>
          <a:blip r:embed="rId2">
            <a:extLst/>
          </a:blip>
          <a:srcRect l="0" t="7762" r="0" b="7762"/>
          <a:stretch>
            <a:fillRect/>
          </a:stretch>
        </p:blipFill>
        <p:spPr>
          <a:xfrm>
            <a:off x="0" y="0"/>
            <a:ext cx="24384000" cy="13716000"/>
          </a:xfrm>
          <a:prstGeom prst="rect">
            <a:avLst/>
          </a:prstGeom>
        </p:spPr>
      </p:pic>
      <p:sp>
        <p:nvSpPr>
          <p:cNvPr id="183" name="CAR MSRP SUGGESTION UNSING MACHINE LEARNING."/>
          <p:cNvSpPr txBox="1"/>
          <p:nvPr>
            <p:ph type="title"/>
          </p:nvPr>
        </p:nvSpPr>
        <p:spPr>
          <a:prstGeom prst="rect">
            <a:avLst/>
          </a:prstGeom>
        </p:spPr>
        <p:txBody>
          <a:bodyPr/>
          <a:lstStyle>
            <a:lvl1pPr>
              <a:defRPr>
                <a:solidFill>
                  <a:srgbClr val="FFFFFF"/>
                </a:solidFill>
              </a:defRPr>
            </a:lvl1pPr>
          </a:lstStyle>
          <a:p>
            <a:pPr/>
            <a:r>
              <a:t>CAR MSRP SUGGESTION UNSING MACHINE LEARNING.</a:t>
            </a:r>
          </a:p>
        </p:txBody>
      </p:sp>
      <p:sp>
        <p:nvSpPr>
          <p:cNvPr id="184" name="ABHISHEK CHOWDARY MADDU, REG: K2168393"/>
          <p:cNvSpPr txBox="1"/>
          <p:nvPr>
            <p:ph type="body" idx="22"/>
          </p:nvPr>
        </p:nvSpPr>
        <p:spPr>
          <a:prstGeom prst="rect">
            <a:avLst/>
          </a:prstGeom>
        </p:spPr>
        <p:txBody>
          <a:bodyPr/>
          <a:lstStyle>
            <a:lvl1pPr>
              <a:defRPr>
                <a:solidFill>
                  <a:srgbClr val="FFFFFF"/>
                </a:solidFill>
              </a:defRPr>
            </a:lvl1pPr>
          </a:lstStyle>
          <a:p>
            <a:pPr/>
            <a:r>
              <a:t>ABHISHEK CHOWDARY MADDU, REG: K2168393</a:t>
            </a:r>
          </a:p>
        </p:txBody>
      </p:sp>
      <p:sp>
        <p:nvSpPr>
          <p:cNvPr id="185" name="Comparative Study of Effective Features Extraction on Car Sale Prediction Quality."/>
          <p:cNvSpPr txBox="1"/>
          <p:nvPr>
            <p:ph type="body" sz="quarter" idx="1"/>
          </p:nvPr>
        </p:nvSpPr>
        <p:spPr>
          <a:prstGeom prst="rect">
            <a:avLst/>
          </a:prstGeom>
        </p:spPr>
        <p:txBody>
          <a:bodyPr/>
          <a:lstStyle>
            <a:lvl1pPr defTabSz="660400">
              <a:defRPr sz="4400">
                <a:solidFill>
                  <a:srgbClr val="FFFFFF"/>
                </a:solidFill>
              </a:defRPr>
            </a:lvl1pPr>
          </a:lstStyle>
          <a:p>
            <a:pPr/>
            <a:r>
              <a:t>Comparative Study of Effective Features Extraction on Car Sale Prediction Quality.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Bowl with salmon cakes, salad and houmous" descr="Bowl with salmon cakes, salad and houmous"/>
          <p:cNvPicPr>
            <a:picLocks noChangeAspect="1"/>
          </p:cNvPicPr>
          <p:nvPr>
            <p:ph type="pic" idx="21"/>
          </p:nvPr>
        </p:nvPicPr>
        <p:blipFill>
          <a:blip r:embed="rId2">
            <a:extLst/>
          </a:blip>
          <a:srcRect l="2626" t="0" r="2626" b="0"/>
          <a:stretch>
            <a:fillRect/>
          </a:stretch>
        </p:blipFill>
        <p:spPr>
          <a:xfrm>
            <a:off x="12192000" y="3611597"/>
            <a:ext cx="10922000" cy="6492806"/>
          </a:xfrm>
          <a:prstGeom prst="rect">
            <a:avLst/>
          </a:prstGeom>
        </p:spPr>
      </p:pic>
      <p:sp>
        <p:nvSpPr>
          <p:cNvPr id="224" name="Machine Learning Models."/>
          <p:cNvSpPr txBox="1"/>
          <p:nvPr>
            <p:ph type="title"/>
          </p:nvPr>
        </p:nvSpPr>
        <p:spPr>
          <a:prstGeom prst="rect">
            <a:avLst/>
          </a:prstGeom>
        </p:spPr>
        <p:txBody>
          <a:bodyPr/>
          <a:lstStyle/>
          <a:p>
            <a:pPr/>
            <a:r>
              <a:t>Machine Learning Models.</a:t>
            </a:r>
          </a:p>
        </p:txBody>
      </p:sp>
      <p:sp>
        <p:nvSpPr>
          <p:cNvPr id="225" name="Statistical Feature Engineering…"/>
          <p:cNvSpPr txBox="1"/>
          <p:nvPr>
            <p:ph type="body" sz="quarter" idx="1"/>
          </p:nvPr>
        </p:nvSpPr>
        <p:spPr>
          <a:prstGeom prst="rect">
            <a:avLst/>
          </a:prstGeom>
        </p:spPr>
        <p:txBody>
          <a:bodyPr/>
          <a:lstStyle/>
          <a:p>
            <a:pPr/>
            <a:r>
              <a:t>Statistical Feature Engineering </a:t>
            </a:r>
          </a:p>
          <a:p>
            <a:pPr/>
            <a:r>
              <a:t>using mutual information Heatmap.</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tatistical Feature Engineer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421004">
              <a:defRPr sz="2805"/>
            </a:pPr>
            <a:r>
              <a:t>Statistical Feature Engineering </a:t>
            </a:r>
          </a:p>
          <a:p>
            <a:pPr defTabSz="421004">
              <a:defRPr sz="2805"/>
            </a:pPr>
            <a:r>
              <a:t>using mutual information.</a:t>
            </a:r>
          </a:p>
        </p:txBody>
      </p:sp>
      <p:sp>
        <p:nvSpPr>
          <p:cNvPr id="228" name="Manually selecting features based on the heatmap.…"/>
          <p:cNvSpPr txBox="1"/>
          <p:nvPr>
            <p:ph type="body" sz="half" idx="1"/>
          </p:nvPr>
        </p:nvSpPr>
        <p:spPr>
          <a:prstGeom prst="rect">
            <a:avLst/>
          </a:prstGeom>
        </p:spPr>
        <p:txBody>
          <a:bodyPr/>
          <a:lstStyle/>
          <a:p>
            <a:pPr/>
            <a:r>
              <a:t>Manually selecting features based on the heatmap.</a:t>
            </a:r>
          </a:p>
          <a:p>
            <a:pPr/>
            <a:r>
              <a:t>Selected features include, “Make”, “Model”, “EngineHP”, “Market Category” and “Popularity”</a:t>
            </a:r>
          </a:p>
          <a:p>
            <a:pPr/>
            <a:r>
              <a:t>The obtained results using various metrics are displayed.</a:t>
            </a:r>
          </a:p>
        </p:txBody>
      </p:sp>
      <p:pic>
        <p:nvPicPr>
          <p:cNvPr id="229" name="Statistical Feature Engineering using mutual information metrics and results.png" descr="Statistical Feature Engineering using mutual information metrics and results.png"/>
          <p:cNvPicPr>
            <a:picLocks noChangeAspect="1"/>
          </p:cNvPicPr>
          <p:nvPr>
            <p:ph type="pic" idx="22"/>
          </p:nvPr>
        </p:nvPicPr>
        <p:blipFill>
          <a:blip r:embed="rId2">
            <a:extLst/>
          </a:blip>
          <a:srcRect l="0" t="0" r="0" b="0"/>
          <a:stretch>
            <a:fillRect/>
          </a:stretch>
        </p:blipFill>
        <p:spPr>
          <a:xfrm>
            <a:off x="12192000" y="4635686"/>
            <a:ext cx="10916874" cy="4444529"/>
          </a:xfrm>
          <a:prstGeom prst="rect">
            <a:avLst/>
          </a:prstGeom>
        </p:spPr>
      </p:pic>
      <p:sp>
        <p:nvSpPr>
          <p:cNvPr id="230" name="Machine Learning Models."/>
          <p:cNvSpPr txBox="1"/>
          <p:nvPr>
            <p:ph type="title"/>
          </p:nvPr>
        </p:nvSpPr>
        <p:spPr>
          <a:prstGeom prst="rect">
            <a:avLst/>
          </a:prstGeom>
        </p:spPr>
        <p:txBody>
          <a:bodyPr/>
          <a:lstStyle>
            <a:lvl1pPr defTabSz="1779987">
              <a:defRPr spc="-124" sz="6205"/>
            </a:lvl1pPr>
          </a:lstStyle>
          <a:p>
            <a:pPr/>
            <a:r>
              <a:t>Machine Learning Models.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ML-based Feature Extraction using PCA(Principle Component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21004">
              <a:defRPr sz="2805"/>
            </a:lvl1pPr>
          </a:lstStyle>
          <a:p>
            <a:pPr/>
            <a:r>
              <a:t>ML-based Feature Extraction using PCA(Principle Component Analysis).</a:t>
            </a:r>
          </a:p>
        </p:txBody>
      </p:sp>
      <p:sp>
        <p:nvSpPr>
          <p:cNvPr id="233" name="PCA(Principle Component Analysis) is a part of the feature engineering method.…"/>
          <p:cNvSpPr txBox="1"/>
          <p:nvPr>
            <p:ph type="body" sz="half" idx="1"/>
          </p:nvPr>
        </p:nvSpPr>
        <p:spPr>
          <a:prstGeom prst="rect">
            <a:avLst/>
          </a:prstGeom>
        </p:spPr>
        <p:txBody>
          <a:bodyPr/>
          <a:lstStyle/>
          <a:p>
            <a:pPr marL="597408" indent="-597408" defTabSz="2389572">
              <a:spcBef>
                <a:spcPts val="4400"/>
              </a:spcBef>
              <a:defRPr sz="4704"/>
            </a:pPr>
            <a:r>
              <a:t>PCA(Principle Component Analysis) is a part of the feature engineering method.</a:t>
            </a:r>
          </a:p>
          <a:p>
            <a:pPr marL="597408" indent="-597408" defTabSz="2389572">
              <a:spcBef>
                <a:spcPts val="4400"/>
              </a:spcBef>
              <a:defRPr sz="4704"/>
            </a:pPr>
            <a:r>
              <a:t>By manually selecting n_components = 5, Features have been narrowed down to “Make”, “Model”, “Market category”, “Popularity” and “Engine HP”.</a:t>
            </a:r>
          </a:p>
          <a:p>
            <a:pPr marL="597408" indent="-597408" defTabSz="2389572">
              <a:spcBef>
                <a:spcPts val="4400"/>
              </a:spcBef>
              <a:defRPr sz="4704"/>
            </a:pPr>
            <a:r>
              <a:t>The obtained results using various metrics are displayed.</a:t>
            </a:r>
          </a:p>
        </p:txBody>
      </p:sp>
      <p:pic>
        <p:nvPicPr>
          <p:cNvPr id="234" name="ML-based feature engineering using PCA.png" descr="ML-based feature engineering using PCA.png"/>
          <p:cNvPicPr>
            <a:picLocks noChangeAspect="1"/>
          </p:cNvPicPr>
          <p:nvPr>
            <p:ph type="pic" idx="22"/>
          </p:nvPr>
        </p:nvPicPr>
        <p:blipFill>
          <a:blip r:embed="rId2">
            <a:extLst/>
          </a:blip>
          <a:srcRect l="0" t="0" r="0" b="0"/>
          <a:stretch>
            <a:fillRect/>
          </a:stretch>
        </p:blipFill>
        <p:spPr>
          <a:xfrm>
            <a:off x="12192000" y="3690463"/>
            <a:ext cx="10916874" cy="6334975"/>
          </a:xfrm>
          <a:prstGeom prst="rect">
            <a:avLst/>
          </a:prstGeom>
        </p:spPr>
      </p:pic>
      <p:sp>
        <p:nvSpPr>
          <p:cNvPr id="235" name="Machine Learning Models"/>
          <p:cNvSpPr txBox="1"/>
          <p:nvPr>
            <p:ph type="title"/>
          </p:nvPr>
        </p:nvSpPr>
        <p:spPr>
          <a:prstGeom prst="rect">
            <a:avLst/>
          </a:prstGeom>
        </p:spPr>
        <p:txBody>
          <a:bodyPr/>
          <a:lstStyle>
            <a:lvl1pPr defTabSz="1828754">
              <a:defRPr spc="-127" sz="6375"/>
            </a:lvl1pPr>
          </a:lstStyle>
          <a:p>
            <a:pPr/>
            <a:r>
              <a:t>Machine Learning Models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Automated Feature Engineering Using Feature WIZ"/>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70534">
              <a:defRPr sz="3135"/>
            </a:lvl1pPr>
          </a:lstStyle>
          <a:p>
            <a:pPr/>
            <a:r>
              <a:t>Automated Feature Engineering Using Feature WIZ</a:t>
            </a:r>
          </a:p>
        </p:txBody>
      </p:sp>
      <p:sp>
        <p:nvSpPr>
          <p:cNvPr id="238" name="Feature WIZ is an automated feature engineering technique.…"/>
          <p:cNvSpPr txBox="1"/>
          <p:nvPr>
            <p:ph type="body" sz="half" idx="1"/>
          </p:nvPr>
        </p:nvSpPr>
        <p:spPr>
          <a:prstGeom prst="rect">
            <a:avLst/>
          </a:prstGeom>
        </p:spPr>
        <p:txBody>
          <a:bodyPr/>
          <a:lstStyle/>
          <a:p>
            <a:pPr marL="493776" indent="-493776" defTabSz="1975054">
              <a:spcBef>
                <a:spcPts val="3600"/>
              </a:spcBef>
              <a:defRPr sz="3888"/>
            </a:pPr>
            <a:r>
              <a:t>Feature WIZ is an automated feature engineering technique.</a:t>
            </a:r>
          </a:p>
          <a:p>
            <a:pPr marL="493776" indent="-493776" defTabSz="1975054">
              <a:spcBef>
                <a:spcPts val="3600"/>
              </a:spcBef>
              <a:defRPr sz="3888"/>
            </a:pPr>
            <a:r>
              <a:t>The features are selected automatically using the SULOV(Searching for Uncorrelated List Of Variable) method and Recursive XGBoost feature selection.</a:t>
            </a:r>
          </a:p>
          <a:p>
            <a:pPr marL="493776" indent="-493776" defTabSz="1975054">
              <a:spcBef>
                <a:spcPts val="3600"/>
              </a:spcBef>
              <a:defRPr sz="3888"/>
            </a:pPr>
            <a:r>
              <a:t>5 important features were selected automatically, they are “Engine HP”, “Popularity”, “Model”, “Market category” and “City MPG”.</a:t>
            </a:r>
          </a:p>
          <a:p>
            <a:pPr marL="493776" indent="-493776" defTabSz="1975054">
              <a:spcBef>
                <a:spcPts val="3600"/>
              </a:spcBef>
              <a:defRPr sz="3888"/>
            </a:pPr>
            <a:r>
              <a:t>The obtained results using various metrics are displayed.</a:t>
            </a:r>
          </a:p>
        </p:txBody>
      </p:sp>
      <p:pic>
        <p:nvPicPr>
          <p:cNvPr id="239" name="automated feature engineering metrics and results.png" descr="automated feature engineering metrics and results.png"/>
          <p:cNvPicPr>
            <a:picLocks noChangeAspect="1"/>
          </p:cNvPicPr>
          <p:nvPr>
            <p:ph type="pic" idx="22"/>
          </p:nvPr>
        </p:nvPicPr>
        <p:blipFill>
          <a:blip r:embed="rId2">
            <a:extLst/>
          </a:blip>
          <a:srcRect l="0" t="0" r="0" b="0"/>
          <a:stretch>
            <a:fillRect/>
          </a:stretch>
        </p:blipFill>
        <p:spPr>
          <a:xfrm>
            <a:off x="12192000" y="4442435"/>
            <a:ext cx="10916874" cy="4831031"/>
          </a:xfrm>
          <a:prstGeom prst="rect">
            <a:avLst/>
          </a:prstGeom>
        </p:spPr>
      </p:pic>
      <p:sp>
        <p:nvSpPr>
          <p:cNvPr id="240" name="Machine Learning Models"/>
          <p:cNvSpPr txBox="1"/>
          <p:nvPr>
            <p:ph type="title"/>
          </p:nvPr>
        </p:nvSpPr>
        <p:spPr>
          <a:prstGeom prst="rect">
            <a:avLst/>
          </a:prstGeom>
        </p:spPr>
        <p:txBody>
          <a:bodyPr/>
          <a:lstStyle>
            <a:lvl1pPr defTabSz="1828754">
              <a:defRPr spc="-127" sz="6375"/>
            </a:lvl1pPr>
          </a:lstStyle>
          <a:p>
            <a:pPr/>
            <a:r>
              <a:t>Machine Learning Models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2" name="Screenshot 2024-01-17 at 16.53.30.png" descr="Screenshot 2024-01-17 at 16.53.30.png"/>
          <p:cNvPicPr>
            <a:picLocks noChangeAspect="1"/>
          </p:cNvPicPr>
          <p:nvPr>
            <p:ph type="pic" idx="21"/>
          </p:nvPr>
        </p:nvPicPr>
        <p:blipFill>
          <a:blip r:embed="rId2">
            <a:extLst/>
          </a:blip>
          <a:srcRect l="0" t="0" r="0" b="0"/>
          <a:stretch>
            <a:fillRect/>
          </a:stretch>
        </p:blipFill>
        <p:spPr>
          <a:xfrm>
            <a:off x="12109473" y="601582"/>
            <a:ext cx="9780602" cy="12512836"/>
          </a:xfrm>
          <a:prstGeom prst="rect">
            <a:avLst/>
          </a:prstGeom>
        </p:spPr>
      </p:pic>
      <p:sp>
        <p:nvSpPr>
          <p:cNvPr id="243" name="RESULTS…"/>
          <p:cNvSpPr txBox="1"/>
          <p:nvPr>
            <p:ph type="title"/>
          </p:nvPr>
        </p:nvSpPr>
        <p:spPr>
          <a:prstGeom prst="rect">
            <a:avLst/>
          </a:prstGeom>
        </p:spPr>
        <p:txBody>
          <a:bodyPr/>
          <a:lstStyle/>
          <a:p>
            <a:pPr/>
            <a:r>
              <a:t>RESULTS </a:t>
            </a:r>
          </a:p>
          <a:p>
            <a:pPr/>
            <a:r>
              <a:t>and </a:t>
            </a:r>
          </a:p>
          <a:p>
            <a:pPr/>
            <a:r>
              <a:t>CONCLUSION OF the project.</a:t>
            </a:r>
          </a:p>
        </p:txBody>
      </p:sp>
      <p:sp>
        <p:nvSpPr>
          <p:cNvPr id="244" name="Based on the results the data suggested, Gradient Boosting is the optimal model for the analysis returning higher R2 values and lower RMSE and MSE errors.…"/>
          <p:cNvSpPr txBox="1"/>
          <p:nvPr>
            <p:ph type="body" sz="quarter" idx="1"/>
          </p:nvPr>
        </p:nvSpPr>
        <p:spPr>
          <a:prstGeom prst="rect">
            <a:avLst/>
          </a:prstGeom>
        </p:spPr>
        <p:txBody>
          <a:bodyPr/>
          <a:lstStyle/>
          <a:p>
            <a:pPr defTabSz="511809">
              <a:defRPr sz="3409"/>
            </a:pPr>
            <a:r>
              <a:t>Based on the results the data suggested, Gradient Boosting is the optimal model for the analysis returning higher R2 values and lower RMSE and MSE errors.</a:t>
            </a:r>
          </a:p>
          <a:p>
            <a:pPr defTabSz="511809">
              <a:defRPr sz="3409"/>
            </a:pPr>
          </a:p>
          <a:p>
            <a:pPr defTabSz="511809">
              <a:defRPr sz="3409"/>
            </a:pPr>
          </a:p>
          <a:p>
            <a:pPr defTabSz="511809">
              <a:defRPr sz="3409"/>
            </a:pPr>
            <a:r>
              <a:t>Results obtained by various models and metrics suggest that automated feature engineering using FeatureWIZ outperformed other feature selection models.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AIM AND BACKGROUND"/>
          <p:cNvSpPr txBox="1"/>
          <p:nvPr>
            <p:ph type="title"/>
          </p:nvPr>
        </p:nvSpPr>
        <p:spPr>
          <a:prstGeom prst="rect">
            <a:avLst/>
          </a:prstGeom>
        </p:spPr>
        <p:txBody>
          <a:bodyPr/>
          <a:lstStyle/>
          <a:p>
            <a:pPr/>
            <a:r>
              <a:t>AIM AND BACKGROUND</a:t>
            </a:r>
          </a:p>
        </p:txBody>
      </p:sp>
      <p:sp>
        <p:nvSpPr>
          <p:cNvPr id="188" name="With the rise in the automotive industry, customers must understand their budget to purchase their car informedly by understanding the MSRP set by the automobile manufacturers.…"/>
          <p:cNvSpPr txBox="1"/>
          <p:nvPr>
            <p:ph type="body" idx="21"/>
          </p:nvPr>
        </p:nvSpPr>
        <p:spPr>
          <a:xfrm>
            <a:off x="1206500" y="4002209"/>
            <a:ext cx="21971000" cy="5072185"/>
          </a:xfrm>
          <a:prstGeom prst="rect">
            <a:avLst/>
          </a:prstGeom>
          <a:extLst>
            <a:ext uri="{C572A759-6A51-4108-AA02-DFA0A04FC94B}">
              <ma14:wrappingTextBoxFlag xmlns:ma14="http://schemas.microsoft.com/office/mac/drawingml/2011/main" val="1"/>
            </a:ext>
          </a:extLst>
        </p:spPr>
        <p:txBody>
          <a:bodyPr/>
          <a:lstStyle/>
          <a:p>
            <a:pPr marL="777240" indent="-777240" defTabSz="1755604">
              <a:lnSpc>
                <a:spcPct val="80000"/>
              </a:lnSpc>
              <a:buSzPct val="123000"/>
              <a:buChar char="•"/>
              <a:defRPr b="0" spc="-122" sz="6120"/>
            </a:pPr>
            <a:r>
              <a:t>With the rise in the automotive industry, customers must understand their budget to purchase their car informedly by understanding the MSRP set by the automobile manufacturers.</a:t>
            </a:r>
          </a:p>
          <a:p>
            <a:pPr marL="777240" indent="-777240" defTabSz="1755604">
              <a:lnSpc>
                <a:spcPct val="80000"/>
              </a:lnSpc>
              <a:buSzPct val="123000"/>
              <a:buChar char="•"/>
              <a:defRPr b="0" spc="-122" sz="6120"/>
            </a:pPr>
            <a:r>
              <a:t>The project aims to use feature extraction techniques to optimise the MSRP prediction, helping customers and manufacturers make informed decisions about the product.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he dataset was collected from the Kaggle repository.…"/>
          <p:cNvSpPr txBox="1"/>
          <p:nvPr>
            <p:ph type="body" sz="half" idx="1"/>
          </p:nvPr>
        </p:nvSpPr>
        <p:spPr>
          <a:prstGeom prst="rect">
            <a:avLst/>
          </a:prstGeom>
        </p:spPr>
        <p:txBody>
          <a:bodyPr/>
          <a:lstStyle/>
          <a:p>
            <a:pPr marL="542544" indent="-542544" defTabSz="2170121">
              <a:spcBef>
                <a:spcPts val="4000"/>
              </a:spcBef>
              <a:defRPr sz="4272"/>
            </a:pPr>
            <a:r>
              <a:t>The dataset was collected from the Kaggle repository. </a:t>
            </a:r>
          </a:p>
          <a:p>
            <a:pPr marL="542544" indent="-542544" defTabSz="2170121">
              <a:spcBef>
                <a:spcPts val="4000"/>
              </a:spcBef>
              <a:defRPr sz="4272"/>
            </a:pPr>
            <a:r>
              <a:rPr u="sng">
                <a:hlinkClick r:id="rId2" invalidUrl="" action="" tgtFrame="" tooltip="" history="1" highlightClick="0" endSnd="0"/>
              </a:rPr>
              <a:t>https://www.kaggle.com/datasets/CooperUnion/cardataset</a:t>
            </a:r>
          </a:p>
          <a:p>
            <a:pPr marL="542544" indent="-542544" defTabSz="2170121">
              <a:spcBef>
                <a:spcPts val="4000"/>
              </a:spcBef>
              <a:defRPr sz="4272"/>
            </a:pPr>
            <a:r>
              <a:t>The dataset was collected from 1990 to 2017 and was last updated 7 years ago by a user called “CooperUnion”.</a:t>
            </a:r>
          </a:p>
          <a:p>
            <a:pPr marL="542544" indent="-542544" defTabSz="2170121">
              <a:spcBef>
                <a:spcPts val="4000"/>
              </a:spcBef>
              <a:defRPr sz="4272"/>
            </a:pPr>
            <a:r>
              <a:t>The dataset had a few missing values and Initial data analysis was performed to remove the missing values. </a:t>
            </a:r>
          </a:p>
        </p:txBody>
      </p:sp>
      <p:pic>
        <p:nvPicPr>
          <p:cNvPr id="191" name="initial data analysis. .png" descr="initial data analysis. .png"/>
          <p:cNvPicPr>
            <a:picLocks noChangeAspect="1"/>
          </p:cNvPicPr>
          <p:nvPr>
            <p:ph type="pic" idx="22"/>
          </p:nvPr>
        </p:nvPicPr>
        <p:blipFill>
          <a:blip r:embed="rId3">
            <a:extLst/>
          </a:blip>
          <a:srcRect l="828" t="0" r="35577" b="0"/>
          <a:stretch>
            <a:fillRect/>
          </a:stretch>
        </p:blipFill>
        <p:spPr>
          <a:xfrm>
            <a:off x="12191999" y="3604173"/>
            <a:ext cx="7253487" cy="6507555"/>
          </a:xfrm>
          <a:prstGeom prst="rect">
            <a:avLst/>
          </a:prstGeom>
        </p:spPr>
      </p:pic>
      <p:sp>
        <p:nvSpPr>
          <p:cNvPr id="192" name="Details about the dataset"/>
          <p:cNvSpPr txBox="1"/>
          <p:nvPr>
            <p:ph type="title"/>
          </p:nvPr>
        </p:nvSpPr>
        <p:spPr>
          <a:prstGeom prst="rect">
            <a:avLst/>
          </a:prstGeom>
        </p:spPr>
        <p:txBody>
          <a:bodyPr/>
          <a:lstStyle>
            <a:lvl1pPr defTabSz="1901904">
              <a:defRPr spc="-132" sz="6629"/>
            </a:lvl1pPr>
          </a:lstStyle>
          <a:p>
            <a:pPr/>
            <a:r>
              <a:t>Details about the dataset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Bowl of salad with fried rice, boiled eggs and chopsticks" descr="Bowl of salad with fried rice, boiled eggs and chopsticks"/>
          <p:cNvPicPr>
            <a:picLocks noChangeAspect="1"/>
          </p:cNvPicPr>
          <p:nvPr>
            <p:ph type="pic" idx="21"/>
          </p:nvPr>
        </p:nvPicPr>
        <p:blipFill>
          <a:blip r:embed="rId2">
            <a:extLst/>
          </a:blip>
          <a:srcRect l="5262" t="2949" r="9154" b="2949"/>
          <a:stretch>
            <a:fillRect/>
          </a:stretch>
        </p:blipFill>
        <p:spPr>
          <a:xfrm>
            <a:off x="15760700" y="1269999"/>
            <a:ext cx="7423448" cy="5410201"/>
          </a:xfrm>
          <a:prstGeom prst="rect">
            <a:avLst/>
          </a:prstGeom>
        </p:spPr>
      </p:pic>
      <p:pic>
        <p:nvPicPr>
          <p:cNvPr id="195" name="Bowl with salmon cakes, salad and houmous " descr="Bowl with salmon cakes, salad and houmous "/>
          <p:cNvPicPr>
            <a:picLocks noChangeAspect="1"/>
          </p:cNvPicPr>
          <p:nvPr>
            <p:ph type="pic" idx="22"/>
          </p:nvPr>
        </p:nvPicPr>
        <p:blipFill>
          <a:blip r:embed="rId3">
            <a:extLst/>
          </a:blip>
          <a:srcRect l="1874" t="0" r="7807" b="0"/>
          <a:stretch>
            <a:fillRect/>
          </a:stretch>
        </p:blipFill>
        <p:spPr>
          <a:xfrm>
            <a:off x="15760700" y="7866090"/>
            <a:ext cx="7423560" cy="3880507"/>
          </a:xfrm>
          <a:prstGeom prst="rect">
            <a:avLst/>
          </a:prstGeom>
        </p:spPr>
      </p:pic>
      <p:pic>
        <p:nvPicPr>
          <p:cNvPr id="196" name="Bowl of pappardelle pasta with parsley butter, roasted hazelnuts and shaved parmesan cheese" descr="Bowl of pappardelle pasta with parsley butter, roasted hazelnuts and shaved parmesan cheese"/>
          <p:cNvPicPr>
            <a:picLocks noChangeAspect="1"/>
          </p:cNvPicPr>
          <p:nvPr>
            <p:ph type="pic" idx="23"/>
          </p:nvPr>
        </p:nvPicPr>
        <p:blipFill>
          <a:blip r:embed="rId4">
            <a:extLst/>
          </a:blip>
          <a:srcRect l="0" t="0" r="0" b="0"/>
          <a:stretch>
            <a:fillRect/>
          </a:stretch>
        </p:blipFill>
        <p:spPr>
          <a:xfrm>
            <a:off x="1211198" y="2036036"/>
            <a:ext cx="14168502" cy="9643928"/>
          </a:xfrm>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CORRELATION MATRIX HEATMAP."/>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85165">
              <a:defRPr sz="4565"/>
            </a:lvl1pPr>
          </a:lstStyle>
          <a:p>
            <a:pPr/>
            <a:r>
              <a:t>CORRELATION MATRIX HEATMAP.</a:t>
            </a:r>
          </a:p>
        </p:txBody>
      </p:sp>
      <p:sp>
        <p:nvSpPr>
          <p:cNvPr id="199" name="Exploratory Data Analysis gives a visual representation of things to observe in the data after performing Initial Data Analysis.…"/>
          <p:cNvSpPr txBox="1"/>
          <p:nvPr>
            <p:ph type="body" sz="half" idx="1"/>
          </p:nvPr>
        </p:nvSpPr>
        <p:spPr>
          <a:prstGeom prst="rect">
            <a:avLst/>
          </a:prstGeom>
        </p:spPr>
        <p:txBody>
          <a:bodyPr/>
          <a:lstStyle/>
          <a:p>
            <a:pPr/>
            <a:r>
              <a:t>Exploratory Data Analysis gives a visual representation of things to observe in the data after performing Initial Data Analysis.</a:t>
            </a:r>
          </a:p>
          <a:p>
            <a:pPr/>
            <a:r>
              <a:t>The stronger the correlation with the targeted variable, the more beneficial it is in feature engineering.</a:t>
            </a:r>
          </a:p>
          <a:p>
            <a:pPr/>
            <a:r>
              <a:t>Multi-linearity can be observed in the correlation matrix.</a:t>
            </a:r>
          </a:p>
        </p:txBody>
      </p:sp>
      <p:pic>
        <p:nvPicPr>
          <p:cNvPr id="200" name="Correlation_Matrix.png" descr="Correlation_Matrix.png"/>
          <p:cNvPicPr>
            <a:picLocks noChangeAspect="1"/>
          </p:cNvPicPr>
          <p:nvPr>
            <p:ph type="pic" idx="22"/>
          </p:nvPr>
        </p:nvPicPr>
        <p:blipFill>
          <a:blip r:embed="rId2">
            <a:extLst/>
          </a:blip>
          <a:srcRect l="0" t="0" r="13872" b="0"/>
          <a:stretch>
            <a:fillRect/>
          </a:stretch>
        </p:blipFill>
        <p:spPr>
          <a:xfrm>
            <a:off x="11029175" y="712066"/>
            <a:ext cx="13233138" cy="12291611"/>
          </a:xfrm>
          <a:prstGeom prst="rect">
            <a:avLst/>
          </a:prstGeom>
        </p:spPr>
      </p:pic>
      <p:sp>
        <p:nvSpPr>
          <p:cNvPr id="201" name="EXPLORATORY DATA ANALYSIS"/>
          <p:cNvSpPr txBox="1"/>
          <p:nvPr>
            <p:ph type="title"/>
          </p:nvPr>
        </p:nvSpPr>
        <p:spPr>
          <a:prstGeom prst="rect">
            <a:avLst/>
          </a:prstGeom>
        </p:spPr>
        <p:txBody>
          <a:bodyPr/>
          <a:lstStyle>
            <a:lvl1pPr defTabSz="1463003">
              <a:defRPr spc="-102" sz="5100"/>
            </a:lvl1pPr>
          </a:lstStyle>
          <a:p>
            <a:pPr/>
            <a:r>
              <a:t>EXPLORATORY DATA ANALYSIS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BASE MODEL DEVELOPM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75969">
              <a:defRPr sz="5170"/>
            </a:lvl1pPr>
          </a:lstStyle>
          <a:p>
            <a:pPr/>
            <a:r>
              <a:t>BASE MODEL DEVELOPMENT.</a:t>
            </a:r>
          </a:p>
        </p:txBody>
      </p:sp>
      <p:sp>
        <p:nvSpPr>
          <p:cNvPr id="204" name="Splitting the data into training model and testing model to understand the efficiency of the Machine Learning models.…"/>
          <p:cNvSpPr txBox="1"/>
          <p:nvPr>
            <p:ph type="body" sz="half" idx="1"/>
          </p:nvPr>
        </p:nvSpPr>
        <p:spPr>
          <a:prstGeom prst="rect">
            <a:avLst/>
          </a:prstGeom>
        </p:spPr>
        <p:txBody>
          <a:bodyPr/>
          <a:lstStyle/>
          <a:p>
            <a:pPr/>
            <a:r>
              <a:t>Splitting the data into training model and testing model to understand the efficiency of the Machine Learning models.</a:t>
            </a:r>
          </a:p>
          <a:p>
            <a:pPr/>
            <a:r>
              <a:t>The data has been split into 80% training data and 20% testing data manually. </a:t>
            </a:r>
          </a:p>
          <a:p>
            <a:pPr/>
            <a:r>
              <a:t>The obtained results using various metrics are displayed.</a:t>
            </a:r>
          </a:p>
        </p:txBody>
      </p:sp>
      <p:pic>
        <p:nvPicPr>
          <p:cNvPr id="205" name="base model result..png" descr="base model result..png"/>
          <p:cNvPicPr>
            <a:picLocks noChangeAspect="1"/>
          </p:cNvPicPr>
          <p:nvPr>
            <p:ph type="pic" idx="22"/>
          </p:nvPr>
        </p:nvPicPr>
        <p:blipFill>
          <a:blip r:embed="rId2">
            <a:extLst/>
          </a:blip>
          <a:srcRect l="0" t="0" r="0" b="0"/>
          <a:stretch>
            <a:fillRect/>
          </a:stretch>
        </p:blipFill>
        <p:spPr>
          <a:xfrm>
            <a:off x="13329244" y="1263848"/>
            <a:ext cx="8642385" cy="11188205"/>
          </a:xfrm>
          <a:prstGeom prst="rect">
            <a:avLst/>
          </a:prstGeom>
        </p:spPr>
      </p:pic>
      <p:sp>
        <p:nvSpPr>
          <p:cNvPr id="206" name="Machine Learning Models."/>
          <p:cNvSpPr txBox="1"/>
          <p:nvPr>
            <p:ph type="title"/>
          </p:nvPr>
        </p:nvSpPr>
        <p:spPr>
          <a:prstGeom prst="rect">
            <a:avLst/>
          </a:prstGeom>
        </p:spPr>
        <p:txBody>
          <a:bodyPr/>
          <a:lstStyle>
            <a:lvl1pPr defTabSz="1779987">
              <a:defRPr spc="-124" sz="6205"/>
            </a:lvl1pPr>
          </a:lstStyle>
          <a:p>
            <a:pPr/>
            <a:r>
              <a:t>Machine Learning Models.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Manual Feature Engineer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Manual Feature Engineering.</a:t>
            </a:r>
          </a:p>
        </p:txBody>
      </p:sp>
      <p:sp>
        <p:nvSpPr>
          <p:cNvPr id="209" name="Picking the features manually to perform feature engineering.…"/>
          <p:cNvSpPr txBox="1"/>
          <p:nvPr>
            <p:ph type="body" sz="half" idx="1"/>
          </p:nvPr>
        </p:nvSpPr>
        <p:spPr>
          <a:prstGeom prst="rect">
            <a:avLst/>
          </a:prstGeom>
        </p:spPr>
        <p:txBody>
          <a:bodyPr/>
          <a:lstStyle/>
          <a:p>
            <a:pPr marL="548639" indent="-548639" defTabSz="2194505">
              <a:spcBef>
                <a:spcPts val="4000"/>
              </a:spcBef>
              <a:defRPr sz="4319"/>
            </a:pPr>
            <a:r>
              <a:t>Picking the features manually to perform feature engineering.</a:t>
            </a:r>
          </a:p>
          <a:p>
            <a:pPr marL="548639" indent="-548639" defTabSz="2194505">
              <a:spcBef>
                <a:spcPts val="4000"/>
              </a:spcBef>
              <a:defRPr sz="4319"/>
            </a:pPr>
            <a:r>
              <a:t>Selecting the features “Model”, “Make”, “Engine fuel type”, “Transmission type”, “Driven wheels”, “Market category”, “Vehicle size”, “Vehicle style”, “fuel efficiency category”, the manual feature engineering has been performed on unseen data. </a:t>
            </a:r>
          </a:p>
          <a:p>
            <a:pPr marL="548639" indent="-548639" defTabSz="2194505">
              <a:spcBef>
                <a:spcPts val="4000"/>
              </a:spcBef>
              <a:defRPr sz="4319"/>
            </a:pPr>
            <a:r>
              <a:t>The obtained results using various metrics are displayed.</a:t>
            </a:r>
          </a:p>
        </p:txBody>
      </p:sp>
      <p:pic>
        <p:nvPicPr>
          <p:cNvPr id="210" name="manual feature engineering results and metrics.png" descr="manual feature engineering results and metrics.png"/>
          <p:cNvPicPr>
            <a:picLocks noChangeAspect="1"/>
          </p:cNvPicPr>
          <p:nvPr>
            <p:ph type="pic" idx="22"/>
          </p:nvPr>
        </p:nvPicPr>
        <p:blipFill>
          <a:blip r:embed="rId2">
            <a:extLst/>
          </a:blip>
          <a:srcRect l="0" t="0" r="0" b="0"/>
          <a:stretch>
            <a:fillRect/>
          </a:stretch>
        </p:blipFill>
        <p:spPr>
          <a:xfrm>
            <a:off x="12192000" y="3131973"/>
            <a:ext cx="10916874" cy="7451954"/>
          </a:xfrm>
          <a:prstGeom prst="rect">
            <a:avLst/>
          </a:prstGeom>
        </p:spPr>
      </p:pic>
      <p:sp>
        <p:nvSpPr>
          <p:cNvPr id="211" name="Machine Learning Models."/>
          <p:cNvSpPr txBox="1"/>
          <p:nvPr>
            <p:ph type="title"/>
          </p:nvPr>
        </p:nvSpPr>
        <p:spPr>
          <a:prstGeom prst="rect">
            <a:avLst/>
          </a:prstGeom>
        </p:spPr>
        <p:txBody>
          <a:bodyPr/>
          <a:lstStyle>
            <a:lvl1pPr defTabSz="1779987">
              <a:defRPr spc="-124" sz="6205"/>
            </a:lvl1pPr>
          </a:lstStyle>
          <a:p>
            <a:pPr/>
            <a:r>
              <a:t>Machine Learning Models.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tatistical Feature Engineer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421004">
              <a:defRPr sz="2805"/>
            </a:pPr>
            <a:r>
              <a:t>Statistical Feature Engineering </a:t>
            </a:r>
          </a:p>
          <a:p>
            <a:pPr defTabSz="421004">
              <a:defRPr sz="2805"/>
            </a:pPr>
            <a:r>
              <a:t>through correlation.</a:t>
            </a:r>
          </a:p>
        </p:txBody>
      </p:sp>
      <p:sp>
        <p:nvSpPr>
          <p:cNvPr id="214" name="This is the acquired correlation matrix for the statistical feature engineering model.…"/>
          <p:cNvSpPr txBox="1"/>
          <p:nvPr>
            <p:ph type="body" sz="half" idx="1"/>
          </p:nvPr>
        </p:nvSpPr>
        <p:spPr>
          <a:prstGeom prst="rect">
            <a:avLst/>
          </a:prstGeom>
        </p:spPr>
        <p:txBody>
          <a:bodyPr/>
          <a:lstStyle/>
          <a:p>
            <a:pPr/>
            <a:r>
              <a:t>This is the acquired correlation matrix for the statistical feature engineering model.</a:t>
            </a:r>
          </a:p>
          <a:p>
            <a:pPr/>
            <a:r>
              <a:t>The strongest features that correlate with the MSRP are HighwayMPG, CityMPG followed by engine cylinders, engineHP.</a:t>
            </a:r>
          </a:p>
          <a:p>
            <a:pPr/>
            <a:r>
              <a:t>A positive correlation can be observed with the differences in shades.</a:t>
            </a:r>
          </a:p>
        </p:txBody>
      </p:sp>
      <p:pic>
        <p:nvPicPr>
          <p:cNvPr id="215" name="Statistical_Feature_Engineering_Correlation_Matrix.png" descr="Statistical_Feature_Engineering_Correlation_Matrix.png"/>
          <p:cNvPicPr>
            <a:picLocks noChangeAspect="1"/>
          </p:cNvPicPr>
          <p:nvPr>
            <p:ph type="pic" idx="22"/>
          </p:nvPr>
        </p:nvPicPr>
        <p:blipFill>
          <a:blip r:embed="rId2">
            <a:extLst/>
          </a:blip>
          <a:srcRect l="1212" t="0" r="1212" b="0"/>
          <a:stretch>
            <a:fillRect/>
          </a:stretch>
        </p:blipFill>
        <p:spPr>
          <a:xfrm>
            <a:off x="12192000" y="1263848"/>
            <a:ext cx="10916874" cy="11188205"/>
          </a:xfrm>
          <a:prstGeom prst="rect">
            <a:avLst/>
          </a:prstGeom>
        </p:spPr>
      </p:pic>
      <p:sp>
        <p:nvSpPr>
          <p:cNvPr id="216" name="Machine Learning Models."/>
          <p:cNvSpPr txBox="1"/>
          <p:nvPr>
            <p:ph type="title"/>
          </p:nvPr>
        </p:nvSpPr>
        <p:spPr>
          <a:prstGeom prst="rect">
            <a:avLst/>
          </a:prstGeom>
        </p:spPr>
        <p:txBody>
          <a:bodyPr/>
          <a:lstStyle>
            <a:lvl1pPr defTabSz="1779987">
              <a:defRPr spc="-124" sz="6205"/>
            </a:lvl1pPr>
          </a:lstStyle>
          <a:p>
            <a:pPr/>
            <a:r>
              <a:t>Machine Learning Models.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tatistical Feature Engineer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421004">
              <a:defRPr sz="2805"/>
            </a:pPr>
            <a:r>
              <a:t>Statistical Feature Engineering </a:t>
            </a:r>
          </a:p>
          <a:p>
            <a:pPr defTabSz="421004">
              <a:defRPr sz="2805"/>
            </a:pPr>
            <a:r>
              <a:t>through correlation.</a:t>
            </a:r>
          </a:p>
        </p:txBody>
      </p:sp>
      <p:sp>
        <p:nvSpPr>
          <p:cNvPr id="219" name="Correlation helps in representing and understanding the strength of correlation between the targeted feature, “MSRP” and other features.…"/>
          <p:cNvSpPr txBox="1"/>
          <p:nvPr>
            <p:ph type="body" sz="half" idx="1"/>
          </p:nvPr>
        </p:nvSpPr>
        <p:spPr>
          <a:prstGeom prst="rect">
            <a:avLst/>
          </a:prstGeom>
        </p:spPr>
        <p:txBody>
          <a:bodyPr/>
          <a:lstStyle/>
          <a:p>
            <a:pPr marL="505968" indent="-505968" defTabSz="2023821">
              <a:spcBef>
                <a:spcPts val="3700"/>
              </a:spcBef>
              <a:defRPr sz="3984"/>
            </a:pPr>
            <a:r>
              <a:t>Correlation helps in representing and understanding the strength of correlation between the targeted feature, “MSRP” and other features.</a:t>
            </a:r>
          </a:p>
          <a:p>
            <a:pPr marL="505968" indent="-505968" defTabSz="2023821">
              <a:spcBef>
                <a:spcPts val="3700"/>
              </a:spcBef>
              <a:defRPr sz="3984"/>
            </a:pPr>
            <a:r>
              <a:t>Selecting features “Model”, “Make”, “Engine fuel type”, “Transmission type”, “Driven wheels”, “Market category”, “Vehicle size”, “Vehicle style”, “fuel efficiency category”, the statistical feature engineering using correlation has been performed on unseen data.</a:t>
            </a:r>
          </a:p>
          <a:p>
            <a:pPr marL="505968" indent="-505968" defTabSz="2023821">
              <a:spcBef>
                <a:spcPts val="3700"/>
              </a:spcBef>
              <a:defRPr sz="3984"/>
            </a:pPr>
            <a:r>
              <a:t>The obtained results using various metrics are displayed.</a:t>
            </a:r>
          </a:p>
        </p:txBody>
      </p:sp>
      <p:pic>
        <p:nvPicPr>
          <p:cNvPr id="220" name="Statistical Feature Engineering Correlation metrics and results.png" descr="Statistical Feature Engineering Correlation metrics and results.png"/>
          <p:cNvPicPr>
            <a:picLocks noChangeAspect="1"/>
          </p:cNvPicPr>
          <p:nvPr>
            <p:ph type="pic" idx="22"/>
          </p:nvPr>
        </p:nvPicPr>
        <p:blipFill>
          <a:blip r:embed="rId2">
            <a:extLst/>
          </a:blip>
          <a:srcRect l="0" t="0" r="0" b="0"/>
          <a:stretch>
            <a:fillRect/>
          </a:stretch>
        </p:blipFill>
        <p:spPr>
          <a:xfrm>
            <a:off x="12191999" y="4311756"/>
            <a:ext cx="10916875" cy="4982412"/>
          </a:xfrm>
          <a:prstGeom prst="rect">
            <a:avLst/>
          </a:prstGeom>
        </p:spPr>
      </p:pic>
      <p:sp>
        <p:nvSpPr>
          <p:cNvPr id="221" name="Machine Learning Models"/>
          <p:cNvSpPr txBox="1"/>
          <p:nvPr>
            <p:ph type="title"/>
          </p:nvPr>
        </p:nvSpPr>
        <p:spPr>
          <a:prstGeom prst="rect">
            <a:avLst/>
          </a:prstGeom>
        </p:spPr>
        <p:txBody>
          <a:bodyPr/>
          <a:lstStyle>
            <a:lvl1pPr defTabSz="1828754">
              <a:defRPr spc="-127" sz="6375"/>
            </a:lvl1pPr>
          </a:lstStyle>
          <a:p>
            <a:pPr/>
            <a:r>
              <a:t>Machine Learning Models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