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63" r:id="rId2"/>
    <p:sldId id="464" r:id="rId3"/>
    <p:sldId id="465" r:id="rId4"/>
    <p:sldId id="466" r:id="rId5"/>
    <p:sldId id="467" r:id="rId6"/>
    <p:sldId id="468" r:id="rId7"/>
    <p:sldId id="469"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82" r:id="rId21"/>
    <p:sldId id="483" r:id="rId22"/>
    <p:sldId id="484" r:id="rId23"/>
    <p:sldId id="485" r:id="rId24"/>
    <p:sldId id="48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p:scale>
          <a:sx n="77" d="100"/>
          <a:sy n="77" d="100"/>
        </p:scale>
        <p:origin x="-117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48660C-7B06-40CD-83E6-EDCBB167E914}" type="datetimeFigureOut">
              <a:rPr lang="en-US" smtClean="0"/>
              <a:pPr/>
              <a:t>11/2/2017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703E1F-A03C-49A9-AB3D-D3A815A67546}" type="slidenum">
              <a:rPr lang="en-US" smtClean="0"/>
              <a:pPr/>
              <a:t>‹#›</a:t>
            </a:fld>
            <a:endParaRPr lang="en-US"/>
          </a:p>
        </p:txBody>
      </p:sp>
    </p:spTree>
    <p:extLst>
      <p:ext uri="{BB962C8B-B14F-4D97-AF65-F5344CB8AC3E}">
        <p14:creationId xmlns:p14="http://schemas.microsoft.com/office/powerpoint/2010/main" val="2936845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13683F-B5F2-42BC-A207-18E442F34680}"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22AB9-671D-4C83-B905-773D2C634E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3683F-B5F2-42BC-A207-18E442F34680}"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22AB9-671D-4C83-B905-773D2C634E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3683F-B5F2-42BC-A207-18E442F34680}"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22AB9-671D-4C83-B905-773D2C634E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3683F-B5F2-42BC-A207-18E442F34680}"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22AB9-671D-4C83-B905-773D2C634E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3683F-B5F2-42BC-A207-18E442F34680}"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22AB9-671D-4C83-B905-773D2C634E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13683F-B5F2-42BC-A207-18E442F34680}"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22AB9-671D-4C83-B905-773D2C634E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3683F-B5F2-42BC-A207-18E442F34680}" type="datetimeFigureOut">
              <a:rPr lang="en-US" smtClean="0"/>
              <a:pPr/>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F22AB9-671D-4C83-B905-773D2C634E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3683F-B5F2-42BC-A207-18E442F34680}" type="datetimeFigureOut">
              <a:rPr lang="en-US" smtClean="0"/>
              <a:pPr/>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F22AB9-671D-4C83-B905-773D2C634E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683F-B5F2-42BC-A207-18E442F34680}" type="datetimeFigureOut">
              <a:rPr lang="en-US" smtClean="0"/>
              <a:pPr/>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F22AB9-671D-4C83-B905-773D2C634E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3683F-B5F2-42BC-A207-18E442F34680}"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22AB9-671D-4C83-B905-773D2C634E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3683F-B5F2-42BC-A207-18E442F34680}"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22AB9-671D-4C83-B905-773D2C634E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3683F-B5F2-42BC-A207-18E442F34680}" type="datetimeFigureOut">
              <a:rPr lang="en-US" smtClean="0"/>
              <a:pPr/>
              <a:t>11/2/2017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22AB9-671D-4C83-B905-773D2C634E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B-Tree</a:t>
            </a:r>
            <a:endParaRPr lang="en-US" dirty="0">
              <a:effectLst>
                <a:outerShdw blurRad="38100" dist="38100" dir="2700000" algn="tl">
                  <a:srgbClr val="000000">
                    <a:alpha val="43137"/>
                  </a:srgbClr>
                </a:outerShdw>
              </a:effectLst>
            </a:endParaRPr>
          </a:p>
        </p:txBody>
      </p:sp>
      <p:sp>
        <p:nvSpPr>
          <p:cNvPr id="7171" name="Rectangle 3"/>
          <p:cNvSpPr>
            <a:spLocks noGrp="1" noChangeArrowheads="1"/>
          </p:cNvSpPr>
          <p:nvPr>
            <p:ph idx="1"/>
          </p:nvPr>
        </p:nvSpPr>
        <p:spPr>
          <a:xfrm>
            <a:off x="457200" y="1447800"/>
            <a:ext cx="8458200" cy="4876800"/>
          </a:xfrm>
        </p:spPr>
        <p:txBody>
          <a:bodyPr>
            <a:noAutofit/>
          </a:bodyPr>
          <a:lstStyle/>
          <a:p>
            <a:r>
              <a:rPr lang="en-US" sz="2500" dirty="0">
                <a:latin typeface="Times New Roman" pitchFamily="18" charset="0"/>
                <a:cs typeface="Times New Roman" pitchFamily="18" charset="0"/>
              </a:rPr>
              <a:t>A B-tree of order </a:t>
            </a:r>
            <a:r>
              <a:rPr lang="en-US" sz="2500" i="1" dirty="0">
                <a:latin typeface="Times New Roman" pitchFamily="18" charset="0"/>
                <a:cs typeface="Times New Roman" pitchFamily="18" charset="0"/>
              </a:rPr>
              <a:t>m</a:t>
            </a:r>
            <a:r>
              <a:rPr lang="en-US" sz="2500" dirty="0">
                <a:latin typeface="Times New Roman" pitchFamily="18" charset="0"/>
                <a:cs typeface="Times New Roman" pitchFamily="18" charset="0"/>
              </a:rPr>
              <a:t> is an </a:t>
            </a:r>
            <a:r>
              <a:rPr lang="en-US" sz="2500" i="1" dirty="0">
                <a:latin typeface="Times New Roman" pitchFamily="18" charset="0"/>
                <a:cs typeface="Times New Roman" pitchFamily="18" charset="0"/>
              </a:rPr>
              <a:t>m</a:t>
            </a:r>
            <a:r>
              <a:rPr lang="en-US" sz="2500" dirty="0">
                <a:latin typeface="Times New Roman" pitchFamily="18" charset="0"/>
                <a:cs typeface="Times New Roman" pitchFamily="18" charset="0"/>
              </a:rPr>
              <a:t>-way tree (i.e., a tree where each node may have up to </a:t>
            </a:r>
            <a:r>
              <a:rPr lang="en-US" sz="2500" i="1" dirty="0">
                <a:latin typeface="Times New Roman" pitchFamily="18" charset="0"/>
                <a:cs typeface="Times New Roman" pitchFamily="18" charset="0"/>
              </a:rPr>
              <a:t>m</a:t>
            </a:r>
            <a:r>
              <a:rPr lang="en-US" sz="2500" dirty="0">
                <a:latin typeface="Times New Roman" pitchFamily="18" charset="0"/>
                <a:cs typeface="Times New Roman" pitchFamily="18" charset="0"/>
              </a:rPr>
              <a:t> children) in which:</a:t>
            </a:r>
          </a:p>
          <a:p>
            <a:pPr lvl="1">
              <a:buClr>
                <a:schemeClr val="tx1"/>
              </a:buClr>
              <a:buFont typeface="Symbol" pitchFamily="18" charset="2"/>
              <a:buNone/>
            </a:pPr>
            <a:r>
              <a:rPr lang="en-US" sz="2300" dirty="0">
                <a:latin typeface="Times New Roman" pitchFamily="18" charset="0"/>
                <a:cs typeface="Times New Roman" pitchFamily="18" charset="0"/>
              </a:rPr>
              <a:t>1.	the number of keys in each non-leaf node is one less than the number of its children and these keys partition the keys in the children in the fashion of a search tree</a:t>
            </a:r>
          </a:p>
          <a:p>
            <a:pPr lvl="1">
              <a:buClr>
                <a:schemeClr val="tx1"/>
              </a:buClr>
              <a:buFont typeface="Symbol" pitchFamily="18" charset="2"/>
              <a:buNone/>
            </a:pPr>
            <a:r>
              <a:rPr lang="en-US" sz="2300" dirty="0">
                <a:latin typeface="Times New Roman" pitchFamily="18" charset="0"/>
                <a:cs typeface="Times New Roman" pitchFamily="18" charset="0"/>
              </a:rPr>
              <a:t>2.	all leaves are on the same level</a:t>
            </a:r>
          </a:p>
          <a:p>
            <a:pPr lvl="1">
              <a:buClr>
                <a:schemeClr val="tx1"/>
              </a:buClr>
              <a:buFont typeface="Symbol" pitchFamily="18" charset="2"/>
              <a:buNone/>
            </a:pPr>
            <a:r>
              <a:rPr lang="en-US" sz="2300" dirty="0">
                <a:latin typeface="Times New Roman" pitchFamily="18" charset="0"/>
                <a:cs typeface="Times New Roman" pitchFamily="18" charset="0"/>
              </a:rPr>
              <a:t>3.	all non-leaf nodes except the root have at least </a:t>
            </a:r>
            <a:r>
              <a:rPr lang="en-US" sz="2300" dirty="0">
                <a:latin typeface="Times New Roman" pitchFamily="18" charset="0"/>
                <a:cs typeface="Times New Roman" pitchFamily="18" charset="0"/>
                <a:sym typeface="Symbol" pitchFamily="18" charset="2"/>
              </a:rPr>
              <a:t></a:t>
            </a:r>
            <a:r>
              <a:rPr lang="en-US" sz="2300" i="1" dirty="0">
                <a:latin typeface="Times New Roman" pitchFamily="18" charset="0"/>
                <a:cs typeface="Times New Roman" pitchFamily="18" charset="0"/>
              </a:rPr>
              <a:t>m </a:t>
            </a:r>
            <a:r>
              <a:rPr lang="en-US" sz="2300" dirty="0">
                <a:latin typeface="Times New Roman" pitchFamily="18" charset="0"/>
                <a:cs typeface="Times New Roman" pitchFamily="18" charset="0"/>
              </a:rPr>
              <a:t>/ 2</a:t>
            </a:r>
            <a:r>
              <a:rPr lang="en-US" sz="2300" dirty="0">
                <a:latin typeface="Times New Roman" pitchFamily="18" charset="0"/>
                <a:cs typeface="Times New Roman" pitchFamily="18" charset="0"/>
                <a:sym typeface="Symbol" pitchFamily="18" charset="2"/>
              </a:rPr>
              <a:t></a:t>
            </a:r>
            <a:r>
              <a:rPr lang="en-US" sz="2300" dirty="0">
                <a:latin typeface="Times New Roman" pitchFamily="18" charset="0"/>
                <a:cs typeface="Times New Roman" pitchFamily="18" charset="0"/>
              </a:rPr>
              <a:t> children</a:t>
            </a:r>
          </a:p>
          <a:p>
            <a:pPr lvl="1">
              <a:buClr>
                <a:schemeClr val="tx1"/>
              </a:buClr>
              <a:buFont typeface="Symbol" pitchFamily="18" charset="2"/>
              <a:buNone/>
            </a:pPr>
            <a:r>
              <a:rPr lang="en-US" sz="2300" dirty="0">
                <a:latin typeface="Times New Roman" pitchFamily="18" charset="0"/>
                <a:cs typeface="Times New Roman" pitchFamily="18" charset="0"/>
              </a:rPr>
              <a:t>4.	the root is either a leaf node, or it has from two to </a:t>
            </a:r>
            <a:r>
              <a:rPr lang="en-US" sz="2300" i="1" dirty="0">
                <a:latin typeface="Times New Roman" pitchFamily="18" charset="0"/>
                <a:cs typeface="Times New Roman" pitchFamily="18" charset="0"/>
              </a:rPr>
              <a:t>m</a:t>
            </a:r>
            <a:r>
              <a:rPr lang="en-US" sz="2300" dirty="0">
                <a:latin typeface="Times New Roman" pitchFamily="18" charset="0"/>
                <a:cs typeface="Times New Roman" pitchFamily="18" charset="0"/>
              </a:rPr>
              <a:t> children</a:t>
            </a:r>
          </a:p>
          <a:p>
            <a:pPr lvl="1">
              <a:buClr>
                <a:schemeClr val="tx1"/>
              </a:buClr>
              <a:buFont typeface="Symbol" pitchFamily="18" charset="2"/>
              <a:buNone/>
            </a:pPr>
            <a:r>
              <a:rPr lang="en-US" sz="2300" dirty="0">
                <a:latin typeface="Times New Roman" pitchFamily="18" charset="0"/>
                <a:cs typeface="Times New Roman" pitchFamily="18" charset="0"/>
              </a:rPr>
              <a:t>5.	a leaf node contains no more than </a:t>
            </a:r>
            <a:r>
              <a:rPr lang="en-US" sz="2300" i="1" dirty="0">
                <a:latin typeface="Times New Roman" pitchFamily="18" charset="0"/>
                <a:cs typeface="Times New Roman" pitchFamily="18" charset="0"/>
              </a:rPr>
              <a:t>m</a:t>
            </a:r>
            <a:r>
              <a:rPr lang="en-US" sz="2300" dirty="0">
                <a:latin typeface="Times New Roman" pitchFamily="18" charset="0"/>
                <a:cs typeface="Times New Roman" pitchFamily="18" charset="0"/>
              </a:rPr>
              <a:t> – 1 keys</a:t>
            </a:r>
          </a:p>
          <a:p>
            <a:r>
              <a:rPr lang="en-US" sz="2400" dirty="0">
                <a:latin typeface="Times New Roman" pitchFamily="18" charset="0"/>
                <a:cs typeface="Times New Roman" pitchFamily="18" charset="0"/>
              </a:rPr>
              <a:t>The number </a:t>
            </a:r>
            <a:r>
              <a:rPr lang="en-US" sz="2400" i="1" dirty="0">
                <a:latin typeface="Times New Roman" pitchFamily="18" charset="0"/>
                <a:cs typeface="Times New Roman" pitchFamily="18" charset="0"/>
              </a:rPr>
              <a:t>m</a:t>
            </a:r>
            <a:r>
              <a:rPr lang="en-US" sz="2400" dirty="0">
                <a:latin typeface="Times New Roman" pitchFamily="18" charset="0"/>
                <a:cs typeface="Times New Roman" pitchFamily="18" charset="0"/>
              </a:rPr>
              <a:t> should always be </a:t>
            </a:r>
            <a:r>
              <a:rPr lang="en-US" sz="2400" dirty="0" smtClean="0">
                <a:solidFill>
                  <a:srgbClr val="FF0000"/>
                </a:solidFill>
                <a:latin typeface="Times New Roman" pitchFamily="18" charset="0"/>
                <a:cs typeface="Times New Roman" pitchFamily="18" charset="0"/>
              </a:rPr>
              <a:t>odd</a:t>
            </a:r>
          </a:p>
          <a:p>
            <a:r>
              <a:rPr lang="en-US" sz="2400" dirty="0" smtClean="0">
                <a:latin typeface="Times New Roman" pitchFamily="18" charset="0"/>
                <a:cs typeface="Times New Roman" pitchFamily="18" charset="0"/>
              </a:rPr>
              <a:t>Maximum elements in a B-Tree of order </a:t>
            </a:r>
            <a:r>
              <a:rPr lang="en-US" sz="2400" i="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and height </a:t>
            </a:r>
            <a:r>
              <a:rPr lang="en-US" sz="2400" i="1" dirty="0" smtClean="0">
                <a:latin typeface="Times New Roman" pitchFamily="18" charset="0"/>
                <a:cs typeface="Times New Roman" pitchFamily="18" charset="0"/>
              </a:rPr>
              <a:t>h</a:t>
            </a:r>
            <a:r>
              <a:rPr lang="en-US" sz="2400" dirty="0" smtClean="0">
                <a:latin typeface="Times New Roman" pitchFamily="18" charset="0"/>
                <a:cs typeface="Times New Roman" pitchFamily="18" charset="0"/>
              </a:rPr>
              <a:t>: </a:t>
            </a:r>
            <a:r>
              <a:rPr lang="en-US" sz="2400" b="1" i="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sz="2400" b="1" i="1"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a:t>
            </a:r>
            <a:r>
              <a:rPr lang="en-US" sz="2400" b="1" i="1" baseline="30000"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h</a:t>
            </a:r>
            <a:r>
              <a:rPr lang="en-US" sz="2400" b="1" i="1" baseline="300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i="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2400" b="1" i="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945313" y="3760788"/>
            <a:ext cx="207327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387" name="Rectangle 3"/>
          <p:cNvSpPr>
            <a:spLocks noChangeArrowheads="1"/>
          </p:cNvSpPr>
          <p:nvPr/>
        </p:nvSpPr>
        <p:spPr bwMode="auto">
          <a:xfrm>
            <a:off x="6935788" y="3754438"/>
            <a:ext cx="1524000"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388" name="Rectangle 4"/>
          <p:cNvSpPr>
            <a:spLocks noChangeArrowheads="1"/>
          </p:cNvSpPr>
          <p:nvPr/>
        </p:nvSpPr>
        <p:spPr bwMode="auto">
          <a:xfrm>
            <a:off x="4692650" y="3760788"/>
            <a:ext cx="207327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389" name="Rectangle 5"/>
          <p:cNvSpPr>
            <a:spLocks noChangeArrowheads="1"/>
          </p:cNvSpPr>
          <p:nvPr/>
        </p:nvSpPr>
        <p:spPr bwMode="auto">
          <a:xfrm>
            <a:off x="5243513" y="3756025"/>
            <a:ext cx="1524000" cy="5794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390" name="Rectangle 6"/>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Constructing a B-tree (contd.)</a:t>
            </a:r>
          </a:p>
        </p:txBody>
      </p:sp>
      <p:sp>
        <p:nvSpPr>
          <p:cNvPr id="16391" name="Text Box 7"/>
          <p:cNvSpPr txBox="1">
            <a:spLocks noChangeArrowheads="1"/>
          </p:cNvSpPr>
          <p:nvPr/>
        </p:nvSpPr>
        <p:spPr bwMode="auto">
          <a:xfrm rot="-5400000">
            <a:off x="-2438400" y="3030538"/>
            <a:ext cx="5689600" cy="431800"/>
          </a:xfrm>
          <a:prstGeom prst="rect">
            <a:avLst/>
          </a:prstGeom>
          <a:noFill/>
          <a:ln w="12700">
            <a:solidFill>
              <a:schemeClr val="folHlink"/>
            </a:solidFill>
            <a:miter lim="800000"/>
            <a:headEnd type="none" w="sm" len="sm"/>
            <a:tailEnd type="none" w="sm" len="sm"/>
          </a:ln>
          <a:effectLst/>
        </p:spPr>
        <p:txBody>
          <a:bodyPr vert="eaVert">
            <a:spAutoFit/>
          </a:bodyPr>
          <a:lstStyle/>
          <a:p>
            <a:pPr algn="r">
              <a:lnSpc>
                <a:spcPct val="90000"/>
              </a:lnSpc>
              <a:spcBef>
                <a:spcPct val="20000"/>
              </a:spcBef>
            </a:pPr>
            <a:r>
              <a:rPr lang="en-US" sz="2000" b="1">
                <a:solidFill>
                  <a:schemeClr val="folHlink"/>
                </a:solidFill>
                <a:latin typeface="Arial" charset="0"/>
              </a:rPr>
              <a:t>1  12  8  2</a:t>
            </a:r>
            <a:r>
              <a:rPr lang="en-US" sz="2000" b="1">
                <a:latin typeface="Arial" charset="0"/>
              </a:rPr>
              <a:t>  </a:t>
            </a:r>
            <a:r>
              <a:rPr lang="en-US" sz="2000" b="1">
                <a:solidFill>
                  <a:schemeClr val="folHlink"/>
                </a:solidFill>
                <a:latin typeface="Arial" charset="0"/>
              </a:rPr>
              <a:t>25</a:t>
            </a:r>
            <a:r>
              <a:rPr lang="en-US" sz="2000" b="1">
                <a:latin typeface="Arial" charset="0"/>
              </a:rPr>
              <a:t>  </a:t>
            </a:r>
            <a:r>
              <a:rPr lang="en-US" sz="2000" b="1">
                <a:solidFill>
                  <a:schemeClr val="folHlink"/>
                </a:solidFill>
                <a:latin typeface="Arial" charset="0"/>
              </a:rPr>
              <a:t>6  14  28  17  7  52  16  48  68  3  </a:t>
            </a:r>
            <a:r>
              <a:rPr lang="en-US" sz="2000" b="1">
                <a:latin typeface="Arial" charset="0"/>
              </a:rPr>
              <a:t>26  29  53  55</a:t>
            </a:r>
            <a:r>
              <a:rPr lang="en-US" sz="2000" b="1">
                <a:solidFill>
                  <a:schemeClr val="folHlink"/>
                </a:solidFill>
                <a:latin typeface="Arial" charset="0"/>
              </a:rPr>
              <a:t>  45</a:t>
            </a:r>
          </a:p>
        </p:txBody>
      </p:sp>
      <p:sp>
        <p:nvSpPr>
          <p:cNvPr id="16392" name="Rectangle 8"/>
          <p:cNvSpPr>
            <a:spLocks noChangeArrowheads="1"/>
          </p:cNvSpPr>
          <p:nvPr/>
        </p:nvSpPr>
        <p:spPr bwMode="auto">
          <a:xfrm>
            <a:off x="887413" y="1706563"/>
            <a:ext cx="5276850" cy="457200"/>
          </a:xfrm>
          <a:prstGeom prst="rect">
            <a:avLst/>
          </a:prstGeom>
          <a:noFill/>
          <a:ln w="12700">
            <a:noFill/>
            <a:miter lim="800000"/>
            <a:headEnd type="none" w="sm" len="sm"/>
            <a:tailEnd type="none" w="sm" len="sm"/>
          </a:ln>
          <a:effectLst/>
        </p:spPr>
        <p:txBody>
          <a:bodyPr wrap="none">
            <a:spAutoFit/>
          </a:bodyPr>
          <a:lstStyle/>
          <a:p>
            <a:pPr>
              <a:spcBef>
                <a:spcPct val="50000"/>
              </a:spcBef>
            </a:pPr>
            <a:r>
              <a:rPr lang="en-US" sz="2400">
                <a:latin typeface="Times New Roman" pitchFamily="18" charset="0"/>
              </a:rPr>
              <a:t>Add 26, 29, 53, 55 then go into the leaves</a:t>
            </a:r>
          </a:p>
        </p:txBody>
      </p:sp>
      <p:sp>
        <p:nvSpPr>
          <p:cNvPr id="16393" name="Rectangle 9"/>
          <p:cNvSpPr>
            <a:spLocks noChangeArrowheads="1"/>
          </p:cNvSpPr>
          <p:nvPr/>
        </p:nvSpPr>
        <p:spPr bwMode="auto">
          <a:xfrm>
            <a:off x="3506788" y="2478088"/>
            <a:ext cx="207327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394" name="Rectangle 10"/>
          <p:cNvSpPr>
            <a:spLocks noChangeArrowheads="1"/>
          </p:cNvSpPr>
          <p:nvPr/>
        </p:nvSpPr>
        <p:spPr bwMode="auto">
          <a:xfrm>
            <a:off x="5094288" y="253841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48</a:t>
            </a:r>
          </a:p>
        </p:txBody>
      </p:sp>
      <p:sp>
        <p:nvSpPr>
          <p:cNvPr id="16395" name="Rectangle 11"/>
          <p:cNvSpPr>
            <a:spLocks noChangeArrowheads="1"/>
          </p:cNvSpPr>
          <p:nvPr/>
        </p:nvSpPr>
        <p:spPr bwMode="auto">
          <a:xfrm>
            <a:off x="4608513" y="254000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17</a:t>
            </a:r>
          </a:p>
        </p:txBody>
      </p:sp>
      <p:sp>
        <p:nvSpPr>
          <p:cNvPr id="16396" name="Rectangle 12"/>
          <p:cNvSpPr>
            <a:spLocks noChangeArrowheads="1"/>
          </p:cNvSpPr>
          <p:nvPr/>
        </p:nvSpPr>
        <p:spPr bwMode="auto">
          <a:xfrm>
            <a:off x="4090988" y="254158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8</a:t>
            </a:r>
          </a:p>
        </p:txBody>
      </p:sp>
      <p:sp>
        <p:nvSpPr>
          <p:cNvPr id="16397" name="Rectangle 13"/>
          <p:cNvSpPr>
            <a:spLocks noChangeArrowheads="1"/>
          </p:cNvSpPr>
          <p:nvPr/>
        </p:nvSpPr>
        <p:spPr bwMode="auto">
          <a:xfrm>
            <a:off x="3575050" y="2543175"/>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3</a:t>
            </a:r>
          </a:p>
        </p:txBody>
      </p:sp>
      <p:sp>
        <p:nvSpPr>
          <p:cNvPr id="16398" name="Rectangle 14"/>
          <p:cNvSpPr>
            <a:spLocks noChangeArrowheads="1"/>
          </p:cNvSpPr>
          <p:nvPr/>
        </p:nvSpPr>
        <p:spPr bwMode="auto">
          <a:xfrm>
            <a:off x="657225" y="3751263"/>
            <a:ext cx="105092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399" name="Rectangle 15"/>
          <p:cNvSpPr>
            <a:spLocks noChangeArrowheads="1"/>
          </p:cNvSpPr>
          <p:nvPr/>
        </p:nvSpPr>
        <p:spPr bwMode="auto">
          <a:xfrm>
            <a:off x="715963" y="382746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a:t>
            </a:r>
          </a:p>
        </p:txBody>
      </p:sp>
      <p:sp>
        <p:nvSpPr>
          <p:cNvPr id="16400" name="Rectangle 16"/>
          <p:cNvSpPr>
            <a:spLocks noChangeArrowheads="1"/>
          </p:cNvSpPr>
          <p:nvPr/>
        </p:nvSpPr>
        <p:spPr bwMode="auto">
          <a:xfrm>
            <a:off x="1220788" y="382746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a:t>
            </a:r>
          </a:p>
        </p:txBody>
      </p:sp>
      <p:sp>
        <p:nvSpPr>
          <p:cNvPr id="16401" name="Rectangle 17"/>
          <p:cNvSpPr>
            <a:spLocks noChangeArrowheads="1"/>
          </p:cNvSpPr>
          <p:nvPr/>
        </p:nvSpPr>
        <p:spPr bwMode="auto">
          <a:xfrm>
            <a:off x="1858963" y="3751263"/>
            <a:ext cx="105092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402" name="Rectangle 18"/>
          <p:cNvSpPr>
            <a:spLocks noChangeArrowheads="1"/>
          </p:cNvSpPr>
          <p:nvPr/>
        </p:nvSpPr>
        <p:spPr bwMode="auto">
          <a:xfrm>
            <a:off x="1917700" y="382746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6</a:t>
            </a:r>
          </a:p>
        </p:txBody>
      </p:sp>
      <p:sp>
        <p:nvSpPr>
          <p:cNvPr id="16403" name="Rectangle 19"/>
          <p:cNvSpPr>
            <a:spLocks noChangeArrowheads="1"/>
          </p:cNvSpPr>
          <p:nvPr/>
        </p:nvSpPr>
        <p:spPr bwMode="auto">
          <a:xfrm>
            <a:off x="2422525" y="382746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7</a:t>
            </a:r>
          </a:p>
        </p:txBody>
      </p:sp>
      <p:sp>
        <p:nvSpPr>
          <p:cNvPr id="16404" name="Rectangle 20"/>
          <p:cNvSpPr>
            <a:spLocks noChangeArrowheads="1"/>
          </p:cNvSpPr>
          <p:nvPr/>
        </p:nvSpPr>
        <p:spPr bwMode="auto">
          <a:xfrm>
            <a:off x="7224713" y="3752850"/>
            <a:ext cx="1050925" cy="5794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405" name="Rectangle 21"/>
          <p:cNvSpPr>
            <a:spLocks noChangeArrowheads="1"/>
          </p:cNvSpPr>
          <p:nvPr/>
        </p:nvSpPr>
        <p:spPr bwMode="auto">
          <a:xfrm>
            <a:off x="7283450" y="382905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52</a:t>
            </a:r>
          </a:p>
        </p:txBody>
      </p:sp>
      <p:sp>
        <p:nvSpPr>
          <p:cNvPr id="16406" name="Rectangle 22"/>
          <p:cNvSpPr>
            <a:spLocks noChangeArrowheads="1"/>
          </p:cNvSpPr>
          <p:nvPr/>
        </p:nvSpPr>
        <p:spPr bwMode="auto">
          <a:xfrm>
            <a:off x="7788275" y="382905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68</a:t>
            </a:r>
          </a:p>
        </p:txBody>
      </p:sp>
      <p:sp>
        <p:nvSpPr>
          <p:cNvPr id="16407" name="Rectangle 23"/>
          <p:cNvSpPr>
            <a:spLocks noChangeArrowheads="1"/>
          </p:cNvSpPr>
          <p:nvPr/>
        </p:nvSpPr>
        <p:spPr bwMode="auto">
          <a:xfrm>
            <a:off x="5516563" y="3752850"/>
            <a:ext cx="1050925" cy="5794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408" name="Rectangle 24"/>
          <p:cNvSpPr>
            <a:spLocks noChangeArrowheads="1"/>
          </p:cNvSpPr>
          <p:nvPr/>
        </p:nvSpPr>
        <p:spPr bwMode="auto">
          <a:xfrm>
            <a:off x="5575300" y="382905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25</a:t>
            </a:r>
          </a:p>
        </p:txBody>
      </p:sp>
      <p:sp>
        <p:nvSpPr>
          <p:cNvPr id="16409" name="Rectangle 25"/>
          <p:cNvSpPr>
            <a:spLocks noChangeArrowheads="1"/>
          </p:cNvSpPr>
          <p:nvPr/>
        </p:nvSpPr>
        <p:spPr bwMode="auto">
          <a:xfrm>
            <a:off x="6080125" y="382905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28</a:t>
            </a:r>
          </a:p>
        </p:txBody>
      </p:sp>
      <p:sp>
        <p:nvSpPr>
          <p:cNvPr id="16410" name="Rectangle 26"/>
          <p:cNvSpPr>
            <a:spLocks noChangeArrowheads="1"/>
          </p:cNvSpPr>
          <p:nvPr/>
        </p:nvSpPr>
        <p:spPr bwMode="auto">
          <a:xfrm>
            <a:off x="3048000" y="3756025"/>
            <a:ext cx="1524000" cy="5794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411" name="Rectangle 27"/>
          <p:cNvSpPr>
            <a:spLocks noChangeArrowheads="1"/>
          </p:cNvSpPr>
          <p:nvPr/>
        </p:nvSpPr>
        <p:spPr bwMode="auto">
          <a:xfrm>
            <a:off x="4098925" y="381476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16</a:t>
            </a:r>
          </a:p>
        </p:txBody>
      </p:sp>
      <p:sp>
        <p:nvSpPr>
          <p:cNvPr id="16412" name="Rectangle 28"/>
          <p:cNvSpPr>
            <a:spLocks noChangeArrowheads="1"/>
          </p:cNvSpPr>
          <p:nvPr/>
        </p:nvSpPr>
        <p:spPr bwMode="auto">
          <a:xfrm>
            <a:off x="3613150" y="381635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14</a:t>
            </a:r>
          </a:p>
        </p:txBody>
      </p:sp>
      <p:sp>
        <p:nvSpPr>
          <p:cNvPr id="16413" name="Rectangle 29"/>
          <p:cNvSpPr>
            <a:spLocks noChangeArrowheads="1"/>
          </p:cNvSpPr>
          <p:nvPr/>
        </p:nvSpPr>
        <p:spPr bwMode="auto">
          <a:xfrm>
            <a:off x="3111500" y="381793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12</a:t>
            </a:r>
          </a:p>
        </p:txBody>
      </p:sp>
      <p:sp>
        <p:nvSpPr>
          <p:cNvPr id="16414" name="Line 30"/>
          <p:cNvSpPr>
            <a:spLocks noChangeShapeType="1"/>
          </p:cNvSpPr>
          <p:nvPr/>
        </p:nvSpPr>
        <p:spPr bwMode="auto">
          <a:xfrm flipH="1">
            <a:off x="1371600" y="3048000"/>
            <a:ext cx="2133600" cy="701675"/>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6415" name="Line 31"/>
          <p:cNvSpPr>
            <a:spLocks noChangeShapeType="1"/>
          </p:cNvSpPr>
          <p:nvPr/>
        </p:nvSpPr>
        <p:spPr bwMode="auto">
          <a:xfrm flipH="1">
            <a:off x="2682875" y="3048000"/>
            <a:ext cx="1339850" cy="701675"/>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16416" name="Line 32"/>
          <p:cNvSpPr>
            <a:spLocks noChangeShapeType="1"/>
          </p:cNvSpPr>
          <p:nvPr/>
        </p:nvSpPr>
        <p:spPr bwMode="auto">
          <a:xfrm flipH="1">
            <a:off x="4329113" y="3048000"/>
            <a:ext cx="227012" cy="717550"/>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16417" name="Line 33"/>
          <p:cNvSpPr>
            <a:spLocks noChangeShapeType="1"/>
          </p:cNvSpPr>
          <p:nvPr/>
        </p:nvSpPr>
        <p:spPr bwMode="auto">
          <a:xfrm>
            <a:off x="5059363" y="3048000"/>
            <a:ext cx="976312" cy="703263"/>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16418" name="Line 34"/>
          <p:cNvSpPr>
            <a:spLocks noChangeShapeType="1"/>
          </p:cNvSpPr>
          <p:nvPr/>
        </p:nvSpPr>
        <p:spPr bwMode="auto">
          <a:xfrm>
            <a:off x="5578475" y="3048000"/>
            <a:ext cx="2163763" cy="701675"/>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6419" name="Rectangle 35"/>
          <p:cNvSpPr>
            <a:spLocks noChangeArrowheads="1"/>
          </p:cNvSpPr>
          <p:nvPr/>
        </p:nvSpPr>
        <p:spPr bwMode="auto">
          <a:xfrm>
            <a:off x="5791200" y="383063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26</a:t>
            </a:r>
          </a:p>
        </p:txBody>
      </p:sp>
      <p:sp>
        <p:nvSpPr>
          <p:cNvPr id="16420" name="Rectangle 36"/>
          <p:cNvSpPr>
            <a:spLocks noChangeArrowheads="1"/>
          </p:cNvSpPr>
          <p:nvPr/>
        </p:nvSpPr>
        <p:spPr bwMode="auto">
          <a:xfrm>
            <a:off x="6283325" y="3832225"/>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29</a:t>
            </a:r>
          </a:p>
        </p:txBody>
      </p:sp>
      <p:sp>
        <p:nvSpPr>
          <p:cNvPr id="16421" name="Rectangle 37"/>
          <p:cNvSpPr>
            <a:spLocks noChangeArrowheads="1"/>
          </p:cNvSpPr>
          <p:nvPr/>
        </p:nvSpPr>
        <p:spPr bwMode="auto">
          <a:xfrm>
            <a:off x="7515225" y="383063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53</a:t>
            </a:r>
          </a:p>
        </p:txBody>
      </p:sp>
      <p:sp>
        <p:nvSpPr>
          <p:cNvPr id="16422" name="Rectangle 38"/>
          <p:cNvSpPr>
            <a:spLocks noChangeArrowheads="1"/>
          </p:cNvSpPr>
          <p:nvPr/>
        </p:nvSpPr>
        <p:spPr bwMode="auto">
          <a:xfrm>
            <a:off x="8029575" y="382905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40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6389"/>
                                        </p:tgtEl>
                                        <p:attrNameLst>
                                          <p:attrName>style.visibility</p:attrName>
                                        </p:attrNameLst>
                                      </p:cBhvr>
                                      <p:to>
                                        <p:strVal val="visible"/>
                                      </p:to>
                                    </p:set>
                                  </p:childTnLst>
                                </p:cTn>
                              </p:par>
                            </p:childTnLst>
                          </p:cTn>
                        </p:par>
                        <p:par>
                          <p:cTn id="9" fill="hold">
                            <p:stCondLst>
                              <p:cond delay="0"/>
                            </p:stCondLst>
                            <p:childTnLst>
                              <p:par>
                                <p:cTn id="10" presetID="35" presetClass="path" presetSubtype="0" accel="50000" decel="50000" fill="hold" grpId="0" nodeType="afterEffect">
                                  <p:stCondLst>
                                    <p:cond delay="0"/>
                                  </p:stCondLst>
                                  <p:childTnLst>
                                    <p:animMotion origin="layout" path="M -1.66667E-6 -7.40741E-7 L -0.03021 -0.00023 " pathEditMode="relative" rAng="0" ptsTypes="AA">
                                      <p:cBhvr>
                                        <p:cTn id="11" dur="2000" fill="hold"/>
                                        <p:tgtEl>
                                          <p:spTgt spid="16408"/>
                                        </p:tgtEl>
                                        <p:attrNameLst>
                                          <p:attrName>ppt_x</p:attrName>
                                          <p:attrName>ppt_y</p:attrName>
                                        </p:attrNameLst>
                                      </p:cBhvr>
                                      <p:rCtr x="-15" y="0"/>
                                    </p:animMotion>
                                  </p:childTnLst>
                                </p:cTn>
                              </p:par>
                              <p:par>
                                <p:cTn id="12" presetID="63" presetClass="path" presetSubtype="0" accel="50000" decel="50000" fill="hold" grpId="0" nodeType="withEffect">
                                  <p:stCondLst>
                                    <p:cond delay="0"/>
                                  </p:stCondLst>
                                  <p:childTnLst>
                                    <p:animMotion origin="layout" path="M 1.66667E-6 -7.40741E-7 L 0.025 -0.00023 " pathEditMode="relative" rAng="0" ptsTypes="AA">
                                      <p:cBhvr>
                                        <p:cTn id="13" dur="2000" fill="hold"/>
                                        <p:tgtEl>
                                          <p:spTgt spid="16409"/>
                                        </p:tgtEl>
                                        <p:attrNameLst>
                                          <p:attrName>ppt_x</p:attrName>
                                          <p:attrName>ppt_y</p:attrName>
                                        </p:attrNameLst>
                                      </p:cBhvr>
                                      <p:rCtr x="13" y="0"/>
                                    </p:animMotion>
                                  </p:childTnLst>
                                </p:cTn>
                              </p:par>
                            </p:childTnLst>
                          </p:cTn>
                        </p:par>
                        <p:par>
                          <p:cTn id="14" fill="hold">
                            <p:stCondLst>
                              <p:cond delay="2000"/>
                            </p:stCondLst>
                            <p:childTnLst>
                              <p:par>
                                <p:cTn id="15" presetID="2" presetClass="entr" presetSubtype="1" fill="hold" grpId="0" nodeType="afterEffect">
                                  <p:stCondLst>
                                    <p:cond delay="0"/>
                                  </p:stCondLst>
                                  <p:childTnLst>
                                    <p:set>
                                      <p:cBhvr>
                                        <p:cTn id="16" dur="1" fill="hold">
                                          <p:stCondLst>
                                            <p:cond delay="0"/>
                                          </p:stCondLst>
                                        </p:cTn>
                                        <p:tgtEl>
                                          <p:spTgt spid="16419"/>
                                        </p:tgtEl>
                                        <p:attrNameLst>
                                          <p:attrName>style.visibility</p:attrName>
                                        </p:attrNameLst>
                                      </p:cBhvr>
                                      <p:to>
                                        <p:strVal val="visible"/>
                                      </p:to>
                                    </p:set>
                                    <p:anim calcmode="lin" valueType="num">
                                      <p:cBhvr additive="base">
                                        <p:cTn id="17" dur="500" fill="hold"/>
                                        <p:tgtEl>
                                          <p:spTgt spid="16419"/>
                                        </p:tgtEl>
                                        <p:attrNameLst>
                                          <p:attrName>ppt_x</p:attrName>
                                        </p:attrNameLst>
                                      </p:cBhvr>
                                      <p:tavLst>
                                        <p:tav tm="0">
                                          <p:val>
                                            <p:strVal val="#ppt_x"/>
                                          </p:val>
                                        </p:tav>
                                        <p:tav tm="100000">
                                          <p:val>
                                            <p:strVal val="#ppt_x"/>
                                          </p:val>
                                        </p:tav>
                                      </p:tavLst>
                                    </p:anim>
                                    <p:anim calcmode="lin" valueType="num">
                                      <p:cBhvr additive="base">
                                        <p:cTn id="18" dur="500" fill="hold"/>
                                        <p:tgtEl>
                                          <p:spTgt spid="16419"/>
                                        </p:tgtEl>
                                        <p:attrNameLst>
                                          <p:attrName>ppt_y</p:attrName>
                                        </p:attrNameLst>
                                      </p:cBhvr>
                                      <p:tavLst>
                                        <p:tav tm="0">
                                          <p:val>
                                            <p:strVal val="0-#ppt_h/2"/>
                                          </p:val>
                                        </p:tav>
                                        <p:tav tm="100000">
                                          <p:val>
                                            <p:strVal val="#ppt_y"/>
                                          </p:val>
                                        </p:tav>
                                      </p:tavLst>
                                    </p:anim>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0"/>
                                          </p:stCondLst>
                                        </p:cTn>
                                        <p:tgtEl>
                                          <p:spTgt spid="16388"/>
                                        </p:tgtEl>
                                        <p:attrNameLst>
                                          <p:attrName>style.visibility</p:attrName>
                                        </p:attrNameLst>
                                      </p:cBhvr>
                                      <p:to>
                                        <p:strVal val="visible"/>
                                      </p:to>
                                    </p:set>
                                  </p:childTnLst>
                                </p:cTn>
                              </p:par>
                            </p:childTnLst>
                          </p:cTn>
                        </p:par>
                        <p:par>
                          <p:cTn id="22" fill="hold">
                            <p:stCondLst>
                              <p:cond delay="2500"/>
                            </p:stCondLst>
                            <p:childTnLst>
                              <p:par>
                                <p:cTn id="23" presetID="35" presetClass="path" presetSubtype="0" accel="50000" decel="50000" fill="hold" grpId="1" nodeType="afterEffect">
                                  <p:stCondLst>
                                    <p:cond delay="0"/>
                                  </p:stCondLst>
                                  <p:childTnLst>
                                    <p:animMotion origin="layout" path="M -0.03021 -0.00023 L -0.08959 -0.00023 " pathEditMode="relative" rAng="0" ptsTypes="AA">
                                      <p:cBhvr>
                                        <p:cTn id="24" dur="2000" fill="hold"/>
                                        <p:tgtEl>
                                          <p:spTgt spid="16408"/>
                                        </p:tgtEl>
                                        <p:attrNameLst>
                                          <p:attrName>ppt_x</p:attrName>
                                          <p:attrName>ppt_y</p:attrName>
                                        </p:attrNameLst>
                                      </p:cBhvr>
                                      <p:rCtr x="-30" y="0"/>
                                    </p:animMotion>
                                  </p:childTnLst>
                                </p:cTn>
                              </p:par>
                              <p:par>
                                <p:cTn id="25" presetID="35" presetClass="path" presetSubtype="0" accel="50000" decel="50000" fill="hold" grpId="1" nodeType="withEffect">
                                  <p:stCondLst>
                                    <p:cond delay="0"/>
                                  </p:stCondLst>
                                  <p:childTnLst>
                                    <p:animMotion origin="layout" path="M -8.33333E-7 -2.22222E-6 L -0.05885 -0.00069 " pathEditMode="relative" rAng="0" ptsTypes="AA">
                                      <p:cBhvr>
                                        <p:cTn id="26" dur="2000" fill="hold"/>
                                        <p:tgtEl>
                                          <p:spTgt spid="16419"/>
                                        </p:tgtEl>
                                        <p:attrNameLst>
                                          <p:attrName>ppt_x</p:attrName>
                                          <p:attrName>ppt_y</p:attrName>
                                        </p:attrNameLst>
                                      </p:cBhvr>
                                      <p:rCtr x="-30" y="0"/>
                                    </p:animMotion>
                                  </p:childTnLst>
                                </p:cTn>
                              </p:par>
                              <p:par>
                                <p:cTn id="27" presetID="35" presetClass="path" presetSubtype="0" accel="50000" decel="50000" fill="hold" grpId="1" nodeType="withEffect">
                                  <p:stCondLst>
                                    <p:cond delay="0"/>
                                  </p:stCondLst>
                                  <p:childTnLst>
                                    <p:animMotion origin="layout" path="M 0.025 -0.00023 L -0.0349 -0.00023 " pathEditMode="relative" rAng="0" ptsTypes="AA">
                                      <p:cBhvr>
                                        <p:cTn id="28" dur="2000" fill="hold"/>
                                        <p:tgtEl>
                                          <p:spTgt spid="16409"/>
                                        </p:tgtEl>
                                        <p:attrNameLst>
                                          <p:attrName>ppt_x</p:attrName>
                                          <p:attrName>ppt_y</p:attrName>
                                        </p:attrNameLst>
                                      </p:cBhvr>
                                      <p:rCtr x="-30" y="0"/>
                                    </p:animMotion>
                                  </p:childTnLst>
                                </p:cTn>
                              </p:par>
                              <p:par>
                                <p:cTn id="29" presetID="1" presetClass="exit" presetSubtype="0" fill="hold" grpId="1" nodeType="withEffect">
                                  <p:stCondLst>
                                    <p:cond delay="0"/>
                                  </p:stCondLst>
                                  <p:childTnLst>
                                    <p:set>
                                      <p:cBhvr>
                                        <p:cTn id="30" dur="1" fill="hold">
                                          <p:stCondLst>
                                            <p:cond delay="0"/>
                                          </p:stCondLst>
                                        </p:cTn>
                                        <p:tgtEl>
                                          <p:spTgt spid="16389"/>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6407"/>
                                        </p:tgtEl>
                                        <p:attrNameLst>
                                          <p:attrName>style.visibility</p:attrName>
                                        </p:attrNameLst>
                                      </p:cBhvr>
                                      <p:to>
                                        <p:strVal val="hidden"/>
                                      </p:to>
                                    </p:set>
                                  </p:childTnLst>
                                </p:cTn>
                              </p:par>
                            </p:childTnLst>
                          </p:cTn>
                        </p:par>
                        <p:par>
                          <p:cTn id="33" fill="hold">
                            <p:stCondLst>
                              <p:cond delay="4500"/>
                            </p:stCondLst>
                            <p:childTnLst>
                              <p:par>
                                <p:cTn id="34" presetID="2" presetClass="entr" presetSubtype="1" fill="hold" grpId="0" nodeType="afterEffect">
                                  <p:stCondLst>
                                    <p:cond delay="0"/>
                                  </p:stCondLst>
                                  <p:childTnLst>
                                    <p:set>
                                      <p:cBhvr>
                                        <p:cTn id="35" dur="1" fill="hold">
                                          <p:stCondLst>
                                            <p:cond delay="0"/>
                                          </p:stCondLst>
                                        </p:cTn>
                                        <p:tgtEl>
                                          <p:spTgt spid="16420"/>
                                        </p:tgtEl>
                                        <p:attrNameLst>
                                          <p:attrName>style.visibility</p:attrName>
                                        </p:attrNameLst>
                                      </p:cBhvr>
                                      <p:to>
                                        <p:strVal val="visible"/>
                                      </p:to>
                                    </p:set>
                                    <p:anim calcmode="lin" valueType="num">
                                      <p:cBhvr additive="base">
                                        <p:cTn id="36" dur="500" fill="hold"/>
                                        <p:tgtEl>
                                          <p:spTgt spid="16420"/>
                                        </p:tgtEl>
                                        <p:attrNameLst>
                                          <p:attrName>ppt_x</p:attrName>
                                        </p:attrNameLst>
                                      </p:cBhvr>
                                      <p:tavLst>
                                        <p:tav tm="0">
                                          <p:val>
                                            <p:strVal val="#ppt_x"/>
                                          </p:val>
                                        </p:tav>
                                        <p:tav tm="100000">
                                          <p:val>
                                            <p:strVal val="#ppt_x"/>
                                          </p:val>
                                        </p:tav>
                                      </p:tavLst>
                                    </p:anim>
                                    <p:anim calcmode="lin" valueType="num">
                                      <p:cBhvr additive="base">
                                        <p:cTn id="37" dur="500" fill="hold"/>
                                        <p:tgtEl>
                                          <p:spTgt spid="16420"/>
                                        </p:tgtEl>
                                        <p:attrNameLst>
                                          <p:attrName>ppt_y</p:attrName>
                                        </p:attrNameLst>
                                      </p:cBhvr>
                                      <p:tavLst>
                                        <p:tav tm="0">
                                          <p:val>
                                            <p:strVal val="0-#ppt_h/2"/>
                                          </p:val>
                                        </p:tav>
                                        <p:tav tm="100000">
                                          <p:val>
                                            <p:strVal val="#ppt_y"/>
                                          </p:val>
                                        </p:tav>
                                      </p:tavLst>
                                    </p:anim>
                                  </p:childTnLst>
                                </p:cTn>
                              </p:par>
                            </p:childTnLst>
                          </p:cTn>
                        </p:par>
                        <p:par>
                          <p:cTn id="38" fill="hold">
                            <p:stCondLst>
                              <p:cond delay="5000"/>
                            </p:stCondLst>
                            <p:childTnLst>
                              <p:par>
                                <p:cTn id="39" presetID="1" presetClass="entr" presetSubtype="0" fill="hold" grpId="0" nodeType="afterEffect">
                                  <p:stCondLst>
                                    <p:cond delay="0"/>
                                  </p:stCondLst>
                                  <p:childTnLst>
                                    <p:set>
                                      <p:cBhvr>
                                        <p:cTn id="40" dur="1" fill="hold">
                                          <p:stCondLst>
                                            <p:cond delay="0"/>
                                          </p:stCondLst>
                                        </p:cTn>
                                        <p:tgtEl>
                                          <p:spTgt spid="16387"/>
                                        </p:tgtEl>
                                        <p:attrNameLst>
                                          <p:attrName>style.visibility</p:attrName>
                                        </p:attrNameLst>
                                      </p:cBhvr>
                                      <p:to>
                                        <p:strVal val="visible"/>
                                      </p:to>
                                    </p:set>
                                  </p:childTnLst>
                                </p:cTn>
                              </p:par>
                              <p:par>
                                <p:cTn id="41" presetID="1" presetClass="exit" presetSubtype="0" fill="hold" grpId="0" nodeType="withEffect">
                                  <p:stCondLst>
                                    <p:cond delay="0"/>
                                  </p:stCondLst>
                                  <p:childTnLst>
                                    <p:set>
                                      <p:cBhvr>
                                        <p:cTn id="42" dur="1" fill="hold">
                                          <p:stCondLst>
                                            <p:cond delay="0"/>
                                          </p:stCondLst>
                                        </p:cTn>
                                        <p:tgtEl>
                                          <p:spTgt spid="16404"/>
                                        </p:tgtEl>
                                        <p:attrNameLst>
                                          <p:attrName>style.visibility</p:attrName>
                                        </p:attrNameLst>
                                      </p:cBhvr>
                                      <p:to>
                                        <p:strVal val="hidden"/>
                                      </p:to>
                                    </p:set>
                                  </p:childTnLst>
                                </p:cTn>
                              </p:par>
                            </p:childTnLst>
                          </p:cTn>
                        </p:par>
                        <p:par>
                          <p:cTn id="43" fill="hold">
                            <p:stCondLst>
                              <p:cond delay="5000"/>
                            </p:stCondLst>
                            <p:childTnLst>
                              <p:par>
                                <p:cTn id="44" presetID="35" presetClass="path" presetSubtype="0" accel="50000" decel="50000" fill="hold" grpId="0" nodeType="afterEffect">
                                  <p:stCondLst>
                                    <p:cond delay="0"/>
                                  </p:stCondLst>
                                  <p:childTnLst>
                                    <p:animMotion origin="layout" path="M -3.88889E-6 3.7037E-6 L -0.03177 0.00046 " pathEditMode="relative" rAng="0" ptsTypes="AA">
                                      <p:cBhvr>
                                        <p:cTn id="45" dur="2000" fill="hold"/>
                                        <p:tgtEl>
                                          <p:spTgt spid="16405"/>
                                        </p:tgtEl>
                                        <p:attrNameLst>
                                          <p:attrName>ppt_x</p:attrName>
                                          <p:attrName>ppt_y</p:attrName>
                                        </p:attrNameLst>
                                      </p:cBhvr>
                                      <p:rCtr x="-16" y="0"/>
                                    </p:animMotion>
                                  </p:childTnLst>
                                </p:cTn>
                              </p:par>
                              <p:par>
                                <p:cTn id="46" presetID="63" presetClass="path" presetSubtype="0" accel="50000" decel="50000" fill="hold" grpId="0" nodeType="withEffect">
                                  <p:stCondLst>
                                    <p:cond delay="0"/>
                                  </p:stCondLst>
                                  <p:childTnLst>
                                    <p:animMotion origin="layout" path="M -2.77778E-6 3.7037E-6 L 0.02604 3.7037E-6 " pathEditMode="relative" rAng="0" ptsTypes="AA">
                                      <p:cBhvr>
                                        <p:cTn id="47" dur="2000" fill="hold"/>
                                        <p:tgtEl>
                                          <p:spTgt spid="16406"/>
                                        </p:tgtEl>
                                        <p:attrNameLst>
                                          <p:attrName>ppt_x</p:attrName>
                                          <p:attrName>ppt_y</p:attrName>
                                        </p:attrNameLst>
                                      </p:cBhvr>
                                      <p:rCtr x="13" y="0"/>
                                    </p:animMotion>
                                  </p:childTnLst>
                                </p:cTn>
                              </p:par>
                            </p:childTnLst>
                          </p:cTn>
                        </p:par>
                        <p:par>
                          <p:cTn id="48" fill="hold">
                            <p:stCondLst>
                              <p:cond delay="7000"/>
                            </p:stCondLst>
                            <p:childTnLst>
                              <p:par>
                                <p:cTn id="49" presetID="2" presetClass="entr" presetSubtype="1" fill="hold" grpId="0" nodeType="afterEffect">
                                  <p:stCondLst>
                                    <p:cond delay="0"/>
                                  </p:stCondLst>
                                  <p:childTnLst>
                                    <p:set>
                                      <p:cBhvr>
                                        <p:cTn id="50" dur="1" fill="hold">
                                          <p:stCondLst>
                                            <p:cond delay="0"/>
                                          </p:stCondLst>
                                        </p:cTn>
                                        <p:tgtEl>
                                          <p:spTgt spid="16421"/>
                                        </p:tgtEl>
                                        <p:attrNameLst>
                                          <p:attrName>style.visibility</p:attrName>
                                        </p:attrNameLst>
                                      </p:cBhvr>
                                      <p:to>
                                        <p:strVal val="visible"/>
                                      </p:to>
                                    </p:set>
                                    <p:anim calcmode="lin" valueType="num">
                                      <p:cBhvr additive="base">
                                        <p:cTn id="51" dur="500" fill="hold"/>
                                        <p:tgtEl>
                                          <p:spTgt spid="16421"/>
                                        </p:tgtEl>
                                        <p:attrNameLst>
                                          <p:attrName>ppt_x</p:attrName>
                                        </p:attrNameLst>
                                      </p:cBhvr>
                                      <p:tavLst>
                                        <p:tav tm="0">
                                          <p:val>
                                            <p:strVal val="#ppt_x"/>
                                          </p:val>
                                        </p:tav>
                                        <p:tav tm="100000">
                                          <p:val>
                                            <p:strVal val="#ppt_x"/>
                                          </p:val>
                                        </p:tav>
                                      </p:tavLst>
                                    </p:anim>
                                    <p:anim calcmode="lin" valueType="num">
                                      <p:cBhvr additive="base">
                                        <p:cTn id="52" dur="500" fill="hold"/>
                                        <p:tgtEl>
                                          <p:spTgt spid="16421"/>
                                        </p:tgtEl>
                                        <p:attrNameLst>
                                          <p:attrName>ppt_y</p:attrName>
                                        </p:attrNameLst>
                                      </p:cBhvr>
                                      <p:tavLst>
                                        <p:tav tm="0">
                                          <p:val>
                                            <p:strVal val="0-#ppt_h/2"/>
                                          </p:val>
                                        </p:tav>
                                        <p:tav tm="100000">
                                          <p:val>
                                            <p:strVal val="#ppt_y"/>
                                          </p:val>
                                        </p:tav>
                                      </p:tavLst>
                                    </p:anim>
                                  </p:childTnLst>
                                </p:cTn>
                              </p:par>
                            </p:childTnLst>
                          </p:cTn>
                        </p:par>
                        <p:par>
                          <p:cTn id="53" fill="hold">
                            <p:stCondLst>
                              <p:cond delay="7500"/>
                            </p:stCondLst>
                            <p:childTnLst>
                              <p:par>
                                <p:cTn id="54" presetID="1" presetClass="exit" presetSubtype="0" fill="hold" grpId="1" nodeType="afterEffect">
                                  <p:stCondLst>
                                    <p:cond delay="0"/>
                                  </p:stCondLst>
                                  <p:childTnLst>
                                    <p:set>
                                      <p:cBhvr>
                                        <p:cTn id="55" dur="1" fill="hold">
                                          <p:stCondLst>
                                            <p:cond delay="0"/>
                                          </p:stCondLst>
                                        </p:cTn>
                                        <p:tgtEl>
                                          <p:spTgt spid="16387"/>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16386"/>
                                        </p:tgtEl>
                                        <p:attrNameLst>
                                          <p:attrName>style.visibility</p:attrName>
                                        </p:attrNameLst>
                                      </p:cBhvr>
                                      <p:to>
                                        <p:strVal val="visible"/>
                                      </p:to>
                                    </p:set>
                                  </p:childTnLst>
                                </p:cTn>
                              </p:par>
                            </p:childTnLst>
                          </p:cTn>
                        </p:par>
                        <p:par>
                          <p:cTn id="58" fill="hold">
                            <p:stCondLst>
                              <p:cond delay="7500"/>
                            </p:stCondLst>
                            <p:childTnLst>
                              <p:par>
                                <p:cTn id="59" presetID="63" presetClass="path" presetSubtype="0" accel="50000" decel="50000" fill="hold" grpId="1" nodeType="afterEffect">
                                  <p:stCondLst>
                                    <p:cond delay="0"/>
                                  </p:stCondLst>
                                  <p:childTnLst>
                                    <p:animMotion origin="layout" path="M 0.02604 -3.7037E-6 L 0.0816 -0.00023 " pathEditMode="relative" rAng="0" ptsTypes="AA">
                                      <p:cBhvr>
                                        <p:cTn id="60" dur="2000" fill="hold"/>
                                        <p:tgtEl>
                                          <p:spTgt spid="16406"/>
                                        </p:tgtEl>
                                        <p:attrNameLst>
                                          <p:attrName>ppt_x</p:attrName>
                                          <p:attrName>ppt_y</p:attrName>
                                        </p:attrNameLst>
                                      </p:cBhvr>
                                      <p:rCtr x="28" y="0"/>
                                    </p:animMotion>
                                  </p:childTnLst>
                                </p:cTn>
                              </p:par>
                            </p:childTnLst>
                          </p:cTn>
                        </p:par>
                        <p:par>
                          <p:cTn id="61" fill="hold">
                            <p:stCondLst>
                              <p:cond delay="9500"/>
                            </p:stCondLst>
                            <p:childTnLst>
                              <p:par>
                                <p:cTn id="62" presetID="2" presetClass="entr" presetSubtype="1" fill="hold" grpId="0" nodeType="afterEffect">
                                  <p:stCondLst>
                                    <p:cond delay="0"/>
                                  </p:stCondLst>
                                  <p:childTnLst>
                                    <p:set>
                                      <p:cBhvr>
                                        <p:cTn id="63" dur="1" fill="hold">
                                          <p:stCondLst>
                                            <p:cond delay="0"/>
                                          </p:stCondLst>
                                        </p:cTn>
                                        <p:tgtEl>
                                          <p:spTgt spid="16422"/>
                                        </p:tgtEl>
                                        <p:attrNameLst>
                                          <p:attrName>style.visibility</p:attrName>
                                        </p:attrNameLst>
                                      </p:cBhvr>
                                      <p:to>
                                        <p:strVal val="visible"/>
                                      </p:to>
                                    </p:set>
                                    <p:anim calcmode="lin" valueType="num">
                                      <p:cBhvr additive="base">
                                        <p:cTn id="64" dur="500" fill="hold"/>
                                        <p:tgtEl>
                                          <p:spTgt spid="16422"/>
                                        </p:tgtEl>
                                        <p:attrNameLst>
                                          <p:attrName>ppt_x</p:attrName>
                                        </p:attrNameLst>
                                      </p:cBhvr>
                                      <p:tavLst>
                                        <p:tav tm="0">
                                          <p:val>
                                            <p:strVal val="#ppt_x"/>
                                          </p:val>
                                        </p:tav>
                                        <p:tav tm="100000">
                                          <p:val>
                                            <p:strVal val="#ppt_x"/>
                                          </p:val>
                                        </p:tav>
                                      </p:tavLst>
                                    </p:anim>
                                    <p:anim calcmode="lin" valueType="num">
                                      <p:cBhvr additive="base">
                                        <p:cTn id="65" dur="500" fill="hold"/>
                                        <p:tgtEl>
                                          <p:spTgt spid="164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animBg="1"/>
      <p:bldP spid="16387" grpId="1" animBg="1"/>
      <p:bldP spid="16388" grpId="0" animBg="1"/>
      <p:bldP spid="16389" grpId="0" animBg="1"/>
      <p:bldP spid="16389" grpId="1" animBg="1"/>
      <p:bldP spid="16404" grpId="0" animBg="1"/>
      <p:bldP spid="16405" grpId="0" animBg="1"/>
      <p:bldP spid="16406" grpId="0" animBg="1"/>
      <p:bldP spid="16406" grpId="1" animBg="1"/>
      <p:bldP spid="16407" grpId="0" animBg="1"/>
      <p:bldP spid="16407" grpId="1" animBg="1"/>
      <p:bldP spid="16408" grpId="0" animBg="1"/>
      <p:bldP spid="16408" grpId="1" animBg="1"/>
      <p:bldP spid="16409" grpId="0" animBg="1"/>
      <p:bldP spid="16409" grpId="1" animBg="1"/>
      <p:bldP spid="16419" grpId="0" animBg="1"/>
      <p:bldP spid="16419" grpId="1" animBg="1"/>
      <p:bldP spid="16420" grpId="0" animBg="1"/>
      <p:bldP spid="16421" grpId="0" animBg="1"/>
      <p:bldP spid="164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972050" y="3417888"/>
            <a:ext cx="105092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7411" name="Rectangle 3"/>
          <p:cNvSpPr>
            <a:spLocks noChangeArrowheads="1"/>
          </p:cNvSpPr>
          <p:nvPr/>
        </p:nvSpPr>
        <p:spPr bwMode="auto">
          <a:xfrm>
            <a:off x="3521075" y="3417888"/>
            <a:ext cx="105092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7412" name="Rectangle 4"/>
          <p:cNvSpPr>
            <a:spLocks noChangeArrowheads="1"/>
          </p:cNvSpPr>
          <p:nvPr/>
        </p:nvSpPr>
        <p:spPr bwMode="auto">
          <a:xfrm>
            <a:off x="4556125" y="2306638"/>
            <a:ext cx="533400"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7413" name="Rectangle 5"/>
          <p:cNvSpPr>
            <a:spLocks noChangeArrowheads="1"/>
          </p:cNvSpPr>
          <p:nvPr/>
        </p:nvSpPr>
        <p:spPr bwMode="auto">
          <a:xfrm>
            <a:off x="5927725" y="4681538"/>
            <a:ext cx="105092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7414" name="Rectangle 6"/>
          <p:cNvSpPr>
            <a:spLocks noChangeArrowheads="1"/>
          </p:cNvSpPr>
          <p:nvPr/>
        </p:nvSpPr>
        <p:spPr bwMode="auto">
          <a:xfrm>
            <a:off x="4468813" y="4681538"/>
            <a:ext cx="105092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7415" name="Rectangle 7"/>
          <p:cNvSpPr>
            <a:spLocks noChangeArrowheads="1"/>
          </p:cNvSpPr>
          <p:nvPr/>
        </p:nvSpPr>
        <p:spPr bwMode="auto">
          <a:xfrm>
            <a:off x="3527425" y="3425825"/>
            <a:ext cx="2500313" cy="5794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7416" name="Rectangle 8"/>
          <p:cNvSpPr>
            <a:spLocks noChangeArrowheads="1"/>
          </p:cNvSpPr>
          <p:nvPr/>
        </p:nvSpPr>
        <p:spPr bwMode="auto">
          <a:xfrm>
            <a:off x="4470400" y="4687888"/>
            <a:ext cx="2500313"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7417" name="Rectangle 9"/>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Constructing a B-tree (contd.)</a:t>
            </a:r>
          </a:p>
        </p:txBody>
      </p:sp>
      <p:sp>
        <p:nvSpPr>
          <p:cNvPr id="17418" name="Rectangle 10"/>
          <p:cNvSpPr>
            <a:spLocks noChangeArrowheads="1"/>
          </p:cNvSpPr>
          <p:nvPr/>
        </p:nvSpPr>
        <p:spPr bwMode="auto">
          <a:xfrm>
            <a:off x="887413" y="1706563"/>
            <a:ext cx="4048125" cy="457200"/>
          </a:xfrm>
          <a:prstGeom prst="rect">
            <a:avLst/>
          </a:prstGeom>
          <a:noFill/>
          <a:ln w="12700">
            <a:noFill/>
            <a:miter lim="800000"/>
            <a:headEnd type="none" w="sm" len="sm"/>
            <a:tailEnd type="none" w="sm" len="sm"/>
          </a:ln>
          <a:effectLst/>
        </p:spPr>
        <p:txBody>
          <a:bodyPr wrap="none">
            <a:spAutoFit/>
          </a:bodyPr>
          <a:lstStyle/>
          <a:p>
            <a:pPr>
              <a:spcBef>
                <a:spcPct val="50000"/>
              </a:spcBef>
            </a:pPr>
            <a:r>
              <a:rPr lang="en-US" sz="2400">
                <a:latin typeface="Times New Roman" pitchFamily="18" charset="0"/>
              </a:rPr>
              <a:t>Add 45 increases the trees level</a:t>
            </a:r>
          </a:p>
        </p:txBody>
      </p:sp>
      <p:sp>
        <p:nvSpPr>
          <p:cNvPr id="17419" name="Text Box 11"/>
          <p:cNvSpPr txBox="1">
            <a:spLocks noChangeArrowheads="1"/>
          </p:cNvSpPr>
          <p:nvPr/>
        </p:nvSpPr>
        <p:spPr bwMode="auto">
          <a:xfrm rot="-5400000">
            <a:off x="-2438400" y="3030538"/>
            <a:ext cx="5689600" cy="431800"/>
          </a:xfrm>
          <a:prstGeom prst="rect">
            <a:avLst/>
          </a:prstGeom>
          <a:noFill/>
          <a:ln w="12700">
            <a:solidFill>
              <a:schemeClr val="folHlink"/>
            </a:solidFill>
            <a:miter lim="800000"/>
            <a:headEnd type="none" w="sm" len="sm"/>
            <a:tailEnd type="none" w="sm" len="sm"/>
          </a:ln>
          <a:effectLst/>
        </p:spPr>
        <p:txBody>
          <a:bodyPr vert="eaVert">
            <a:spAutoFit/>
          </a:bodyPr>
          <a:lstStyle/>
          <a:p>
            <a:pPr algn="r">
              <a:lnSpc>
                <a:spcPct val="90000"/>
              </a:lnSpc>
              <a:spcBef>
                <a:spcPct val="20000"/>
              </a:spcBef>
            </a:pPr>
            <a:r>
              <a:rPr lang="en-US" sz="2000" b="1">
                <a:solidFill>
                  <a:schemeClr val="folHlink"/>
                </a:solidFill>
                <a:latin typeface="Arial" charset="0"/>
              </a:rPr>
              <a:t>1  12  8  2</a:t>
            </a:r>
            <a:r>
              <a:rPr lang="en-US" sz="2000" b="1">
                <a:latin typeface="Arial" charset="0"/>
              </a:rPr>
              <a:t>  </a:t>
            </a:r>
            <a:r>
              <a:rPr lang="en-US" sz="2000" b="1">
                <a:solidFill>
                  <a:schemeClr val="folHlink"/>
                </a:solidFill>
                <a:latin typeface="Arial" charset="0"/>
              </a:rPr>
              <a:t>25</a:t>
            </a:r>
            <a:r>
              <a:rPr lang="en-US" sz="2000" b="1">
                <a:latin typeface="Arial" charset="0"/>
              </a:rPr>
              <a:t>  </a:t>
            </a:r>
            <a:r>
              <a:rPr lang="en-US" sz="2000" b="1">
                <a:solidFill>
                  <a:schemeClr val="folHlink"/>
                </a:solidFill>
                <a:latin typeface="Arial" charset="0"/>
              </a:rPr>
              <a:t>6  14  28  17  7  52  16  48  68  3  26  29  53  55  </a:t>
            </a:r>
            <a:r>
              <a:rPr lang="en-US" sz="2000" b="1">
                <a:latin typeface="Arial" charset="0"/>
              </a:rPr>
              <a:t>45</a:t>
            </a:r>
          </a:p>
        </p:txBody>
      </p:sp>
      <p:sp>
        <p:nvSpPr>
          <p:cNvPr id="17420" name="Rectangle 12"/>
          <p:cNvSpPr>
            <a:spLocks noChangeArrowheads="1"/>
          </p:cNvSpPr>
          <p:nvPr/>
        </p:nvSpPr>
        <p:spPr bwMode="auto">
          <a:xfrm>
            <a:off x="3525838" y="3422650"/>
            <a:ext cx="2073275" cy="5794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7421" name="Rectangle 13"/>
          <p:cNvSpPr>
            <a:spLocks noChangeArrowheads="1"/>
          </p:cNvSpPr>
          <p:nvPr/>
        </p:nvSpPr>
        <p:spPr bwMode="auto">
          <a:xfrm>
            <a:off x="5113338" y="3482975"/>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48</a:t>
            </a:r>
          </a:p>
        </p:txBody>
      </p:sp>
      <p:sp>
        <p:nvSpPr>
          <p:cNvPr id="17422" name="Rectangle 14"/>
          <p:cNvSpPr>
            <a:spLocks noChangeArrowheads="1"/>
          </p:cNvSpPr>
          <p:nvPr/>
        </p:nvSpPr>
        <p:spPr bwMode="auto">
          <a:xfrm>
            <a:off x="4627563" y="348456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17</a:t>
            </a:r>
          </a:p>
        </p:txBody>
      </p:sp>
      <p:sp>
        <p:nvSpPr>
          <p:cNvPr id="17423" name="Rectangle 15"/>
          <p:cNvSpPr>
            <a:spLocks noChangeArrowheads="1"/>
          </p:cNvSpPr>
          <p:nvPr/>
        </p:nvSpPr>
        <p:spPr bwMode="auto">
          <a:xfrm>
            <a:off x="4110038" y="348615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8</a:t>
            </a:r>
          </a:p>
        </p:txBody>
      </p:sp>
      <p:sp>
        <p:nvSpPr>
          <p:cNvPr id="17424" name="Rectangle 16"/>
          <p:cNvSpPr>
            <a:spLocks noChangeArrowheads="1"/>
          </p:cNvSpPr>
          <p:nvPr/>
        </p:nvSpPr>
        <p:spPr bwMode="auto">
          <a:xfrm>
            <a:off x="3594100" y="348773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3</a:t>
            </a:r>
          </a:p>
        </p:txBody>
      </p:sp>
      <p:sp>
        <p:nvSpPr>
          <p:cNvPr id="17425" name="Rectangle 17"/>
          <p:cNvSpPr>
            <a:spLocks noChangeArrowheads="1"/>
          </p:cNvSpPr>
          <p:nvPr/>
        </p:nvSpPr>
        <p:spPr bwMode="auto">
          <a:xfrm>
            <a:off x="4465638" y="4686300"/>
            <a:ext cx="1997075" cy="5794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7426" name="Rectangle 18"/>
          <p:cNvSpPr>
            <a:spLocks noChangeArrowheads="1"/>
          </p:cNvSpPr>
          <p:nvPr/>
        </p:nvSpPr>
        <p:spPr bwMode="auto">
          <a:xfrm>
            <a:off x="5973763" y="4746625"/>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29</a:t>
            </a:r>
          </a:p>
        </p:txBody>
      </p:sp>
      <p:sp>
        <p:nvSpPr>
          <p:cNvPr id="17427" name="Rectangle 19"/>
          <p:cNvSpPr>
            <a:spLocks noChangeArrowheads="1"/>
          </p:cNvSpPr>
          <p:nvPr/>
        </p:nvSpPr>
        <p:spPr bwMode="auto">
          <a:xfrm>
            <a:off x="5503863" y="474821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28</a:t>
            </a:r>
          </a:p>
        </p:txBody>
      </p:sp>
      <p:sp>
        <p:nvSpPr>
          <p:cNvPr id="17428" name="Rectangle 20"/>
          <p:cNvSpPr>
            <a:spLocks noChangeArrowheads="1"/>
          </p:cNvSpPr>
          <p:nvPr/>
        </p:nvSpPr>
        <p:spPr bwMode="auto">
          <a:xfrm>
            <a:off x="5018088" y="474980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26</a:t>
            </a:r>
          </a:p>
        </p:txBody>
      </p:sp>
      <p:sp>
        <p:nvSpPr>
          <p:cNvPr id="17429" name="Rectangle 21"/>
          <p:cNvSpPr>
            <a:spLocks noChangeArrowheads="1"/>
          </p:cNvSpPr>
          <p:nvPr/>
        </p:nvSpPr>
        <p:spPr bwMode="auto">
          <a:xfrm>
            <a:off x="4533900" y="475138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25</a:t>
            </a:r>
          </a:p>
        </p:txBody>
      </p:sp>
      <p:sp>
        <p:nvSpPr>
          <p:cNvPr id="17430" name="Rectangle 22"/>
          <p:cNvSpPr>
            <a:spLocks noChangeArrowheads="1"/>
          </p:cNvSpPr>
          <p:nvPr/>
        </p:nvSpPr>
        <p:spPr bwMode="auto">
          <a:xfrm>
            <a:off x="7070725" y="4687888"/>
            <a:ext cx="207327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7431" name="Rectangle 23"/>
          <p:cNvSpPr>
            <a:spLocks noChangeArrowheads="1"/>
          </p:cNvSpPr>
          <p:nvPr/>
        </p:nvSpPr>
        <p:spPr bwMode="auto">
          <a:xfrm>
            <a:off x="8658225" y="474821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68</a:t>
            </a:r>
          </a:p>
        </p:txBody>
      </p:sp>
      <p:sp>
        <p:nvSpPr>
          <p:cNvPr id="17432" name="Rectangle 24"/>
          <p:cNvSpPr>
            <a:spLocks noChangeArrowheads="1"/>
          </p:cNvSpPr>
          <p:nvPr/>
        </p:nvSpPr>
        <p:spPr bwMode="auto">
          <a:xfrm>
            <a:off x="8172450" y="474980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55</a:t>
            </a:r>
          </a:p>
        </p:txBody>
      </p:sp>
      <p:sp>
        <p:nvSpPr>
          <p:cNvPr id="17433" name="Rectangle 25"/>
          <p:cNvSpPr>
            <a:spLocks noChangeArrowheads="1"/>
          </p:cNvSpPr>
          <p:nvPr/>
        </p:nvSpPr>
        <p:spPr bwMode="auto">
          <a:xfrm>
            <a:off x="7654925" y="475138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53</a:t>
            </a:r>
          </a:p>
        </p:txBody>
      </p:sp>
      <p:sp>
        <p:nvSpPr>
          <p:cNvPr id="17434" name="Rectangle 26"/>
          <p:cNvSpPr>
            <a:spLocks noChangeArrowheads="1"/>
          </p:cNvSpPr>
          <p:nvPr/>
        </p:nvSpPr>
        <p:spPr bwMode="auto">
          <a:xfrm>
            <a:off x="7138988" y="4752975"/>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52</a:t>
            </a:r>
          </a:p>
        </p:txBody>
      </p:sp>
      <p:sp>
        <p:nvSpPr>
          <p:cNvPr id="17435" name="Rectangle 27"/>
          <p:cNvSpPr>
            <a:spLocks noChangeArrowheads="1"/>
          </p:cNvSpPr>
          <p:nvPr/>
        </p:nvSpPr>
        <p:spPr bwMode="auto">
          <a:xfrm>
            <a:off x="2865438" y="4687888"/>
            <a:ext cx="1524000"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7436" name="Rectangle 28"/>
          <p:cNvSpPr>
            <a:spLocks noChangeArrowheads="1"/>
          </p:cNvSpPr>
          <p:nvPr/>
        </p:nvSpPr>
        <p:spPr bwMode="auto">
          <a:xfrm>
            <a:off x="3916363" y="4746625"/>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16</a:t>
            </a:r>
          </a:p>
        </p:txBody>
      </p:sp>
      <p:sp>
        <p:nvSpPr>
          <p:cNvPr id="17437" name="Rectangle 29"/>
          <p:cNvSpPr>
            <a:spLocks noChangeArrowheads="1"/>
          </p:cNvSpPr>
          <p:nvPr/>
        </p:nvSpPr>
        <p:spPr bwMode="auto">
          <a:xfrm>
            <a:off x="3430588" y="474821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14</a:t>
            </a:r>
          </a:p>
        </p:txBody>
      </p:sp>
      <p:sp>
        <p:nvSpPr>
          <p:cNvPr id="17438" name="Rectangle 30"/>
          <p:cNvSpPr>
            <a:spLocks noChangeArrowheads="1"/>
          </p:cNvSpPr>
          <p:nvPr/>
        </p:nvSpPr>
        <p:spPr bwMode="auto">
          <a:xfrm>
            <a:off x="2928938" y="474980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12</a:t>
            </a:r>
          </a:p>
        </p:txBody>
      </p:sp>
      <p:sp>
        <p:nvSpPr>
          <p:cNvPr id="17439" name="Rectangle 31"/>
          <p:cNvSpPr>
            <a:spLocks noChangeArrowheads="1"/>
          </p:cNvSpPr>
          <p:nvPr/>
        </p:nvSpPr>
        <p:spPr bwMode="auto">
          <a:xfrm>
            <a:off x="1752600" y="4681538"/>
            <a:ext cx="105092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7440" name="Rectangle 32"/>
          <p:cNvSpPr>
            <a:spLocks noChangeArrowheads="1"/>
          </p:cNvSpPr>
          <p:nvPr/>
        </p:nvSpPr>
        <p:spPr bwMode="auto">
          <a:xfrm>
            <a:off x="1811338" y="475773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6</a:t>
            </a:r>
          </a:p>
        </p:txBody>
      </p:sp>
      <p:sp>
        <p:nvSpPr>
          <p:cNvPr id="17441" name="Rectangle 33"/>
          <p:cNvSpPr>
            <a:spLocks noChangeArrowheads="1"/>
          </p:cNvSpPr>
          <p:nvPr/>
        </p:nvSpPr>
        <p:spPr bwMode="auto">
          <a:xfrm>
            <a:off x="2316163" y="475773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7</a:t>
            </a:r>
          </a:p>
        </p:txBody>
      </p:sp>
      <p:sp>
        <p:nvSpPr>
          <p:cNvPr id="17442" name="Rectangle 34"/>
          <p:cNvSpPr>
            <a:spLocks noChangeArrowheads="1"/>
          </p:cNvSpPr>
          <p:nvPr/>
        </p:nvSpPr>
        <p:spPr bwMode="auto">
          <a:xfrm>
            <a:off x="623888" y="4679950"/>
            <a:ext cx="1050925" cy="5794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7443" name="Rectangle 35"/>
          <p:cNvSpPr>
            <a:spLocks noChangeArrowheads="1"/>
          </p:cNvSpPr>
          <p:nvPr/>
        </p:nvSpPr>
        <p:spPr bwMode="auto">
          <a:xfrm>
            <a:off x="682625" y="475615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a:t>
            </a:r>
          </a:p>
        </p:txBody>
      </p:sp>
      <p:sp>
        <p:nvSpPr>
          <p:cNvPr id="17444" name="Rectangle 36"/>
          <p:cNvSpPr>
            <a:spLocks noChangeArrowheads="1"/>
          </p:cNvSpPr>
          <p:nvPr/>
        </p:nvSpPr>
        <p:spPr bwMode="auto">
          <a:xfrm>
            <a:off x="1187450" y="475615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a:t>
            </a:r>
          </a:p>
        </p:txBody>
      </p:sp>
      <p:sp>
        <p:nvSpPr>
          <p:cNvPr id="17445" name="Line 37"/>
          <p:cNvSpPr>
            <a:spLocks noChangeShapeType="1"/>
          </p:cNvSpPr>
          <p:nvPr/>
        </p:nvSpPr>
        <p:spPr bwMode="auto">
          <a:xfrm flipH="1">
            <a:off x="1158875" y="4008438"/>
            <a:ext cx="2362200" cy="687387"/>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17446" name="Line 38"/>
          <p:cNvSpPr>
            <a:spLocks noChangeShapeType="1"/>
          </p:cNvSpPr>
          <p:nvPr/>
        </p:nvSpPr>
        <p:spPr bwMode="auto">
          <a:xfrm flipH="1">
            <a:off x="2301875" y="4008438"/>
            <a:ext cx="1752600" cy="655637"/>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17447" name="Line 39"/>
          <p:cNvSpPr>
            <a:spLocks noChangeShapeType="1"/>
          </p:cNvSpPr>
          <p:nvPr/>
        </p:nvSpPr>
        <p:spPr bwMode="auto">
          <a:xfrm flipH="1">
            <a:off x="3613150" y="3992563"/>
            <a:ext cx="928688" cy="685800"/>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17448" name="Line 40"/>
          <p:cNvSpPr>
            <a:spLocks noChangeShapeType="1"/>
          </p:cNvSpPr>
          <p:nvPr/>
        </p:nvSpPr>
        <p:spPr bwMode="auto">
          <a:xfrm>
            <a:off x="5075238" y="3992563"/>
            <a:ext cx="457200" cy="685800"/>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17449" name="Line 41"/>
          <p:cNvSpPr>
            <a:spLocks noChangeShapeType="1"/>
          </p:cNvSpPr>
          <p:nvPr/>
        </p:nvSpPr>
        <p:spPr bwMode="auto">
          <a:xfrm>
            <a:off x="5592763" y="4008438"/>
            <a:ext cx="2530475" cy="669925"/>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17450" name="Rectangle 42" descr="Light upward diagonal"/>
          <p:cNvSpPr>
            <a:spLocks noChangeArrowheads="1"/>
          </p:cNvSpPr>
          <p:nvPr/>
        </p:nvSpPr>
        <p:spPr bwMode="auto">
          <a:xfrm>
            <a:off x="6456363" y="4748213"/>
            <a:ext cx="412750" cy="441325"/>
          </a:xfrm>
          <a:prstGeom prst="rect">
            <a:avLst/>
          </a:prstGeom>
          <a:pattFill prst="ltUpDiag">
            <a:fgClr>
              <a:schemeClr val="accent1"/>
            </a:fgClr>
            <a:bgClr>
              <a:srgbClr val="FFFFFF"/>
            </a:bgClr>
          </a:patt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45</a:t>
            </a:r>
          </a:p>
        </p:txBody>
      </p:sp>
      <p:sp>
        <p:nvSpPr>
          <p:cNvPr id="17451" name="AutoShape 43"/>
          <p:cNvSpPr>
            <a:spLocks/>
          </p:cNvSpPr>
          <p:nvPr/>
        </p:nvSpPr>
        <p:spPr bwMode="auto">
          <a:xfrm>
            <a:off x="6537325" y="3254375"/>
            <a:ext cx="2606675" cy="609600"/>
          </a:xfrm>
          <a:prstGeom prst="accentCallout2">
            <a:avLst>
              <a:gd name="adj1" fmla="val 18750"/>
              <a:gd name="adj2" fmla="val -2921"/>
              <a:gd name="adj3" fmla="val 18750"/>
              <a:gd name="adj4" fmla="val -14375"/>
              <a:gd name="adj5" fmla="val 231250"/>
              <a:gd name="adj6" fmla="val -26310"/>
            </a:avLst>
          </a:prstGeom>
          <a:noFill/>
          <a:ln w="12700">
            <a:solidFill>
              <a:schemeClr val="tx1"/>
            </a:solidFill>
            <a:miter lim="800000"/>
            <a:headEnd type="none" w="sm" len="sm"/>
            <a:tailEnd type="none" w="sm" len="sm"/>
          </a:ln>
          <a:effectLst/>
        </p:spPr>
        <p:txBody>
          <a:bodyPr anchor="ctr"/>
          <a:lstStyle/>
          <a:p>
            <a:r>
              <a:rPr lang="en-US" sz="2000">
                <a:latin typeface="Arial" charset="0"/>
              </a:rPr>
              <a:t>Exceeds Order.  Promote middle and split.</a:t>
            </a:r>
          </a:p>
        </p:txBody>
      </p:sp>
      <p:sp>
        <p:nvSpPr>
          <p:cNvPr id="17452" name="Line 44"/>
          <p:cNvSpPr>
            <a:spLocks noChangeShapeType="1"/>
          </p:cNvSpPr>
          <p:nvPr/>
        </p:nvSpPr>
        <p:spPr bwMode="auto">
          <a:xfrm flipH="1">
            <a:off x="4983163" y="3992563"/>
            <a:ext cx="106362" cy="685800"/>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7453" name="Line 45"/>
          <p:cNvSpPr>
            <a:spLocks noChangeShapeType="1"/>
          </p:cNvSpPr>
          <p:nvPr/>
        </p:nvSpPr>
        <p:spPr bwMode="auto">
          <a:xfrm>
            <a:off x="5578475" y="4008438"/>
            <a:ext cx="838200" cy="685800"/>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7454" name="Line 46"/>
          <p:cNvSpPr>
            <a:spLocks noChangeShapeType="1"/>
          </p:cNvSpPr>
          <p:nvPr/>
        </p:nvSpPr>
        <p:spPr bwMode="auto">
          <a:xfrm>
            <a:off x="6019800" y="3978275"/>
            <a:ext cx="2087563" cy="715963"/>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7455" name="AutoShape 47"/>
          <p:cNvSpPr>
            <a:spLocks/>
          </p:cNvSpPr>
          <p:nvPr/>
        </p:nvSpPr>
        <p:spPr bwMode="auto">
          <a:xfrm>
            <a:off x="6537325" y="1747838"/>
            <a:ext cx="2606675" cy="609600"/>
          </a:xfrm>
          <a:prstGeom prst="accentCallout2">
            <a:avLst>
              <a:gd name="adj1" fmla="val 18750"/>
              <a:gd name="adj2" fmla="val -2921"/>
              <a:gd name="adj3" fmla="val 18750"/>
              <a:gd name="adj4" fmla="val -11755"/>
              <a:gd name="adj5" fmla="val 268750"/>
              <a:gd name="adj6" fmla="val -21009"/>
            </a:avLst>
          </a:prstGeom>
          <a:noFill/>
          <a:ln w="12700">
            <a:solidFill>
              <a:schemeClr val="tx1"/>
            </a:solidFill>
            <a:miter lim="800000"/>
            <a:headEnd type="none" w="sm" len="sm"/>
            <a:tailEnd type="none" w="sm" len="sm"/>
          </a:ln>
          <a:effectLst/>
        </p:spPr>
        <p:txBody>
          <a:bodyPr anchor="ctr"/>
          <a:lstStyle/>
          <a:p>
            <a:r>
              <a:rPr lang="en-US" sz="2000">
                <a:latin typeface="Arial" charset="0"/>
              </a:rPr>
              <a:t>Exceeds Order.  Promote middle and split.</a:t>
            </a:r>
          </a:p>
        </p:txBody>
      </p:sp>
      <p:sp>
        <p:nvSpPr>
          <p:cNvPr id="17456" name="Line 48"/>
          <p:cNvSpPr>
            <a:spLocks noChangeShapeType="1"/>
          </p:cNvSpPr>
          <p:nvPr/>
        </p:nvSpPr>
        <p:spPr bwMode="auto">
          <a:xfrm flipH="1">
            <a:off x="4054475" y="2865438"/>
            <a:ext cx="487363" cy="547687"/>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7457" name="Line 49"/>
          <p:cNvSpPr>
            <a:spLocks noChangeShapeType="1"/>
          </p:cNvSpPr>
          <p:nvPr/>
        </p:nvSpPr>
        <p:spPr bwMode="auto">
          <a:xfrm>
            <a:off x="5075238" y="2879725"/>
            <a:ext cx="517525" cy="533400"/>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4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7416"/>
                                        </p:tgtEl>
                                        <p:attrNameLst>
                                          <p:attrName>style.visibility</p:attrName>
                                        </p:attrNameLst>
                                      </p:cBhvr>
                                      <p:to>
                                        <p:strVal val="visible"/>
                                      </p:to>
                                    </p:set>
                                  </p:childTnLst>
                                </p:cTn>
                              </p:par>
                            </p:childTnLst>
                          </p:cTn>
                        </p:par>
                        <p:par>
                          <p:cTn id="9" fill="hold">
                            <p:stCondLst>
                              <p:cond delay="0"/>
                            </p:stCondLst>
                            <p:childTnLst>
                              <p:par>
                                <p:cTn id="10" presetID="2" presetClass="entr" presetSubtype="1" fill="hold" grpId="0" nodeType="afterEffect">
                                  <p:stCondLst>
                                    <p:cond delay="0"/>
                                  </p:stCondLst>
                                  <p:childTnLst>
                                    <p:set>
                                      <p:cBhvr>
                                        <p:cTn id="11" dur="1" fill="hold">
                                          <p:stCondLst>
                                            <p:cond delay="0"/>
                                          </p:stCondLst>
                                        </p:cTn>
                                        <p:tgtEl>
                                          <p:spTgt spid="17450"/>
                                        </p:tgtEl>
                                        <p:attrNameLst>
                                          <p:attrName>style.visibility</p:attrName>
                                        </p:attrNameLst>
                                      </p:cBhvr>
                                      <p:to>
                                        <p:strVal val="visible"/>
                                      </p:to>
                                    </p:set>
                                    <p:anim calcmode="lin" valueType="num">
                                      <p:cBhvr additive="base">
                                        <p:cTn id="12" dur="500" fill="hold"/>
                                        <p:tgtEl>
                                          <p:spTgt spid="17450"/>
                                        </p:tgtEl>
                                        <p:attrNameLst>
                                          <p:attrName>ppt_x</p:attrName>
                                        </p:attrNameLst>
                                      </p:cBhvr>
                                      <p:tavLst>
                                        <p:tav tm="0">
                                          <p:val>
                                            <p:strVal val="#ppt_x"/>
                                          </p:val>
                                        </p:tav>
                                        <p:tav tm="100000">
                                          <p:val>
                                            <p:strVal val="#ppt_x"/>
                                          </p:val>
                                        </p:tav>
                                      </p:tavLst>
                                    </p:anim>
                                    <p:anim calcmode="lin" valueType="num">
                                      <p:cBhvr additive="base">
                                        <p:cTn id="13" dur="500" fill="hold"/>
                                        <p:tgtEl>
                                          <p:spTgt spid="17450"/>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7451"/>
                                        </p:tgtEl>
                                        <p:attrNameLst>
                                          <p:attrName>style.visibility</p:attrName>
                                        </p:attrNameLst>
                                      </p:cBhvr>
                                      <p:to>
                                        <p:strVal val="visible"/>
                                      </p:to>
                                    </p:set>
                                  </p:childTnLst>
                                </p:cTn>
                              </p:par>
                            </p:childTnLst>
                          </p:cTn>
                        </p:par>
                        <p:par>
                          <p:cTn id="17" fill="hold">
                            <p:stCondLst>
                              <p:cond delay="500"/>
                            </p:stCondLst>
                            <p:childTnLst>
                              <p:par>
                                <p:cTn id="18" presetID="1" presetClass="exit" presetSubtype="0" fill="hold" grpId="0" nodeType="afterEffect">
                                  <p:stCondLst>
                                    <p:cond delay="0"/>
                                  </p:stCondLst>
                                  <p:childTnLst>
                                    <p:set>
                                      <p:cBhvr>
                                        <p:cTn id="19" dur="1" fill="hold">
                                          <p:stCondLst>
                                            <p:cond delay="0"/>
                                          </p:stCondLst>
                                        </p:cTn>
                                        <p:tgtEl>
                                          <p:spTgt spid="17420"/>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7415"/>
                                        </p:tgtEl>
                                        <p:attrNameLst>
                                          <p:attrName>style.visibility</p:attrName>
                                        </p:attrNameLst>
                                      </p:cBhvr>
                                      <p:to>
                                        <p:strVal val="visible"/>
                                      </p:to>
                                    </p:set>
                                  </p:childTnLst>
                                </p:cTn>
                              </p:par>
                            </p:childTnLst>
                          </p:cTn>
                        </p:par>
                        <p:par>
                          <p:cTn id="22" fill="hold">
                            <p:stCondLst>
                              <p:cond delay="500"/>
                            </p:stCondLst>
                            <p:childTnLst>
                              <p:par>
                                <p:cTn id="23" presetID="63" presetClass="path" presetSubtype="0" accel="50000" decel="50000" fill="hold" grpId="0" nodeType="afterEffect">
                                  <p:stCondLst>
                                    <p:cond delay="0"/>
                                  </p:stCondLst>
                                  <p:childTnLst>
                                    <p:animMotion origin="layout" path="M -8.33333E-7 3.7037E-6 L 0.04826 3.7037E-6 " pathEditMode="relative" rAng="0" ptsTypes="AA">
                                      <p:cBhvr>
                                        <p:cTn id="24" dur="2000" fill="hold"/>
                                        <p:tgtEl>
                                          <p:spTgt spid="17421"/>
                                        </p:tgtEl>
                                        <p:attrNameLst>
                                          <p:attrName>ppt_x</p:attrName>
                                          <p:attrName>ppt_y</p:attrName>
                                        </p:attrNameLst>
                                      </p:cBhvr>
                                      <p:rCtr x="24" y="0"/>
                                    </p:animMotion>
                                  </p:childTnLst>
                                </p:cTn>
                              </p:par>
                            </p:childTnLst>
                          </p:cTn>
                        </p:par>
                        <p:par>
                          <p:cTn id="25" fill="hold">
                            <p:stCondLst>
                              <p:cond delay="2500"/>
                            </p:stCondLst>
                            <p:childTnLst>
                              <p:par>
                                <p:cTn id="26" presetID="64" presetClass="path" presetSubtype="0" accel="50000" decel="50000" fill="hold" grpId="0" nodeType="afterEffect">
                                  <p:stCondLst>
                                    <p:cond delay="0"/>
                                  </p:stCondLst>
                                  <p:childTnLst>
                                    <p:animMotion origin="layout" path="M 3.05556E-6 1.48148E-6 L -0.0467 -0.18472 " pathEditMode="relative" rAng="0" ptsTypes="AA">
                                      <p:cBhvr>
                                        <p:cTn id="27" dur="2000" fill="hold"/>
                                        <p:tgtEl>
                                          <p:spTgt spid="17427"/>
                                        </p:tgtEl>
                                        <p:attrNameLst>
                                          <p:attrName>ppt_x</p:attrName>
                                          <p:attrName>ppt_y</p:attrName>
                                        </p:attrNameLst>
                                      </p:cBhvr>
                                      <p:rCtr x="-23" y="-92"/>
                                    </p:animMotion>
                                  </p:childTnLst>
                                </p:cTn>
                              </p:par>
                              <p:par>
                                <p:cTn id="28" presetID="1" presetClass="exit" presetSubtype="0" fill="hold" grpId="1" nodeType="withEffect">
                                  <p:stCondLst>
                                    <p:cond delay="0"/>
                                  </p:stCondLst>
                                  <p:childTnLst>
                                    <p:set>
                                      <p:cBhvr>
                                        <p:cTn id="29" dur="1" fill="hold">
                                          <p:stCondLst>
                                            <p:cond delay="0"/>
                                          </p:stCondLst>
                                        </p:cTn>
                                        <p:tgtEl>
                                          <p:spTgt spid="17416"/>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741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7413"/>
                                        </p:tgtEl>
                                        <p:attrNameLst>
                                          <p:attrName>style.visibility</p:attrName>
                                        </p:attrNameLst>
                                      </p:cBhvr>
                                      <p:to>
                                        <p:strVal val="visible"/>
                                      </p:to>
                                    </p:set>
                                  </p:childTnLst>
                                </p:cTn>
                              </p:par>
                              <p:par>
                                <p:cTn id="34" presetID="1" presetClass="exit" presetSubtype="0" fill="hold" grpId="0" nodeType="withEffect">
                                  <p:stCondLst>
                                    <p:cond delay="0"/>
                                  </p:stCondLst>
                                  <p:childTnLst>
                                    <p:set>
                                      <p:cBhvr>
                                        <p:cTn id="35" dur="1" fill="hold">
                                          <p:stCondLst>
                                            <p:cond delay="0"/>
                                          </p:stCondLst>
                                        </p:cTn>
                                        <p:tgtEl>
                                          <p:spTgt spid="17448"/>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17451"/>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17449"/>
                                        </p:tgtEl>
                                        <p:attrNameLst>
                                          <p:attrName>style.visibility</p:attrName>
                                        </p:attrNameLst>
                                      </p:cBhvr>
                                      <p:to>
                                        <p:strVal val="hidden"/>
                                      </p:to>
                                    </p:set>
                                  </p:childTnLst>
                                </p:cTn>
                              </p:par>
                            </p:childTnLst>
                          </p:cTn>
                        </p:par>
                        <p:par>
                          <p:cTn id="40" fill="hold">
                            <p:stCondLst>
                              <p:cond delay="4500"/>
                            </p:stCondLst>
                            <p:childTnLst>
                              <p:par>
                                <p:cTn id="41" presetID="1" presetClass="entr" presetSubtype="0" fill="hold" grpId="0" nodeType="afterEffect">
                                  <p:stCondLst>
                                    <p:cond delay="0"/>
                                  </p:stCondLst>
                                  <p:childTnLst>
                                    <p:set>
                                      <p:cBhvr>
                                        <p:cTn id="42" dur="1" fill="hold">
                                          <p:stCondLst>
                                            <p:cond delay="0"/>
                                          </p:stCondLst>
                                        </p:cTn>
                                        <p:tgtEl>
                                          <p:spTgt spid="174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54"/>
                                        </p:tgtEl>
                                        <p:attrNameLst>
                                          <p:attrName>style.visibility</p:attrName>
                                        </p:attrNameLst>
                                      </p:cBhvr>
                                      <p:to>
                                        <p:strVal val="visible"/>
                                      </p:to>
                                    </p:set>
                                  </p:childTnLst>
                                </p:cTn>
                              </p:par>
                            </p:childTnLst>
                          </p:cTn>
                        </p:par>
                        <p:par>
                          <p:cTn id="47" fill="hold">
                            <p:stCondLst>
                              <p:cond delay="4500"/>
                            </p:stCondLst>
                            <p:childTnLst>
                              <p:par>
                                <p:cTn id="48" presetID="1" presetClass="entr" presetSubtype="0" fill="hold" grpId="0" nodeType="afterEffect">
                                  <p:stCondLst>
                                    <p:cond delay="0"/>
                                  </p:stCondLst>
                                  <p:childTnLst>
                                    <p:set>
                                      <p:cBhvr>
                                        <p:cTn id="49" dur="1" fill="hold">
                                          <p:stCondLst>
                                            <p:cond delay="0"/>
                                          </p:stCondLst>
                                        </p:cTn>
                                        <p:tgtEl>
                                          <p:spTgt spid="17455"/>
                                        </p:tgtEl>
                                        <p:attrNameLst>
                                          <p:attrName>style.visibility</p:attrName>
                                        </p:attrNameLst>
                                      </p:cBhvr>
                                      <p:to>
                                        <p:strVal val="visible"/>
                                      </p:to>
                                    </p:set>
                                  </p:childTnLst>
                                </p:cTn>
                              </p:par>
                              <p:par>
                                <p:cTn id="50" presetID="1" presetClass="exit" presetSubtype="0" fill="hold" grpId="1" nodeType="withEffect">
                                  <p:stCondLst>
                                    <p:cond delay="0"/>
                                  </p:stCondLst>
                                  <p:childTnLst>
                                    <p:set>
                                      <p:cBhvr>
                                        <p:cTn id="51" dur="1" fill="hold">
                                          <p:stCondLst>
                                            <p:cond delay="0"/>
                                          </p:stCondLst>
                                        </p:cTn>
                                        <p:tgtEl>
                                          <p:spTgt spid="17455"/>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2" nodeType="afterEffect">
                                  <p:stCondLst>
                                    <p:cond delay="0"/>
                                  </p:stCondLst>
                                  <p:childTnLst>
                                    <p:set>
                                      <p:cBhvr>
                                        <p:cTn id="54" dur="1" fill="hold">
                                          <p:stCondLst>
                                            <p:cond delay="0"/>
                                          </p:stCondLst>
                                        </p:cTn>
                                        <p:tgtEl>
                                          <p:spTgt spid="17455"/>
                                        </p:tgtEl>
                                        <p:attrNameLst>
                                          <p:attrName>style.visibility</p:attrName>
                                        </p:attrNameLst>
                                      </p:cBhvr>
                                      <p:to>
                                        <p:strVal val="visible"/>
                                      </p:to>
                                    </p:set>
                                  </p:childTnLst>
                                </p:cTn>
                              </p:par>
                            </p:childTnLst>
                          </p:cTn>
                        </p:par>
                        <p:par>
                          <p:cTn id="55" fill="hold">
                            <p:stCondLst>
                              <p:cond delay="4500"/>
                            </p:stCondLst>
                            <p:childTnLst>
                              <p:par>
                                <p:cTn id="56" presetID="1" presetClass="entr" presetSubtype="0" fill="hold" grpId="0" nodeType="afterEffect">
                                  <p:stCondLst>
                                    <p:cond delay="0"/>
                                  </p:stCondLst>
                                  <p:childTnLst>
                                    <p:set>
                                      <p:cBhvr>
                                        <p:cTn id="57" dur="1" fill="hold">
                                          <p:stCondLst>
                                            <p:cond delay="0"/>
                                          </p:stCondLst>
                                        </p:cTn>
                                        <p:tgtEl>
                                          <p:spTgt spid="17412"/>
                                        </p:tgtEl>
                                        <p:attrNameLst>
                                          <p:attrName>style.visibility</p:attrName>
                                        </p:attrNameLst>
                                      </p:cBhvr>
                                      <p:to>
                                        <p:strVal val="visible"/>
                                      </p:to>
                                    </p:set>
                                  </p:childTnLst>
                                </p:cTn>
                              </p:par>
                            </p:childTnLst>
                          </p:cTn>
                        </p:par>
                        <p:par>
                          <p:cTn id="58" fill="hold">
                            <p:stCondLst>
                              <p:cond delay="4500"/>
                            </p:stCondLst>
                            <p:childTnLst>
                              <p:par>
                                <p:cTn id="59" presetID="1" presetClass="exit" presetSubtype="0" fill="hold" grpId="1" nodeType="afterEffect">
                                  <p:stCondLst>
                                    <p:cond delay="0"/>
                                  </p:stCondLst>
                                  <p:childTnLst>
                                    <p:set>
                                      <p:cBhvr>
                                        <p:cTn id="60" dur="1" fill="hold">
                                          <p:stCondLst>
                                            <p:cond delay="0"/>
                                          </p:stCondLst>
                                        </p:cTn>
                                        <p:tgtEl>
                                          <p:spTgt spid="17415"/>
                                        </p:tgtEl>
                                        <p:attrNameLst>
                                          <p:attrName>style.visibility</p:attrName>
                                        </p:attrNameLst>
                                      </p:cBhvr>
                                      <p:to>
                                        <p:strVal val="hidden"/>
                                      </p:to>
                                    </p:set>
                                  </p:childTnLst>
                                </p:cTn>
                              </p:par>
                            </p:childTnLst>
                          </p:cTn>
                        </p:par>
                        <p:par>
                          <p:cTn id="61" fill="hold">
                            <p:stCondLst>
                              <p:cond delay="4500"/>
                            </p:stCondLst>
                            <p:childTnLst>
                              <p:par>
                                <p:cTn id="62" presetID="64" presetClass="path" presetSubtype="0" accel="50000" decel="50000" fill="hold" grpId="0" nodeType="afterEffect">
                                  <p:stCondLst>
                                    <p:cond delay="0"/>
                                  </p:stCondLst>
                                  <p:childTnLst>
                                    <p:animMotion origin="layout" path="M 4.16667E-6 2.22222E-6 L 4.16667E-6 -0.15556 " pathEditMode="relative" rAng="0" ptsTypes="AA">
                                      <p:cBhvr>
                                        <p:cTn id="63" dur="2000" fill="hold"/>
                                        <p:tgtEl>
                                          <p:spTgt spid="17422"/>
                                        </p:tgtEl>
                                        <p:attrNameLst>
                                          <p:attrName>ppt_x</p:attrName>
                                          <p:attrName>ppt_y</p:attrName>
                                        </p:attrNameLst>
                                      </p:cBhvr>
                                      <p:rCtr x="0" y="-78"/>
                                    </p:animMotion>
                                  </p:childTnLst>
                                </p:cTn>
                              </p:par>
                              <p:par>
                                <p:cTn id="64" presetID="1" presetClass="entr" presetSubtype="0" fill="hold" grpId="0" nodeType="withEffect">
                                  <p:stCondLst>
                                    <p:cond delay="0"/>
                                  </p:stCondLst>
                                  <p:childTnLst>
                                    <p:set>
                                      <p:cBhvr>
                                        <p:cTn id="65" dur="1" fill="hold">
                                          <p:stCondLst>
                                            <p:cond delay="0"/>
                                          </p:stCondLst>
                                        </p:cTn>
                                        <p:tgtEl>
                                          <p:spTgt spid="1741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7410"/>
                                        </p:tgtEl>
                                        <p:attrNameLst>
                                          <p:attrName>style.visibility</p:attrName>
                                        </p:attrNameLst>
                                      </p:cBhvr>
                                      <p:to>
                                        <p:strVal val="visible"/>
                                      </p:to>
                                    </p:set>
                                  </p:childTnLst>
                                </p:cTn>
                              </p:par>
                            </p:childTnLst>
                          </p:cTn>
                        </p:par>
                        <p:par>
                          <p:cTn id="68" fill="hold">
                            <p:stCondLst>
                              <p:cond delay="6500"/>
                            </p:stCondLst>
                            <p:childTnLst>
                              <p:par>
                                <p:cTn id="69" presetID="1" presetClass="entr" presetSubtype="0" fill="hold" grpId="0" nodeType="afterEffect">
                                  <p:stCondLst>
                                    <p:cond delay="0"/>
                                  </p:stCondLst>
                                  <p:childTnLst>
                                    <p:set>
                                      <p:cBhvr>
                                        <p:cTn id="70" dur="1" fill="hold">
                                          <p:stCondLst>
                                            <p:cond delay="0"/>
                                          </p:stCondLst>
                                        </p:cTn>
                                        <p:tgtEl>
                                          <p:spTgt spid="174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457"/>
                                        </p:tgtEl>
                                        <p:attrNameLst>
                                          <p:attrName>style.visibility</p:attrName>
                                        </p:attrNameLst>
                                      </p:cBhvr>
                                      <p:to>
                                        <p:strVal val="visible"/>
                                      </p:to>
                                    </p:set>
                                  </p:childTnLst>
                                </p:cTn>
                              </p:par>
                            </p:childTnLst>
                          </p:cTn>
                        </p:par>
                        <p:par>
                          <p:cTn id="73" fill="hold">
                            <p:stCondLst>
                              <p:cond delay="6500"/>
                            </p:stCondLst>
                            <p:childTnLst>
                              <p:par>
                                <p:cTn id="74" presetID="1" presetClass="exit" presetSubtype="0" fill="hold" grpId="3" nodeType="afterEffect">
                                  <p:stCondLst>
                                    <p:cond delay="0"/>
                                  </p:stCondLst>
                                  <p:childTnLst>
                                    <p:set>
                                      <p:cBhvr>
                                        <p:cTn id="75" dur="1" fill="hold">
                                          <p:stCondLst>
                                            <p:cond delay="0"/>
                                          </p:stCondLst>
                                        </p:cTn>
                                        <p:tgtEl>
                                          <p:spTgt spid="174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1" grpId="0" animBg="1"/>
      <p:bldP spid="17412" grpId="0" animBg="1"/>
      <p:bldP spid="17413" grpId="0" animBg="1"/>
      <p:bldP spid="17414" grpId="0" animBg="1"/>
      <p:bldP spid="17415" grpId="0" animBg="1"/>
      <p:bldP spid="17415" grpId="1" animBg="1"/>
      <p:bldP spid="17416" grpId="0" animBg="1"/>
      <p:bldP spid="17416" grpId="1" animBg="1"/>
      <p:bldP spid="17420" grpId="0" animBg="1"/>
      <p:bldP spid="17421" grpId="0" animBg="1"/>
      <p:bldP spid="17422" grpId="0" animBg="1"/>
      <p:bldP spid="17425" grpId="0" animBg="1"/>
      <p:bldP spid="17427" grpId="0" animBg="1"/>
      <p:bldP spid="17448" grpId="0" animBg="1"/>
      <p:bldP spid="17449" grpId="0" animBg="1"/>
      <p:bldP spid="17450" grpId="0" animBg="1"/>
      <p:bldP spid="17451" grpId="0" animBg="1"/>
      <p:bldP spid="17451" grpId="1" animBg="1"/>
      <p:bldP spid="17452" grpId="0" animBg="1"/>
      <p:bldP spid="17453" grpId="0" animBg="1"/>
      <p:bldP spid="17454" grpId="0" animBg="1"/>
      <p:bldP spid="17455" grpId="0" animBg="1"/>
      <p:bldP spid="17455" grpId="1" animBg="1"/>
      <p:bldP spid="17455" grpId="2" animBg="1"/>
      <p:bldP spid="17455" grpId="3" animBg="1"/>
      <p:bldP spid="17456" grpId="0" animBg="1"/>
      <p:bldP spid="1745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Inserting into a B-Tree</a:t>
            </a:r>
          </a:p>
        </p:txBody>
      </p:sp>
      <p:sp>
        <p:nvSpPr>
          <p:cNvPr id="18435" name="Rectangle 3"/>
          <p:cNvSpPr>
            <a:spLocks noGrp="1" noChangeArrowheads="1"/>
          </p:cNvSpPr>
          <p:nvPr>
            <p:ph type="body" idx="1"/>
          </p:nvPr>
        </p:nvSpPr>
        <p:spPr/>
        <p:txBody>
          <a:bodyPr>
            <a:normAutofit fontScale="85000" lnSpcReduction="10000"/>
          </a:bodyPr>
          <a:lstStyle/>
          <a:p>
            <a:r>
              <a:rPr lang="en-US" dirty="0">
                <a:latin typeface="Times New Roman" pitchFamily="18" charset="0"/>
                <a:cs typeface="Times New Roman" pitchFamily="18" charset="0"/>
              </a:rPr>
              <a:t>Attempt to insert the new key into a leaf</a:t>
            </a:r>
          </a:p>
          <a:p>
            <a:r>
              <a:rPr lang="en-US" dirty="0">
                <a:latin typeface="Times New Roman" pitchFamily="18" charset="0"/>
                <a:cs typeface="Times New Roman" pitchFamily="18" charset="0"/>
              </a:rPr>
              <a:t>If this would result in that leaf becoming too big, split the leaf into two, promoting the middle key to the leaf’s parent</a:t>
            </a:r>
          </a:p>
          <a:p>
            <a:r>
              <a:rPr lang="en-US" dirty="0">
                <a:latin typeface="Times New Roman" pitchFamily="18" charset="0"/>
                <a:cs typeface="Times New Roman" pitchFamily="18" charset="0"/>
              </a:rPr>
              <a:t>If this would result in the parent becoming too big, split the parent into two, promoting the middle key</a:t>
            </a:r>
          </a:p>
          <a:p>
            <a:r>
              <a:rPr lang="en-US" dirty="0">
                <a:latin typeface="Times New Roman" pitchFamily="18" charset="0"/>
                <a:cs typeface="Times New Roman" pitchFamily="18" charset="0"/>
              </a:rPr>
              <a:t>This strategy might have to be repeated all the way to the top</a:t>
            </a:r>
          </a:p>
          <a:p>
            <a:r>
              <a:rPr lang="en-US" dirty="0">
                <a:latin typeface="Times New Roman" pitchFamily="18" charset="0"/>
                <a:cs typeface="Times New Roman" pitchFamily="18" charset="0"/>
              </a:rPr>
              <a:t>If necessary, the root is split in two and the middle key is promoted to a new root, making the tree one level higher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Exercise in Inserting a B-Tree </a:t>
            </a:r>
          </a:p>
        </p:txBody>
      </p:sp>
      <p:sp>
        <p:nvSpPr>
          <p:cNvPr id="19459" name="Rectangle 3"/>
          <p:cNvSpPr>
            <a:spLocks noGrp="1" noChangeArrowheads="1"/>
          </p:cNvSpPr>
          <p:nvPr>
            <p:ph type="body" idx="1"/>
          </p:nvPr>
        </p:nvSpPr>
        <p:spPr/>
        <p:txBody>
          <a:bodyPr/>
          <a:lstStyle/>
          <a:p>
            <a:r>
              <a:rPr lang="en-GB" dirty="0">
                <a:latin typeface="Times New Roman" pitchFamily="18" charset="0"/>
                <a:cs typeface="Times New Roman" pitchFamily="18" charset="0"/>
              </a:rPr>
              <a:t>Insert the following keys to a 5-way B-tree:</a:t>
            </a:r>
          </a:p>
          <a:p>
            <a:r>
              <a:rPr lang="en-GB" dirty="0">
                <a:latin typeface="Times New Roman" pitchFamily="18" charset="0"/>
                <a:cs typeface="Times New Roman" pitchFamily="18" charset="0"/>
              </a:rPr>
              <a:t>3, 7, 9, 23, 45, 1, 5, 14, 25, 24, 13, 11, 8, 19, 4, 31, 35, 56</a:t>
            </a:r>
          </a:p>
          <a:p>
            <a:endParaRPr lang="en-GB" dirty="0">
              <a:latin typeface="Times New Roman" pitchFamily="18" charset="0"/>
              <a:cs typeface="Times New Roman" pitchFamily="18" charset="0"/>
            </a:endParaRPr>
          </a:p>
          <a:p>
            <a:pPr>
              <a:buFontTx/>
              <a:buNone/>
            </a:pP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Answer to Exercise</a:t>
            </a:r>
          </a:p>
        </p:txBody>
      </p:sp>
      <p:pic>
        <p:nvPicPr>
          <p:cNvPr id="20483" name="Picture 3"/>
          <p:cNvPicPr>
            <a:picLocks noChangeAspect="1" noChangeArrowheads="1"/>
          </p:cNvPicPr>
          <p:nvPr/>
        </p:nvPicPr>
        <p:blipFill>
          <a:blip r:embed="rId2" cstate="print"/>
          <a:srcRect/>
          <a:stretch>
            <a:fillRect/>
          </a:stretch>
        </p:blipFill>
        <p:spPr bwMode="auto">
          <a:xfrm>
            <a:off x="890588" y="1293813"/>
            <a:ext cx="7370762" cy="3965575"/>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Removal from a B-tree</a:t>
            </a:r>
          </a:p>
        </p:txBody>
      </p:sp>
      <p:sp>
        <p:nvSpPr>
          <p:cNvPr id="21507" name="Rectangle 3"/>
          <p:cNvSpPr>
            <a:spLocks noGrp="1" noChangeArrowheads="1"/>
          </p:cNvSpPr>
          <p:nvPr>
            <p:ph type="body" idx="1"/>
          </p:nvPr>
        </p:nvSpPr>
        <p:spPr>
          <a:xfrm>
            <a:off x="457200" y="1600200"/>
            <a:ext cx="8229600" cy="5029200"/>
          </a:xfrm>
        </p:spPr>
        <p:txBody>
          <a:bodyPr>
            <a:normAutofit/>
          </a:bodyPr>
          <a:lstStyle/>
          <a:p>
            <a:r>
              <a:rPr lang="en-GB" sz="2400" dirty="0">
                <a:latin typeface="Times New Roman" pitchFamily="18" charset="0"/>
                <a:cs typeface="Times New Roman" pitchFamily="18" charset="0"/>
              </a:rPr>
              <a:t>During insertion, the key always goes </a:t>
            </a:r>
            <a:r>
              <a:rPr lang="en-GB" sz="2400" i="1" dirty="0">
                <a:latin typeface="Times New Roman" pitchFamily="18" charset="0"/>
                <a:cs typeface="Times New Roman" pitchFamily="18" charset="0"/>
              </a:rPr>
              <a:t>into</a:t>
            </a:r>
            <a:r>
              <a:rPr lang="en-GB" sz="2400" dirty="0">
                <a:latin typeface="Times New Roman" pitchFamily="18" charset="0"/>
                <a:cs typeface="Times New Roman" pitchFamily="18" charset="0"/>
              </a:rPr>
              <a:t> a </a:t>
            </a:r>
            <a:r>
              <a:rPr lang="en-GB" sz="2400" i="1" dirty="0">
                <a:latin typeface="Times New Roman" pitchFamily="18" charset="0"/>
                <a:cs typeface="Times New Roman" pitchFamily="18" charset="0"/>
              </a:rPr>
              <a:t>leaf</a:t>
            </a:r>
            <a:r>
              <a:rPr lang="en-GB" sz="2400" dirty="0">
                <a:latin typeface="Times New Roman" pitchFamily="18" charset="0"/>
                <a:cs typeface="Times New Roman" pitchFamily="18" charset="0"/>
              </a:rPr>
              <a:t>.  For deletion we wish to remove </a:t>
            </a:r>
            <a:r>
              <a:rPr lang="en-GB" sz="2400" i="1" dirty="0">
                <a:latin typeface="Times New Roman" pitchFamily="18" charset="0"/>
                <a:cs typeface="Times New Roman" pitchFamily="18" charset="0"/>
              </a:rPr>
              <a:t>from</a:t>
            </a:r>
            <a:r>
              <a:rPr lang="en-GB" sz="2400" dirty="0">
                <a:latin typeface="Times New Roman" pitchFamily="18" charset="0"/>
                <a:cs typeface="Times New Roman" pitchFamily="18" charset="0"/>
              </a:rPr>
              <a:t> a leaf.  There are three possible ways we can do this</a:t>
            </a:r>
            <a:r>
              <a:rPr lang="en-GB" sz="2400" dirty="0" smtClean="0">
                <a:latin typeface="Times New Roman" pitchFamily="18" charset="0"/>
                <a:cs typeface="Times New Roman" pitchFamily="18" charset="0"/>
              </a:rPr>
              <a:t>:</a:t>
            </a:r>
          </a:p>
          <a:p>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1 - If the key is already in a leaf node, and removing it doesn’t cause that leaf node to have too few keys, then simply remove the key to be deleted</a:t>
            </a:r>
            <a:r>
              <a:rPr lang="en-GB" sz="2400" dirty="0" smtClean="0">
                <a:latin typeface="Times New Roman" pitchFamily="18" charset="0"/>
                <a:cs typeface="Times New Roman" pitchFamily="18" charset="0"/>
              </a:rPr>
              <a:t>.</a:t>
            </a:r>
          </a:p>
          <a:p>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2 - If the key is </a:t>
            </a:r>
            <a:r>
              <a:rPr lang="en-GB" sz="2400" i="1" dirty="0">
                <a:latin typeface="Times New Roman" pitchFamily="18" charset="0"/>
                <a:cs typeface="Times New Roman" pitchFamily="18" charset="0"/>
              </a:rPr>
              <a:t>not</a:t>
            </a:r>
            <a:r>
              <a:rPr lang="en-GB" sz="2400" dirty="0">
                <a:latin typeface="Times New Roman" pitchFamily="18" charset="0"/>
                <a:cs typeface="Times New Roman" pitchFamily="18" charset="0"/>
              </a:rPr>
              <a:t> in a leaf then it is guaranteed (by the nature of a B-tree) that its predecessor or successor will be in a leaf -- in this case can we delete the key and promote the predecessor or successor key to the non-leaf deleted key’s position.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Removal from a B-tree </a:t>
            </a:r>
            <a:r>
              <a:rPr lang="en-GB" dirty="0" smtClean="0">
                <a:effectLst>
                  <a:outerShdw blurRad="38100" dist="38100" dir="2700000" algn="tl">
                    <a:srgbClr val="000000">
                      <a:alpha val="43137"/>
                    </a:srgbClr>
                  </a:outerShdw>
                </a:effectLst>
              </a:rPr>
              <a:t>(Contd.)</a:t>
            </a:r>
            <a:endParaRPr lang="en-GB" dirty="0">
              <a:effectLst>
                <a:outerShdw blurRad="38100" dist="38100" dir="2700000" algn="tl">
                  <a:srgbClr val="000000">
                    <a:alpha val="43137"/>
                  </a:srgbClr>
                </a:outerShdw>
              </a:effectLst>
            </a:endParaRPr>
          </a:p>
        </p:txBody>
      </p:sp>
      <p:sp>
        <p:nvSpPr>
          <p:cNvPr id="22531" name="Rectangle 3"/>
          <p:cNvSpPr>
            <a:spLocks noGrp="1" noChangeArrowheads="1"/>
          </p:cNvSpPr>
          <p:nvPr>
            <p:ph type="body" idx="1"/>
          </p:nvPr>
        </p:nvSpPr>
        <p:spPr>
          <a:xfrm>
            <a:off x="457200" y="1524000"/>
            <a:ext cx="8229600" cy="4953000"/>
          </a:xfrm>
        </p:spPr>
        <p:txBody>
          <a:bodyPr>
            <a:normAutofit fontScale="77500" lnSpcReduction="20000"/>
          </a:bodyPr>
          <a:lstStyle/>
          <a:p>
            <a:pPr>
              <a:lnSpc>
                <a:spcPct val="120000"/>
              </a:lnSpc>
            </a:pPr>
            <a:r>
              <a:rPr lang="en-GB" dirty="0">
                <a:latin typeface="Times New Roman" pitchFamily="18" charset="0"/>
                <a:cs typeface="Times New Roman" pitchFamily="18" charset="0"/>
              </a:rPr>
              <a:t>If (1) or (2) lead to a leaf node containing less than the minimum number of keys then we have to look at the siblings immediately adjacent to the leaf in question:  </a:t>
            </a:r>
          </a:p>
          <a:p>
            <a:pPr lvl="1">
              <a:lnSpc>
                <a:spcPct val="120000"/>
              </a:lnSpc>
            </a:pPr>
            <a:r>
              <a:rPr lang="en-GB" dirty="0">
                <a:latin typeface="Times New Roman" pitchFamily="18" charset="0"/>
                <a:cs typeface="Times New Roman" pitchFamily="18" charset="0"/>
              </a:rPr>
              <a:t>3: if one of them has more than the min’ number of keys then we can promote one of its keys to the parent and take the parent key into our lacking leaf </a:t>
            </a:r>
            <a:endParaRPr lang="en-GB" dirty="0" smtClean="0">
              <a:latin typeface="Times New Roman" pitchFamily="18" charset="0"/>
              <a:cs typeface="Times New Roman" pitchFamily="18" charset="0"/>
            </a:endParaRPr>
          </a:p>
          <a:p>
            <a:pPr lvl="1">
              <a:lnSpc>
                <a:spcPct val="120000"/>
              </a:lnSpc>
              <a:buNone/>
            </a:pPr>
            <a:endParaRPr lang="en-GB" dirty="0">
              <a:latin typeface="Times New Roman" pitchFamily="18" charset="0"/>
              <a:cs typeface="Times New Roman" pitchFamily="18" charset="0"/>
            </a:endParaRPr>
          </a:p>
          <a:p>
            <a:pPr lvl="1">
              <a:lnSpc>
                <a:spcPct val="120000"/>
              </a:lnSpc>
            </a:pPr>
            <a:r>
              <a:rPr lang="en-GB" dirty="0">
                <a:latin typeface="Times New Roman" pitchFamily="18" charset="0"/>
                <a:cs typeface="Times New Roman" pitchFamily="18" charset="0"/>
              </a:rPr>
              <a:t>4: 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Type #1: Simple leaf deletion</a:t>
            </a:r>
          </a:p>
        </p:txBody>
      </p:sp>
      <p:grpSp>
        <p:nvGrpSpPr>
          <p:cNvPr id="2" name="Group 3"/>
          <p:cNvGrpSpPr>
            <a:grpSpLocks/>
          </p:cNvGrpSpPr>
          <p:nvPr/>
        </p:nvGrpSpPr>
        <p:grpSpPr bwMode="auto">
          <a:xfrm>
            <a:off x="990600" y="2209800"/>
            <a:ext cx="6858000" cy="2133600"/>
            <a:chOff x="624" y="1392"/>
            <a:chExt cx="4320" cy="1344"/>
          </a:xfrm>
        </p:grpSpPr>
        <p:grpSp>
          <p:nvGrpSpPr>
            <p:cNvPr id="3" name="Group 4"/>
            <p:cNvGrpSpPr>
              <a:grpSpLocks/>
            </p:cNvGrpSpPr>
            <p:nvPr/>
          </p:nvGrpSpPr>
          <p:grpSpPr bwMode="auto">
            <a:xfrm>
              <a:off x="2160" y="1392"/>
              <a:ext cx="1200" cy="432"/>
              <a:chOff x="2160" y="1392"/>
              <a:chExt cx="1200" cy="432"/>
            </a:xfrm>
          </p:grpSpPr>
          <p:sp>
            <p:nvSpPr>
              <p:cNvPr id="23557" name="Rectangle 5"/>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3558" name="Rectangle 6"/>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12</a:t>
                </a:r>
              </a:p>
            </p:txBody>
          </p:sp>
          <p:sp>
            <p:nvSpPr>
              <p:cNvPr id="23559" name="Rectangle 7"/>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29</a:t>
                </a:r>
              </a:p>
            </p:txBody>
          </p:sp>
          <p:sp>
            <p:nvSpPr>
              <p:cNvPr id="23560" name="Rectangle 8"/>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52</a:t>
                </a:r>
              </a:p>
            </p:txBody>
          </p:sp>
        </p:grpSp>
        <p:grpSp>
          <p:nvGrpSpPr>
            <p:cNvPr id="4" name="Group 9"/>
            <p:cNvGrpSpPr>
              <a:grpSpLocks/>
            </p:cNvGrpSpPr>
            <p:nvPr/>
          </p:nvGrpSpPr>
          <p:grpSpPr bwMode="auto">
            <a:xfrm>
              <a:off x="624" y="2304"/>
              <a:ext cx="1200" cy="432"/>
              <a:chOff x="2160" y="1392"/>
              <a:chExt cx="1200" cy="432"/>
            </a:xfrm>
          </p:grpSpPr>
          <p:sp>
            <p:nvSpPr>
              <p:cNvPr id="23562" name="Rectangle 10"/>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3563" name="Rectangle 11"/>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a:t>
                </a:r>
              </a:p>
            </p:txBody>
          </p:sp>
          <p:sp>
            <p:nvSpPr>
              <p:cNvPr id="23564" name="Rectangle 12"/>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7</a:t>
                </a:r>
              </a:p>
            </p:txBody>
          </p:sp>
          <p:sp>
            <p:nvSpPr>
              <p:cNvPr id="23565" name="Rectangle 13"/>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9</a:t>
                </a:r>
              </a:p>
            </p:txBody>
          </p:sp>
        </p:grpSp>
        <p:grpSp>
          <p:nvGrpSpPr>
            <p:cNvPr id="5" name="Group 14"/>
            <p:cNvGrpSpPr>
              <a:grpSpLocks/>
            </p:cNvGrpSpPr>
            <p:nvPr/>
          </p:nvGrpSpPr>
          <p:grpSpPr bwMode="auto">
            <a:xfrm>
              <a:off x="1920" y="2304"/>
              <a:ext cx="816" cy="432"/>
              <a:chOff x="2160" y="2304"/>
              <a:chExt cx="816" cy="432"/>
            </a:xfrm>
          </p:grpSpPr>
          <p:sp>
            <p:nvSpPr>
              <p:cNvPr id="23567" name="Rectangle 15"/>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3568" name="Rectangle 16"/>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15</a:t>
                </a:r>
              </a:p>
            </p:txBody>
          </p:sp>
          <p:sp>
            <p:nvSpPr>
              <p:cNvPr id="23569" name="Rectangle 17"/>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22</a:t>
                </a:r>
              </a:p>
            </p:txBody>
          </p:sp>
        </p:grpSp>
        <p:grpSp>
          <p:nvGrpSpPr>
            <p:cNvPr id="6" name="Group 18"/>
            <p:cNvGrpSpPr>
              <a:grpSpLocks/>
            </p:cNvGrpSpPr>
            <p:nvPr/>
          </p:nvGrpSpPr>
          <p:grpSpPr bwMode="auto">
            <a:xfrm>
              <a:off x="3744" y="2304"/>
              <a:ext cx="1200" cy="432"/>
              <a:chOff x="2160" y="1392"/>
              <a:chExt cx="1200" cy="432"/>
            </a:xfrm>
          </p:grpSpPr>
          <p:sp>
            <p:nvSpPr>
              <p:cNvPr id="23571" name="Rectangle 19"/>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3572" name="Rectangle 20"/>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56</a:t>
                </a:r>
              </a:p>
            </p:txBody>
          </p:sp>
          <p:sp>
            <p:nvSpPr>
              <p:cNvPr id="23573" name="Rectangle 21"/>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69</a:t>
                </a:r>
              </a:p>
            </p:txBody>
          </p:sp>
          <p:sp>
            <p:nvSpPr>
              <p:cNvPr id="23574" name="Rectangle 22"/>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72</a:t>
                </a:r>
              </a:p>
            </p:txBody>
          </p:sp>
        </p:grpSp>
        <p:sp>
          <p:nvSpPr>
            <p:cNvPr id="23575" name="Line 23"/>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US"/>
            </a:p>
          </p:txBody>
        </p:sp>
        <p:sp>
          <p:nvSpPr>
            <p:cNvPr id="23576" name="Line 24"/>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US"/>
            </a:p>
          </p:txBody>
        </p:sp>
        <p:sp>
          <p:nvSpPr>
            <p:cNvPr id="23577" name="Line 25"/>
            <p:cNvSpPr>
              <a:spLocks noChangeShapeType="1"/>
            </p:cNvSpPr>
            <p:nvPr/>
          </p:nvSpPr>
          <p:spPr bwMode="auto">
            <a:xfrm>
              <a:off x="3360" y="1824"/>
              <a:ext cx="384" cy="480"/>
            </a:xfrm>
            <a:prstGeom prst="line">
              <a:avLst/>
            </a:prstGeom>
            <a:noFill/>
            <a:ln w="12700">
              <a:solidFill>
                <a:schemeClr val="tx1"/>
              </a:solidFill>
              <a:round/>
              <a:headEnd/>
              <a:tailEnd/>
            </a:ln>
            <a:effectLst/>
          </p:spPr>
          <p:txBody>
            <a:bodyPr wrap="none" anchor="ctr"/>
            <a:lstStyle/>
            <a:p>
              <a:endParaRPr lang="en-US"/>
            </a:p>
          </p:txBody>
        </p:sp>
        <p:sp>
          <p:nvSpPr>
            <p:cNvPr id="23578" name="Line 26"/>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US"/>
            </a:p>
          </p:txBody>
        </p:sp>
        <p:grpSp>
          <p:nvGrpSpPr>
            <p:cNvPr id="7" name="Group 27"/>
            <p:cNvGrpSpPr>
              <a:grpSpLocks/>
            </p:cNvGrpSpPr>
            <p:nvPr/>
          </p:nvGrpSpPr>
          <p:grpSpPr bwMode="auto">
            <a:xfrm>
              <a:off x="2832" y="2304"/>
              <a:ext cx="816" cy="432"/>
              <a:chOff x="2160" y="2304"/>
              <a:chExt cx="816" cy="432"/>
            </a:xfrm>
          </p:grpSpPr>
          <p:sp>
            <p:nvSpPr>
              <p:cNvPr id="23580" name="Rectangle 28"/>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3581" name="Rectangle 29"/>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31</a:t>
                </a:r>
              </a:p>
            </p:txBody>
          </p:sp>
          <p:sp>
            <p:nvSpPr>
              <p:cNvPr id="23582" name="Rectangle 30"/>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43</a:t>
                </a:r>
              </a:p>
            </p:txBody>
          </p:sp>
        </p:grpSp>
      </p:grpSp>
      <p:sp>
        <p:nvSpPr>
          <p:cNvPr id="23583" name="Text Box 31"/>
          <p:cNvSpPr txBox="1">
            <a:spLocks noChangeArrowheads="1"/>
          </p:cNvSpPr>
          <p:nvPr/>
        </p:nvSpPr>
        <p:spPr bwMode="auto">
          <a:xfrm>
            <a:off x="958850" y="5089525"/>
            <a:ext cx="3600450" cy="641350"/>
          </a:xfrm>
          <a:prstGeom prst="rect">
            <a:avLst/>
          </a:prstGeom>
          <a:noFill/>
          <a:ln w="12700">
            <a:noFill/>
            <a:miter lim="800000"/>
            <a:headEnd/>
            <a:tailEnd/>
          </a:ln>
          <a:effectLst/>
        </p:spPr>
        <p:txBody>
          <a:bodyPr wrap="none" anchor="ctr">
            <a:spAutoFit/>
          </a:bodyPr>
          <a:lstStyle/>
          <a:p>
            <a:pPr algn="ctr"/>
            <a:r>
              <a:rPr lang="en-GB">
                <a:latin typeface="Arial" charset="0"/>
              </a:rPr>
              <a:t>Delete 2:  Since there are enough</a:t>
            </a:r>
          </a:p>
          <a:p>
            <a:pPr algn="ctr"/>
            <a:r>
              <a:rPr lang="en-GB">
                <a:latin typeface="Arial" charset="0"/>
              </a:rPr>
              <a:t>keys in the node, just delete it</a:t>
            </a:r>
            <a:endParaRPr lang="en-GB" sz="2800">
              <a:latin typeface="Arial" charset="0"/>
            </a:endParaRPr>
          </a:p>
        </p:txBody>
      </p:sp>
      <p:sp>
        <p:nvSpPr>
          <p:cNvPr id="23584" name="Line 32"/>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3585" name="Text Box 33"/>
          <p:cNvSpPr txBox="1">
            <a:spLocks noChangeArrowheads="1"/>
          </p:cNvSpPr>
          <p:nvPr/>
        </p:nvSpPr>
        <p:spPr bwMode="auto">
          <a:xfrm>
            <a:off x="457200" y="2133600"/>
            <a:ext cx="2152650" cy="641350"/>
          </a:xfrm>
          <a:prstGeom prst="rect">
            <a:avLst/>
          </a:prstGeom>
          <a:noFill/>
          <a:ln w="12700">
            <a:noFill/>
            <a:miter lim="800000"/>
            <a:headEnd/>
            <a:tailEnd/>
          </a:ln>
          <a:effectLst/>
        </p:spPr>
        <p:txBody>
          <a:bodyPr wrap="none" anchor="ctr">
            <a:spAutoFit/>
          </a:bodyPr>
          <a:lstStyle/>
          <a:p>
            <a:pPr algn="ctr"/>
            <a:r>
              <a:rPr lang="en-GB">
                <a:latin typeface="Arial" charset="0"/>
              </a:rPr>
              <a:t>Assuming a 5-way</a:t>
            </a:r>
          </a:p>
          <a:p>
            <a:pPr algn="ctr"/>
            <a:r>
              <a:rPr lang="en-GB">
                <a:latin typeface="Arial" charset="0"/>
              </a:rPr>
              <a:t>B-Tree, as before...</a:t>
            </a:r>
            <a:endParaRPr lang="en-GB" sz="2800" i="1">
              <a:effectLst>
                <a:outerShdw blurRad="38100" dist="38100" dir="2700000" algn="tl">
                  <a:srgbClr val="C0C0C0"/>
                </a:outerShdw>
              </a:effectLst>
              <a:latin typeface="Arial" charset="0"/>
            </a:endParaRPr>
          </a:p>
        </p:txBody>
      </p:sp>
      <p:sp>
        <p:nvSpPr>
          <p:cNvPr id="23586" name="Text Box 34"/>
          <p:cNvSpPr txBox="1">
            <a:spLocks noChangeArrowheads="1"/>
          </p:cNvSpPr>
          <p:nvPr/>
        </p:nvSpPr>
        <p:spPr bwMode="auto">
          <a:xfrm>
            <a:off x="5265738" y="5865813"/>
            <a:ext cx="3367087" cy="304800"/>
          </a:xfrm>
          <a:prstGeom prst="rect">
            <a:avLst/>
          </a:prstGeom>
          <a:noFill/>
          <a:ln w="12700">
            <a:noFill/>
            <a:miter lim="800000"/>
            <a:headEnd/>
            <a:tailEnd/>
          </a:ln>
          <a:effectLst/>
        </p:spPr>
        <p:txBody>
          <a:bodyPr wrap="none" anchor="ctr">
            <a:spAutoFit/>
          </a:bodyPr>
          <a:lstStyle/>
          <a:p>
            <a:pPr algn="ctr"/>
            <a:r>
              <a:rPr lang="en-GB" sz="1400" i="1">
                <a:latin typeface="Arial" charset="0"/>
              </a:rPr>
              <a:t>Note when printed: this slide is animated</a:t>
            </a:r>
            <a:endParaRPr lang="en-GB" sz="2800" i="1">
              <a:effectLst>
                <a:outerShdw blurRad="38100" dist="38100" dir="2700000" algn="tl">
                  <a:srgbClr val="C0C0C0"/>
                </a:outerShdw>
              </a:effectLst>
              <a:latin typeface="Arial" charset="0"/>
            </a:endParaRPr>
          </a:p>
        </p:txBody>
      </p:sp>
      <p:grpSp>
        <p:nvGrpSpPr>
          <p:cNvPr id="8" name="Group 35"/>
          <p:cNvGrpSpPr>
            <a:grpSpLocks/>
          </p:cNvGrpSpPr>
          <p:nvPr/>
        </p:nvGrpSpPr>
        <p:grpSpPr bwMode="auto">
          <a:xfrm>
            <a:off x="914400" y="3581400"/>
            <a:ext cx="685800" cy="914400"/>
            <a:chOff x="576" y="2256"/>
            <a:chExt cx="432" cy="576"/>
          </a:xfrm>
        </p:grpSpPr>
        <p:sp>
          <p:nvSpPr>
            <p:cNvPr id="23588" name="Rectangle 36"/>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p:spPr>
          <p:txBody>
            <a:bodyPr wrap="none" anchor="ctr"/>
            <a:lstStyle/>
            <a:p>
              <a:endParaRPr lang="en-US"/>
            </a:p>
          </p:txBody>
        </p:sp>
        <p:sp>
          <p:nvSpPr>
            <p:cNvPr id="23589" name="Line 37"/>
            <p:cNvSpPr>
              <a:spLocks noChangeShapeType="1"/>
            </p:cNvSpPr>
            <p:nvPr/>
          </p:nvSpPr>
          <p:spPr bwMode="auto">
            <a:xfrm>
              <a:off x="1008" y="2304"/>
              <a:ext cx="0" cy="432"/>
            </a:xfrm>
            <a:prstGeom prst="line">
              <a:avLst/>
            </a:prstGeom>
            <a:noFill/>
            <a:ln w="12700">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Type #2: Simple non-leaf deletion</a:t>
            </a:r>
          </a:p>
        </p:txBody>
      </p:sp>
      <p:grpSp>
        <p:nvGrpSpPr>
          <p:cNvPr id="2" name="Group 3"/>
          <p:cNvGrpSpPr>
            <a:grpSpLocks/>
          </p:cNvGrpSpPr>
          <p:nvPr/>
        </p:nvGrpSpPr>
        <p:grpSpPr bwMode="auto">
          <a:xfrm>
            <a:off x="1600200" y="2209800"/>
            <a:ext cx="6248400" cy="2133600"/>
            <a:chOff x="1008" y="1392"/>
            <a:chExt cx="3936" cy="1344"/>
          </a:xfrm>
        </p:grpSpPr>
        <p:grpSp>
          <p:nvGrpSpPr>
            <p:cNvPr id="3" name="Group 4"/>
            <p:cNvGrpSpPr>
              <a:grpSpLocks/>
            </p:cNvGrpSpPr>
            <p:nvPr/>
          </p:nvGrpSpPr>
          <p:grpSpPr bwMode="auto">
            <a:xfrm>
              <a:off x="2160" y="1392"/>
              <a:ext cx="1200" cy="432"/>
              <a:chOff x="2160" y="1392"/>
              <a:chExt cx="1200" cy="432"/>
            </a:xfrm>
          </p:grpSpPr>
          <p:sp>
            <p:nvSpPr>
              <p:cNvPr id="24581" name="Rectangle 5"/>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4582" name="Rectangle 6"/>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12</a:t>
                </a:r>
              </a:p>
            </p:txBody>
          </p:sp>
          <p:sp>
            <p:nvSpPr>
              <p:cNvPr id="24583" name="Rectangle 7"/>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29</a:t>
                </a:r>
              </a:p>
            </p:txBody>
          </p:sp>
          <p:sp>
            <p:nvSpPr>
              <p:cNvPr id="24584" name="Rectangle 8"/>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52</a:t>
                </a:r>
              </a:p>
            </p:txBody>
          </p:sp>
        </p:grpSp>
        <p:grpSp>
          <p:nvGrpSpPr>
            <p:cNvPr id="4" name="Group 9"/>
            <p:cNvGrpSpPr>
              <a:grpSpLocks/>
            </p:cNvGrpSpPr>
            <p:nvPr/>
          </p:nvGrpSpPr>
          <p:grpSpPr bwMode="auto">
            <a:xfrm>
              <a:off x="1008" y="2304"/>
              <a:ext cx="816" cy="432"/>
              <a:chOff x="1008" y="2304"/>
              <a:chExt cx="816" cy="432"/>
            </a:xfrm>
          </p:grpSpPr>
          <p:sp>
            <p:nvSpPr>
              <p:cNvPr id="24586" name="Rectangle 10"/>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4587" name="Rectangle 11"/>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7</a:t>
                </a:r>
              </a:p>
            </p:txBody>
          </p:sp>
          <p:sp>
            <p:nvSpPr>
              <p:cNvPr id="24588" name="Rectangle 12"/>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9</a:t>
                </a:r>
              </a:p>
            </p:txBody>
          </p:sp>
        </p:grpSp>
        <p:grpSp>
          <p:nvGrpSpPr>
            <p:cNvPr id="5" name="Group 13"/>
            <p:cNvGrpSpPr>
              <a:grpSpLocks/>
            </p:cNvGrpSpPr>
            <p:nvPr/>
          </p:nvGrpSpPr>
          <p:grpSpPr bwMode="auto">
            <a:xfrm>
              <a:off x="1920" y="2304"/>
              <a:ext cx="816" cy="432"/>
              <a:chOff x="2160" y="2304"/>
              <a:chExt cx="816" cy="432"/>
            </a:xfrm>
          </p:grpSpPr>
          <p:sp>
            <p:nvSpPr>
              <p:cNvPr id="24590" name="Rectangle 14"/>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4591" name="Rectangle 15"/>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15</a:t>
                </a:r>
              </a:p>
            </p:txBody>
          </p:sp>
          <p:sp>
            <p:nvSpPr>
              <p:cNvPr id="24592" name="Rectangle 16"/>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22</a:t>
                </a:r>
              </a:p>
            </p:txBody>
          </p:sp>
        </p:grpSp>
        <p:grpSp>
          <p:nvGrpSpPr>
            <p:cNvPr id="6" name="Group 17"/>
            <p:cNvGrpSpPr>
              <a:grpSpLocks/>
            </p:cNvGrpSpPr>
            <p:nvPr/>
          </p:nvGrpSpPr>
          <p:grpSpPr bwMode="auto">
            <a:xfrm>
              <a:off x="3744" y="2304"/>
              <a:ext cx="1200" cy="432"/>
              <a:chOff x="2160" y="1392"/>
              <a:chExt cx="1200" cy="432"/>
            </a:xfrm>
          </p:grpSpPr>
          <p:sp>
            <p:nvSpPr>
              <p:cNvPr id="24594" name="Rectangle 18"/>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4595" name="Rectangle 19"/>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56</a:t>
                </a:r>
              </a:p>
            </p:txBody>
          </p:sp>
          <p:sp>
            <p:nvSpPr>
              <p:cNvPr id="24596" name="Rectangle 20"/>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69</a:t>
                </a:r>
              </a:p>
            </p:txBody>
          </p:sp>
          <p:sp>
            <p:nvSpPr>
              <p:cNvPr id="24597" name="Rectangle 21"/>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72</a:t>
                </a:r>
              </a:p>
            </p:txBody>
          </p:sp>
        </p:grpSp>
        <p:sp>
          <p:nvSpPr>
            <p:cNvPr id="24598" name="Line 22"/>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US"/>
            </a:p>
          </p:txBody>
        </p:sp>
        <p:sp>
          <p:nvSpPr>
            <p:cNvPr id="24599" name="Line 23"/>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US"/>
            </a:p>
          </p:txBody>
        </p:sp>
        <p:sp>
          <p:nvSpPr>
            <p:cNvPr id="24600" name="Line 24"/>
            <p:cNvSpPr>
              <a:spLocks noChangeShapeType="1"/>
            </p:cNvSpPr>
            <p:nvPr/>
          </p:nvSpPr>
          <p:spPr bwMode="auto">
            <a:xfrm>
              <a:off x="3360" y="1824"/>
              <a:ext cx="384" cy="480"/>
            </a:xfrm>
            <a:prstGeom prst="line">
              <a:avLst/>
            </a:prstGeom>
            <a:noFill/>
            <a:ln w="12700">
              <a:solidFill>
                <a:schemeClr val="tx1"/>
              </a:solidFill>
              <a:round/>
              <a:headEnd/>
              <a:tailEnd/>
            </a:ln>
            <a:effectLst/>
          </p:spPr>
          <p:txBody>
            <a:bodyPr wrap="none" anchor="ctr"/>
            <a:lstStyle/>
            <a:p>
              <a:endParaRPr lang="en-US"/>
            </a:p>
          </p:txBody>
        </p:sp>
        <p:sp>
          <p:nvSpPr>
            <p:cNvPr id="24601" name="Line 25"/>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US"/>
            </a:p>
          </p:txBody>
        </p:sp>
        <p:grpSp>
          <p:nvGrpSpPr>
            <p:cNvPr id="7" name="Group 26"/>
            <p:cNvGrpSpPr>
              <a:grpSpLocks/>
            </p:cNvGrpSpPr>
            <p:nvPr/>
          </p:nvGrpSpPr>
          <p:grpSpPr bwMode="auto">
            <a:xfrm>
              <a:off x="2832" y="2304"/>
              <a:ext cx="816" cy="432"/>
              <a:chOff x="2160" y="2304"/>
              <a:chExt cx="816" cy="432"/>
            </a:xfrm>
          </p:grpSpPr>
          <p:sp>
            <p:nvSpPr>
              <p:cNvPr id="24603" name="Rectangle 27"/>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4604" name="Rectangle 28"/>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31</a:t>
                </a:r>
              </a:p>
            </p:txBody>
          </p:sp>
          <p:sp>
            <p:nvSpPr>
              <p:cNvPr id="24605" name="Rectangle 29"/>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43</a:t>
                </a:r>
              </a:p>
            </p:txBody>
          </p:sp>
        </p:grpSp>
      </p:grpSp>
      <p:sp>
        <p:nvSpPr>
          <p:cNvPr id="24606" name="Text Box 30"/>
          <p:cNvSpPr txBox="1">
            <a:spLocks noChangeArrowheads="1"/>
          </p:cNvSpPr>
          <p:nvPr/>
        </p:nvSpPr>
        <p:spPr bwMode="auto">
          <a:xfrm>
            <a:off x="6019800" y="2286000"/>
            <a:ext cx="1271588" cy="396875"/>
          </a:xfrm>
          <a:prstGeom prst="rect">
            <a:avLst/>
          </a:prstGeom>
          <a:noFill/>
          <a:ln w="12700">
            <a:noFill/>
            <a:miter lim="800000"/>
            <a:headEnd/>
            <a:tailEnd/>
          </a:ln>
          <a:effectLst/>
        </p:spPr>
        <p:txBody>
          <a:bodyPr wrap="none" anchor="ctr">
            <a:spAutoFit/>
          </a:bodyPr>
          <a:lstStyle/>
          <a:p>
            <a:pPr algn="ctr"/>
            <a:r>
              <a:rPr lang="en-GB" sz="2000">
                <a:latin typeface="Arial" charset="0"/>
              </a:rPr>
              <a:t>Delete 52</a:t>
            </a:r>
            <a:endParaRPr lang="en-GB" sz="2800" i="1">
              <a:effectLst>
                <a:outerShdw blurRad="38100" dist="38100" dir="2700000" algn="tl">
                  <a:srgbClr val="C0C0C0"/>
                </a:outerShdw>
              </a:effectLst>
              <a:latin typeface="Arial" charset="0"/>
            </a:endParaRPr>
          </a:p>
        </p:txBody>
      </p:sp>
      <p:sp>
        <p:nvSpPr>
          <p:cNvPr id="24607" name="Line 31"/>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4608" name="Line 32"/>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4609" name="Text Box 33"/>
          <p:cNvSpPr txBox="1">
            <a:spLocks noChangeArrowheads="1"/>
          </p:cNvSpPr>
          <p:nvPr/>
        </p:nvSpPr>
        <p:spPr bwMode="auto">
          <a:xfrm>
            <a:off x="5180013" y="4876800"/>
            <a:ext cx="3130550" cy="701675"/>
          </a:xfrm>
          <a:prstGeom prst="rect">
            <a:avLst/>
          </a:prstGeom>
          <a:noFill/>
          <a:ln w="12700">
            <a:noFill/>
            <a:miter lim="800000"/>
            <a:headEnd/>
            <a:tailEnd/>
          </a:ln>
          <a:effectLst/>
        </p:spPr>
        <p:txBody>
          <a:bodyPr wrap="none" anchor="ctr">
            <a:spAutoFit/>
          </a:bodyPr>
          <a:lstStyle/>
          <a:p>
            <a:pPr algn="ctr"/>
            <a:r>
              <a:rPr lang="en-GB" sz="2000">
                <a:latin typeface="Arial" charset="0"/>
              </a:rPr>
              <a:t>Borrow the predecessor</a:t>
            </a:r>
          </a:p>
          <a:p>
            <a:pPr algn="ctr"/>
            <a:r>
              <a:rPr lang="en-GB" sz="2000">
                <a:latin typeface="Arial" charset="0"/>
              </a:rPr>
              <a:t>or (in this case) successor</a:t>
            </a:r>
            <a:endParaRPr lang="en-GB" sz="2800" i="1">
              <a:effectLst>
                <a:outerShdw blurRad="38100" dist="38100" dir="2700000" algn="tl">
                  <a:srgbClr val="C0C0C0"/>
                </a:outerShdw>
              </a:effectLst>
              <a:latin typeface="Arial" charset="0"/>
            </a:endParaRPr>
          </a:p>
        </p:txBody>
      </p:sp>
      <p:grpSp>
        <p:nvGrpSpPr>
          <p:cNvPr id="8" name="Group 34"/>
          <p:cNvGrpSpPr>
            <a:grpSpLocks/>
          </p:cNvGrpSpPr>
          <p:nvPr/>
        </p:nvGrpSpPr>
        <p:grpSpPr bwMode="auto">
          <a:xfrm>
            <a:off x="4724400" y="2286000"/>
            <a:ext cx="838200" cy="1219200"/>
            <a:chOff x="2976" y="1440"/>
            <a:chExt cx="528" cy="768"/>
          </a:xfrm>
        </p:grpSpPr>
        <p:sp>
          <p:nvSpPr>
            <p:cNvPr id="24611" name="Line 35"/>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p:spPr>
          <p:txBody>
            <a:bodyPr wrap="none" anchor="ctr"/>
            <a:lstStyle/>
            <a:p>
              <a:endParaRPr lang="en-US"/>
            </a:p>
          </p:txBody>
        </p:sp>
        <p:sp>
          <p:nvSpPr>
            <p:cNvPr id="24612" name="Rectangle 36"/>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pSp>
        <p:nvGrpSpPr>
          <p:cNvPr id="9" name="Group 37"/>
          <p:cNvGrpSpPr>
            <a:grpSpLocks/>
          </p:cNvGrpSpPr>
          <p:nvPr/>
        </p:nvGrpSpPr>
        <p:grpSpPr bwMode="auto">
          <a:xfrm>
            <a:off x="5410200" y="2743200"/>
            <a:ext cx="1143000" cy="1524000"/>
            <a:chOff x="3408" y="1728"/>
            <a:chExt cx="720" cy="960"/>
          </a:xfrm>
        </p:grpSpPr>
        <p:sp>
          <p:nvSpPr>
            <p:cNvPr id="24614" name="Line 38"/>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p:spPr>
          <p:txBody>
            <a:bodyPr wrap="none" anchor="ctr"/>
            <a:lstStyle/>
            <a:p>
              <a:endParaRPr lang="en-US"/>
            </a:p>
          </p:txBody>
        </p:sp>
        <p:sp>
          <p:nvSpPr>
            <p:cNvPr id="24615" name="Rectangle 39"/>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24616" name="Rectangle 40"/>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p:spPr>
        <p:txBody>
          <a:bodyPr wrap="none" anchor="ctr"/>
          <a:lstStyle/>
          <a:p>
            <a:pPr algn="ctr"/>
            <a:r>
              <a:rPr lang="en-GB" sz="2800" i="1">
                <a:effectLst>
                  <a:outerShdw blurRad="38100" dist="38100" dir="2700000" algn="tl">
                    <a:srgbClr val="C0C0C0"/>
                  </a:outerShdw>
                </a:effectLst>
                <a:latin typeface="Arial" charset="0"/>
              </a:rPr>
              <a:t>56</a:t>
            </a:r>
          </a:p>
        </p:txBody>
      </p:sp>
      <p:sp>
        <p:nvSpPr>
          <p:cNvPr id="24617" name="Rectangle 41"/>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p:spPr>
        <p:txBody>
          <a:bodyPr wrap="none" anchor="ctr"/>
          <a:lstStyle/>
          <a:p>
            <a:endParaRPr lang="en-US"/>
          </a:p>
        </p:txBody>
      </p:sp>
      <p:sp>
        <p:nvSpPr>
          <p:cNvPr id="24618" name="Rectangle 42"/>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p:spPr>
        <p:txBody>
          <a:bodyPr wrap="none" anchor="ctr"/>
          <a:lstStyle/>
          <a:p>
            <a:endParaRPr lang="en-US"/>
          </a:p>
        </p:txBody>
      </p:sp>
      <p:sp>
        <p:nvSpPr>
          <p:cNvPr id="24619" name="Text Box 43"/>
          <p:cNvSpPr txBox="1">
            <a:spLocks noChangeArrowheads="1"/>
          </p:cNvSpPr>
          <p:nvPr/>
        </p:nvSpPr>
        <p:spPr bwMode="auto">
          <a:xfrm>
            <a:off x="5265738" y="5865813"/>
            <a:ext cx="3367087" cy="304800"/>
          </a:xfrm>
          <a:prstGeom prst="rect">
            <a:avLst/>
          </a:prstGeom>
          <a:noFill/>
          <a:ln w="12700">
            <a:noFill/>
            <a:miter lim="800000"/>
            <a:headEnd/>
            <a:tailEnd/>
          </a:ln>
          <a:effectLst/>
        </p:spPr>
        <p:txBody>
          <a:bodyPr wrap="none" anchor="ctr">
            <a:spAutoFit/>
          </a:bodyPr>
          <a:lstStyle/>
          <a:p>
            <a:pPr algn="ctr"/>
            <a:r>
              <a:rPr lang="en-GB" sz="1400" i="1">
                <a:latin typeface="Arial" charset="0"/>
              </a:rPr>
              <a:t>Note when printed: this slide is animated</a:t>
            </a:r>
            <a:endParaRPr lang="en-GB" sz="2800" i="1">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6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6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6" grpId="0" animBg="1" autoUpdateAnimBg="0"/>
      <p:bldP spid="24617" grpId="0" animBg="1"/>
      <p:bldP spid="246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GB" dirty="0">
                <a:effectLst>
                  <a:outerShdw blurRad="38100" dist="38100" dir="2700000" algn="tl">
                    <a:srgbClr val="000000">
                      <a:alpha val="43137"/>
                    </a:srgbClr>
                  </a:outerShdw>
                </a:effectLst>
              </a:rPr>
              <a:t>Type #4: Too few keys in node and its siblings</a:t>
            </a:r>
          </a:p>
        </p:txBody>
      </p:sp>
      <p:grpSp>
        <p:nvGrpSpPr>
          <p:cNvPr id="2" name="Group 3"/>
          <p:cNvGrpSpPr>
            <a:grpSpLocks/>
          </p:cNvGrpSpPr>
          <p:nvPr/>
        </p:nvGrpSpPr>
        <p:grpSpPr bwMode="auto">
          <a:xfrm>
            <a:off x="1600200" y="2209800"/>
            <a:ext cx="5638800" cy="2133600"/>
            <a:chOff x="1008" y="1392"/>
            <a:chExt cx="3552" cy="1344"/>
          </a:xfrm>
        </p:grpSpPr>
        <p:grpSp>
          <p:nvGrpSpPr>
            <p:cNvPr id="3" name="Group 4"/>
            <p:cNvGrpSpPr>
              <a:grpSpLocks/>
            </p:cNvGrpSpPr>
            <p:nvPr/>
          </p:nvGrpSpPr>
          <p:grpSpPr bwMode="auto">
            <a:xfrm>
              <a:off x="2160" y="1392"/>
              <a:ext cx="1200" cy="432"/>
              <a:chOff x="2160" y="1392"/>
              <a:chExt cx="1200" cy="432"/>
            </a:xfrm>
          </p:grpSpPr>
          <p:sp>
            <p:nvSpPr>
              <p:cNvPr id="25605" name="Rectangle 5"/>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606" name="Rectangle 6"/>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12</a:t>
                </a:r>
              </a:p>
            </p:txBody>
          </p:sp>
          <p:sp>
            <p:nvSpPr>
              <p:cNvPr id="25607" name="Rectangle 7"/>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29</a:t>
                </a:r>
              </a:p>
            </p:txBody>
          </p:sp>
          <p:sp>
            <p:nvSpPr>
              <p:cNvPr id="25608" name="Rectangle 8"/>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56</a:t>
                </a:r>
              </a:p>
            </p:txBody>
          </p:sp>
        </p:grpSp>
        <p:grpSp>
          <p:nvGrpSpPr>
            <p:cNvPr id="4" name="Group 9"/>
            <p:cNvGrpSpPr>
              <a:grpSpLocks/>
            </p:cNvGrpSpPr>
            <p:nvPr/>
          </p:nvGrpSpPr>
          <p:grpSpPr bwMode="auto">
            <a:xfrm>
              <a:off x="1008" y="2304"/>
              <a:ext cx="816" cy="432"/>
              <a:chOff x="1008" y="2304"/>
              <a:chExt cx="816" cy="432"/>
            </a:xfrm>
          </p:grpSpPr>
          <p:sp>
            <p:nvSpPr>
              <p:cNvPr id="25610" name="Rectangle 10"/>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611" name="Rectangle 11"/>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7</a:t>
                </a:r>
              </a:p>
            </p:txBody>
          </p:sp>
          <p:sp>
            <p:nvSpPr>
              <p:cNvPr id="25612" name="Rectangle 12"/>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9</a:t>
                </a:r>
              </a:p>
            </p:txBody>
          </p:sp>
        </p:grpSp>
        <p:grpSp>
          <p:nvGrpSpPr>
            <p:cNvPr id="5" name="Group 13"/>
            <p:cNvGrpSpPr>
              <a:grpSpLocks/>
            </p:cNvGrpSpPr>
            <p:nvPr/>
          </p:nvGrpSpPr>
          <p:grpSpPr bwMode="auto">
            <a:xfrm>
              <a:off x="1920" y="2304"/>
              <a:ext cx="816" cy="432"/>
              <a:chOff x="2160" y="2304"/>
              <a:chExt cx="816" cy="432"/>
            </a:xfrm>
          </p:grpSpPr>
          <p:sp>
            <p:nvSpPr>
              <p:cNvPr id="25614" name="Rectangle 14"/>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615" name="Rectangle 15"/>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15</a:t>
                </a:r>
              </a:p>
            </p:txBody>
          </p:sp>
          <p:sp>
            <p:nvSpPr>
              <p:cNvPr id="25616" name="Rectangle 16"/>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22</a:t>
                </a:r>
              </a:p>
            </p:txBody>
          </p:sp>
        </p:grpSp>
        <p:grpSp>
          <p:nvGrpSpPr>
            <p:cNvPr id="6" name="Group 17"/>
            <p:cNvGrpSpPr>
              <a:grpSpLocks/>
            </p:cNvGrpSpPr>
            <p:nvPr/>
          </p:nvGrpSpPr>
          <p:grpSpPr bwMode="auto">
            <a:xfrm>
              <a:off x="3744" y="2304"/>
              <a:ext cx="816" cy="432"/>
              <a:chOff x="4128" y="2304"/>
              <a:chExt cx="816" cy="432"/>
            </a:xfrm>
          </p:grpSpPr>
          <p:sp>
            <p:nvSpPr>
              <p:cNvPr id="25618" name="Rectangle 18"/>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619" name="Rectangle 19"/>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69</a:t>
                </a:r>
              </a:p>
            </p:txBody>
          </p:sp>
          <p:sp>
            <p:nvSpPr>
              <p:cNvPr id="25620" name="Rectangle 20"/>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72</a:t>
                </a:r>
              </a:p>
            </p:txBody>
          </p:sp>
        </p:grpSp>
        <p:sp>
          <p:nvSpPr>
            <p:cNvPr id="25621" name="Line 21"/>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US"/>
            </a:p>
          </p:txBody>
        </p:sp>
        <p:sp>
          <p:nvSpPr>
            <p:cNvPr id="25622" name="Line 22"/>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US"/>
            </a:p>
          </p:txBody>
        </p:sp>
        <p:sp>
          <p:nvSpPr>
            <p:cNvPr id="25623" name="Line 23"/>
            <p:cNvSpPr>
              <a:spLocks noChangeShapeType="1"/>
            </p:cNvSpPr>
            <p:nvPr/>
          </p:nvSpPr>
          <p:spPr bwMode="auto">
            <a:xfrm>
              <a:off x="3360" y="1824"/>
              <a:ext cx="384" cy="480"/>
            </a:xfrm>
            <a:prstGeom prst="line">
              <a:avLst/>
            </a:prstGeom>
            <a:noFill/>
            <a:ln w="12700">
              <a:solidFill>
                <a:schemeClr val="tx1"/>
              </a:solidFill>
              <a:round/>
              <a:headEnd/>
              <a:tailEnd/>
            </a:ln>
            <a:effectLst/>
          </p:spPr>
          <p:txBody>
            <a:bodyPr wrap="none" anchor="ctr"/>
            <a:lstStyle/>
            <a:p>
              <a:endParaRPr lang="en-US"/>
            </a:p>
          </p:txBody>
        </p:sp>
        <p:sp>
          <p:nvSpPr>
            <p:cNvPr id="25624" name="Line 24"/>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US"/>
            </a:p>
          </p:txBody>
        </p:sp>
        <p:grpSp>
          <p:nvGrpSpPr>
            <p:cNvPr id="7" name="Group 25"/>
            <p:cNvGrpSpPr>
              <a:grpSpLocks/>
            </p:cNvGrpSpPr>
            <p:nvPr/>
          </p:nvGrpSpPr>
          <p:grpSpPr bwMode="auto">
            <a:xfrm>
              <a:off x="2832" y="2304"/>
              <a:ext cx="816" cy="432"/>
              <a:chOff x="2160" y="2304"/>
              <a:chExt cx="816" cy="432"/>
            </a:xfrm>
          </p:grpSpPr>
          <p:sp>
            <p:nvSpPr>
              <p:cNvPr id="25626" name="Rectangle 26"/>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627" name="Rectangle 27"/>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31</a:t>
                </a:r>
              </a:p>
            </p:txBody>
          </p:sp>
          <p:sp>
            <p:nvSpPr>
              <p:cNvPr id="25628" name="Rectangle 28"/>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43</a:t>
                </a:r>
              </a:p>
            </p:txBody>
          </p:sp>
        </p:grpSp>
      </p:grpSp>
      <p:sp>
        <p:nvSpPr>
          <p:cNvPr id="25629" name="Text Box 29"/>
          <p:cNvSpPr txBox="1">
            <a:spLocks noChangeArrowheads="1"/>
          </p:cNvSpPr>
          <p:nvPr/>
        </p:nvSpPr>
        <p:spPr bwMode="auto">
          <a:xfrm>
            <a:off x="6324600" y="4724400"/>
            <a:ext cx="1271588" cy="396875"/>
          </a:xfrm>
          <a:prstGeom prst="rect">
            <a:avLst/>
          </a:prstGeom>
          <a:noFill/>
          <a:ln w="12700">
            <a:noFill/>
            <a:miter lim="800000"/>
            <a:headEnd/>
            <a:tailEnd/>
          </a:ln>
          <a:effectLst/>
        </p:spPr>
        <p:txBody>
          <a:bodyPr wrap="none" anchor="ctr">
            <a:spAutoFit/>
          </a:bodyPr>
          <a:lstStyle/>
          <a:p>
            <a:pPr algn="ctr"/>
            <a:r>
              <a:rPr lang="en-GB" sz="2000">
                <a:latin typeface="Arial" charset="0"/>
              </a:rPr>
              <a:t>Delete 72</a:t>
            </a:r>
            <a:endParaRPr lang="en-GB" sz="2800" i="1">
              <a:effectLst>
                <a:outerShdw blurRad="38100" dist="38100" dir="2700000" algn="tl">
                  <a:srgbClr val="C0C0C0"/>
                </a:outerShdw>
              </a:effectLst>
              <a:latin typeface="Arial" charset="0"/>
            </a:endParaRPr>
          </a:p>
        </p:txBody>
      </p:sp>
      <p:sp>
        <p:nvSpPr>
          <p:cNvPr id="25630" name="Line 30"/>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p:spPr>
        <p:txBody>
          <a:bodyPr anchor="ctr">
            <a:spAutoFit/>
          </a:bodyPr>
          <a:lstStyle/>
          <a:p>
            <a:endParaRPr lang="en-US"/>
          </a:p>
        </p:txBody>
      </p:sp>
      <p:grpSp>
        <p:nvGrpSpPr>
          <p:cNvPr id="8" name="Group 31"/>
          <p:cNvGrpSpPr>
            <a:grpSpLocks/>
          </p:cNvGrpSpPr>
          <p:nvPr/>
        </p:nvGrpSpPr>
        <p:grpSpPr bwMode="auto">
          <a:xfrm>
            <a:off x="6629400" y="3657600"/>
            <a:ext cx="685800" cy="762000"/>
            <a:chOff x="4176" y="2304"/>
            <a:chExt cx="432" cy="480"/>
          </a:xfrm>
        </p:grpSpPr>
        <p:sp>
          <p:nvSpPr>
            <p:cNvPr id="25632" name="Rectangle 32"/>
            <p:cNvSpPr>
              <a:spLocks noChangeArrowheads="1"/>
            </p:cNvSpPr>
            <p:nvPr/>
          </p:nvSpPr>
          <p:spPr bwMode="auto">
            <a:xfrm>
              <a:off x="4176" y="2304"/>
              <a:ext cx="432" cy="48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25633" name="Line 33"/>
            <p:cNvSpPr>
              <a:spLocks noChangeShapeType="1"/>
            </p:cNvSpPr>
            <p:nvPr/>
          </p:nvSpPr>
          <p:spPr bwMode="auto">
            <a:xfrm>
              <a:off x="4176" y="2304"/>
              <a:ext cx="0" cy="432"/>
            </a:xfrm>
            <a:prstGeom prst="line">
              <a:avLst/>
            </a:prstGeom>
            <a:noFill/>
            <a:ln w="12700">
              <a:solidFill>
                <a:schemeClr val="tx1"/>
              </a:solidFill>
              <a:round/>
              <a:headEnd/>
              <a:tailEnd/>
            </a:ln>
            <a:effectLst/>
          </p:spPr>
          <p:txBody>
            <a:bodyPr wrap="none" anchor="ctr">
              <a:spAutoFit/>
            </a:bodyPr>
            <a:lstStyle/>
            <a:p>
              <a:endParaRPr lang="en-US"/>
            </a:p>
          </p:txBody>
        </p:sp>
      </p:grpSp>
      <p:sp>
        <p:nvSpPr>
          <p:cNvPr id="25634" name="Text Box 34"/>
          <p:cNvSpPr txBox="1">
            <a:spLocks noChangeArrowheads="1"/>
          </p:cNvSpPr>
          <p:nvPr/>
        </p:nvSpPr>
        <p:spPr bwMode="auto">
          <a:xfrm>
            <a:off x="6096000" y="4427538"/>
            <a:ext cx="1828800" cy="823912"/>
          </a:xfrm>
          <a:prstGeom prst="rect">
            <a:avLst/>
          </a:prstGeom>
          <a:solidFill>
            <a:schemeClr val="bg1"/>
          </a:solidFill>
          <a:ln w="12700">
            <a:noFill/>
            <a:miter lim="800000"/>
            <a:headEnd/>
            <a:tailEnd/>
          </a:ln>
          <a:effectLst/>
        </p:spPr>
        <p:txBody>
          <a:bodyPr anchor="ctr">
            <a:spAutoFit/>
          </a:bodyPr>
          <a:lstStyle/>
          <a:p>
            <a:pPr algn="ctr"/>
            <a:r>
              <a:rPr lang="en-GB" sz="2000">
                <a:latin typeface="Arial" charset="0"/>
              </a:rPr>
              <a:t>Too few keys!</a:t>
            </a:r>
          </a:p>
          <a:p>
            <a:pPr algn="ctr"/>
            <a:endParaRPr lang="en-GB" sz="2800" i="1">
              <a:effectLst>
                <a:outerShdw blurRad="38100" dist="38100" dir="2700000" algn="tl">
                  <a:srgbClr val="C0C0C0"/>
                </a:outerShdw>
              </a:effectLst>
              <a:latin typeface="Arial" charset="0"/>
            </a:endParaRPr>
          </a:p>
        </p:txBody>
      </p:sp>
      <p:grpSp>
        <p:nvGrpSpPr>
          <p:cNvPr id="9" name="Group 35"/>
          <p:cNvGrpSpPr>
            <a:grpSpLocks/>
          </p:cNvGrpSpPr>
          <p:nvPr/>
        </p:nvGrpSpPr>
        <p:grpSpPr bwMode="auto">
          <a:xfrm>
            <a:off x="4419600" y="2133600"/>
            <a:ext cx="2286000" cy="2286000"/>
            <a:chOff x="2784" y="1344"/>
            <a:chExt cx="1440" cy="1440"/>
          </a:xfrm>
        </p:grpSpPr>
        <p:grpSp>
          <p:nvGrpSpPr>
            <p:cNvPr id="10" name="Group 36"/>
            <p:cNvGrpSpPr>
              <a:grpSpLocks/>
            </p:cNvGrpSpPr>
            <p:nvPr/>
          </p:nvGrpSpPr>
          <p:grpSpPr bwMode="auto">
            <a:xfrm>
              <a:off x="2784" y="1344"/>
              <a:ext cx="1440" cy="1440"/>
              <a:chOff x="2784" y="1344"/>
              <a:chExt cx="1440" cy="1440"/>
            </a:xfrm>
          </p:grpSpPr>
          <p:sp>
            <p:nvSpPr>
              <p:cNvPr id="25637" name="Line 37"/>
              <p:cNvSpPr>
                <a:spLocks noChangeShapeType="1"/>
              </p:cNvSpPr>
              <p:nvPr/>
            </p:nvSpPr>
            <p:spPr bwMode="auto">
              <a:xfrm flipV="1">
                <a:off x="2784" y="2016"/>
                <a:ext cx="0" cy="768"/>
              </a:xfrm>
              <a:prstGeom prst="line">
                <a:avLst/>
              </a:prstGeom>
              <a:noFill/>
              <a:ln w="12700">
                <a:solidFill>
                  <a:srgbClr val="FF0000"/>
                </a:solidFill>
                <a:round/>
                <a:headEnd/>
                <a:tailEnd/>
              </a:ln>
              <a:effectLst/>
            </p:spPr>
            <p:txBody>
              <a:bodyPr wrap="none" anchor="ctr">
                <a:spAutoFit/>
              </a:bodyPr>
              <a:lstStyle/>
              <a:p>
                <a:endParaRPr lang="en-US"/>
              </a:p>
            </p:txBody>
          </p:sp>
          <p:sp>
            <p:nvSpPr>
              <p:cNvPr id="25638" name="Line 38"/>
              <p:cNvSpPr>
                <a:spLocks noChangeShapeType="1"/>
              </p:cNvSpPr>
              <p:nvPr/>
            </p:nvSpPr>
            <p:spPr bwMode="auto">
              <a:xfrm flipV="1">
                <a:off x="2784" y="1872"/>
                <a:ext cx="144" cy="144"/>
              </a:xfrm>
              <a:prstGeom prst="line">
                <a:avLst/>
              </a:prstGeom>
              <a:noFill/>
              <a:ln w="12700">
                <a:solidFill>
                  <a:srgbClr val="FF0000"/>
                </a:solidFill>
                <a:round/>
                <a:headEnd/>
                <a:tailEnd/>
              </a:ln>
              <a:effectLst/>
            </p:spPr>
            <p:txBody>
              <a:bodyPr wrap="none" anchor="ctr">
                <a:spAutoFit/>
              </a:bodyPr>
              <a:lstStyle/>
              <a:p>
                <a:endParaRPr lang="en-US"/>
              </a:p>
            </p:txBody>
          </p:sp>
          <p:sp>
            <p:nvSpPr>
              <p:cNvPr id="25639" name="Line 39"/>
              <p:cNvSpPr>
                <a:spLocks noChangeShapeType="1"/>
              </p:cNvSpPr>
              <p:nvPr/>
            </p:nvSpPr>
            <p:spPr bwMode="auto">
              <a:xfrm flipV="1">
                <a:off x="2928" y="1344"/>
                <a:ext cx="48" cy="528"/>
              </a:xfrm>
              <a:prstGeom prst="line">
                <a:avLst/>
              </a:prstGeom>
              <a:noFill/>
              <a:ln w="12700">
                <a:solidFill>
                  <a:srgbClr val="FF0000"/>
                </a:solidFill>
                <a:round/>
                <a:headEnd/>
                <a:tailEnd/>
              </a:ln>
              <a:effectLst/>
            </p:spPr>
            <p:txBody>
              <a:bodyPr wrap="none" anchor="ctr">
                <a:spAutoFit/>
              </a:bodyPr>
              <a:lstStyle/>
              <a:p>
                <a:endParaRPr lang="en-US"/>
              </a:p>
            </p:txBody>
          </p:sp>
          <p:sp>
            <p:nvSpPr>
              <p:cNvPr id="25640" name="Line 40"/>
              <p:cNvSpPr>
                <a:spLocks noChangeShapeType="1"/>
              </p:cNvSpPr>
              <p:nvPr/>
            </p:nvSpPr>
            <p:spPr bwMode="auto">
              <a:xfrm>
                <a:off x="2976" y="1344"/>
                <a:ext cx="1248" cy="0"/>
              </a:xfrm>
              <a:prstGeom prst="line">
                <a:avLst/>
              </a:prstGeom>
              <a:noFill/>
              <a:ln w="12700">
                <a:solidFill>
                  <a:srgbClr val="FF0000"/>
                </a:solidFill>
                <a:round/>
                <a:headEnd/>
                <a:tailEnd/>
              </a:ln>
              <a:effectLst/>
            </p:spPr>
            <p:txBody>
              <a:bodyPr anchor="ctr">
                <a:spAutoFit/>
              </a:bodyPr>
              <a:lstStyle/>
              <a:p>
                <a:endParaRPr lang="en-US"/>
              </a:p>
            </p:txBody>
          </p:sp>
          <p:sp>
            <p:nvSpPr>
              <p:cNvPr id="25641" name="Line 41"/>
              <p:cNvSpPr>
                <a:spLocks noChangeShapeType="1"/>
              </p:cNvSpPr>
              <p:nvPr/>
            </p:nvSpPr>
            <p:spPr bwMode="auto">
              <a:xfrm>
                <a:off x="2784" y="2784"/>
                <a:ext cx="1440" cy="0"/>
              </a:xfrm>
              <a:prstGeom prst="line">
                <a:avLst/>
              </a:prstGeom>
              <a:noFill/>
              <a:ln w="12700">
                <a:solidFill>
                  <a:srgbClr val="FF0000"/>
                </a:solidFill>
                <a:round/>
                <a:headEnd/>
                <a:tailEnd/>
              </a:ln>
              <a:effectLst/>
            </p:spPr>
            <p:txBody>
              <a:bodyPr wrap="none" anchor="ctr">
                <a:spAutoFit/>
              </a:bodyPr>
              <a:lstStyle/>
              <a:p>
                <a:endParaRPr lang="en-US"/>
              </a:p>
            </p:txBody>
          </p:sp>
          <p:sp>
            <p:nvSpPr>
              <p:cNvPr id="25642" name="Line 42"/>
              <p:cNvSpPr>
                <a:spLocks noChangeShapeType="1"/>
              </p:cNvSpPr>
              <p:nvPr/>
            </p:nvSpPr>
            <p:spPr bwMode="auto">
              <a:xfrm flipV="1">
                <a:off x="4224" y="1344"/>
                <a:ext cx="0" cy="1440"/>
              </a:xfrm>
              <a:prstGeom prst="line">
                <a:avLst/>
              </a:prstGeom>
              <a:noFill/>
              <a:ln w="12700">
                <a:solidFill>
                  <a:srgbClr val="FF0000"/>
                </a:solidFill>
                <a:round/>
                <a:headEnd/>
                <a:tailEnd/>
              </a:ln>
              <a:effectLst/>
            </p:spPr>
            <p:txBody>
              <a:bodyPr wrap="none" anchor="ctr">
                <a:spAutoFit/>
              </a:bodyPr>
              <a:lstStyle/>
              <a:p>
                <a:endParaRPr lang="en-US"/>
              </a:p>
            </p:txBody>
          </p:sp>
        </p:grpSp>
        <p:sp>
          <p:nvSpPr>
            <p:cNvPr id="25643" name="Text Box 43"/>
            <p:cNvSpPr txBox="1">
              <a:spLocks noChangeArrowheads="1"/>
            </p:cNvSpPr>
            <p:nvPr/>
          </p:nvSpPr>
          <p:spPr bwMode="auto">
            <a:xfrm>
              <a:off x="2784" y="1968"/>
              <a:ext cx="1422" cy="250"/>
            </a:xfrm>
            <a:prstGeom prst="rect">
              <a:avLst/>
            </a:prstGeom>
            <a:noFill/>
            <a:ln w="12700">
              <a:noFill/>
              <a:miter lim="800000"/>
              <a:headEnd/>
              <a:tailEnd/>
            </a:ln>
            <a:effectLst/>
          </p:spPr>
          <p:txBody>
            <a:bodyPr wrap="none" anchor="ctr">
              <a:spAutoFit/>
            </a:bodyPr>
            <a:lstStyle/>
            <a:p>
              <a:pPr algn="ctr"/>
              <a:r>
                <a:rPr lang="en-GB" sz="2000">
                  <a:latin typeface="Arial" charset="0"/>
                </a:rPr>
                <a:t>Join back together</a:t>
              </a:r>
              <a:endParaRPr lang="en-GB" sz="2800" i="1">
                <a:effectLst>
                  <a:outerShdw blurRad="38100" dist="38100" dir="2700000" algn="tl">
                    <a:srgbClr val="C0C0C0"/>
                  </a:outerShdw>
                </a:effectLst>
                <a:latin typeface="Arial" charset="0"/>
              </a:endParaRPr>
            </a:p>
          </p:txBody>
        </p:sp>
      </p:grpSp>
      <p:sp>
        <p:nvSpPr>
          <p:cNvPr id="25644" name="Text Box 44"/>
          <p:cNvSpPr txBox="1">
            <a:spLocks noChangeArrowheads="1"/>
          </p:cNvSpPr>
          <p:nvPr/>
        </p:nvSpPr>
        <p:spPr bwMode="auto">
          <a:xfrm>
            <a:off x="5265738" y="5865813"/>
            <a:ext cx="3367087" cy="304800"/>
          </a:xfrm>
          <a:prstGeom prst="rect">
            <a:avLst/>
          </a:prstGeom>
          <a:noFill/>
          <a:ln w="12700">
            <a:noFill/>
            <a:miter lim="800000"/>
            <a:headEnd/>
            <a:tailEnd/>
          </a:ln>
          <a:effectLst/>
        </p:spPr>
        <p:txBody>
          <a:bodyPr wrap="none" anchor="ctr">
            <a:spAutoFit/>
          </a:bodyPr>
          <a:lstStyle/>
          <a:p>
            <a:pPr algn="ctr"/>
            <a:r>
              <a:rPr lang="en-GB" sz="1400" i="1">
                <a:latin typeface="Arial" charset="0"/>
              </a:rPr>
              <a:t>Note when printed: this slide is animated</a:t>
            </a:r>
            <a:endParaRPr lang="en-GB" sz="2800" i="1">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0" y="3833813"/>
            <a:ext cx="2384425" cy="366712"/>
            <a:chOff x="2400" y="2415"/>
            <a:chExt cx="1502" cy="231"/>
          </a:xfrm>
        </p:grpSpPr>
        <p:grpSp>
          <p:nvGrpSpPr>
            <p:cNvPr id="3" name="Group 3"/>
            <p:cNvGrpSpPr>
              <a:grpSpLocks/>
            </p:cNvGrpSpPr>
            <p:nvPr/>
          </p:nvGrpSpPr>
          <p:grpSpPr bwMode="auto">
            <a:xfrm>
              <a:off x="3305" y="2415"/>
              <a:ext cx="302" cy="225"/>
              <a:chOff x="3305" y="2426"/>
              <a:chExt cx="302" cy="225"/>
            </a:xfrm>
          </p:grpSpPr>
          <p:sp>
            <p:nvSpPr>
              <p:cNvPr id="8196" name="Text Box 4"/>
              <p:cNvSpPr txBox="1">
                <a:spLocks noChangeArrowheads="1"/>
              </p:cNvSpPr>
              <p:nvPr/>
            </p:nvSpPr>
            <p:spPr bwMode="auto">
              <a:xfrm flipV="1">
                <a:off x="3305" y="2426"/>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197" name="Line 5"/>
              <p:cNvSpPr>
                <a:spLocks noChangeShapeType="1"/>
              </p:cNvSpPr>
              <p:nvPr/>
            </p:nvSpPr>
            <p:spPr bwMode="auto">
              <a:xfrm flipH="1">
                <a:off x="3305" y="2426"/>
                <a:ext cx="302" cy="225"/>
              </a:xfrm>
              <a:prstGeom prst="line">
                <a:avLst/>
              </a:prstGeom>
              <a:noFill/>
              <a:ln w="9525">
                <a:solidFill>
                  <a:srgbClr val="000000"/>
                </a:solidFill>
                <a:round/>
                <a:headEnd/>
                <a:tailEnd/>
              </a:ln>
            </p:spPr>
            <p:txBody>
              <a:bodyPr/>
              <a:lstStyle/>
              <a:p>
                <a:endParaRPr lang="en-US"/>
              </a:p>
            </p:txBody>
          </p:sp>
        </p:grpSp>
        <p:grpSp>
          <p:nvGrpSpPr>
            <p:cNvPr id="4" name="Group 6"/>
            <p:cNvGrpSpPr>
              <a:grpSpLocks/>
            </p:cNvGrpSpPr>
            <p:nvPr/>
          </p:nvGrpSpPr>
          <p:grpSpPr bwMode="auto">
            <a:xfrm>
              <a:off x="2997" y="2415"/>
              <a:ext cx="308" cy="231"/>
              <a:chOff x="2997" y="2426"/>
              <a:chExt cx="308" cy="231"/>
            </a:xfrm>
          </p:grpSpPr>
          <p:sp>
            <p:nvSpPr>
              <p:cNvPr id="8199" name="Text Box 7"/>
              <p:cNvSpPr txBox="1">
                <a:spLocks noChangeArrowheads="1"/>
              </p:cNvSpPr>
              <p:nvPr/>
            </p:nvSpPr>
            <p:spPr bwMode="auto">
              <a:xfrm flipV="1">
                <a:off x="3004" y="2426"/>
                <a:ext cx="301"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00" name="Line 8"/>
              <p:cNvSpPr>
                <a:spLocks noChangeShapeType="1"/>
              </p:cNvSpPr>
              <p:nvPr/>
            </p:nvSpPr>
            <p:spPr bwMode="auto">
              <a:xfrm flipH="1">
                <a:off x="2997" y="2432"/>
                <a:ext cx="302" cy="225"/>
              </a:xfrm>
              <a:prstGeom prst="line">
                <a:avLst/>
              </a:prstGeom>
              <a:noFill/>
              <a:ln w="9525">
                <a:solidFill>
                  <a:srgbClr val="000000"/>
                </a:solidFill>
                <a:round/>
                <a:headEnd/>
                <a:tailEnd/>
              </a:ln>
            </p:spPr>
            <p:txBody>
              <a:bodyPr/>
              <a:lstStyle/>
              <a:p>
                <a:endParaRPr lang="en-US"/>
              </a:p>
            </p:txBody>
          </p:sp>
        </p:grpSp>
        <p:grpSp>
          <p:nvGrpSpPr>
            <p:cNvPr id="5" name="Group 9"/>
            <p:cNvGrpSpPr>
              <a:grpSpLocks/>
            </p:cNvGrpSpPr>
            <p:nvPr/>
          </p:nvGrpSpPr>
          <p:grpSpPr bwMode="auto">
            <a:xfrm>
              <a:off x="2702" y="2415"/>
              <a:ext cx="309" cy="231"/>
              <a:chOff x="2702" y="2426"/>
              <a:chExt cx="309" cy="231"/>
            </a:xfrm>
          </p:grpSpPr>
          <p:sp>
            <p:nvSpPr>
              <p:cNvPr id="8202" name="Text Box 10"/>
              <p:cNvSpPr txBox="1">
                <a:spLocks noChangeArrowheads="1"/>
              </p:cNvSpPr>
              <p:nvPr/>
            </p:nvSpPr>
            <p:spPr bwMode="auto">
              <a:xfrm flipV="1">
                <a:off x="2702" y="2426"/>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03" name="Line 11"/>
              <p:cNvSpPr>
                <a:spLocks noChangeShapeType="1"/>
              </p:cNvSpPr>
              <p:nvPr/>
            </p:nvSpPr>
            <p:spPr bwMode="auto">
              <a:xfrm flipH="1">
                <a:off x="2709" y="2432"/>
                <a:ext cx="302" cy="225"/>
              </a:xfrm>
              <a:prstGeom prst="line">
                <a:avLst/>
              </a:prstGeom>
              <a:noFill/>
              <a:ln w="9525">
                <a:solidFill>
                  <a:srgbClr val="000000"/>
                </a:solidFill>
                <a:round/>
                <a:headEnd/>
                <a:tailEnd/>
              </a:ln>
            </p:spPr>
            <p:txBody>
              <a:bodyPr/>
              <a:lstStyle/>
              <a:p>
                <a:endParaRPr lang="en-US"/>
              </a:p>
            </p:txBody>
          </p:sp>
        </p:grpSp>
        <p:grpSp>
          <p:nvGrpSpPr>
            <p:cNvPr id="6" name="Group 12"/>
            <p:cNvGrpSpPr>
              <a:grpSpLocks/>
            </p:cNvGrpSpPr>
            <p:nvPr/>
          </p:nvGrpSpPr>
          <p:grpSpPr bwMode="auto">
            <a:xfrm>
              <a:off x="2400" y="2415"/>
              <a:ext cx="323" cy="231"/>
              <a:chOff x="2400" y="2426"/>
              <a:chExt cx="323" cy="231"/>
            </a:xfrm>
          </p:grpSpPr>
          <p:sp>
            <p:nvSpPr>
              <p:cNvPr id="8205" name="Text Box 13"/>
              <p:cNvSpPr txBox="1">
                <a:spLocks noChangeArrowheads="1"/>
              </p:cNvSpPr>
              <p:nvPr/>
            </p:nvSpPr>
            <p:spPr bwMode="auto">
              <a:xfrm flipV="1">
                <a:off x="2400" y="2426"/>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06" name="Line 14"/>
              <p:cNvSpPr>
                <a:spLocks noChangeShapeType="1"/>
              </p:cNvSpPr>
              <p:nvPr/>
            </p:nvSpPr>
            <p:spPr bwMode="auto">
              <a:xfrm flipH="1">
                <a:off x="2421" y="2432"/>
                <a:ext cx="302" cy="225"/>
              </a:xfrm>
              <a:prstGeom prst="line">
                <a:avLst/>
              </a:prstGeom>
              <a:noFill/>
              <a:ln w="9525">
                <a:solidFill>
                  <a:srgbClr val="000000"/>
                </a:solidFill>
                <a:round/>
                <a:headEnd/>
                <a:tailEnd/>
              </a:ln>
            </p:spPr>
            <p:txBody>
              <a:bodyPr/>
              <a:lstStyle/>
              <a:p>
                <a:endParaRPr lang="en-US"/>
              </a:p>
            </p:txBody>
          </p:sp>
        </p:grpSp>
        <p:grpSp>
          <p:nvGrpSpPr>
            <p:cNvPr id="7" name="Group 15"/>
            <p:cNvGrpSpPr>
              <a:grpSpLocks/>
            </p:cNvGrpSpPr>
            <p:nvPr/>
          </p:nvGrpSpPr>
          <p:grpSpPr bwMode="auto">
            <a:xfrm>
              <a:off x="3600" y="2415"/>
              <a:ext cx="302" cy="225"/>
              <a:chOff x="3600" y="2415"/>
              <a:chExt cx="302" cy="225"/>
            </a:xfrm>
          </p:grpSpPr>
          <p:sp>
            <p:nvSpPr>
              <p:cNvPr id="8208" name="Text Box 16"/>
              <p:cNvSpPr txBox="1">
                <a:spLocks noChangeArrowheads="1"/>
              </p:cNvSpPr>
              <p:nvPr/>
            </p:nvSpPr>
            <p:spPr bwMode="auto">
              <a:xfrm flipV="1">
                <a:off x="3600" y="2415"/>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09" name="Line 17"/>
              <p:cNvSpPr>
                <a:spLocks noChangeShapeType="1"/>
              </p:cNvSpPr>
              <p:nvPr/>
            </p:nvSpPr>
            <p:spPr bwMode="auto">
              <a:xfrm flipH="1">
                <a:off x="3600" y="2415"/>
                <a:ext cx="302" cy="225"/>
              </a:xfrm>
              <a:prstGeom prst="line">
                <a:avLst/>
              </a:prstGeom>
              <a:noFill/>
              <a:ln w="9525">
                <a:solidFill>
                  <a:srgbClr val="000000"/>
                </a:solidFill>
                <a:round/>
                <a:headEnd/>
                <a:tailEnd/>
              </a:ln>
            </p:spPr>
            <p:txBody>
              <a:bodyPr/>
              <a:lstStyle/>
              <a:p>
                <a:endParaRPr lang="en-US"/>
              </a:p>
            </p:txBody>
          </p:sp>
        </p:grpSp>
      </p:grpSp>
      <p:sp>
        <p:nvSpPr>
          <p:cNvPr id="8210" name="Line 18"/>
          <p:cNvSpPr>
            <a:spLocks noChangeShapeType="1"/>
          </p:cNvSpPr>
          <p:nvPr/>
        </p:nvSpPr>
        <p:spPr bwMode="auto">
          <a:xfrm flipV="1">
            <a:off x="7924800" y="3962400"/>
            <a:ext cx="609600" cy="13716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211" name="Line 19"/>
          <p:cNvSpPr>
            <a:spLocks noChangeShapeType="1"/>
          </p:cNvSpPr>
          <p:nvPr/>
        </p:nvSpPr>
        <p:spPr bwMode="auto">
          <a:xfrm flipV="1">
            <a:off x="3810000" y="3962400"/>
            <a:ext cx="3733800" cy="1447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212" name="Rectangle 20"/>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An example B-Tree</a:t>
            </a:r>
          </a:p>
        </p:txBody>
      </p:sp>
      <p:sp>
        <p:nvSpPr>
          <p:cNvPr id="8213" name="Line 21"/>
          <p:cNvSpPr>
            <a:spLocks noChangeShapeType="1"/>
          </p:cNvSpPr>
          <p:nvPr/>
        </p:nvSpPr>
        <p:spPr bwMode="auto">
          <a:xfrm flipH="1">
            <a:off x="1577975" y="2316163"/>
            <a:ext cx="1797050" cy="241300"/>
          </a:xfrm>
          <a:prstGeom prst="line">
            <a:avLst/>
          </a:prstGeom>
          <a:noFill/>
          <a:ln w="9525">
            <a:solidFill>
              <a:srgbClr val="000000"/>
            </a:solidFill>
            <a:round/>
            <a:headEnd/>
            <a:tailEnd/>
          </a:ln>
        </p:spPr>
        <p:txBody>
          <a:bodyPr/>
          <a:lstStyle/>
          <a:p>
            <a:endParaRPr lang="en-US"/>
          </a:p>
        </p:txBody>
      </p:sp>
      <p:sp>
        <p:nvSpPr>
          <p:cNvPr id="8214" name="Line 22"/>
          <p:cNvSpPr>
            <a:spLocks noChangeShapeType="1"/>
          </p:cNvSpPr>
          <p:nvPr/>
        </p:nvSpPr>
        <p:spPr bwMode="auto">
          <a:xfrm>
            <a:off x="3810000" y="2286000"/>
            <a:ext cx="3995738" cy="1493838"/>
          </a:xfrm>
          <a:prstGeom prst="line">
            <a:avLst/>
          </a:prstGeom>
          <a:noFill/>
          <a:ln w="9525">
            <a:solidFill>
              <a:srgbClr val="000000"/>
            </a:solidFill>
            <a:round/>
            <a:headEnd/>
            <a:tailEnd/>
          </a:ln>
        </p:spPr>
        <p:txBody>
          <a:bodyPr/>
          <a:lstStyle/>
          <a:p>
            <a:endParaRPr lang="en-US"/>
          </a:p>
        </p:txBody>
      </p:sp>
      <p:sp>
        <p:nvSpPr>
          <p:cNvPr id="8215" name="Line 23"/>
          <p:cNvSpPr>
            <a:spLocks noChangeShapeType="1"/>
          </p:cNvSpPr>
          <p:nvPr/>
        </p:nvSpPr>
        <p:spPr bwMode="auto">
          <a:xfrm>
            <a:off x="2098675" y="2832100"/>
            <a:ext cx="2854325" cy="901700"/>
          </a:xfrm>
          <a:prstGeom prst="line">
            <a:avLst/>
          </a:prstGeom>
          <a:noFill/>
          <a:ln w="9525">
            <a:solidFill>
              <a:srgbClr val="000000"/>
            </a:solidFill>
            <a:round/>
            <a:headEnd/>
            <a:tailEnd/>
          </a:ln>
        </p:spPr>
        <p:txBody>
          <a:bodyPr/>
          <a:lstStyle/>
          <a:p>
            <a:endParaRPr lang="en-US"/>
          </a:p>
        </p:txBody>
      </p:sp>
      <p:sp>
        <p:nvSpPr>
          <p:cNvPr id="8216" name="Line 24"/>
          <p:cNvSpPr>
            <a:spLocks noChangeShapeType="1"/>
          </p:cNvSpPr>
          <p:nvPr/>
        </p:nvSpPr>
        <p:spPr bwMode="auto">
          <a:xfrm>
            <a:off x="1828800" y="2971800"/>
            <a:ext cx="1143000" cy="838200"/>
          </a:xfrm>
          <a:prstGeom prst="line">
            <a:avLst/>
          </a:prstGeom>
          <a:noFill/>
          <a:ln w="9525">
            <a:solidFill>
              <a:srgbClr val="000000"/>
            </a:solidFill>
            <a:round/>
            <a:headEnd/>
            <a:tailEnd/>
          </a:ln>
        </p:spPr>
        <p:txBody>
          <a:bodyPr/>
          <a:lstStyle/>
          <a:p>
            <a:endParaRPr lang="en-US"/>
          </a:p>
        </p:txBody>
      </p:sp>
      <p:sp>
        <p:nvSpPr>
          <p:cNvPr id="8217" name="Line 25"/>
          <p:cNvSpPr>
            <a:spLocks noChangeShapeType="1"/>
          </p:cNvSpPr>
          <p:nvPr/>
        </p:nvSpPr>
        <p:spPr bwMode="auto">
          <a:xfrm flipH="1">
            <a:off x="1219200" y="2817813"/>
            <a:ext cx="120650" cy="992187"/>
          </a:xfrm>
          <a:prstGeom prst="line">
            <a:avLst/>
          </a:prstGeom>
          <a:noFill/>
          <a:ln w="9525">
            <a:solidFill>
              <a:srgbClr val="000000"/>
            </a:solidFill>
            <a:round/>
            <a:headEnd/>
            <a:tailEnd/>
          </a:ln>
        </p:spPr>
        <p:txBody>
          <a:bodyPr/>
          <a:lstStyle/>
          <a:p>
            <a:endParaRPr lang="en-US"/>
          </a:p>
        </p:txBody>
      </p:sp>
      <p:sp>
        <p:nvSpPr>
          <p:cNvPr id="8218" name="Line 26"/>
          <p:cNvSpPr>
            <a:spLocks noChangeShapeType="1"/>
          </p:cNvSpPr>
          <p:nvPr/>
        </p:nvSpPr>
        <p:spPr bwMode="auto">
          <a:xfrm flipH="1">
            <a:off x="5867400" y="3962400"/>
            <a:ext cx="2209800" cy="1371600"/>
          </a:xfrm>
          <a:prstGeom prst="line">
            <a:avLst/>
          </a:prstGeom>
          <a:noFill/>
          <a:ln w="9525">
            <a:solidFill>
              <a:srgbClr val="000000"/>
            </a:solidFill>
            <a:round/>
            <a:headEnd/>
            <a:tailEnd/>
          </a:ln>
        </p:spPr>
        <p:txBody>
          <a:bodyPr/>
          <a:lstStyle/>
          <a:p>
            <a:endParaRPr lang="en-US"/>
          </a:p>
        </p:txBody>
      </p:sp>
      <p:sp>
        <p:nvSpPr>
          <p:cNvPr id="8219" name="Line 27"/>
          <p:cNvSpPr>
            <a:spLocks noChangeShapeType="1"/>
          </p:cNvSpPr>
          <p:nvPr/>
        </p:nvSpPr>
        <p:spPr bwMode="auto">
          <a:xfrm flipH="1">
            <a:off x="1828800" y="3962400"/>
            <a:ext cx="5334000" cy="1371600"/>
          </a:xfrm>
          <a:prstGeom prst="line">
            <a:avLst/>
          </a:prstGeom>
          <a:noFill/>
          <a:ln w="9525">
            <a:solidFill>
              <a:srgbClr val="000000"/>
            </a:solidFill>
            <a:round/>
            <a:headEnd/>
            <a:tailEnd/>
          </a:ln>
        </p:spPr>
        <p:txBody>
          <a:bodyPr/>
          <a:lstStyle/>
          <a:p>
            <a:endParaRPr lang="en-US"/>
          </a:p>
        </p:txBody>
      </p:sp>
      <p:sp>
        <p:nvSpPr>
          <p:cNvPr id="8220" name="Text Box 28"/>
          <p:cNvSpPr txBox="1">
            <a:spLocks noChangeArrowheads="1"/>
          </p:cNvSpPr>
          <p:nvPr/>
        </p:nvSpPr>
        <p:spPr bwMode="auto">
          <a:xfrm flipV="1">
            <a:off x="3135313" y="2111375"/>
            <a:ext cx="477837" cy="358775"/>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8221" name="Text Box 29"/>
          <p:cNvSpPr txBox="1">
            <a:spLocks noChangeArrowheads="1"/>
          </p:cNvSpPr>
          <p:nvPr/>
        </p:nvSpPr>
        <p:spPr bwMode="auto">
          <a:xfrm flipV="1">
            <a:off x="3613150" y="2111375"/>
            <a:ext cx="479425" cy="358775"/>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8222" name="Text Box 30"/>
          <p:cNvSpPr txBox="1">
            <a:spLocks noChangeArrowheads="1"/>
          </p:cNvSpPr>
          <p:nvPr/>
        </p:nvSpPr>
        <p:spPr bwMode="auto">
          <a:xfrm flipV="1">
            <a:off x="1577975" y="2611438"/>
            <a:ext cx="477838" cy="358775"/>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8223" name="Text Box 31"/>
          <p:cNvSpPr txBox="1">
            <a:spLocks noChangeArrowheads="1"/>
          </p:cNvSpPr>
          <p:nvPr/>
        </p:nvSpPr>
        <p:spPr bwMode="auto">
          <a:xfrm flipV="1">
            <a:off x="1098550" y="2611438"/>
            <a:ext cx="479425" cy="358775"/>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8224" name="Text Box 32"/>
          <p:cNvSpPr txBox="1">
            <a:spLocks noChangeArrowheads="1"/>
          </p:cNvSpPr>
          <p:nvPr/>
        </p:nvSpPr>
        <p:spPr bwMode="auto">
          <a:xfrm flipV="1">
            <a:off x="2055813" y="2611438"/>
            <a:ext cx="481012" cy="358775"/>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8225" name="Text Box 33"/>
          <p:cNvSpPr txBox="1">
            <a:spLocks noChangeArrowheads="1"/>
          </p:cNvSpPr>
          <p:nvPr/>
        </p:nvSpPr>
        <p:spPr bwMode="auto">
          <a:xfrm flipV="1">
            <a:off x="6846888" y="3635375"/>
            <a:ext cx="479425" cy="360363"/>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8226" name="Text Box 34"/>
          <p:cNvSpPr txBox="1">
            <a:spLocks noChangeArrowheads="1"/>
          </p:cNvSpPr>
          <p:nvPr/>
        </p:nvSpPr>
        <p:spPr bwMode="auto">
          <a:xfrm flipV="1">
            <a:off x="7326313" y="3635375"/>
            <a:ext cx="477837" cy="360363"/>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8227" name="Text Box 35"/>
          <p:cNvSpPr txBox="1">
            <a:spLocks noChangeArrowheads="1"/>
          </p:cNvSpPr>
          <p:nvPr/>
        </p:nvSpPr>
        <p:spPr bwMode="auto">
          <a:xfrm flipV="1">
            <a:off x="7804150" y="3635375"/>
            <a:ext cx="479425" cy="360363"/>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8228" name="Text Box 36"/>
          <p:cNvSpPr txBox="1">
            <a:spLocks noChangeArrowheads="1"/>
          </p:cNvSpPr>
          <p:nvPr/>
        </p:nvSpPr>
        <p:spPr bwMode="auto">
          <a:xfrm flipV="1">
            <a:off x="8283575" y="3635375"/>
            <a:ext cx="479425" cy="360363"/>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8229" name="Text Box 37"/>
          <p:cNvSpPr txBox="1">
            <a:spLocks noChangeArrowheads="1"/>
          </p:cNvSpPr>
          <p:nvPr/>
        </p:nvSpPr>
        <p:spPr bwMode="auto">
          <a:xfrm>
            <a:off x="7566025" y="34290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51</a:t>
            </a:r>
          </a:p>
        </p:txBody>
      </p:sp>
      <p:sp>
        <p:nvSpPr>
          <p:cNvPr id="8230" name="Text Box 38"/>
          <p:cNvSpPr txBox="1">
            <a:spLocks noChangeArrowheads="1"/>
          </p:cNvSpPr>
          <p:nvPr/>
        </p:nvSpPr>
        <p:spPr bwMode="auto">
          <a:xfrm>
            <a:off x="8043863" y="34290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62</a:t>
            </a:r>
          </a:p>
        </p:txBody>
      </p:sp>
      <p:sp>
        <p:nvSpPr>
          <p:cNvPr id="8231" name="Text Box 39"/>
          <p:cNvSpPr txBox="1">
            <a:spLocks noChangeArrowheads="1"/>
          </p:cNvSpPr>
          <p:nvPr/>
        </p:nvSpPr>
        <p:spPr bwMode="auto">
          <a:xfrm>
            <a:off x="7085013" y="3429000"/>
            <a:ext cx="481012"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42</a:t>
            </a:r>
          </a:p>
        </p:txBody>
      </p:sp>
      <p:sp>
        <p:nvSpPr>
          <p:cNvPr id="8232" name="Text Box 40"/>
          <p:cNvSpPr txBox="1">
            <a:spLocks noChangeArrowheads="1"/>
          </p:cNvSpPr>
          <p:nvPr/>
        </p:nvSpPr>
        <p:spPr bwMode="auto">
          <a:xfrm>
            <a:off x="1339850" y="2403475"/>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8233" name="Text Box 41"/>
          <p:cNvSpPr txBox="1">
            <a:spLocks noChangeArrowheads="1"/>
          </p:cNvSpPr>
          <p:nvPr/>
        </p:nvSpPr>
        <p:spPr bwMode="auto">
          <a:xfrm>
            <a:off x="1817688" y="2403475"/>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8234" name="Text Box 42"/>
          <p:cNvSpPr txBox="1">
            <a:spLocks noChangeArrowheads="1"/>
          </p:cNvSpPr>
          <p:nvPr/>
        </p:nvSpPr>
        <p:spPr bwMode="auto">
          <a:xfrm>
            <a:off x="3375025" y="19050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26</a:t>
            </a:r>
          </a:p>
        </p:txBody>
      </p:sp>
      <p:grpSp>
        <p:nvGrpSpPr>
          <p:cNvPr id="8" name="Group 43"/>
          <p:cNvGrpSpPr>
            <a:grpSpLocks/>
          </p:cNvGrpSpPr>
          <p:nvPr/>
        </p:nvGrpSpPr>
        <p:grpSpPr bwMode="auto">
          <a:xfrm>
            <a:off x="6999288" y="5424488"/>
            <a:ext cx="1916112" cy="366712"/>
            <a:chOff x="4011" y="2730"/>
            <a:chExt cx="1207" cy="231"/>
          </a:xfrm>
        </p:grpSpPr>
        <p:sp>
          <p:nvSpPr>
            <p:cNvPr id="8236" name="Text Box 44"/>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37" name="Text Box 45"/>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38" name="Text Box 46"/>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39" name="Text Box 47"/>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40" name="Line 48"/>
            <p:cNvSpPr>
              <a:spLocks noChangeShapeType="1"/>
            </p:cNvSpPr>
            <p:nvPr/>
          </p:nvSpPr>
          <p:spPr bwMode="auto">
            <a:xfrm flipH="1">
              <a:off x="4916" y="2730"/>
              <a:ext cx="302" cy="225"/>
            </a:xfrm>
            <a:prstGeom prst="line">
              <a:avLst/>
            </a:prstGeom>
            <a:noFill/>
            <a:ln w="9525">
              <a:solidFill>
                <a:srgbClr val="000000"/>
              </a:solidFill>
              <a:round/>
              <a:headEnd/>
              <a:tailEnd/>
            </a:ln>
          </p:spPr>
          <p:txBody>
            <a:bodyPr/>
            <a:lstStyle/>
            <a:p>
              <a:endParaRPr lang="en-US"/>
            </a:p>
          </p:txBody>
        </p:sp>
        <p:sp>
          <p:nvSpPr>
            <p:cNvPr id="8241" name="Line 49"/>
            <p:cNvSpPr>
              <a:spLocks noChangeShapeType="1"/>
            </p:cNvSpPr>
            <p:nvPr/>
          </p:nvSpPr>
          <p:spPr bwMode="auto">
            <a:xfrm flipH="1">
              <a:off x="4608" y="2736"/>
              <a:ext cx="302" cy="225"/>
            </a:xfrm>
            <a:prstGeom prst="line">
              <a:avLst/>
            </a:prstGeom>
            <a:noFill/>
            <a:ln w="9525">
              <a:solidFill>
                <a:srgbClr val="000000"/>
              </a:solidFill>
              <a:round/>
              <a:headEnd/>
              <a:tailEnd/>
            </a:ln>
          </p:spPr>
          <p:txBody>
            <a:bodyPr/>
            <a:lstStyle/>
            <a:p>
              <a:endParaRPr lang="en-US"/>
            </a:p>
          </p:txBody>
        </p:sp>
        <p:sp>
          <p:nvSpPr>
            <p:cNvPr id="8242" name="Line 50"/>
            <p:cNvSpPr>
              <a:spLocks noChangeShapeType="1"/>
            </p:cNvSpPr>
            <p:nvPr/>
          </p:nvSpPr>
          <p:spPr bwMode="auto">
            <a:xfrm flipH="1">
              <a:off x="4320" y="2736"/>
              <a:ext cx="302" cy="225"/>
            </a:xfrm>
            <a:prstGeom prst="line">
              <a:avLst/>
            </a:prstGeom>
            <a:noFill/>
            <a:ln w="9525">
              <a:solidFill>
                <a:srgbClr val="000000"/>
              </a:solidFill>
              <a:round/>
              <a:headEnd/>
              <a:tailEnd/>
            </a:ln>
          </p:spPr>
          <p:txBody>
            <a:bodyPr/>
            <a:lstStyle/>
            <a:p>
              <a:endParaRPr lang="en-US"/>
            </a:p>
          </p:txBody>
        </p:sp>
        <p:sp>
          <p:nvSpPr>
            <p:cNvPr id="8243" name="Line 51"/>
            <p:cNvSpPr>
              <a:spLocks noChangeShapeType="1"/>
            </p:cNvSpPr>
            <p:nvPr/>
          </p:nvSpPr>
          <p:spPr bwMode="auto">
            <a:xfrm flipH="1">
              <a:off x="4032" y="2736"/>
              <a:ext cx="302" cy="225"/>
            </a:xfrm>
            <a:prstGeom prst="line">
              <a:avLst/>
            </a:prstGeom>
            <a:noFill/>
            <a:ln w="9525">
              <a:solidFill>
                <a:srgbClr val="000000"/>
              </a:solidFill>
              <a:round/>
              <a:headEnd/>
              <a:tailEnd/>
            </a:ln>
          </p:spPr>
          <p:txBody>
            <a:bodyPr/>
            <a:lstStyle/>
            <a:p>
              <a:endParaRPr lang="en-US"/>
            </a:p>
          </p:txBody>
        </p:sp>
      </p:grpSp>
      <p:grpSp>
        <p:nvGrpSpPr>
          <p:cNvPr id="9" name="Group 52"/>
          <p:cNvGrpSpPr>
            <a:grpSpLocks/>
          </p:cNvGrpSpPr>
          <p:nvPr/>
        </p:nvGrpSpPr>
        <p:grpSpPr bwMode="auto">
          <a:xfrm>
            <a:off x="4941888" y="5424488"/>
            <a:ext cx="1916112" cy="366712"/>
            <a:chOff x="4011" y="2730"/>
            <a:chExt cx="1207" cy="231"/>
          </a:xfrm>
        </p:grpSpPr>
        <p:sp>
          <p:nvSpPr>
            <p:cNvPr id="8245" name="Text Box 53"/>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46" name="Text Box 54"/>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47" name="Text Box 55"/>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48" name="Text Box 56"/>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49" name="Line 57"/>
            <p:cNvSpPr>
              <a:spLocks noChangeShapeType="1"/>
            </p:cNvSpPr>
            <p:nvPr/>
          </p:nvSpPr>
          <p:spPr bwMode="auto">
            <a:xfrm flipH="1">
              <a:off x="4916" y="2730"/>
              <a:ext cx="302" cy="225"/>
            </a:xfrm>
            <a:prstGeom prst="line">
              <a:avLst/>
            </a:prstGeom>
            <a:noFill/>
            <a:ln w="9525">
              <a:solidFill>
                <a:srgbClr val="000000"/>
              </a:solidFill>
              <a:round/>
              <a:headEnd/>
              <a:tailEnd/>
            </a:ln>
          </p:spPr>
          <p:txBody>
            <a:bodyPr/>
            <a:lstStyle/>
            <a:p>
              <a:endParaRPr lang="en-US"/>
            </a:p>
          </p:txBody>
        </p:sp>
        <p:sp>
          <p:nvSpPr>
            <p:cNvPr id="8250" name="Line 58"/>
            <p:cNvSpPr>
              <a:spLocks noChangeShapeType="1"/>
            </p:cNvSpPr>
            <p:nvPr/>
          </p:nvSpPr>
          <p:spPr bwMode="auto">
            <a:xfrm flipH="1">
              <a:off x="4608" y="2736"/>
              <a:ext cx="302" cy="225"/>
            </a:xfrm>
            <a:prstGeom prst="line">
              <a:avLst/>
            </a:prstGeom>
            <a:noFill/>
            <a:ln w="9525">
              <a:solidFill>
                <a:srgbClr val="000000"/>
              </a:solidFill>
              <a:round/>
              <a:headEnd/>
              <a:tailEnd/>
            </a:ln>
          </p:spPr>
          <p:txBody>
            <a:bodyPr/>
            <a:lstStyle/>
            <a:p>
              <a:endParaRPr lang="en-US"/>
            </a:p>
          </p:txBody>
        </p:sp>
        <p:sp>
          <p:nvSpPr>
            <p:cNvPr id="8251" name="Line 59"/>
            <p:cNvSpPr>
              <a:spLocks noChangeShapeType="1"/>
            </p:cNvSpPr>
            <p:nvPr/>
          </p:nvSpPr>
          <p:spPr bwMode="auto">
            <a:xfrm flipH="1">
              <a:off x="4320" y="2736"/>
              <a:ext cx="302" cy="225"/>
            </a:xfrm>
            <a:prstGeom prst="line">
              <a:avLst/>
            </a:prstGeom>
            <a:noFill/>
            <a:ln w="9525">
              <a:solidFill>
                <a:srgbClr val="000000"/>
              </a:solidFill>
              <a:round/>
              <a:headEnd/>
              <a:tailEnd/>
            </a:ln>
          </p:spPr>
          <p:txBody>
            <a:bodyPr/>
            <a:lstStyle/>
            <a:p>
              <a:endParaRPr lang="en-US"/>
            </a:p>
          </p:txBody>
        </p:sp>
        <p:sp>
          <p:nvSpPr>
            <p:cNvPr id="8252" name="Line 60"/>
            <p:cNvSpPr>
              <a:spLocks noChangeShapeType="1"/>
            </p:cNvSpPr>
            <p:nvPr/>
          </p:nvSpPr>
          <p:spPr bwMode="auto">
            <a:xfrm flipH="1">
              <a:off x="4032" y="2736"/>
              <a:ext cx="302" cy="225"/>
            </a:xfrm>
            <a:prstGeom prst="line">
              <a:avLst/>
            </a:prstGeom>
            <a:noFill/>
            <a:ln w="9525">
              <a:solidFill>
                <a:srgbClr val="000000"/>
              </a:solidFill>
              <a:round/>
              <a:headEnd/>
              <a:tailEnd/>
            </a:ln>
          </p:spPr>
          <p:txBody>
            <a:bodyPr/>
            <a:lstStyle/>
            <a:p>
              <a:endParaRPr lang="en-US"/>
            </a:p>
          </p:txBody>
        </p:sp>
      </p:grpSp>
      <p:grpSp>
        <p:nvGrpSpPr>
          <p:cNvPr id="10" name="Group 61"/>
          <p:cNvGrpSpPr>
            <a:grpSpLocks/>
          </p:cNvGrpSpPr>
          <p:nvPr/>
        </p:nvGrpSpPr>
        <p:grpSpPr bwMode="auto">
          <a:xfrm>
            <a:off x="2808288" y="5424488"/>
            <a:ext cx="1916112" cy="366712"/>
            <a:chOff x="4011" y="2730"/>
            <a:chExt cx="1207" cy="231"/>
          </a:xfrm>
        </p:grpSpPr>
        <p:sp>
          <p:nvSpPr>
            <p:cNvPr id="8254" name="Text Box 62"/>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55" name="Text Box 63"/>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56" name="Text Box 64"/>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57" name="Text Box 65"/>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58" name="Line 66"/>
            <p:cNvSpPr>
              <a:spLocks noChangeShapeType="1"/>
            </p:cNvSpPr>
            <p:nvPr/>
          </p:nvSpPr>
          <p:spPr bwMode="auto">
            <a:xfrm flipH="1">
              <a:off x="4916" y="2730"/>
              <a:ext cx="302" cy="225"/>
            </a:xfrm>
            <a:prstGeom prst="line">
              <a:avLst/>
            </a:prstGeom>
            <a:noFill/>
            <a:ln w="9525">
              <a:solidFill>
                <a:srgbClr val="000000"/>
              </a:solidFill>
              <a:round/>
              <a:headEnd/>
              <a:tailEnd/>
            </a:ln>
          </p:spPr>
          <p:txBody>
            <a:bodyPr/>
            <a:lstStyle/>
            <a:p>
              <a:endParaRPr lang="en-US"/>
            </a:p>
          </p:txBody>
        </p:sp>
        <p:sp>
          <p:nvSpPr>
            <p:cNvPr id="8259" name="Line 67"/>
            <p:cNvSpPr>
              <a:spLocks noChangeShapeType="1"/>
            </p:cNvSpPr>
            <p:nvPr/>
          </p:nvSpPr>
          <p:spPr bwMode="auto">
            <a:xfrm flipH="1">
              <a:off x="4608" y="2736"/>
              <a:ext cx="302" cy="225"/>
            </a:xfrm>
            <a:prstGeom prst="line">
              <a:avLst/>
            </a:prstGeom>
            <a:noFill/>
            <a:ln w="9525">
              <a:solidFill>
                <a:srgbClr val="000000"/>
              </a:solidFill>
              <a:round/>
              <a:headEnd/>
              <a:tailEnd/>
            </a:ln>
          </p:spPr>
          <p:txBody>
            <a:bodyPr/>
            <a:lstStyle/>
            <a:p>
              <a:endParaRPr lang="en-US"/>
            </a:p>
          </p:txBody>
        </p:sp>
        <p:sp>
          <p:nvSpPr>
            <p:cNvPr id="8260" name="Line 68"/>
            <p:cNvSpPr>
              <a:spLocks noChangeShapeType="1"/>
            </p:cNvSpPr>
            <p:nvPr/>
          </p:nvSpPr>
          <p:spPr bwMode="auto">
            <a:xfrm flipH="1">
              <a:off x="4320" y="2736"/>
              <a:ext cx="302" cy="225"/>
            </a:xfrm>
            <a:prstGeom prst="line">
              <a:avLst/>
            </a:prstGeom>
            <a:noFill/>
            <a:ln w="9525">
              <a:solidFill>
                <a:srgbClr val="000000"/>
              </a:solidFill>
              <a:round/>
              <a:headEnd/>
              <a:tailEnd/>
            </a:ln>
          </p:spPr>
          <p:txBody>
            <a:bodyPr/>
            <a:lstStyle/>
            <a:p>
              <a:endParaRPr lang="en-US"/>
            </a:p>
          </p:txBody>
        </p:sp>
        <p:sp>
          <p:nvSpPr>
            <p:cNvPr id="8261" name="Line 69"/>
            <p:cNvSpPr>
              <a:spLocks noChangeShapeType="1"/>
            </p:cNvSpPr>
            <p:nvPr/>
          </p:nvSpPr>
          <p:spPr bwMode="auto">
            <a:xfrm flipH="1">
              <a:off x="4032" y="2736"/>
              <a:ext cx="302" cy="225"/>
            </a:xfrm>
            <a:prstGeom prst="line">
              <a:avLst/>
            </a:prstGeom>
            <a:noFill/>
            <a:ln w="9525">
              <a:solidFill>
                <a:srgbClr val="000000"/>
              </a:solidFill>
              <a:round/>
              <a:headEnd/>
              <a:tailEnd/>
            </a:ln>
          </p:spPr>
          <p:txBody>
            <a:bodyPr/>
            <a:lstStyle/>
            <a:p>
              <a:endParaRPr lang="en-US"/>
            </a:p>
          </p:txBody>
        </p:sp>
      </p:grpSp>
      <p:grpSp>
        <p:nvGrpSpPr>
          <p:cNvPr id="11" name="Group 70"/>
          <p:cNvGrpSpPr>
            <a:grpSpLocks/>
          </p:cNvGrpSpPr>
          <p:nvPr/>
        </p:nvGrpSpPr>
        <p:grpSpPr bwMode="auto">
          <a:xfrm>
            <a:off x="152400" y="3851275"/>
            <a:ext cx="1916113" cy="366713"/>
            <a:chOff x="4011" y="2730"/>
            <a:chExt cx="1207" cy="231"/>
          </a:xfrm>
        </p:grpSpPr>
        <p:sp>
          <p:nvSpPr>
            <p:cNvPr id="8263" name="Text Box 71"/>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64" name="Text Box 72"/>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65" name="Text Box 73"/>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66" name="Text Box 74"/>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67" name="Line 75"/>
            <p:cNvSpPr>
              <a:spLocks noChangeShapeType="1"/>
            </p:cNvSpPr>
            <p:nvPr/>
          </p:nvSpPr>
          <p:spPr bwMode="auto">
            <a:xfrm flipH="1">
              <a:off x="4916" y="2730"/>
              <a:ext cx="302" cy="225"/>
            </a:xfrm>
            <a:prstGeom prst="line">
              <a:avLst/>
            </a:prstGeom>
            <a:noFill/>
            <a:ln w="9525">
              <a:solidFill>
                <a:srgbClr val="000000"/>
              </a:solidFill>
              <a:round/>
              <a:headEnd/>
              <a:tailEnd/>
            </a:ln>
          </p:spPr>
          <p:txBody>
            <a:bodyPr/>
            <a:lstStyle/>
            <a:p>
              <a:endParaRPr lang="en-US"/>
            </a:p>
          </p:txBody>
        </p:sp>
        <p:sp>
          <p:nvSpPr>
            <p:cNvPr id="8268" name="Line 76"/>
            <p:cNvSpPr>
              <a:spLocks noChangeShapeType="1"/>
            </p:cNvSpPr>
            <p:nvPr/>
          </p:nvSpPr>
          <p:spPr bwMode="auto">
            <a:xfrm flipH="1">
              <a:off x="4608" y="2736"/>
              <a:ext cx="302" cy="225"/>
            </a:xfrm>
            <a:prstGeom prst="line">
              <a:avLst/>
            </a:prstGeom>
            <a:noFill/>
            <a:ln w="9525">
              <a:solidFill>
                <a:srgbClr val="000000"/>
              </a:solidFill>
              <a:round/>
              <a:headEnd/>
              <a:tailEnd/>
            </a:ln>
          </p:spPr>
          <p:txBody>
            <a:bodyPr/>
            <a:lstStyle/>
            <a:p>
              <a:endParaRPr lang="en-US"/>
            </a:p>
          </p:txBody>
        </p:sp>
        <p:sp>
          <p:nvSpPr>
            <p:cNvPr id="8269" name="Line 77"/>
            <p:cNvSpPr>
              <a:spLocks noChangeShapeType="1"/>
            </p:cNvSpPr>
            <p:nvPr/>
          </p:nvSpPr>
          <p:spPr bwMode="auto">
            <a:xfrm flipH="1">
              <a:off x="4320" y="2736"/>
              <a:ext cx="302" cy="225"/>
            </a:xfrm>
            <a:prstGeom prst="line">
              <a:avLst/>
            </a:prstGeom>
            <a:noFill/>
            <a:ln w="9525">
              <a:solidFill>
                <a:srgbClr val="000000"/>
              </a:solidFill>
              <a:round/>
              <a:headEnd/>
              <a:tailEnd/>
            </a:ln>
          </p:spPr>
          <p:txBody>
            <a:bodyPr/>
            <a:lstStyle/>
            <a:p>
              <a:endParaRPr lang="en-US"/>
            </a:p>
          </p:txBody>
        </p:sp>
        <p:sp>
          <p:nvSpPr>
            <p:cNvPr id="8270" name="Line 78"/>
            <p:cNvSpPr>
              <a:spLocks noChangeShapeType="1"/>
            </p:cNvSpPr>
            <p:nvPr/>
          </p:nvSpPr>
          <p:spPr bwMode="auto">
            <a:xfrm flipH="1">
              <a:off x="4032" y="2736"/>
              <a:ext cx="302" cy="225"/>
            </a:xfrm>
            <a:prstGeom prst="line">
              <a:avLst/>
            </a:prstGeom>
            <a:noFill/>
            <a:ln w="9525">
              <a:solidFill>
                <a:srgbClr val="000000"/>
              </a:solidFill>
              <a:round/>
              <a:headEnd/>
              <a:tailEnd/>
            </a:ln>
          </p:spPr>
          <p:txBody>
            <a:bodyPr/>
            <a:lstStyle/>
            <a:p>
              <a:endParaRPr lang="en-US"/>
            </a:p>
          </p:txBody>
        </p:sp>
      </p:grpSp>
      <p:grpSp>
        <p:nvGrpSpPr>
          <p:cNvPr id="12" name="Group 79"/>
          <p:cNvGrpSpPr>
            <a:grpSpLocks/>
          </p:cNvGrpSpPr>
          <p:nvPr/>
        </p:nvGrpSpPr>
        <p:grpSpPr bwMode="auto">
          <a:xfrm>
            <a:off x="1154113" y="5424488"/>
            <a:ext cx="1436687" cy="366712"/>
            <a:chOff x="336" y="3369"/>
            <a:chExt cx="905" cy="231"/>
          </a:xfrm>
        </p:grpSpPr>
        <p:sp>
          <p:nvSpPr>
            <p:cNvPr id="8272" name="Text Box 80"/>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73" name="Text Box 81"/>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74" name="Text Box 82"/>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75" name="Line 83"/>
            <p:cNvSpPr>
              <a:spLocks noChangeShapeType="1"/>
            </p:cNvSpPr>
            <p:nvPr/>
          </p:nvSpPr>
          <p:spPr bwMode="auto">
            <a:xfrm flipH="1">
              <a:off x="933" y="3375"/>
              <a:ext cx="302" cy="225"/>
            </a:xfrm>
            <a:prstGeom prst="line">
              <a:avLst/>
            </a:prstGeom>
            <a:noFill/>
            <a:ln w="9525">
              <a:solidFill>
                <a:srgbClr val="000000"/>
              </a:solidFill>
              <a:round/>
              <a:headEnd/>
              <a:tailEnd/>
            </a:ln>
          </p:spPr>
          <p:txBody>
            <a:bodyPr/>
            <a:lstStyle/>
            <a:p>
              <a:endParaRPr lang="en-US"/>
            </a:p>
          </p:txBody>
        </p:sp>
        <p:sp>
          <p:nvSpPr>
            <p:cNvPr id="8276" name="Line 84"/>
            <p:cNvSpPr>
              <a:spLocks noChangeShapeType="1"/>
            </p:cNvSpPr>
            <p:nvPr/>
          </p:nvSpPr>
          <p:spPr bwMode="auto">
            <a:xfrm flipH="1">
              <a:off x="645" y="3375"/>
              <a:ext cx="302" cy="225"/>
            </a:xfrm>
            <a:prstGeom prst="line">
              <a:avLst/>
            </a:prstGeom>
            <a:noFill/>
            <a:ln w="9525">
              <a:solidFill>
                <a:srgbClr val="000000"/>
              </a:solidFill>
              <a:round/>
              <a:headEnd/>
              <a:tailEnd/>
            </a:ln>
          </p:spPr>
          <p:txBody>
            <a:bodyPr/>
            <a:lstStyle/>
            <a:p>
              <a:endParaRPr lang="en-US"/>
            </a:p>
          </p:txBody>
        </p:sp>
        <p:sp>
          <p:nvSpPr>
            <p:cNvPr id="8277" name="Line 85"/>
            <p:cNvSpPr>
              <a:spLocks noChangeShapeType="1"/>
            </p:cNvSpPr>
            <p:nvPr/>
          </p:nvSpPr>
          <p:spPr bwMode="auto">
            <a:xfrm flipH="1">
              <a:off x="357" y="3375"/>
              <a:ext cx="302" cy="225"/>
            </a:xfrm>
            <a:prstGeom prst="line">
              <a:avLst/>
            </a:prstGeom>
            <a:noFill/>
            <a:ln w="9525">
              <a:solidFill>
                <a:srgbClr val="000000"/>
              </a:solidFill>
              <a:round/>
              <a:headEnd/>
              <a:tailEnd/>
            </a:ln>
          </p:spPr>
          <p:txBody>
            <a:bodyPr/>
            <a:lstStyle/>
            <a:p>
              <a:endParaRPr lang="en-US"/>
            </a:p>
          </p:txBody>
        </p:sp>
      </p:grpSp>
      <p:grpSp>
        <p:nvGrpSpPr>
          <p:cNvPr id="13" name="Group 86"/>
          <p:cNvGrpSpPr>
            <a:grpSpLocks/>
          </p:cNvGrpSpPr>
          <p:nvPr/>
        </p:nvGrpSpPr>
        <p:grpSpPr bwMode="auto">
          <a:xfrm>
            <a:off x="2209800" y="3851275"/>
            <a:ext cx="1436688" cy="366713"/>
            <a:chOff x="336" y="3369"/>
            <a:chExt cx="905" cy="231"/>
          </a:xfrm>
        </p:grpSpPr>
        <p:sp>
          <p:nvSpPr>
            <p:cNvPr id="8279" name="Text Box 87"/>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80" name="Text Box 88"/>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81" name="Text Box 89"/>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8282" name="Line 90"/>
            <p:cNvSpPr>
              <a:spLocks noChangeShapeType="1"/>
            </p:cNvSpPr>
            <p:nvPr/>
          </p:nvSpPr>
          <p:spPr bwMode="auto">
            <a:xfrm flipH="1">
              <a:off x="933" y="3375"/>
              <a:ext cx="302" cy="225"/>
            </a:xfrm>
            <a:prstGeom prst="line">
              <a:avLst/>
            </a:prstGeom>
            <a:noFill/>
            <a:ln w="9525">
              <a:solidFill>
                <a:srgbClr val="000000"/>
              </a:solidFill>
              <a:round/>
              <a:headEnd/>
              <a:tailEnd/>
            </a:ln>
          </p:spPr>
          <p:txBody>
            <a:bodyPr/>
            <a:lstStyle/>
            <a:p>
              <a:endParaRPr lang="en-US"/>
            </a:p>
          </p:txBody>
        </p:sp>
        <p:sp>
          <p:nvSpPr>
            <p:cNvPr id="8283" name="Line 91"/>
            <p:cNvSpPr>
              <a:spLocks noChangeShapeType="1"/>
            </p:cNvSpPr>
            <p:nvPr/>
          </p:nvSpPr>
          <p:spPr bwMode="auto">
            <a:xfrm flipH="1">
              <a:off x="645" y="3375"/>
              <a:ext cx="302" cy="225"/>
            </a:xfrm>
            <a:prstGeom prst="line">
              <a:avLst/>
            </a:prstGeom>
            <a:noFill/>
            <a:ln w="9525">
              <a:solidFill>
                <a:srgbClr val="000000"/>
              </a:solidFill>
              <a:round/>
              <a:headEnd/>
              <a:tailEnd/>
            </a:ln>
          </p:spPr>
          <p:txBody>
            <a:bodyPr/>
            <a:lstStyle/>
            <a:p>
              <a:endParaRPr lang="en-US"/>
            </a:p>
          </p:txBody>
        </p:sp>
        <p:sp>
          <p:nvSpPr>
            <p:cNvPr id="8284" name="Line 92"/>
            <p:cNvSpPr>
              <a:spLocks noChangeShapeType="1"/>
            </p:cNvSpPr>
            <p:nvPr/>
          </p:nvSpPr>
          <p:spPr bwMode="auto">
            <a:xfrm flipH="1">
              <a:off x="357" y="3375"/>
              <a:ext cx="302" cy="225"/>
            </a:xfrm>
            <a:prstGeom prst="line">
              <a:avLst/>
            </a:prstGeom>
            <a:noFill/>
            <a:ln w="9525">
              <a:solidFill>
                <a:srgbClr val="000000"/>
              </a:solidFill>
              <a:round/>
              <a:headEnd/>
              <a:tailEnd/>
            </a:ln>
          </p:spPr>
          <p:txBody>
            <a:bodyPr/>
            <a:lstStyle/>
            <a:p>
              <a:endParaRPr lang="en-US"/>
            </a:p>
          </p:txBody>
        </p:sp>
      </p:grpSp>
      <p:sp>
        <p:nvSpPr>
          <p:cNvPr id="8285" name="Text Box 93"/>
          <p:cNvSpPr txBox="1">
            <a:spLocks noChangeArrowheads="1"/>
          </p:cNvSpPr>
          <p:nvPr/>
        </p:nvSpPr>
        <p:spPr bwMode="auto">
          <a:xfrm>
            <a:off x="5648325" y="5207000"/>
            <a:ext cx="481013"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55</a:t>
            </a:r>
          </a:p>
          <a:p>
            <a:endParaRPr lang="en-US" sz="1600">
              <a:latin typeface="Times New Roman" pitchFamily="18" charset="0"/>
            </a:endParaRPr>
          </a:p>
        </p:txBody>
      </p:sp>
      <p:sp>
        <p:nvSpPr>
          <p:cNvPr id="8286" name="Text Box 94"/>
          <p:cNvSpPr txBox="1">
            <a:spLocks noChangeArrowheads="1"/>
          </p:cNvSpPr>
          <p:nvPr/>
        </p:nvSpPr>
        <p:spPr bwMode="auto">
          <a:xfrm>
            <a:off x="6129338" y="5207000"/>
            <a:ext cx="477837"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60</a:t>
            </a:r>
          </a:p>
          <a:p>
            <a:endParaRPr lang="en-US" sz="1600">
              <a:latin typeface="Times New Roman" pitchFamily="18" charset="0"/>
            </a:endParaRPr>
          </a:p>
        </p:txBody>
      </p:sp>
      <p:sp>
        <p:nvSpPr>
          <p:cNvPr id="8287" name="Text Box 95"/>
          <p:cNvSpPr txBox="1">
            <a:spLocks noChangeArrowheads="1"/>
          </p:cNvSpPr>
          <p:nvPr/>
        </p:nvSpPr>
        <p:spPr bwMode="auto">
          <a:xfrm>
            <a:off x="7716838" y="5216525"/>
            <a:ext cx="481012"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70</a:t>
            </a:r>
          </a:p>
          <a:p>
            <a:endParaRPr lang="en-US" sz="1600">
              <a:latin typeface="Times New Roman" pitchFamily="18" charset="0"/>
            </a:endParaRPr>
          </a:p>
        </p:txBody>
      </p:sp>
      <p:sp>
        <p:nvSpPr>
          <p:cNvPr id="8288" name="Text Box 96"/>
          <p:cNvSpPr txBox="1">
            <a:spLocks noChangeArrowheads="1"/>
          </p:cNvSpPr>
          <p:nvPr/>
        </p:nvSpPr>
        <p:spPr bwMode="auto">
          <a:xfrm>
            <a:off x="7239000" y="5216525"/>
            <a:ext cx="477838"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64</a:t>
            </a:r>
          </a:p>
          <a:p>
            <a:endParaRPr lang="en-US" sz="1600">
              <a:latin typeface="Times New Roman" pitchFamily="18" charset="0"/>
            </a:endParaRPr>
          </a:p>
        </p:txBody>
      </p:sp>
      <p:sp>
        <p:nvSpPr>
          <p:cNvPr id="8289" name="Text Box 97"/>
          <p:cNvSpPr txBox="1">
            <a:spLocks noChangeArrowheads="1"/>
          </p:cNvSpPr>
          <p:nvPr/>
        </p:nvSpPr>
        <p:spPr bwMode="auto">
          <a:xfrm>
            <a:off x="8197850" y="5216525"/>
            <a:ext cx="477838"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90</a:t>
            </a:r>
          </a:p>
          <a:p>
            <a:endParaRPr lang="en-US" sz="1600">
              <a:latin typeface="Times New Roman" pitchFamily="18" charset="0"/>
            </a:endParaRPr>
          </a:p>
        </p:txBody>
      </p:sp>
      <p:sp>
        <p:nvSpPr>
          <p:cNvPr id="8290" name="Text Box 98"/>
          <p:cNvSpPr txBox="1">
            <a:spLocks noChangeArrowheads="1"/>
          </p:cNvSpPr>
          <p:nvPr/>
        </p:nvSpPr>
        <p:spPr bwMode="auto">
          <a:xfrm>
            <a:off x="3090863" y="5207000"/>
            <a:ext cx="477837"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45</a:t>
            </a:r>
          </a:p>
          <a:p>
            <a:endParaRPr lang="en-US" sz="1600">
              <a:latin typeface="Times New Roman" pitchFamily="18" charset="0"/>
            </a:endParaRPr>
          </a:p>
        </p:txBody>
      </p:sp>
      <p:sp>
        <p:nvSpPr>
          <p:cNvPr id="8291" name="Text Box 99"/>
          <p:cNvSpPr txBox="1">
            <a:spLocks noChangeArrowheads="1"/>
          </p:cNvSpPr>
          <p:nvPr/>
        </p:nvSpPr>
        <p:spPr bwMode="auto">
          <a:xfrm>
            <a:off x="392113" y="3636963"/>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8292" name="Text Box 100"/>
          <p:cNvSpPr txBox="1">
            <a:spLocks noChangeArrowheads="1"/>
          </p:cNvSpPr>
          <p:nvPr/>
        </p:nvSpPr>
        <p:spPr bwMode="auto">
          <a:xfrm>
            <a:off x="869950" y="3636963"/>
            <a:ext cx="479425"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8293" name="Text Box 101"/>
          <p:cNvSpPr txBox="1">
            <a:spLocks noChangeArrowheads="1"/>
          </p:cNvSpPr>
          <p:nvPr/>
        </p:nvSpPr>
        <p:spPr bwMode="auto">
          <a:xfrm>
            <a:off x="1349375" y="3636963"/>
            <a:ext cx="477838"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a:t>
            </a:r>
          </a:p>
        </p:txBody>
      </p:sp>
      <p:sp>
        <p:nvSpPr>
          <p:cNvPr id="8294" name="Text Box 102"/>
          <p:cNvSpPr txBox="1">
            <a:spLocks noChangeArrowheads="1"/>
          </p:cNvSpPr>
          <p:nvPr/>
        </p:nvSpPr>
        <p:spPr bwMode="auto">
          <a:xfrm>
            <a:off x="2460625" y="3636963"/>
            <a:ext cx="477838"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7</a:t>
            </a:r>
          </a:p>
        </p:txBody>
      </p:sp>
      <p:sp>
        <p:nvSpPr>
          <p:cNvPr id="8295" name="Text Box 103"/>
          <p:cNvSpPr txBox="1">
            <a:spLocks noChangeArrowheads="1"/>
          </p:cNvSpPr>
          <p:nvPr/>
        </p:nvSpPr>
        <p:spPr bwMode="auto">
          <a:xfrm>
            <a:off x="2938463" y="3636963"/>
            <a:ext cx="479425"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8296" name="Text Box 104"/>
          <p:cNvSpPr txBox="1">
            <a:spLocks noChangeArrowheads="1"/>
          </p:cNvSpPr>
          <p:nvPr/>
        </p:nvSpPr>
        <p:spPr bwMode="auto">
          <a:xfrm>
            <a:off x="3994150" y="3636963"/>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13</a:t>
            </a:r>
          </a:p>
        </p:txBody>
      </p:sp>
      <p:sp>
        <p:nvSpPr>
          <p:cNvPr id="8297" name="Text Box 105"/>
          <p:cNvSpPr txBox="1">
            <a:spLocks noChangeArrowheads="1"/>
          </p:cNvSpPr>
          <p:nvPr/>
        </p:nvSpPr>
        <p:spPr bwMode="auto">
          <a:xfrm>
            <a:off x="4475163" y="3636963"/>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15</a:t>
            </a:r>
          </a:p>
        </p:txBody>
      </p:sp>
      <p:sp>
        <p:nvSpPr>
          <p:cNvPr id="8298" name="Text Box 106"/>
          <p:cNvSpPr txBox="1">
            <a:spLocks noChangeArrowheads="1"/>
          </p:cNvSpPr>
          <p:nvPr/>
        </p:nvSpPr>
        <p:spPr bwMode="auto">
          <a:xfrm>
            <a:off x="4953000" y="3636963"/>
            <a:ext cx="477838"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18</a:t>
            </a:r>
          </a:p>
        </p:txBody>
      </p:sp>
      <p:sp>
        <p:nvSpPr>
          <p:cNvPr id="8299" name="Text Box 107"/>
          <p:cNvSpPr txBox="1">
            <a:spLocks noChangeArrowheads="1"/>
          </p:cNvSpPr>
          <p:nvPr/>
        </p:nvSpPr>
        <p:spPr bwMode="auto">
          <a:xfrm>
            <a:off x="5430838" y="3636963"/>
            <a:ext cx="479425"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8300" name="Text Box 108"/>
          <p:cNvSpPr txBox="1">
            <a:spLocks noChangeArrowheads="1"/>
          </p:cNvSpPr>
          <p:nvPr/>
        </p:nvSpPr>
        <p:spPr bwMode="auto">
          <a:xfrm>
            <a:off x="1362075" y="5207000"/>
            <a:ext cx="477838"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27</a:t>
            </a:r>
          </a:p>
          <a:p>
            <a:endParaRPr lang="en-US" sz="1600">
              <a:latin typeface="Times New Roman" pitchFamily="18" charset="0"/>
            </a:endParaRPr>
          </a:p>
        </p:txBody>
      </p:sp>
      <p:sp>
        <p:nvSpPr>
          <p:cNvPr id="8301" name="Text Box 109"/>
          <p:cNvSpPr txBox="1">
            <a:spLocks noChangeArrowheads="1"/>
          </p:cNvSpPr>
          <p:nvPr/>
        </p:nvSpPr>
        <p:spPr bwMode="auto">
          <a:xfrm>
            <a:off x="1839913" y="5207000"/>
            <a:ext cx="477837"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29</a:t>
            </a:r>
          </a:p>
          <a:p>
            <a:endParaRPr lang="en-US" sz="1600">
              <a:latin typeface="Times New Roman" pitchFamily="18" charset="0"/>
            </a:endParaRPr>
          </a:p>
        </p:txBody>
      </p:sp>
      <p:sp>
        <p:nvSpPr>
          <p:cNvPr id="8302" name="Text Box 110"/>
          <p:cNvSpPr txBox="1">
            <a:spLocks noChangeArrowheads="1"/>
          </p:cNvSpPr>
          <p:nvPr/>
        </p:nvSpPr>
        <p:spPr bwMode="auto">
          <a:xfrm>
            <a:off x="3568700" y="5207000"/>
            <a:ext cx="481013"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46</a:t>
            </a:r>
          </a:p>
          <a:p>
            <a:endParaRPr lang="en-US" sz="1600">
              <a:latin typeface="Times New Roman" pitchFamily="18" charset="0"/>
            </a:endParaRPr>
          </a:p>
        </p:txBody>
      </p:sp>
      <p:sp>
        <p:nvSpPr>
          <p:cNvPr id="8303" name="Text Box 111"/>
          <p:cNvSpPr txBox="1">
            <a:spLocks noChangeArrowheads="1"/>
          </p:cNvSpPr>
          <p:nvPr/>
        </p:nvSpPr>
        <p:spPr bwMode="auto">
          <a:xfrm>
            <a:off x="4049713" y="5207000"/>
            <a:ext cx="477837"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48</a:t>
            </a:r>
          </a:p>
          <a:p>
            <a:endParaRPr lang="en-US" sz="1600">
              <a:latin typeface="Times New Roman" pitchFamily="18" charset="0"/>
            </a:endParaRPr>
          </a:p>
        </p:txBody>
      </p:sp>
      <p:sp>
        <p:nvSpPr>
          <p:cNvPr id="8304" name="Text Box 112"/>
          <p:cNvSpPr txBox="1">
            <a:spLocks noChangeArrowheads="1"/>
          </p:cNvSpPr>
          <p:nvPr/>
        </p:nvSpPr>
        <p:spPr bwMode="auto">
          <a:xfrm>
            <a:off x="5170488" y="5207000"/>
            <a:ext cx="477837"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53</a:t>
            </a:r>
          </a:p>
          <a:p>
            <a:endParaRPr lang="en-US" sz="1600">
              <a:latin typeface="Times New Roman" pitchFamily="18" charset="0"/>
            </a:endParaRPr>
          </a:p>
        </p:txBody>
      </p:sp>
      <p:sp>
        <p:nvSpPr>
          <p:cNvPr id="8305" name="Text Box 113"/>
          <p:cNvSpPr txBox="1">
            <a:spLocks noChangeArrowheads="1"/>
          </p:cNvSpPr>
          <p:nvPr/>
        </p:nvSpPr>
        <p:spPr bwMode="auto">
          <a:xfrm>
            <a:off x="6172200" y="1905000"/>
            <a:ext cx="2667000" cy="7016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a:latin typeface="Arial" charset="0"/>
              </a:rPr>
              <a:t>A B-tree of order 5 containing 26 items</a:t>
            </a:r>
            <a:endParaRPr lang="en-US" sz="2400">
              <a:latin typeface="Times" pitchFamily="18" charset="0"/>
            </a:endParaRPr>
          </a:p>
        </p:txBody>
      </p:sp>
      <p:sp>
        <p:nvSpPr>
          <p:cNvPr id="8306" name="Text Box 114"/>
          <p:cNvSpPr txBox="1">
            <a:spLocks noChangeArrowheads="1"/>
          </p:cNvSpPr>
          <p:nvPr/>
        </p:nvSpPr>
        <p:spPr bwMode="auto">
          <a:xfrm>
            <a:off x="441325" y="5851525"/>
            <a:ext cx="4195763" cy="336550"/>
          </a:xfrm>
          <a:prstGeom prst="rect">
            <a:avLst/>
          </a:prstGeom>
          <a:noFill/>
          <a:ln w="12700">
            <a:noFill/>
            <a:miter lim="800000"/>
            <a:headEnd type="none" w="sm" len="sm"/>
            <a:tailEnd type="none" w="sm" len="sm"/>
          </a:ln>
          <a:effectLst/>
        </p:spPr>
        <p:txBody>
          <a:bodyPr wrap="none">
            <a:spAutoFit/>
          </a:bodyPr>
          <a:lstStyle/>
          <a:p>
            <a:r>
              <a:rPr lang="en-GB" sz="1600" i="1">
                <a:effectLst>
                  <a:outerShdw blurRad="38100" dist="38100" dir="2700000" algn="tl">
                    <a:srgbClr val="C0C0C0"/>
                  </a:outerShdw>
                </a:effectLst>
                <a:latin typeface="Arial" charset="0"/>
              </a:rPr>
              <a:t>Note that all the leaves are at the same level</a:t>
            </a:r>
            <a:endParaRPr lang="en-GB" sz="2800" i="1">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GB" dirty="0">
                <a:effectLst>
                  <a:outerShdw blurRad="38100" dist="38100" dir="2700000" algn="tl">
                    <a:srgbClr val="000000">
                      <a:alpha val="43137"/>
                    </a:srgbClr>
                  </a:outerShdw>
                </a:effectLst>
              </a:rPr>
              <a:t>Type #4: Too few keys in node and its siblings</a:t>
            </a:r>
          </a:p>
        </p:txBody>
      </p:sp>
      <p:grpSp>
        <p:nvGrpSpPr>
          <p:cNvPr id="2" name="Group 3"/>
          <p:cNvGrpSpPr>
            <a:grpSpLocks/>
          </p:cNvGrpSpPr>
          <p:nvPr/>
        </p:nvGrpSpPr>
        <p:grpSpPr bwMode="auto">
          <a:xfrm>
            <a:off x="1600200" y="2209800"/>
            <a:ext cx="5486400" cy="2133600"/>
            <a:chOff x="1008" y="1392"/>
            <a:chExt cx="3456" cy="1344"/>
          </a:xfrm>
        </p:grpSpPr>
        <p:grpSp>
          <p:nvGrpSpPr>
            <p:cNvPr id="3" name="Group 4"/>
            <p:cNvGrpSpPr>
              <a:grpSpLocks/>
            </p:cNvGrpSpPr>
            <p:nvPr/>
          </p:nvGrpSpPr>
          <p:grpSpPr bwMode="auto">
            <a:xfrm>
              <a:off x="2160" y="1392"/>
              <a:ext cx="816" cy="432"/>
              <a:chOff x="2160" y="1392"/>
              <a:chExt cx="816" cy="432"/>
            </a:xfrm>
          </p:grpSpPr>
          <p:sp>
            <p:nvSpPr>
              <p:cNvPr id="26629" name="Rectangle 5"/>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6630" name="Rectangle 6"/>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12</a:t>
                </a:r>
              </a:p>
            </p:txBody>
          </p:sp>
          <p:sp>
            <p:nvSpPr>
              <p:cNvPr id="26631" name="Rectangle 7"/>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29</a:t>
                </a:r>
              </a:p>
            </p:txBody>
          </p:sp>
        </p:grpSp>
        <p:grpSp>
          <p:nvGrpSpPr>
            <p:cNvPr id="4" name="Group 8"/>
            <p:cNvGrpSpPr>
              <a:grpSpLocks/>
            </p:cNvGrpSpPr>
            <p:nvPr/>
          </p:nvGrpSpPr>
          <p:grpSpPr bwMode="auto">
            <a:xfrm>
              <a:off x="1008" y="2304"/>
              <a:ext cx="816" cy="432"/>
              <a:chOff x="1008" y="2304"/>
              <a:chExt cx="816" cy="432"/>
            </a:xfrm>
          </p:grpSpPr>
          <p:sp>
            <p:nvSpPr>
              <p:cNvPr id="26633" name="Rectangle 9"/>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6634" name="Rectangle 10"/>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7</a:t>
                </a:r>
              </a:p>
            </p:txBody>
          </p:sp>
          <p:sp>
            <p:nvSpPr>
              <p:cNvPr id="26635" name="Rectangle 11"/>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9</a:t>
                </a:r>
              </a:p>
            </p:txBody>
          </p:sp>
        </p:grpSp>
        <p:grpSp>
          <p:nvGrpSpPr>
            <p:cNvPr id="5" name="Group 12"/>
            <p:cNvGrpSpPr>
              <a:grpSpLocks/>
            </p:cNvGrpSpPr>
            <p:nvPr/>
          </p:nvGrpSpPr>
          <p:grpSpPr bwMode="auto">
            <a:xfrm>
              <a:off x="1920" y="2304"/>
              <a:ext cx="816" cy="432"/>
              <a:chOff x="2160" y="2304"/>
              <a:chExt cx="816" cy="432"/>
            </a:xfrm>
          </p:grpSpPr>
          <p:sp>
            <p:nvSpPr>
              <p:cNvPr id="26637" name="Rectangle 13"/>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6638" name="Rectangle 14"/>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15</a:t>
                </a:r>
              </a:p>
            </p:txBody>
          </p:sp>
          <p:sp>
            <p:nvSpPr>
              <p:cNvPr id="26639" name="Rectangle 15"/>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22</a:t>
                </a:r>
              </a:p>
            </p:txBody>
          </p:sp>
        </p:grpSp>
        <p:sp>
          <p:nvSpPr>
            <p:cNvPr id="26640" name="Line 16"/>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US"/>
            </a:p>
          </p:txBody>
        </p:sp>
        <p:sp>
          <p:nvSpPr>
            <p:cNvPr id="26641" name="Line 17"/>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US"/>
            </a:p>
          </p:txBody>
        </p:sp>
        <p:sp>
          <p:nvSpPr>
            <p:cNvPr id="26642" name="Line 18"/>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US"/>
            </a:p>
          </p:txBody>
        </p:sp>
        <p:grpSp>
          <p:nvGrpSpPr>
            <p:cNvPr id="6" name="Group 19"/>
            <p:cNvGrpSpPr>
              <a:grpSpLocks/>
            </p:cNvGrpSpPr>
            <p:nvPr/>
          </p:nvGrpSpPr>
          <p:grpSpPr bwMode="auto">
            <a:xfrm>
              <a:off x="2832" y="2304"/>
              <a:ext cx="1632" cy="432"/>
              <a:chOff x="2832" y="2304"/>
              <a:chExt cx="1632" cy="432"/>
            </a:xfrm>
          </p:grpSpPr>
          <p:sp>
            <p:nvSpPr>
              <p:cNvPr id="26644" name="Rectangle 20"/>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6645" name="Rectangle 21"/>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69</a:t>
                </a:r>
              </a:p>
            </p:txBody>
          </p:sp>
          <p:sp>
            <p:nvSpPr>
              <p:cNvPr id="26646" name="Rectangle 2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56</a:t>
                </a:r>
              </a:p>
            </p:txBody>
          </p:sp>
          <p:sp>
            <p:nvSpPr>
              <p:cNvPr id="26647" name="Rectangle 23"/>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31</a:t>
                </a:r>
              </a:p>
            </p:txBody>
          </p:sp>
          <p:sp>
            <p:nvSpPr>
              <p:cNvPr id="26648" name="Rectangle 24"/>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43</a:t>
                </a:r>
              </a:p>
            </p:txBody>
          </p:sp>
        </p:grpSp>
      </p:grpSp>
      <p:sp>
        <p:nvSpPr>
          <p:cNvPr id="26649" name="Text Box 25"/>
          <p:cNvSpPr txBox="1">
            <a:spLocks noChangeArrowheads="1"/>
          </p:cNvSpPr>
          <p:nvPr/>
        </p:nvSpPr>
        <p:spPr bwMode="auto">
          <a:xfrm>
            <a:off x="5265738" y="5865813"/>
            <a:ext cx="3367087" cy="304800"/>
          </a:xfrm>
          <a:prstGeom prst="rect">
            <a:avLst/>
          </a:prstGeom>
          <a:noFill/>
          <a:ln w="12700">
            <a:noFill/>
            <a:miter lim="800000"/>
            <a:headEnd/>
            <a:tailEnd/>
          </a:ln>
          <a:effectLst/>
        </p:spPr>
        <p:txBody>
          <a:bodyPr wrap="none" anchor="ctr">
            <a:spAutoFit/>
          </a:bodyPr>
          <a:lstStyle/>
          <a:p>
            <a:pPr algn="ctr"/>
            <a:r>
              <a:rPr lang="en-GB" sz="1400" i="1">
                <a:latin typeface="Arial" charset="0"/>
              </a:rPr>
              <a:t>Note when printed: this slide is animated</a:t>
            </a:r>
            <a:endParaRPr lang="en-GB" sz="2800" i="1">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Type #3: Enough siblings</a:t>
            </a:r>
          </a:p>
        </p:txBody>
      </p:sp>
      <p:grpSp>
        <p:nvGrpSpPr>
          <p:cNvPr id="2" name="Group 3"/>
          <p:cNvGrpSpPr>
            <a:grpSpLocks/>
          </p:cNvGrpSpPr>
          <p:nvPr/>
        </p:nvGrpSpPr>
        <p:grpSpPr bwMode="auto">
          <a:xfrm>
            <a:off x="3429000" y="2209800"/>
            <a:ext cx="1295400" cy="685800"/>
            <a:chOff x="2160" y="1392"/>
            <a:chExt cx="816" cy="432"/>
          </a:xfrm>
        </p:grpSpPr>
        <p:sp>
          <p:nvSpPr>
            <p:cNvPr id="27652" name="Rectangle 4"/>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7653" name="Rectangle 5"/>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12</a:t>
              </a:r>
            </a:p>
          </p:txBody>
        </p:sp>
        <p:sp>
          <p:nvSpPr>
            <p:cNvPr id="27654" name="Rectangle 6"/>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29</a:t>
              </a:r>
            </a:p>
          </p:txBody>
        </p:sp>
      </p:grpSp>
      <p:grpSp>
        <p:nvGrpSpPr>
          <p:cNvPr id="3" name="Group 7"/>
          <p:cNvGrpSpPr>
            <a:grpSpLocks/>
          </p:cNvGrpSpPr>
          <p:nvPr/>
        </p:nvGrpSpPr>
        <p:grpSpPr bwMode="auto">
          <a:xfrm>
            <a:off x="1600200" y="3657600"/>
            <a:ext cx="1295400" cy="685800"/>
            <a:chOff x="1008" y="2304"/>
            <a:chExt cx="816" cy="432"/>
          </a:xfrm>
        </p:grpSpPr>
        <p:sp>
          <p:nvSpPr>
            <p:cNvPr id="27656" name="Rectangle 8"/>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7657" name="Rectangle 9"/>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7</a:t>
              </a:r>
            </a:p>
          </p:txBody>
        </p:sp>
        <p:sp>
          <p:nvSpPr>
            <p:cNvPr id="27658" name="Rectangle 10"/>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9</a:t>
              </a:r>
            </a:p>
          </p:txBody>
        </p:sp>
      </p:grpSp>
      <p:grpSp>
        <p:nvGrpSpPr>
          <p:cNvPr id="4" name="Group 11"/>
          <p:cNvGrpSpPr>
            <a:grpSpLocks/>
          </p:cNvGrpSpPr>
          <p:nvPr/>
        </p:nvGrpSpPr>
        <p:grpSpPr bwMode="auto">
          <a:xfrm>
            <a:off x="3048000" y="3657600"/>
            <a:ext cx="1295400" cy="685800"/>
            <a:chOff x="2160" y="2304"/>
            <a:chExt cx="816" cy="432"/>
          </a:xfrm>
        </p:grpSpPr>
        <p:sp>
          <p:nvSpPr>
            <p:cNvPr id="27660" name="Rectangle 12"/>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7661" name="Rectangle 13"/>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15</a:t>
              </a:r>
            </a:p>
          </p:txBody>
        </p:sp>
        <p:sp>
          <p:nvSpPr>
            <p:cNvPr id="27662" name="Rectangle 14"/>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22</a:t>
              </a:r>
            </a:p>
          </p:txBody>
        </p:sp>
      </p:grpSp>
      <p:sp>
        <p:nvSpPr>
          <p:cNvPr id="27663" name="Line 15"/>
          <p:cNvSpPr>
            <a:spLocks noChangeShapeType="1"/>
          </p:cNvSpPr>
          <p:nvPr/>
        </p:nvSpPr>
        <p:spPr bwMode="auto">
          <a:xfrm flipH="1">
            <a:off x="2895600" y="2895600"/>
            <a:ext cx="533400" cy="762000"/>
          </a:xfrm>
          <a:prstGeom prst="line">
            <a:avLst/>
          </a:prstGeom>
          <a:noFill/>
          <a:ln w="12700">
            <a:solidFill>
              <a:schemeClr val="tx1"/>
            </a:solidFill>
            <a:round/>
            <a:headEnd/>
            <a:tailEnd/>
          </a:ln>
          <a:effectLst/>
        </p:spPr>
        <p:txBody>
          <a:bodyPr wrap="none" anchor="ctr"/>
          <a:lstStyle/>
          <a:p>
            <a:endParaRPr lang="en-US"/>
          </a:p>
        </p:txBody>
      </p:sp>
      <p:sp>
        <p:nvSpPr>
          <p:cNvPr id="27664" name="Line 16"/>
          <p:cNvSpPr>
            <a:spLocks noChangeShapeType="1"/>
          </p:cNvSpPr>
          <p:nvPr/>
        </p:nvSpPr>
        <p:spPr bwMode="auto">
          <a:xfrm flipH="1">
            <a:off x="3886200" y="2895600"/>
            <a:ext cx="152400" cy="762000"/>
          </a:xfrm>
          <a:prstGeom prst="line">
            <a:avLst/>
          </a:prstGeom>
          <a:noFill/>
          <a:ln w="12700">
            <a:solidFill>
              <a:schemeClr val="tx1"/>
            </a:solidFill>
            <a:round/>
            <a:headEnd/>
            <a:tailEnd/>
          </a:ln>
          <a:effectLst/>
        </p:spPr>
        <p:txBody>
          <a:bodyPr wrap="none" anchor="ctr"/>
          <a:lstStyle/>
          <a:p>
            <a:endParaRPr lang="en-US"/>
          </a:p>
        </p:txBody>
      </p:sp>
      <p:sp>
        <p:nvSpPr>
          <p:cNvPr id="27665" name="Line 17"/>
          <p:cNvSpPr>
            <a:spLocks noChangeShapeType="1"/>
          </p:cNvSpPr>
          <p:nvPr/>
        </p:nvSpPr>
        <p:spPr bwMode="auto">
          <a:xfrm>
            <a:off x="4724400" y="2895600"/>
            <a:ext cx="228600" cy="762000"/>
          </a:xfrm>
          <a:prstGeom prst="line">
            <a:avLst/>
          </a:prstGeom>
          <a:noFill/>
          <a:ln w="12700">
            <a:solidFill>
              <a:schemeClr val="tx1"/>
            </a:solidFill>
            <a:round/>
            <a:headEnd/>
            <a:tailEnd/>
          </a:ln>
          <a:effectLst/>
        </p:spPr>
        <p:txBody>
          <a:bodyPr wrap="none" anchor="ctr"/>
          <a:lstStyle/>
          <a:p>
            <a:endParaRPr lang="en-US"/>
          </a:p>
        </p:txBody>
      </p:sp>
      <p:grpSp>
        <p:nvGrpSpPr>
          <p:cNvPr id="5" name="Group 18"/>
          <p:cNvGrpSpPr>
            <a:grpSpLocks/>
          </p:cNvGrpSpPr>
          <p:nvPr/>
        </p:nvGrpSpPr>
        <p:grpSpPr bwMode="auto">
          <a:xfrm>
            <a:off x="4495800" y="3657600"/>
            <a:ext cx="2590800" cy="685800"/>
            <a:chOff x="2832" y="2304"/>
            <a:chExt cx="1632" cy="432"/>
          </a:xfrm>
        </p:grpSpPr>
        <p:sp>
          <p:nvSpPr>
            <p:cNvPr id="27667" name="Rectangle 19"/>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7668" name="Rectangle 20"/>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69</a:t>
              </a:r>
            </a:p>
          </p:txBody>
        </p:sp>
        <p:sp>
          <p:nvSpPr>
            <p:cNvPr id="27669" name="Rectangle 21"/>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56</a:t>
              </a:r>
            </a:p>
          </p:txBody>
        </p:sp>
        <p:sp>
          <p:nvSpPr>
            <p:cNvPr id="27670" name="Rectangle 22"/>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31</a:t>
              </a:r>
            </a:p>
          </p:txBody>
        </p:sp>
        <p:sp>
          <p:nvSpPr>
            <p:cNvPr id="27671" name="Rectangle 23"/>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43</a:t>
              </a:r>
            </a:p>
          </p:txBody>
        </p:sp>
      </p:grpSp>
      <p:sp>
        <p:nvSpPr>
          <p:cNvPr id="27672" name="Text Box 24"/>
          <p:cNvSpPr txBox="1">
            <a:spLocks noChangeArrowheads="1"/>
          </p:cNvSpPr>
          <p:nvPr/>
        </p:nvSpPr>
        <p:spPr bwMode="auto">
          <a:xfrm>
            <a:off x="3571875" y="4937125"/>
            <a:ext cx="1271588" cy="396875"/>
          </a:xfrm>
          <a:prstGeom prst="rect">
            <a:avLst/>
          </a:prstGeom>
          <a:noFill/>
          <a:ln w="12700">
            <a:noFill/>
            <a:miter lim="800000"/>
            <a:headEnd/>
            <a:tailEnd/>
          </a:ln>
          <a:effectLst/>
        </p:spPr>
        <p:txBody>
          <a:bodyPr wrap="none" anchor="ctr">
            <a:spAutoFit/>
          </a:bodyPr>
          <a:lstStyle/>
          <a:p>
            <a:pPr algn="ctr"/>
            <a:r>
              <a:rPr lang="en-GB" sz="2000">
                <a:latin typeface="Arial" charset="0"/>
              </a:rPr>
              <a:t>Delete 22</a:t>
            </a:r>
            <a:endParaRPr lang="en-GB" sz="2800" i="1">
              <a:effectLst>
                <a:outerShdw blurRad="38100" dist="38100" dir="2700000" algn="tl">
                  <a:srgbClr val="C0C0C0"/>
                </a:outerShdw>
              </a:effectLst>
              <a:latin typeface="Arial" charset="0"/>
            </a:endParaRPr>
          </a:p>
        </p:txBody>
      </p:sp>
      <p:grpSp>
        <p:nvGrpSpPr>
          <p:cNvPr id="6" name="Group 25"/>
          <p:cNvGrpSpPr>
            <a:grpSpLocks/>
          </p:cNvGrpSpPr>
          <p:nvPr/>
        </p:nvGrpSpPr>
        <p:grpSpPr bwMode="auto">
          <a:xfrm>
            <a:off x="3657600" y="3733800"/>
            <a:ext cx="1143000" cy="1524000"/>
            <a:chOff x="2304" y="2352"/>
            <a:chExt cx="720" cy="960"/>
          </a:xfrm>
        </p:grpSpPr>
        <p:sp>
          <p:nvSpPr>
            <p:cNvPr id="27674" name="Line 26"/>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27675" name="Rectangle 27"/>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p:spPr>
          <p:txBody>
            <a:bodyPr wrap="none" anchor="ctr">
              <a:spAutoFit/>
            </a:bodyPr>
            <a:lstStyle/>
            <a:p>
              <a:endParaRPr lang="en-US"/>
            </a:p>
          </p:txBody>
        </p:sp>
        <p:sp>
          <p:nvSpPr>
            <p:cNvPr id="27676" name="Rectangle 28"/>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p:spPr>
          <p:txBody>
            <a:bodyPr wrap="none" anchor="ctr">
              <a:spAutoFit/>
            </a:bodyPr>
            <a:lstStyle/>
            <a:p>
              <a:endParaRPr lang="en-US"/>
            </a:p>
          </p:txBody>
        </p:sp>
      </p:grpSp>
      <p:grpSp>
        <p:nvGrpSpPr>
          <p:cNvPr id="7" name="Group 29"/>
          <p:cNvGrpSpPr>
            <a:grpSpLocks/>
          </p:cNvGrpSpPr>
          <p:nvPr/>
        </p:nvGrpSpPr>
        <p:grpSpPr bwMode="auto">
          <a:xfrm>
            <a:off x="4114800" y="2819400"/>
            <a:ext cx="3605213" cy="762000"/>
            <a:chOff x="2592" y="1776"/>
            <a:chExt cx="2271" cy="480"/>
          </a:xfrm>
        </p:grpSpPr>
        <p:grpSp>
          <p:nvGrpSpPr>
            <p:cNvPr id="8" name="Group 30"/>
            <p:cNvGrpSpPr>
              <a:grpSpLocks/>
            </p:cNvGrpSpPr>
            <p:nvPr/>
          </p:nvGrpSpPr>
          <p:grpSpPr bwMode="auto">
            <a:xfrm>
              <a:off x="2592" y="1872"/>
              <a:ext cx="384" cy="384"/>
              <a:chOff x="2592" y="1872"/>
              <a:chExt cx="384" cy="384"/>
            </a:xfrm>
          </p:grpSpPr>
          <p:sp>
            <p:nvSpPr>
              <p:cNvPr id="27679" name="Line 31"/>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p:spPr>
            <p:txBody>
              <a:bodyPr wrap="none" anchor="ctr">
                <a:spAutoFit/>
              </a:bodyPr>
              <a:lstStyle/>
              <a:p>
                <a:endParaRPr lang="en-US"/>
              </a:p>
            </p:txBody>
          </p:sp>
          <p:sp>
            <p:nvSpPr>
              <p:cNvPr id="27680" name="Line 32"/>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p:spPr>
            <p:txBody>
              <a:bodyPr wrap="none" anchor="ctr">
                <a:spAutoFit/>
              </a:bodyPr>
              <a:lstStyle/>
              <a:p>
                <a:endParaRPr lang="en-US"/>
              </a:p>
            </p:txBody>
          </p:sp>
        </p:grpSp>
        <p:sp>
          <p:nvSpPr>
            <p:cNvPr id="27681" name="Text Box 33"/>
            <p:cNvSpPr txBox="1">
              <a:spLocks noChangeArrowheads="1"/>
            </p:cNvSpPr>
            <p:nvPr/>
          </p:nvSpPr>
          <p:spPr bwMode="auto">
            <a:xfrm>
              <a:off x="3264" y="1776"/>
              <a:ext cx="1599" cy="442"/>
            </a:xfrm>
            <a:prstGeom prst="rect">
              <a:avLst/>
            </a:prstGeom>
            <a:noFill/>
            <a:ln w="12700">
              <a:noFill/>
              <a:miter lim="800000"/>
              <a:headEnd/>
              <a:tailEnd/>
            </a:ln>
            <a:effectLst/>
          </p:spPr>
          <p:txBody>
            <a:bodyPr wrap="none" anchor="ctr">
              <a:spAutoFit/>
            </a:bodyPr>
            <a:lstStyle/>
            <a:p>
              <a:pPr algn="ctr"/>
              <a:r>
                <a:rPr lang="en-GB" sz="2000">
                  <a:latin typeface="Arial" charset="0"/>
                </a:rPr>
                <a:t>Demote root key and</a:t>
              </a:r>
            </a:p>
            <a:p>
              <a:pPr algn="ctr"/>
              <a:r>
                <a:rPr lang="en-GB" sz="2000">
                  <a:latin typeface="Arial" charset="0"/>
                </a:rPr>
                <a:t>promote leaf key</a:t>
              </a:r>
              <a:endParaRPr lang="en-GB" sz="2800" i="1">
                <a:effectLst>
                  <a:outerShdw blurRad="38100" dist="38100" dir="2700000" algn="tl">
                    <a:srgbClr val="C0C0C0"/>
                  </a:outerShdw>
                </a:effectLst>
                <a:latin typeface="Arial" charset="0"/>
              </a:endParaRPr>
            </a:p>
          </p:txBody>
        </p:sp>
      </p:grpSp>
      <p:sp>
        <p:nvSpPr>
          <p:cNvPr id="27682" name="Text Box 34"/>
          <p:cNvSpPr txBox="1">
            <a:spLocks noChangeArrowheads="1"/>
          </p:cNvSpPr>
          <p:nvPr/>
        </p:nvSpPr>
        <p:spPr bwMode="auto">
          <a:xfrm>
            <a:off x="5265738" y="5865813"/>
            <a:ext cx="3367087" cy="304800"/>
          </a:xfrm>
          <a:prstGeom prst="rect">
            <a:avLst/>
          </a:prstGeom>
          <a:noFill/>
          <a:ln w="12700">
            <a:noFill/>
            <a:miter lim="800000"/>
            <a:headEnd/>
            <a:tailEnd/>
          </a:ln>
          <a:effectLst/>
        </p:spPr>
        <p:txBody>
          <a:bodyPr wrap="none" anchor="ctr">
            <a:spAutoFit/>
          </a:bodyPr>
          <a:lstStyle/>
          <a:p>
            <a:pPr algn="ctr"/>
            <a:r>
              <a:rPr lang="en-GB" sz="1400" i="1">
                <a:latin typeface="Arial" charset="0"/>
              </a:rPr>
              <a:t>Note when printed: this slide is animated</a:t>
            </a:r>
            <a:endParaRPr lang="en-GB" sz="2800" i="1">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8675" name="Rectangle 3"/>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Type #3: Enough siblings</a:t>
            </a:r>
          </a:p>
        </p:txBody>
      </p:sp>
      <p:sp>
        <p:nvSpPr>
          <p:cNvPr id="28676" name="Rectangle 4"/>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8677" name="Rectangle 5"/>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12</a:t>
            </a:r>
          </a:p>
        </p:txBody>
      </p:sp>
      <p:sp>
        <p:nvSpPr>
          <p:cNvPr id="28678" name="Rectangle 6"/>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29</a:t>
            </a:r>
          </a:p>
        </p:txBody>
      </p:sp>
      <p:sp>
        <p:nvSpPr>
          <p:cNvPr id="28679" name="Rectangle 7"/>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8680" name="Rectangle 8"/>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7</a:t>
            </a:r>
          </a:p>
        </p:txBody>
      </p:sp>
      <p:sp>
        <p:nvSpPr>
          <p:cNvPr id="28681" name="Rectangle 9"/>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9</a:t>
            </a:r>
          </a:p>
        </p:txBody>
      </p:sp>
      <p:sp>
        <p:nvSpPr>
          <p:cNvPr id="28682" name="Rectangle 10"/>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15</a:t>
            </a:r>
          </a:p>
        </p:txBody>
      </p:sp>
      <p:sp>
        <p:nvSpPr>
          <p:cNvPr id="28683" name="Line 11"/>
          <p:cNvSpPr>
            <a:spLocks noChangeShapeType="1"/>
          </p:cNvSpPr>
          <p:nvPr/>
        </p:nvSpPr>
        <p:spPr bwMode="auto">
          <a:xfrm flipH="1">
            <a:off x="2895600" y="2895600"/>
            <a:ext cx="533400" cy="762000"/>
          </a:xfrm>
          <a:prstGeom prst="line">
            <a:avLst/>
          </a:prstGeom>
          <a:noFill/>
          <a:ln w="12700">
            <a:solidFill>
              <a:schemeClr val="tx1"/>
            </a:solidFill>
            <a:round/>
            <a:headEnd/>
            <a:tailEnd/>
          </a:ln>
          <a:effectLst/>
        </p:spPr>
        <p:txBody>
          <a:bodyPr wrap="none" anchor="ctr"/>
          <a:lstStyle/>
          <a:p>
            <a:endParaRPr lang="en-US"/>
          </a:p>
        </p:txBody>
      </p:sp>
      <p:sp>
        <p:nvSpPr>
          <p:cNvPr id="28684" name="Line 12"/>
          <p:cNvSpPr>
            <a:spLocks noChangeShapeType="1"/>
          </p:cNvSpPr>
          <p:nvPr/>
        </p:nvSpPr>
        <p:spPr bwMode="auto">
          <a:xfrm flipH="1">
            <a:off x="3886200" y="2895600"/>
            <a:ext cx="152400" cy="762000"/>
          </a:xfrm>
          <a:prstGeom prst="line">
            <a:avLst/>
          </a:prstGeom>
          <a:noFill/>
          <a:ln w="12700">
            <a:solidFill>
              <a:schemeClr val="tx1"/>
            </a:solidFill>
            <a:round/>
            <a:headEnd/>
            <a:tailEnd/>
          </a:ln>
          <a:effectLst/>
        </p:spPr>
        <p:txBody>
          <a:bodyPr wrap="none" anchor="ctr"/>
          <a:lstStyle/>
          <a:p>
            <a:endParaRPr lang="en-US"/>
          </a:p>
        </p:txBody>
      </p:sp>
      <p:sp>
        <p:nvSpPr>
          <p:cNvPr id="28685" name="Line 13"/>
          <p:cNvSpPr>
            <a:spLocks noChangeShapeType="1"/>
          </p:cNvSpPr>
          <p:nvPr/>
        </p:nvSpPr>
        <p:spPr bwMode="auto">
          <a:xfrm>
            <a:off x="4724400" y="2895600"/>
            <a:ext cx="381000" cy="762000"/>
          </a:xfrm>
          <a:prstGeom prst="line">
            <a:avLst/>
          </a:prstGeom>
          <a:noFill/>
          <a:ln w="12700">
            <a:solidFill>
              <a:schemeClr val="tx1"/>
            </a:solidFill>
            <a:round/>
            <a:headEnd/>
            <a:tailEnd/>
          </a:ln>
          <a:effectLst/>
        </p:spPr>
        <p:txBody>
          <a:bodyPr wrap="none" anchor="ctr"/>
          <a:lstStyle/>
          <a:p>
            <a:endParaRPr lang="en-US"/>
          </a:p>
        </p:txBody>
      </p:sp>
      <p:sp>
        <p:nvSpPr>
          <p:cNvPr id="28686" name="Rectangle 14"/>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31</a:t>
            </a:r>
          </a:p>
        </p:txBody>
      </p:sp>
      <p:grpSp>
        <p:nvGrpSpPr>
          <p:cNvPr id="2" name="Group 15"/>
          <p:cNvGrpSpPr>
            <a:grpSpLocks/>
          </p:cNvGrpSpPr>
          <p:nvPr/>
        </p:nvGrpSpPr>
        <p:grpSpPr bwMode="auto">
          <a:xfrm>
            <a:off x="5105400" y="3657600"/>
            <a:ext cx="1981200" cy="685800"/>
            <a:chOff x="3216" y="2304"/>
            <a:chExt cx="1248" cy="432"/>
          </a:xfrm>
        </p:grpSpPr>
        <p:sp>
          <p:nvSpPr>
            <p:cNvPr id="28688" name="Rectangle 16"/>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8689" name="Rectangle 17"/>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69</a:t>
              </a:r>
            </a:p>
          </p:txBody>
        </p:sp>
        <p:sp>
          <p:nvSpPr>
            <p:cNvPr id="28690" name="Rectangle 18"/>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56</a:t>
              </a:r>
            </a:p>
          </p:txBody>
        </p:sp>
        <p:sp>
          <p:nvSpPr>
            <p:cNvPr id="28691" name="Rectangle 19"/>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43</a:t>
              </a:r>
            </a:p>
          </p:txBody>
        </p:sp>
      </p:grpSp>
      <p:sp>
        <p:nvSpPr>
          <p:cNvPr id="28692" name="Text Box 20"/>
          <p:cNvSpPr txBox="1">
            <a:spLocks noChangeArrowheads="1"/>
          </p:cNvSpPr>
          <p:nvPr/>
        </p:nvSpPr>
        <p:spPr bwMode="auto">
          <a:xfrm>
            <a:off x="5265738" y="5865813"/>
            <a:ext cx="3367087" cy="304800"/>
          </a:xfrm>
          <a:prstGeom prst="rect">
            <a:avLst/>
          </a:prstGeom>
          <a:noFill/>
          <a:ln w="12700">
            <a:noFill/>
            <a:miter lim="800000"/>
            <a:headEnd/>
            <a:tailEnd/>
          </a:ln>
          <a:effectLst/>
        </p:spPr>
        <p:txBody>
          <a:bodyPr wrap="none" anchor="ctr">
            <a:spAutoFit/>
          </a:bodyPr>
          <a:lstStyle/>
          <a:p>
            <a:pPr algn="ctr"/>
            <a:r>
              <a:rPr lang="en-GB" sz="1400" i="1">
                <a:latin typeface="Arial" charset="0"/>
              </a:rPr>
              <a:t>Note when printed: this slide is animated</a:t>
            </a:r>
            <a:endParaRPr lang="en-GB" sz="2800" i="1">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Exercise in Removal from a B-Tree</a:t>
            </a:r>
          </a:p>
        </p:txBody>
      </p:sp>
      <p:sp>
        <p:nvSpPr>
          <p:cNvPr id="29699" name="Rectangle 3"/>
          <p:cNvSpPr>
            <a:spLocks noGrp="1" noChangeArrowheads="1"/>
          </p:cNvSpPr>
          <p:nvPr>
            <p:ph type="body" idx="1"/>
          </p:nvPr>
        </p:nvSpPr>
        <p:spPr/>
        <p:txBody>
          <a:bodyPr/>
          <a:lstStyle/>
          <a:p>
            <a:r>
              <a:rPr lang="en-GB"/>
              <a:t>Given 5-way B-tree created by these data (last exercise):</a:t>
            </a:r>
          </a:p>
          <a:p>
            <a:r>
              <a:rPr lang="en-GB"/>
              <a:t>3, 7, 9, 23, 45, 1, 5, 14, 25, 24, 13, 11, 8, 19, 4, 31, 35, 56</a:t>
            </a:r>
          </a:p>
          <a:p>
            <a:endParaRPr lang="en-GB"/>
          </a:p>
          <a:p>
            <a:r>
              <a:rPr lang="en-GB"/>
              <a:t>Add these further keys: 2, 6,12</a:t>
            </a:r>
          </a:p>
          <a:p>
            <a:endParaRPr lang="en-GB"/>
          </a:p>
          <a:p>
            <a:r>
              <a:rPr lang="en-GB"/>
              <a:t>Delete these keys: 4, 5, 7, 3, 14</a:t>
            </a:r>
          </a:p>
          <a:p>
            <a:pPr>
              <a:buFontTx/>
              <a:buNone/>
            </a:pPr>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Answer to Exercise</a:t>
            </a:r>
          </a:p>
        </p:txBody>
      </p:sp>
      <p:pic>
        <p:nvPicPr>
          <p:cNvPr id="30723" name="Picture 3"/>
          <p:cNvPicPr>
            <a:picLocks noChangeAspect="1" noChangeArrowheads="1"/>
          </p:cNvPicPr>
          <p:nvPr/>
        </p:nvPicPr>
        <p:blipFill>
          <a:blip r:embed="rId2" cstate="print"/>
          <a:srcRect/>
          <a:stretch>
            <a:fillRect/>
          </a:stretch>
        </p:blipFill>
        <p:spPr bwMode="auto">
          <a:xfrm>
            <a:off x="838200" y="1570038"/>
            <a:ext cx="7404100" cy="2940050"/>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p:txBody>
          <a:bodyPr>
            <a:noAutofit/>
          </a:bodyPr>
          <a:lstStyle/>
          <a:p>
            <a:pPr>
              <a:lnSpc>
                <a:spcPct val="90000"/>
              </a:lnSpc>
            </a:pPr>
            <a:r>
              <a:rPr lang="en-US" sz="2800" dirty="0">
                <a:latin typeface="Times New Roman" pitchFamily="18" charset="0"/>
                <a:cs typeface="Times New Roman" pitchFamily="18" charset="0"/>
              </a:rPr>
              <a:t>Suppose we start with an empty B-tree and keys arrive in the following order:1  12  8  2  25  6  14  28  17  7  52  16  48  68  3  26  29  53  55  45</a:t>
            </a:r>
          </a:p>
          <a:p>
            <a:pPr>
              <a:lnSpc>
                <a:spcPct val="90000"/>
              </a:lnSpc>
            </a:pPr>
            <a:r>
              <a:rPr lang="en-US" sz="2800" dirty="0">
                <a:latin typeface="Times New Roman" pitchFamily="18" charset="0"/>
                <a:cs typeface="Times New Roman" pitchFamily="18" charset="0"/>
              </a:rPr>
              <a:t>We want to construct a B-tree of order 5</a:t>
            </a:r>
          </a:p>
          <a:p>
            <a:pPr>
              <a:lnSpc>
                <a:spcPct val="90000"/>
              </a:lnSpc>
            </a:pPr>
            <a:r>
              <a:rPr lang="en-US" sz="2800" dirty="0">
                <a:latin typeface="Times New Roman" pitchFamily="18" charset="0"/>
                <a:cs typeface="Times New Roman" pitchFamily="18" charset="0"/>
              </a:rPr>
              <a:t>The first four items go into the root:</a:t>
            </a:r>
          </a:p>
          <a:p>
            <a:pPr>
              <a:lnSpc>
                <a:spcPct val="90000"/>
              </a:lnSpc>
            </a:pPr>
            <a:endParaRPr lang="en-US" sz="2800" dirty="0">
              <a:latin typeface="Times New Roman" pitchFamily="18" charset="0"/>
              <a:cs typeface="Times New Roman" pitchFamily="18" charset="0"/>
            </a:endParaRPr>
          </a:p>
          <a:p>
            <a:pPr>
              <a:lnSpc>
                <a:spcPct val="90000"/>
              </a:lnSpc>
            </a:pPr>
            <a:endParaRPr lang="en-US" sz="2800" dirty="0">
              <a:latin typeface="Times New Roman" pitchFamily="18" charset="0"/>
              <a:cs typeface="Times New Roman" pitchFamily="18" charset="0"/>
            </a:endParaRPr>
          </a:p>
          <a:p>
            <a:pPr>
              <a:lnSpc>
                <a:spcPct val="90000"/>
              </a:lnSpc>
            </a:pPr>
            <a:r>
              <a:rPr lang="en-US" sz="2800" dirty="0">
                <a:latin typeface="Times New Roman" pitchFamily="18" charset="0"/>
                <a:cs typeface="Times New Roman" pitchFamily="18" charset="0"/>
              </a:rPr>
              <a:t>To put the fifth item in the root would violate condition 5</a:t>
            </a:r>
          </a:p>
          <a:p>
            <a:pPr>
              <a:lnSpc>
                <a:spcPct val="90000"/>
              </a:lnSpc>
            </a:pPr>
            <a:r>
              <a:rPr lang="en-US" sz="2800" dirty="0">
                <a:latin typeface="Times New Roman" pitchFamily="18" charset="0"/>
                <a:cs typeface="Times New Roman" pitchFamily="18" charset="0"/>
              </a:rPr>
              <a:t>Therefore, when 25 arrives, pick the middle key to make a new root</a:t>
            </a:r>
          </a:p>
          <a:p>
            <a:pPr>
              <a:lnSpc>
                <a:spcPct val="90000"/>
              </a:lnSpc>
            </a:pPr>
            <a:endParaRPr lang="en-US" sz="2800" dirty="0">
              <a:latin typeface="Times New Roman" pitchFamily="18" charset="0"/>
              <a:cs typeface="Times New Roman" pitchFamily="18" charset="0"/>
            </a:endParaRPr>
          </a:p>
        </p:txBody>
      </p:sp>
      <p:sp>
        <p:nvSpPr>
          <p:cNvPr id="9219" name="Rectangle 3"/>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Constructing a B-tree</a:t>
            </a:r>
          </a:p>
        </p:txBody>
      </p:sp>
      <p:sp>
        <p:nvSpPr>
          <p:cNvPr id="9220" name="Rectangle 4"/>
          <p:cNvSpPr>
            <a:spLocks noChangeArrowheads="1"/>
          </p:cNvSpPr>
          <p:nvPr/>
        </p:nvSpPr>
        <p:spPr bwMode="auto">
          <a:xfrm>
            <a:off x="3016250" y="3810000"/>
            <a:ext cx="3140075"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21" name="Rectangle 5"/>
          <p:cNvSpPr>
            <a:spLocks noChangeArrowheads="1"/>
          </p:cNvSpPr>
          <p:nvPr/>
        </p:nvSpPr>
        <p:spPr bwMode="auto">
          <a:xfrm>
            <a:off x="4918075" y="391795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12</a:t>
            </a:r>
          </a:p>
        </p:txBody>
      </p:sp>
      <p:sp>
        <p:nvSpPr>
          <p:cNvPr id="9222" name="Rectangle 6"/>
          <p:cNvSpPr>
            <a:spLocks noChangeArrowheads="1"/>
          </p:cNvSpPr>
          <p:nvPr/>
        </p:nvSpPr>
        <p:spPr bwMode="auto">
          <a:xfrm>
            <a:off x="4311650" y="391795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8</a:t>
            </a:r>
          </a:p>
        </p:txBody>
      </p:sp>
      <p:sp>
        <p:nvSpPr>
          <p:cNvPr id="9223" name="Rectangle 7"/>
          <p:cNvSpPr>
            <a:spLocks noChangeArrowheads="1"/>
          </p:cNvSpPr>
          <p:nvPr/>
        </p:nvSpPr>
        <p:spPr bwMode="auto">
          <a:xfrm>
            <a:off x="3092450" y="391795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a:t>
            </a:r>
          </a:p>
        </p:txBody>
      </p:sp>
      <p:sp>
        <p:nvSpPr>
          <p:cNvPr id="9224" name="Rectangle 8"/>
          <p:cNvSpPr>
            <a:spLocks noChangeArrowheads="1"/>
          </p:cNvSpPr>
          <p:nvPr/>
        </p:nvSpPr>
        <p:spPr bwMode="auto">
          <a:xfrm>
            <a:off x="3702050" y="391795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a:t>
            </a:r>
          </a:p>
        </p:txBody>
      </p:sp>
      <p:sp>
        <p:nvSpPr>
          <p:cNvPr id="9225" name="Rectangle 9" descr="Light upward diagonal"/>
          <p:cNvSpPr>
            <a:spLocks noChangeArrowheads="1"/>
          </p:cNvSpPr>
          <p:nvPr/>
        </p:nvSpPr>
        <p:spPr bwMode="auto">
          <a:xfrm>
            <a:off x="5543550" y="3917950"/>
            <a:ext cx="533400" cy="533400"/>
          </a:xfrm>
          <a:prstGeom prst="rect">
            <a:avLst/>
          </a:prstGeom>
          <a:pattFill prst="ltUpDiag">
            <a:fgClr>
              <a:schemeClr val="accent1"/>
            </a:fgClr>
            <a:bgClr>
              <a:srgbClr val="FFFFFF"/>
            </a:bgClr>
          </a:pattFill>
          <a:ln w="12700">
            <a:solidFill>
              <a:schemeClr val="tx1"/>
            </a:solidFill>
            <a:miter lim="800000"/>
            <a:headEnd type="none" w="sm" len="sm"/>
            <a:tailEnd type="none" w="sm" len="sm"/>
          </a:ln>
          <a:effectLst/>
        </p:spPr>
        <p:txBody>
          <a:bodyPr wrap="none" anchor="ctr"/>
          <a:lstStyle/>
          <a:p>
            <a:pPr algn="ctr"/>
            <a:endParaRPr lang="en-GB" sz="2800" i="1">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852988" y="3833813"/>
            <a:ext cx="1277937"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243" name="Rectangle 3"/>
          <p:cNvSpPr>
            <a:spLocks noChangeArrowheads="1"/>
          </p:cNvSpPr>
          <p:nvPr/>
        </p:nvSpPr>
        <p:spPr bwMode="auto">
          <a:xfrm>
            <a:off x="3006725" y="3848100"/>
            <a:ext cx="1277938"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244" name="Rectangle 4"/>
          <p:cNvSpPr>
            <a:spLocks noChangeArrowheads="1"/>
          </p:cNvSpPr>
          <p:nvPr/>
        </p:nvSpPr>
        <p:spPr bwMode="auto">
          <a:xfrm>
            <a:off x="4222750" y="2473325"/>
            <a:ext cx="65405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245" name="Rectangle 5"/>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Constructing a B-tree</a:t>
            </a:r>
          </a:p>
        </p:txBody>
      </p:sp>
      <p:sp>
        <p:nvSpPr>
          <p:cNvPr id="10246" name="Rectangle 6"/>
          <p:cNvSpPr>
            <a:spLocks noChangeArrowheads="1"/>
          </p:cNvSpPr>
          <p:nvPr/>
        </p:nvSpPr>
        <p:spPr bwMode="auto">
          <a:xfrm>
            <a:off x="882650" y="1570038"/>
            <a:ext cx="2382838" cy="457200"/>
          </a:xfrm>
          <a:prstGeom prst="rect">
            <a:avLst/>
          </a:prstGeom>
          <a:noFill/>
          <a:ln w="12700">
            <a:noFill/>
            <a:miter lim="800000"/>
            <a:headEnd type="none" w="sm" len="sm"/>
            <a:tailEnd type="none" w="sm" len="sm"/>
          </a:ln>
          <a:effectLst/>
        </p:spPr>
        <p:txBody>
          <a:bodyPr wrap="none">
            <a:spAutoFit/>
          </a:bodyPr>
          <a:lstStyle/>
          <a:p>
            <a:pPr>
              <a:spcBef>
                <a:spcPct val="50000"/>
              </a:spcBef>
            </a:pPr>
            <a:r>
              <a:rPr lang="en-US" sz="2400">
                <a:latin typeface="Times New Roman" pitchFamily="18" charset="0"/>
              </a:rPr>
              <a:t>Add 25 to the tree</a:t>
            </a:r>
          </a:p>
        </p:txBody>
      </p:sp>
      <p:sp>
        <p:nvSpPr>
          <p:cNvPr id="10247" name="Text Box 7"/>
          <p:cNvSpPr txBox="1">
            <a:spLocks noChangeArrowheads="1"/>
          </p:cNvSpPr>
          <p:nvPr/>
        </p:nvSpPr>
        <p:spPr bwMode="auto">
          <a:xfrm rot="-5400000">
            <a:off x="-2441575" y="3030538"/>
            <a:ext cx="5689600" cy="431800"/>
          </a:xfrm>
          <a:prstGeom prst="rect">
            <a:avLst/>
          </a:prstGeom>
          <a:noFill/>
          <a:ln w="12700">
            <a:solidFill>
              <a:schemeClr val="folHlink"/>
            </a:solidFill>
            <a:miter lim="800000"/>
            <a:headEnd type="none" w="sm" len="sm"/>
            <a:tailEnd type="none" w="sm" len="sm"/>
          </a:ln>
          <a:effectLst/>
        </p:spPr>
        <p:txBody>
          <a:bodyPr vert="eaVert">
            <a:spAutoFit/>
          </a:bodyPr>
          <a:lstStyle/>
          <a:p>
            <a:pPr algn="r">
              <a:lnSpc>
                <a:spcPct val="90000"/>
              </a:lnSpc>
              <a:spcBef>
                <a:spcPct val="20000"/>
              </a:spcBef>
            </a:pPr>
            <a:r>
              <a:rPr lang="en-US" sz="2000" b="1">
                <a:solidFill>
                  <a:schemeClr val="folHlink"/>
                </a:solidFill>
                <a:latin typeface="Arial" charset="0"/>
              </a:rPr>
              <a:t>1  12  8  2</a:t>
            </a:r>
            <a:r>
              <a:rPr lang="en-US" sz="2000" b="1">
                <a:latin typeface="Arial" charset="0"/>
              </a:rPr>
              <a:t>  25  </a:t>
            </a:r>
            <a:r>
              <a:rPr lang="en-US" sz="2000" b="1">
                <a:solidFill>
                  <a:schemeClr val="folHlink"/>
                </a:solidFill>
                <a:latin typeface="Arial" charset="0"/>
              </a:rPr>
              <a:t>6  14  28  17  7  52  16  48  68  3  26  29  53  55  45</a:t>
            </a:r>
          </a:p>
        </p:txBody>
      </p:sp>
      <p:sp>
        <p:nvSpPr>
          <p:cNvPr id="10248" name="Rectangle 8"/>
          <p:cNvSpPr>
            <a:spLocks noChangeArrowheads="1"/>
          </p:cNvSpPr>
          <p:nvPr/>
        </p:nvSpPr>
        <p:spPr bwMode="auto">
          <a:xfrm>
            <a:off x="3016250" y="3841750"/>
            <a:ext cx="3140075"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249" name="Rectangle 9"/>
          <p:cNvSpPr>
            <a:spLocks noChangeArrowheads="1"/>
          </p:cNvSpPr>
          <p:nvPr/>
        </p:nvSpPr>
        <p:spPr bwMode="auto">
          <a:xfrm>
            <a:off x="4918075" y="391795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12</a:t>
            </a:r>
          </a:p>
        </p:txBody>
      </p:sp>
      <p:sp>
        <p:nvSpPr>
          <p:cNvPr id="10250" name="Rectangle 10"/>
          <p:cNvSpPr>
            <a:spLocks noChangeArrowheads="1"/>
          </p:cNvSpPr>
          <p:nvPr/>
        </p:nvSpPr>
        <p:spPr bwMode="auto">
          <a:xfrm>
            <a:off x="4311650" y="391795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8</a:t>
            </a:r>
          </a:p>
        </p:txBody>
      </p:sp>
      <p:sp>
        <p:nvSpPr>
          <p:cNvPr id="10251" name="Rectangle 11"/>
          <p:cNvSpPr>
            <a:spLocks noChangeArrowheads="1"/>
          </p:cNvSpPr>
          <p:nvPr/>
        </p:nvSpPr>
        <p:spPr bwMode="auto">
          <a:xfrm>
            <a:off x="3092450" y="391795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a:t>
            </a:r>
          </a:p>
        </p:txBody>
      </p:sp>
      <p:sp>
        <p:nvSpPr>
          <p:cNvPr id="10252" name="Rectangle 12"/>
          <p:cNvSpPr>
            <a:spLocks noChangeArrowheads="1"/>
          </p:cNvSpPr>
          <p:nvPr/>
        </p:nvSpPr>
        <p:spPr bwMode="auto">
          <a:xfrm>
            <a:off x="3702050" y="391795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a:t>
            </a:r>
          </a:p>
        </p:txBody>
      </p:sp>
      <p:sp>
        <p:nvSpPr>
          <p:cNvPr id="10253" name="Rectangle 13" descr="Light upward diagonal"/>
          <p:cNvSpPr>
            <a:spLocks noChangeArrowheads="1"/>
          </p:cNvSpPr>
          <p:nvPr/>
        </p:nvSpPr>
        <p:spPr bwMode="auto">
          <a:xfrm>
            <a:off x="5543550" y="3917950"/>
            <a:ext cx="533400" cy="533400"/>
          </a:xfrm>
          <a:prstGeom prst="rect">
            <a:avLst/>
          </a:prstGeom>
          <a:pattFill prst="ltUpDiag">
            <a:fgClr>
              <a:schemeClr val="accent1"/>
            </a:fgClr>
            <a:bgClr>
              <a:srgbClr val="FFFFFF"/>
            </a:bgClr>
          </a:patt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25</a:t>
            </a:r>
          </a:p>
        </p:txBody>
      </p:sp>
      <p:sp>
        <p:nvSpPr>
          <p:cNvPr id="10254" name="AutoShape 14"/>
          <p:cNvSpPr>
            <a:spLocks/>
          </p:cNvSpPr>
          <p:nvPr/>
        </p:nvSpPr>
        <p:spPr bwMode="auto">
          <a:xfrm>
            <a:off x="6537325" y="3254375"/>
            <a:ext cx="2606675" cy="609600"/>
          </a:xfrm>
          <a:prstGeom prst="accentCallout2">
            <a:avLst>
              <a:gd name="adj1" fmla="val 18750"/>
              <a:gd name="adj2" fmla="val -2921"/>
              <a:gd name="adj3" fmla="val 18750"/>
              <a:gd name="adj4" fmla="val -8648"/>
              <a:gd name="adj5" fmla="val 93750"/>
              <a:gd name="adj6" fmla="val -14616"/>
            </a:avLst>
          </a:prstGeom>
          <a:noFill/>
          <a:ln w="12700">
            <a:solidFill>
              <a:schemeClr val="tx1"/>
            </a:solidFill>
            <a:miter lim="800000"/>
            <a:headEnd type="none" w="sm" len="sm"/>
            <a:tailEnd type="none" w="sm" len="sm"/>
          </a:ln>
          <a:effectLst/>
        </p:spPr>
        <p:txBody>
          <a:bodyPr anchor="ctr"/>
          <a:lstStyle/>
          <a:p>
            <a:r>
              <a:rPr lang="en-US" sz="2000">
                <a:latin typeface="Arial" charset="0"/>
              </a:rPr>
              <a:t>Exceeds Order.  Promote middle and split.</a:t>
            </a:r>
          </a:p>
        </p:txBody>
      </p:sp>
      <p:sp>
        <p:nvSpPr>
          <p:cNvPr id="10255" name="Line 15"/>
          <p:cNvSpPr>
            <a:spLocks noChangeShapeType="1"/>
          </p:cNvSpPr>
          <p:nvPr/>
        </p:nvSpPr>
        <p:spPr bwMode="auto">
          <a:xfrm flipH="1">
            <a:off x="3657600" y="3140075"/>
            <a:ext cx="579438" cy="700088"/>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10256" name="Line 16"/>
          <p:cNvSpPr>
            <a:spLocks noChangeShapeType="1"/>
          </p:cNvSpPr>
          <p:nvPr/>
        </p:nvSpPr>
        <p:spPr bwMode="auto">
          <a:xfrm>
            <a:off x="4892675" y="3170238"/>
            <a:ext cx="593725" cy="655637"/>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253"/>
                                        </p:tgtEl>
                                        <p:attrNameLst>
                                          <p:attrName>style.visibility</p:attrName>
                                        </p:attrNameLst>
                                      </p:cBhvr>
                                      <p:to>
                                        <p:strVal val="visible"/>
                                      </p:to>
                                    </p:set>
                                    <p:anim calcmode="lin" valueType="num">
                                      <p:cBhvr additive="base">
                                        <p:cTn id="7" dur="500" fill="hold"/>
                                        <p:tgtEl>
                                          <p:spTgt spid="10253"/>
                                        </p:tgtEl>
                                        <p:attrNameLst>
                                          <p:attrName>ppt_x</p:attrName>
                                        </p:attrNameLst>
                                      </p:cBhvr>
                                      <p:tavLst>
                                        <p:tav tm="0">
                                          <p:val>
                                            <p:strVal val="#ppt_x"/>
                                          </p:val>
                                        </p:tav>
                                        <p:tav tm="100000">
                                          <p:val>
                                            <p:strVal val="#ppt_x"/>
                                          </p:val>
                                        </p:tav>
                                      </p:tavLst>
                                    </p:anim>
                                    <p:anim calcmode="lin" valueType="num">
                                      <p:cBhvr additive="base">
                                        <p:cTn id="8" dur="500" fill="hold"/>
                                        <p:tgtEl>
                                          <p:spTgt spid="1025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025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244"/>
                                        </p:tgtEl>
                                        <p:attrNameLst>
                                          <p:attrName>style.visibility</p:attrName>
                                        </p:attrNameLst>
                                      </p:cBhvr>
                                      <p:to>
                                        <p:strVal val="visible"/>
                                      </p:to>
                                    </p:set>
                                  </p:childTnLst>
                                </p:cTn>
                              </p:par>
                              <p:par>
                                <p:cTn id="16" presetID="64" presetClass="path" presetSubtype="0" accel="50000" decel="50000" fill="hold" grpId="0" nodeType="withEffect">
                                  <p:stCondLst>
                                    <p:cond delay="0"/>
                                  </p:stCondLst>
                                  <p:childTnLst>
                                    <p:animMotion origin="layout" path="M -4.44444E-6 4.81481E-6 L -4.44444E-6 -0.19561 " pathEditMode="relative" rAng="0" ptsTypes="AA">
                                      <p:cBhvr>
                                        <p:cTn id="17" dur="2000" fill="hold"/>
                                        <p:tgtEl>
                                          <p:spTgt spid="10250"/>
                                        </p:tgtEl>
                                        <p:attrNameLst>
                                          <p:attrName>ppt_x</p:attrName>
                                          <p:attrName>ppt_y</p:attrName>
                                        </p:attrNameLst>
                                      </p:cBhvr>
                                      <p:rCtr x="0" y="-98"/>
                                    </p:animMotion>
                                  </p:childTnLst>
                                </p:cTn>
                              </p:par>
                              <p:par>
                                <p:cTn id="18" presetID="10" presetClass="exit" presetSubtype="0" fill="hold" grpId="0" nodeType="withEffect">
                                  <p:stCondLst>
                                    <p:cond delay="0"/>
                                  </p:stCondLst>
                                  <p:childTnLst>
                                    <p:animEffect transition="out" filter="fade">
                                      <p:cBhvr>
                                        <p:cTn id="19" dur="2000"/>
                                        <p:tgtEl>
                                          <p:spTgt spid="10248"/>
                                        </p:tgtEl>
                                      </p:cBhvr>
                                    </p:animEffect>
                                    <p:set>
                                      <p:cBhvr>
                                        <p:cTn id="20" dur="1" fill="hold">
                                          <p:stCondLst>
                                            <p:cond delay="1999"/>
                                          </p:stCondLst>
                                        </p:cTn>
                                        <p:tgtEl>
                                          <p:spTgt spid="1024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02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2"/>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0242"/>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1025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2" grpId="1" animBg="1"/>
      <p:bldP spid="10243" grpId="0" animBg="1"/>
      <p:bldP spid="10244" grpId="0" animBg="1"/>
      <p:bldP spid="10248" grpId="0" animBg="1"/>
      <p:bldP spid="10250" grpId="0" animBg="1"/>
      <p:bldP spid="10253" grpId="0" animBg="1"/>
      <p:bldP spid="10254" grpId="0" animBg="1"/>
      <p:bldP spid="10255" grpId="0" animBg="1"/>
      <p:bldP spid="102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967288" y="5322888"/>
            <a:ext cx="1952625"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1267" name="Rectangle 3"/>
          <p:cNvSpPr>
            <a:spLocks noChangeArrowheads="1"/>
          </p:cNvSpPr>
          <p:nvPr/>
        </p:nvSpPr>
        <p:spPr bwMode="auto">
          <a:xfrm>
            <a:off x="4965700" y="5321300"/>
            <a:ext cx="2562225"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1268" name="Rectangle 4"/>
          <p:cNvSpPr>
            <a:spLocks noChangeArrowheads="1"/>
          </p:cNvSpPr>
          <p:nvPr/>
        </p:nvSpPr>
        <p:spPr bwMode="auto">
          <a:xfrm>
            <a:off x="2514600" y="5335588"/>
            <a:ext cx="1951038"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1269" name="Rectangle 5"/>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Constructing a B-tree (contd.)</a:t>
            </a:r>
          </a:p>
        </p:txBody>
      </p:sp>
      <p:sp>
        <p:nvSpPr>
          <p:cNvPr id="11270" name="Text Box 6"/>
          <p:cNvSpPr txBox="1">
            <a:spLocks noChangeArrowheads="1"/>
          </p:cNvSpPr>
          <p:nvPr/>
        </p:nvSpPr>
        <p:spPr bwMode="auto">
          <a:xfrm>
            <a:off x="685800" y="3581400"/>
            <a:ext cx="78486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New Roman" pitchFamily="18" charset="0"/>
              </a:rPr>
              <a:t>6, 14, 28 get added to the leaf nodes:</a:t>
            </a:r>
            <a:endParaRPr lang="en-US" sz="2400">
              <a:latin typeface="Times" pitchFamily="18" charset="0"/>
            </a:endParaRPr>
          </a:p>
        </p:txBody>
      </p:sp>
      <p:sp>
        <p:nvSpPr>
          <p:cNvPr id="11271" name="Text Box 7"/>
          <p:cNvSpPr txBox="1">
            <a:spLocks noChangeArrowheads="1"/>
          </p:cNvSpPr>
          <p:nvPr/>
        </p:nvSpPr>
        <p:spPr bwMode="auto">
          <a:xfrm rot="-5400000">
            <a:off x="-2441575" y="3030538"/>
            <a:ext cx="5689600" cy="431800"/>
          </a:xfrm>
          <a:prstGeom prst="rect">
            <a:avLst/>
          </a:prstGeom>
          <a:noFill/>
          <a:ln w="12700">
            <a:solidFill>
              <a:schemeClr val="folHlink"/>
            </a:solidFill>
            <a:miter lim="800000"/>
            <a:headEnd type="none" w="sm" len="sm"/>
            <a:tailEnd type="none" w="sm" len="sm"/>
          </a:ln>
          <a:effectLst/>
        </p:spPr>
        <p:txBody>
          <a:bodyPr vert="eaVert">
            <a:spAutoFit/>
          </a:bodyPr>
          <a:lstStyle/>
          <a:p>
            <a:pPr algn="r">
              <a:lnSpc>
                <a:spcPct val="90000"/>
              </a:lnSpc>
              <a:spcBef>
                <a:spcPct val="20000"/>
              </a:spcBef>
            </a:pPr>
            <a:r>
              <a:rPr lang="en-US" sz="2000" b="1">
                <a:solidFill>
                  <a:schemeClr val="folHlink"/>
                </a:solidFill>
                <a:latin typeface="Arial" charset="0"/>
              </a:rPr>
              <a:t>1  12  8  2</a:t>
            </a:r>
            <a:r>
              <a:rPr lang="en-US" sz="2000" b="1">
                <a:latin typeface="Arial" charset="0"/>
              </a:rPr>
              <a:t>  </a:t>
            </a:r>
            <a:r>
              <a:rPr lang="en-US" sz="2000" b="1">
                <a:solidFill>
                  <a:schemeClr val="folHlink"/>
                </a:solidFill>
                <a:latin typeface="Arial" charset="0"/>
              </a:rPr>
              <a:t>25</a:t>
            </a:r>
            <a:r>
              <a:rPr lang="en-US" sz="2000" b="1">
                <a:latin typeface="Arial" charset="0"/>
              </a:rPr>
              <a:t>  6  14  28</a:t>
            </a:r>
            <a:r>
              <a:rPr lang="en-US" sz="2000" b="1">
                <a:solidFill>
                  <a:schemeClr val="folHlink"/>
                </a:solidFill>
                <a:latin typeface="Arial" charset="0"/>
              </a:rPr>
              <a:t>  17  7  52  16  48  68  3  26  29  53  55  45</a:t>
            </a:r>
          </a:p>
        </p:txBody>
      </p:sp>
      <p:sp>
        <p:nvSpPr>
          <p:cNvPr id="11272" name="Rectangle 8"/>
          <p:cNvSpPr>
            <a:spLocks noChangeArrowheads="1"/>
          </p:cNvSpPr>
          <p:nvPr/>
        </p:nvSpPr>
        <p:spPr bwMode="auto">
          <a:xfrm>
            <a:off x="4838700" y="2905125"/>
            <a:ext cx="1277938"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1273" name="Rectangle 9"/>
          <p:cNvSpPr>
            <a:spLocks noChangeArrowheads="1"/>
          </p:cNvSpPr>
          <p:nvPr/>
        </p:nvSpPr>
        <p:spPr bwMode="auto">
          <a:xfrm>
            <a:off x="2992438" y="2919413"/>
            <a:ext cx="1277937"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1274" name="Rectangle 10"/>
          <p:cNvSpPr>
            <a:spLocks noChangeArrowheads="1"/>
          </p:cNvSpPr>
          <p:nvPr/>
        </p:nvSpPr>
        <p:spPr bwMode="auto">
          <a:xfrm>
            <a:off x="4208463" y="1544638"/>
            <a:ext cx="65405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1275" name="Rectangle 11"/>
          <p:cNvSpPr>
            <a:spLocks noChangeArrowheads="1"/>
          </p:cNvSpPr>
          <p:nvPr/>
        </p:nvSpPr>
        <p:spPr bwMode="auto">
          <a:xfrm>
            <a:off x="3001963" y="2913063"/>
            <a:ext cx="1266825"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1276" name="Rectangle 12"/>
          <p:cNvSpPr>
            <a:spLocks noChangeArrowheads="1"/>
          </p:cNvSpPr>
          <p:nvPr/>
        </p:nvSpPr>
        <p:spPr bwMode="auto">
          <a:xfrm>
            <a:off x="4903788" y="2989263"/>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12</a:t>
            </a:r>
          </a:p>
        </p:txBody>
      </p:sp>
      <p:sp>
        <p:nvSpPr>
          <p:cNvPr id="11277" name="Rectangle 13"/>
          <p:cNvSpPr>
            <a:spLocks noChangeArrowheads="1"/>
          </p:cNvSpPr>
          <p:nvPr/>
        </p:nvSpPr>
        <p:spPr bwMode="auto">
          <a:xfrm>
            <a:off x="4265613" y="1617663"/>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8</a:t>
            </a:r>
          </a:p>
        </p:txBody>
      </p:sp>
      <p:sp>
        <p:nvSpPr>
          <p:cNvPr id="11278" name="Rectangle 14"/>
          <p:cNvSpPr>
            <a:spLocks noChangeArrowheads="1"/>
          </p:cNvSpPr>
          <p:nvPr/>
        </p:nvSpPr>
        <p:spPr bwMode="auto">
          <a:xfrm>
            <a:off x="3078163" y="2989263"/>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a:t>
            </a:r>
          </a:p>
        </p:txBody>
      </p:sp>
      <p:sp>
        <p:nvSpPr>
          <p:cNvPr id="11279" name="Rectangle 15"/>
          <p:cNvSpPr>
            <a:spLocks noChangeArrowheads="1"/>
          </p:cNvSpPr>
          <p:nvPr/>
        </p:nvSpPr>
        <p:spPr bwMode="auto">
          <a:xfrm>
            <a:off x="3687763" y="2989263"/>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a:t>
            </a:r>
          </a:p>
        </p:txBody>
      </p:sp>
      <p:sp>
        <p:nvSpPr>
          <p:cNvPr id="11280" name="Rectangle 16"/>
          <p:cNvSpPr>
            <a:spLocks noChangeArrowheads="1"/>
          </p:cNvSpPr>
          <p:nvPr/>
        </p:nvSpPr>
        <p:spPr bwMode="auto">
          <a:xfrm>
            <a:off x="5529263" y="2989263"/>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25</a:t>
            </a:r>
          </a:p>
        </p:txBody>
      </p:sp>
      <p:sp>
        <p:nvSpPr>
          <p:cNvPr id="11281" name="Line 17"/>
          <p:cNvSpPr>
            <a:spLocks noChangeShapeType="1"/>
          </p:cNvSpPr>
          <p:nvPr/>
        </p:nvSpPr>
        <p:spPr bwMode="auto">
          <a:xfrm flipH="1">
            <a:off x="3643313" y="2211388"/>
            <a:ext cx="579437" cy="700087"/>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11282" name="Line 18"/>
          <p:cNvSpPr>
            <a:spLocks noChangeShapeType="1"/>
          </p:cNvSpPr>
          <p:nvPr/>
        </p:nvSpPr>
        <p:spPr bwMode="auto">
          <a:xfrm>
            <a:off x="4878388" y="2241550"/>
            <a:ext cx="593725" cy="655638"/>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1283" name="Rectangle 19"/>
          <p:cNvSpPr>
            <a:spLocks noChangeArrowheads="1"/>
          </p:cNvSpPr>
          <p:nvPr/>
        </p:nvSpPr>
        <p:spPr bwMode="auto">
          <a:xfrm>
            <a:off x="4976813" y="5329238"/>
            <a:ext cx="1277937"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1284" name="Rectangle 20"/>
          <p:cNvSpPr>
            <a:spLocks noChangeArrowheads="1"/>
          </p:cNvSpPr>
          <p:nvPr/>
        </p:nvSpPr>
        <p:spPr bwMode="auto">
          <a:xfrm>
            <a:off x="4362450" y="3970338"/>
            <a:ext cx="65405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1285" name="Rectangle 21"/>
          <p:cNvSpPr>
            <a:spLocks noChangeArrowheads="1"/>
          </p:cNvSpPr>
          <p:nvPr/>
        </p:nvSpPr>
        <p:spPr bwMode="auto">
          <a:xfrm>
            <a:off x="3171825" y="5338763"/>
            <a:ext cx="1296988"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1286" name="Rectangle 22"/>
          <p:cNvSpPr>
            <a:spLocks noChangeArrowheads="1"/>
          </p:cNvSpPr>
          <p:nvPr/>
        </p:nvSpPr>
        <p:spPr bwMode="auto">
          <a:xfrm>
            <a:off x="5057775" y="5413375"/>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12</a:t>
            </a:r>
          </a:p>
        </p:txBody>
      </p:sp>
      <p:sp>
        <p:nvSpPr>
          <p:cNvPr id="11287" name="Rectangle 23"/>
          <p:cNvSpPr>
            <a:spLocks noChangeArrowheads="1"/>
          </p:cNvSpPr>
          <p:nvPr/>
        </p:nvSpPr>
        <p:spPr bwMode="auto">
          <a:xfrm>
            <a:off x="4419600" y="4041775"/>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8</a:t>
            </a:r>
          </a:p>
        </p:txBody>
      </p:sp>
      <p:sp>
        <p:nvSpPr>
          <p:cNvPr id="11288" name="Rectangle 24"/>
          <p:cNvSpPr>
            <a:spLocks noChangeArrowheads="1"/>
          </p:cNvSpPr>
          <p:nvPr/>
        </p:nvSpPr>
        <p:spPr bwMode="auto">
          <a:xfrm>
            <a:off x="3232150" y="5413375"/>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a:t>
            </a:r>
          </a:p>
        </p:txBody>
      </p:sp>
      <p:sp>
        <p:nvSpPr>
          <p:cNvPr id="11289" name="Rectangle 25"/>
          <p:cNvSpPr>
            <a:spLocks noChangeArrowheads="1"/>
          </p:cNvSpPr>
          <p:nvPr/>
        </p:nvSpPr>
        <p:spPr bwMode="auto">
          <a:xfrm>
            <a:off x="3841750" y="5413375"/>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a:t>
            </a:r>
          </a:p>
        </p:txBody>
      </p:sp>
      <p:sp>
        <p:nvSpPr>
          <p:cNvPr id="11290" name="Rectangle 26"/>
          <p:cNvSpPr>
            <a:spLocks noChangeArrowheads="1"/>
          </p:cNvSpPr>
          <p:nvPr/>
        </p:nvSpPr>
        <p:spPr bwMode="auto">
          <a:xfrm>
            <a:off x="5683250" y="5413375"/>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25</a:t>
            </a:r>
          </a:p>
        </p:txBody>
      </p:sp>
      <p:sp>
        <p:nvSpPr>
          <p:cNvPr id="11291" name="Line 27"/>
          <p:cNvSpPr>
            <a:spLocks noChangeShapeType="1"/>
          </p:cNvSpPr>
          <p:nvPr/>
        </p:nvSpPr>
        <p:spPr bwMode="auto">
          <a:xfrm flipH="1">
            <a:off x="3797300" y="4635500"/>
            <a:ext cx="579438" cy="700088"/>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11292" name="Line 28"/>
          <p:cNvSpPr>
            <a:spLocks noChangeShapeType="1"/>
          </p:cNvSpPr>
          <p:nvPr/>
        </p:nvSpPr>
        <p:spPr bwMode="auto">
          <a:xfrm>
            <a:off x="5032375" y="4665663"/>
            <a:ext cx="593725" cy="655637"/>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1293" name="Rectangle 29"/>
          <p:cNvSpPr>
            <a:spLocks noChangeArrowheads="1"/>
          </p:cNvSpPr>
          <p:nvPr/>
        </p:nvSpPr>
        <p:spPr bwMode="auto">
          <a:xfrm>
            <a:off x="3840163" y="54102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6</a:t>
            </a:r>
          </a:p>
        </p:txBody>
      </p:sp>
      <p:sp>
        <p:nvSpPr>
          <p:cNvPr id="11294" name="Rectangle 30"/>
          <p:cNvSpPr>
            <a:spLocks noChangeArrowheads="1"/>
          </p:cNvSpPr>
          <p:nvPr/>
        </p:nvSpPr>
        <p:spPr bwMode="auto">
          <a:xfrm>
            <a:off x="2620963" y="54102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a:t>
            </a:r>
          </a:p>
        </p:txBody>
      </p:sp>
      <p:sp>
        <p:nvSpPr>
          <p:cNvPr id="11295" name="Rectangle 31"/>
          <p:cNvSpPr>
            <a:spLocks noChangeArrowheads="1"/>
          </p:cNvSpPr>
          <p:nvPr/>
        </p:nvSpPr>
        <p:spPr bwMode="auto">
          <a:xfrm>
            <a:off x="3230563" y="54102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a:t>
            </a:r>
          </a:p>
        </p:txBody>
      </p:sp>
      <p:sp>
        <p:nvSpPr>
          <p:cNvPr id="11296" name="Rectangle 32"/>
          <p:cNvSpPr>
            <a:spLocks noChangeArrowheads="1"/>
          </p:cNvSpPr>
          <p:nvPr/>
        </p:nvSpPr>
        <p:spPr bwMode="auto">
          <a:xfrm>
            <a:off x="6932613" y="5399088"/>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28</a:t>
            </a:r>
          </a:p>
        </p:txBody>
      </p:sp>
      <p:sp>
        <p:nvSpPr>
          <p:cNvPr id="11297" name="Rectangle 33"/>
          <p:cNvSpPr>
            <a:spLocks noChangeArrowheads="1"/>
          </p:cNvSpPr>
          <p:nvPr/>
        </p:nvSpPr>
        <p:spPr bwMode="auto">
          <a:xfrm>
            <a:off x="5667375" y="53975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1285"/>
                                        </p:tgtEl>
                                      </p:cBhvr>
                                    </p:animEffect>
                                    <p:set>
                                      <p:cBhvr>
                                        <p:cTn id="7" dur="1" fill="hold">
                                          <p:stCondLst>
                                            <p:cond delay="1999"/>
                                          </p:stCondLst>
                                        </p:cTn>
                                        <p:tgtEl>
                                          <p:spTgt spid="1128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1288"/>
                                        </p:tgtEl>
                                      </p:cBhvr>
                                    </p:animEffect>
                                    <p:set>
                                      <p:cBhvr>
                                        <p:cTn id="10" dur="1" fill="hold">
                                          <p:stCondLst>
                                            <p:cond delay="1999"/>
                                          </p:stCondLst>
                                        </p:cTn>
                                        <p:tgtEl>
                                          <p:spTgt spid="1128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1289"/>
                                        </p:tgtEl>
                                      </p:cBhvr>
                                    </p:animEffect>
                                    <p:set>
                                      <p:cBhvr>
                                        <p:cTn id="13" dur="1" fill="hold">
                                          <p:stCondLst>
                                            <p:cond delay="1999"/>
                                          </p:stCondLst>
                                        </p:cTn>
                                        <p:tgtEl>
                                          <p:spTgt spid="11289"/>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112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68"/>
                                        </p:tgtEl>
                                        <p:attrNameLst>
                                          <p:attrName>style.visibility</p:attrName>
                                        </p:attrNameLst>
                                      </p:cBhvr>
                                      <p:to>
                                        <p:strVal val="visible"/>
                                      </p:to>
                                    </p:set>
                                  </p:childTnLst>
                                </p:cTn>
                              </p:par>
                            </p:childTnLst>
                          </p:cTn>
                        </p:par>
                        <p:par>
                          <p:cTn id="23" fill="hold">
                            <p:stCondLst>
                              <p:cond delay="2000"/>
                            </p:stCondLst>
                            <p:childTnLst>
                              <p:par>
                                <p:cTn id="24" presetID="2" presetClass="entr" presetSubtype="1" fill="hold" grpId="1" nodeType="afterEffect">
                                  <p:stCondLst>
                                    <p:cond delay="0"/>
                                  </p:stCondLst>
                                  <p:childTnLst>
                                    <p:set>
                                      <p:cBhvr>
                                        <p:cTn id="25" dur="1" fill="hold">
                                          <p:stCondLst>
                                            <p:cond delay="0"/>
                                          </p:stCondLst>
                                        </p:cTn>
                                        <p:tgtEl>
                                          <p:spTgt spid="11293"/>
                                        </p:tgtEl>
                                        <p:attrNameLst>
                                          <p:attrName>style.visibility</p:attrName>
                                        </p:attrNameLst>
                                      </p:cBhvr>
                                      <p:to>
                                        <p:strVal val="visible"/>
                                      </p:to>
                                    </p:set>
                                    <p:anim calcmode="lin" valueType="num">
                                      <p:cBhvr additive="base">
                                        <p:cTn id="26" dur="500" fill="hold"/>
                                        <p:tgtEl>
                                          <p:spTgt spid="11293"/>
                                        </p:tgtEl>
                                        <p:attrNameLst>
                                          <p:attrName>ppt_x</p:attrName>
                                        </p:attrNameLst>
                                      </p:cBhvr>
                                      <p:tavLst>
                                        <p:tav tm="0">
                                          <p:val>
                                            <p:strVal val="#ppt_x"/>
                                          </p:val>
                                        </p:tav>
                                        <p:tav tm="100000">
                                          <p:val>
                                            <p:strVal val="#ppt_x"/>
                                          </p:val>
                                        </p:tav>
                                      </p:tavLst>
                                    </p:anim>
                                    <p:anim calcmode="lin" valueType="num">
                                      <p:cBhvr additive="base">
                                        <p:cTn id="27" dur="500" fill="hold"/>
                                        <p:tgtEl>
                                          <p:spTgt spid="11293"/>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10" presetClass="exit" presetSubtype="0" fill="hold" grpId="0" nodeType="afterEffect">
                                  <p:stCondLst>
                                    <p:cond delay="0"/>
                                  </p:stCondLst>
                                  <p:childTnLst>
                                    <p:animEffect transition="out" filter="fade">
                                      <p:cBhvr>
                                        <p:cTn id="30" dur="2000"/>
                                        <p:tgtEl>
                                          <p:spTgt spid="11283"/>
                                        </p:tgtEl>
                                      </p:cBhvr>
                                    </p:animEffect>
                                    <p:set>
                                      <p:cBhvr>
                                        <p:cTn id="31" dur="1" fill="hold">
                                          <p:stCondLst>
                                            <p:cond delay="1999"/>
                                          </p:stCondLst>
                                        </p:cTn>
                                        <p:tgtEl>
                                          <p:spTgt spid="1128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2000"/>
                                        <p:tgtEl>
                                          <p:spTgt spid="11286"/>
                                        </p:tgtEl>
                                      </p:cBhvr>
                                    </p:animEffect>
                                    <p:set>
                                      <p:cBhvr>
                                        <p:cTn id="34" dur="1" fill="hold">
                                          <p:stCondLst>
                                            <p:cond delay="1999"/>
                                          </p:stCondLst>
                                        </p:cTn>
                                        <p:tgtEl>
                                          <p:spTgt spid="1128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2000"/>
                                        <p:tgtEl>
                                          <p:spTgt spid="11290"/>
                                        </p:tgtEl>
                                      </p:cBhvr>
                                    </p:animEffect>
                                    <p:set>
                                      <p:cBhvr>
                                        <p:cTn id="37" dur="1" fill="hold">
                                          <p:stCondLst>
                                            <p:cond delay="1999"/>
                                          </p:stCondLst>
                                        </p:cTn>
                                        <p:tgtEl>
                                          <p:spTgt spid="11290"/>
                                        </p:tgtEl>
                                        <p:attrNameLst>
                                          <p:attrName>style.visibility</p:attrName>
                                        </p:attrNameLst>
                                      </p:cBhvr>
                                      <p:to>
                                        <p:strVal val="hidden"/>
                                      </p:to>
                                    </p:set>
                                  </p:childTnLst>
                                </p:cTn>
                              </p:par>
                            </p:childTnLst>
                          </p:cTn>
                        </p:par>
                        <p:par>
                          <p:cTn id="38" fill="hold">
                            <p:stCondLst>
                              <p:cond delay="4500"/>
                            </p:stCondLst>
                            <p:childTnLst>
                              <p:par>
                                <p:cTn id="39" presetID="1" presetClass="entr" presetSubtype="0" fill="hold" grpId="0" nodeType="afterEffect">
                                  <p:stCondLst>
                                    <p:cond delay="0"/>
                                  </p:stCondLst>
                                  <p:childTnLst>
                                    <p:set>
                                      <p:cBhvr>
                                        <p:cTn id="40" dur="1" fill="hold">
                                          <p:stCondLst>
                                            <p:cond delay="0"/>
                                          </p:stCondLst>
                                        </p:cTn>
                                        <p:tgtEl>
                                          <p:spTgt spid="11266"/>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28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1290"/>
                                        </p:tgtEl>
                                        <p:attrNameLst>
                                          <p:attrName>style.visibility</p:attrName>
                                        </p:attrNameLst>
                                      </p:cBhvr>
                                      <p:to>
                                        <p:strVal val="visible"/>
                                      </p:to>
                                    </p:set>
                                  </p:childTnLst>
                                </p:cTn>
                              </p:par>
                              <p:par>
                                <p:cTn id="45" presetID="63" presetClass="path" presetSubtype="0" accel="50000" decel="50000" fill="hold" nodeType="withEffect">
                                  <p:stCondLst>
                                    <p:cond delay="0"/>
                                  </p:stCondLst>
                                  <p:childTnLst>
                                    <p:animMotion origin="layout" path="M -4.44444E-6 -7.40741E-7 L 0.06997 -0.00231 " pathEditMode="relative" rAng="0" ptsTypes="AA">
                                      <p:cBhvr>
                                        <p:cTn id="46" dur="2000" fill="hold"/>
                                        <p:tgtEl>
                                          <p:spTgt spid="11290"/>
                                        </p:tgtEl>
                                        <p:attrNameLst>
                                          <p:attrName>ppt_x</p:attrName>
                                          <p:attrName>ppt_y</p:attrName>
                                        </p:attrNameLst>
                                      </p:cBhvr>
                                      <p:rCtr x="3500" y="-100"/>
                                    </p:animMotion>
                                  </p:childTnLst>
                                </p:cTn>
                              </p:par>
                            </p:childTnLst>
                          </p:cTn>
                        </p:par>
                        <p:par>
                          <p:cTn id="47" fill="hold">
                            <p:stCondLst>
                              <p:cond delay="6500"/>
                            </p:stCondLst>
                            <p:childTnLst>
                              <p:par>
                                <p:cTn id="48" presetID="2" presetClass="entr" presetSubtype="1" fill="hold" grpId="0" nodeType="afterEffect">
                                  <p:stCondLst>
                                    <p:cond delay="0"/>
                                  </p:stCondLst>
                                  <p:childTnLst>
                                    <p:set>
                                      <p:cBhvr>
                                        <p:cTn id="49" dur="1" fill="hold">
                                          <p:stCondLst>
                                            <p:cond delay="0"/>
                                          </p:stCondLst>
                                        </p:cTn>
                                        <p:tgtEl>
                                          <p:spTgt spid="11297"/>
                                        </p:tgtEl>
                                        <p:attrNameLst>
                                          <p:attrName>style.visibility</p:attrName>
                                        </p:attrNameLst>
                                      </p:cBhvr>
                                      <p:to>
                                        <p:strVal val="visible"/>
                                      </p:to>
                                    </p:set>
                                    <p:anim calcmode="lin" valueType="num">
                                      <p:cBhvr additive="base">
                                        <p:cTn id="50" dur="500" fill="hold"/>
                                        <p:tgtEl>
                                          <p:spTgt spid="11297"/>
                                        </p:tgtEl>
                                        <p:attrNameLst>
                                          <p:attrName>ppt_x</p:attrName>
                                        </p:attrNameLst>
                                      </p:cBhvr>
                                      <p:tavLst>
                                        <p:tav tm="0">
                                          <p:val>
                                            <p:strVal val="#ppt_x"/>
                                          </p:val>
                                        </p:tav>
                                        <p:tav tm="100000">
                                          <p:val>
                                            <p:strVal val="#ppt_x"/>
                                          </p:val>
                                        </p:tav>
                                      </p:tavLst>
                                    </p:anim>
                                    <p:anim calcmode="lin" valueType="num">
                                      <p:cBhvr additive="base">
                                        <p:cTn id="51" dur="500" fill="hold"/>
                                        <p:tgtEl>
                                          <p:spTgt spid="11297"/>
                                        </p:tgtEl>
                                        <p:attrNameLst>
                                          <p:attrName>ppt_y</p:attrName>
                                        </p:attrNameLst>
                                      </p:cBhvr>
                                      <p:tavLst>
                                        <p:tav tm="0">
                                          <p:val>
                                            <p:strVal val="0-#ppt_h/2"/>
                                          </p:val>
                                        </p:tav>
                                        <p:tav tm="100000">
                                          <p:val>
                                            <p:strVal val="#ppt_y"/>
                                          </p:val>
                                        </p:tav>
                                      </p:tavLst>
                                    </p:anim>
                                  </p:childTnLst>
                                </p:cTn>
                              </p:par>
                            </p:childTnLst>
                          </p:cTn>
                        </p:par>
                        <p:par>
                          <p:cTn id="52" fill="hold">
                            <p:stCondLst>
                              <p:cond delay="7000"/>
                            </p:stCondLst>
                            <p:childTnLst>
                              <p:par>
                                <p:cTn id="53" presetID="1" presetClass="entr" presetSubtype="0" fill="hold" grpId="0" nodeType="afterEffect">
                                  <p:stCondLst>
                                    <p:cond delay="0"/>
                                  </p:stCondLst>
                                  <p:childTnLst>
                                    <p:set>
                                      <p:cBhvr>
                                        <p:cTn id="54" dur="1" fill="hold">
                                          <p:stCondLst>
                                            <p:cond delay="0"/>
                                          </p:stCondLst>
                                        </p:cTn>
                                        <p:tgtEl>
                                          <p:spTgt spid="11267"/>
                                        </p:tgtEl>
                                        <p:attrNameLst>
                                          <p:attrName>style.visibility</p:attrName>
                                        </p:attrNameLst>
                                      </p:cBhvr>
                                      <p:to>
                                        <p:strVal val="visible"/>
                                      </p:to>
                                    </p:set>
                                  </p:childTnLst>
                                </p:cTn>
                              </p:par>
                            </p:childTnLst>
                          </p:cTn>
                        </p:par>
                        <p:par>
                          <p:cTn id="55" fill="hold">
                            <p:stCondLst>
                              <p:cond delay="7000"/>
                            </p:stCondLst>
                            <p:childTnLst>
                              <p:par>
                                <p:cTn id="56" presetID="2" presetClass="entr" presetSubtype="1" fill="hold" grpId="0" nodeType="afterEffect">
                                  <p:stCondLst>
                                    <p:cond delay="0"/>
                                  </p:stCondLst>
                                  <p:childTnLst>
                                    <p:set>
                                      <p:cBhvr>
                                        <p:cTn id="57" dur="1" fill="hold">
                                          <p:stCondLst>
                                            <p:cond delay="0"/>
                                          </p:stCondLst>
                                        </p:cTn>
                                        <p:tgtEl>
                                          <p:spTgt spid="11296"/>
                                        </p:tgtEl>
                                        <p:attrNameLst>
                                          <p:attrName>style.visibility</p:attrName>
                                        </p:attrNameLst>
                                      </p:cBhvr>
                                      <p:to>
                                        <p:strVal val="visible"/>
                                      </p:to>
                                    </p:set>
                                    <p:anim calcmode="lin" valueType="num">
                                      <p:cBhvr additive="base">
                                        <p:cTn id="58" dur="500" fill="hold"/>
                                        <p:tgtEl>
                                          <p:spTgt spid="11296"/>
                                        </p:tgtEl>
                                        <p:attrNameLst>
                                          <p:attrName>ppt_x</p:attrName>
                                        </p:attrNameLst>
                                      </p:cBhvr>
                                      <p:tavLst>
                                        <p:tav tm="0">
                                          <p:val>
                                            <p:strVal val="#ppt_x"/>
                                          </p:val>
                                        </p:tav>
                                        <p:tav tm="100000">
                                          <p:val>
                                            <p:strVal val="#ppt_x"/>
                                          </p:val>
                                        </p:tav>
                                      </p:tavLst>
                                    </p:anim>
                                    <p:anim calcmode="lin" valueType="num">
                                      <p:cBhvr additive="base">
                                        <p:cTn id="59" dur="500" fill="hold"/>
                                        <p:tgtEl>
                                          <p:spTgt spid="1129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7" grpId="0" animBg="1"/>
      <p:bldP spid="11268" grpId="0" animBg="1"/>
      <p:bldP spid="11283" grpId="0" animBg="1"/>
      <p:bldP spid="11285" grpId="0" animBg="1"/>
      <p:bldP spid="11286" grpId="0" animBg="1"/>
      <p:bldP spid="11286" grpId="1" animBg="1"/>
      <p:bldP spid="11288" grpId="0" animBg="1"/>
      <p:bldP spid="11289" grpId="0" animBg="1"/>
      <p:bldP spid="11290" grpId="0" animBg="1"/>
      <p:bldP spid="11290" grpId="1" animBg="1"/>
      <p:bldP spid="11293" grpId="0" animBg="1"/>
      <p:bldP spid="11293" grpId="1" animBg="1"/>
      <p:bldP spid="11294" grpId="0" animBg="1"/>
      <p:bldP spid="11295" grpId="0" animBg="1"/>
      <p:bldP spid="11296" grpId="0" animBg="1"/>
      <p:bldP spid="1129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662738" y="4064000"/>
            <a:ext cx="1323975"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2291" name="Rectangle 3"/>
          <p:cNvSpPr>
            <a:spLocks noChangeArrowheads="1"/>
          </p:cNvSpPr>
          <p:nvPr/>
        </p:nvSpPr>
        <p:spPr bwMode="auto">
          <a:xfrm>
            <a:off x="4803775" y="4065588"/>
            <a:ext cx="1323975"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2292" name="Rectangle 4"/>
          <p:cNvSpPr>
            <a:spLocks noChangeArrowheads="1"/>
          </p:cNvSpPr>
          <p:nvPr/>
        </p:nvSpPr>
        <p:spPr bwMode="auto">
          <a:xfrm>
            <a:off x="4206875" y="2719388"/>
            <a:ext cx="1323975"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2293" name="Rectangle 5"/>
          <p:cNvSpPr>
            <a:spLocks noChangeArrowheads="1"/>
          </p:cNvSpPr>
          <p:nvPr/>
        </p:nvSpPr>
        <p:spPr bwMode="auto">
          <a:xfrm>
            <a:off x="4799013" y="4068763"/>
            <a:ext cx="3140075"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2294" name="Rectangle 6"/>
          <p:cNvSpPr>
            <a:spLocks noChangeArrowheads="1"/>
          </p:cNvSpPr>
          <p:nvPr/>
        </p:nvSpPr>
        <p:spPr bwMode="auto">
          <a:xfrm>
            <a:off x="4810125" y="4068763"/>
            <a:ext cx="2562225"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2295" name="Rectangle 7"/>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Constructing a B-tree (contd.)</a:t>
            </a:r>
          </a:p>
        </p:txBody>
      </p:sp>
      <p:sp>
        <p:nvSpPr>
          <p:cNvPr id="12296" name="Text Box 8"/>
          <p:cNvSpPr txBox="1">
            <a:spLocks noChangeArrowheads="1"/>
          </p:cNvSpPr>
          <p:nvPr/>
        </p:nvSpPr>
        <p:spPr bwMode="auto">
          <a:xfrm>
            <a:off x="990600" y="1752600"/>
            <a:ext cx="7878763"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New Roman" pitchFamily="18" charset="0"/>
              </a:rPr>
              <a:t>Adding 17 to the right leaf node would over-fill it, so we take the middle key, promote it (to the root) and split the leaf</a:t>
            </a:r>
          </a:p>
        </p:txBody>
      </p:sp>
      <p:sp>
        <p:nvSpPr>
          <p:cNvPr id="12297" name="Text Box 9"/>
          <p:cNvSpPr txBox="1">
            <a:spLocks noChangeArrowheads="1"/>
          </p:cNvSpPr>
          <p:nvPr/>
        </p:nvSpPr>
        <p:spPr bwMode="auto">
          <a:xfrm rot="-5400000">
            <a:off x="-2441575" y="3030538"/>
            <a:ext cx="5689600" cy="431800"/>
          </a:xfrm>
          <a:prstGeom prst="rect">
            <a:avLst/>
          </a:prstGeom>
          <a:noFill/>
          <a:ln w="12700">
            <a:solidFill>
              <a:schemeClr val="folHlink"/>
            </a:solidFill>
            <a:miter lim="800000"/>
            <a:headEnd type="none" w="sm" len="sm"/>
            <a:tailEnd type="none" w="sm" len="sm"/>
          </a:ln>
          <a:effectLst/>
        </p:spPr>
        <p:txBody>
          <a:bodyPr vert="eaVert">
            <a:spAutoFit/>
          </a:bodyPr>
          <a:lstStyle/>
          <a:p>
            <a:pPr algn="r">
              <a:lnSpc>
                <a:spcPct val="90000"/>
              </a:lnSpc>
              <a:spcBef>
                <a:spcPct val="20000"/>
              </a:spcBef>
            </a:pPr>
            <a:r>
              <a:rPr lang="en-US" sz="2000" b="1">
                <a:solidFill>
                  <a:schemeClr val="folHlink"/>
                </a:solidFill>
                <a:latin typeface="Arial" charset="0"/>
              </a:rPr>
              <a:t>1  12  8  2</a:t>
            </a:r>
            <a:r>
              <a:rPr lang="en-US" sz="2000" b="1">
                <a:latin typeface="Arial" charset="0"/>
              </a:rPr>
              <a:t>  </a:t>
            </a:r>
            <a:r>
              <a:rPr lang="en-US" sz="2000" b="1">
                <a:solidFill>
                  <a:schemeClr val="folHlink"/>
                </a:solidFill>
                <a:latin typeface="Arial" charset="0"/>
              </a:rPr>
              <a:t>25</a:t>
            </a:r>
            <a:r>
              <a:rPr lang="en-US" sz="2000" b="1">
                <a:latin typeface="Arial" charset="0"/>
              </a:rPr>
              <a:t>  </a:t>
            </a:r>
            <a:r>
              <a:rPr lang="en-US" sz="2000" b="1">
                <a:solidFill>
                  <a:schemeClr val="folHlink"/>
                </a:solidFill>
                <a:latin typeface="Arial" charset="0"/>
              </a:rPr>
              <a:t>6  14  28  </a:t>
            </a:r>
            <a:r>
              <a:rPr lang="en-US" sz="2000" b="1">
                <a:latin typeface="Arial" charset="0"/>
              </a:rPr>
              <a:t>17</a:t>
            </a:r>
            <a:r>
              <a:rPr lang="en-US" sz="2000" b="1">
                <a:solidFill>
                  <a:schemeClr val="folHlink"/>
                </a:solidFill>
                <a:latin typeface="Arial" charset="0"/>
              </a:rPr>
              <a:t>  7  52  16  48  68  3  26  29  53  55  45</a:t>
            </a:r>
          </a:p>
        </p:txBody>
      </p:sp>
      <p:sp>
        <p:nvSpPr>
          <p:cNvPr id="12298" name="Text Box 10"/>
          <p:cNvSpPr txBox="1">
            <a:spLocks noChangeArrowheads="1"/>
          </p:cNvSpPr>
          <p:nvPr/>
        </p:nvSpPr>
        <p:spPr bwMode="auto">
          <a:xfrm rot="-5400000">
            <a:off x="-2438400" y="3030538"/>
            <a:ext cx="5689600" cy="431800"/>
          </a:xfrm>
          <a:prstGeom prst="rect">
            <a:avLst/>
          </a:prstGeom>
          <a:noFill/>
          <a:ln w="12700">
            <a:solidFill>
              <a:schemeClr val="folHlink"/>
            </a:solidFill>
            <a:miter lim="800000"/>
            <a:headEnd type="none" w="sm" len="sm"/>
            <a:tailEnd type="none" w="sm" len="sm"/>
          </a:ln>
          <a:effectLst/>
        </p:spPr>
        <p:txBody>
          <a:bodyPr vert="eaVert">
            <a:spAutoFit/>
          </a:bodyPr>
          <a:lstStyle/>
          <a:p>
            <a:pPr algn="r">
              <a:lnSpc>
                <a:spcPct val="90000"/>
              </a:lnSpc>
              <a:spcBef>
                <a:spcPct val="20000"/>
              </a:spcBef>
            </a:pPr>
            <a:r>
              <a:rPr lang="en-US" sz="2000" b="1">
                <a:solidFill>
                  <a:schemeClr val="folHlink"/>
                </a:solidFill>
                <a:latin typeface="Arial" charset="0"/>
              </a:rPr>
              <a:t>1  12  8  2</a:t>
            </a:r>
            <a:r>
              <a:rPr lang="en-US" sz="2000" b="1">
                <a:latin typeface="Arial" charset="0"/>
              </a:rPr>
              <a:t>  </a:t>
            </a:r>
            <a:r>
              <a:rPr lang="en-US" sz="2000" b="1">
                <a:solidFill>
                  <a:schemeClr val="folHlink"/>
                </a:solidFill>
                <a:latin typeface="Arial" charset="0"/>
              </a:rPr>
              <a:t>25</a:t>
            </a:r>
            <a:r>
              <a:rPr lang="en-US" sz="2000" b="1">
                <a:latin typeface="Arial" charset="0"/>
              </a:rPr>
              <a:t>  </a:t>
            </a:r>
            <a:r>
              <a:rPr lang="en-US" sz="2000" b="1">
                <a:solidFill>
                  <a:schemeClr val="folHlink"/>
                </a:solidFill>
                <a:latin typeface="Arial" charset="0"/>
              </a:rPr>
              <a:t>6  14  28  </a:t>
            </a:r>
            <a:r>
              <a:rPr lang="en-US" sz="2000" b="1">
                <a:latin typeface="Arial" charset="0"/>
              </a:rPr>
              <a:t>17</a:t>
            </a:r>
            <a:r>
              <a:rPr lang="en-US" sz="2000" b="1">
                <a:solidFill>
                  <a:schemeClr val="folHlink"/>
                </a:solidFill>
                <a:latin typeface="Arial" charset="0"/>
              </a:rPr>
              <a:t>  7  52  16  48  68  3  26  29  53  55  45</a:t>
            </a:r>
          </a:p>
        </p:txBody>
      </p:sp>
      <p:sp>
        <p:nvSpPr>
          <p:cNvPr id="12299" name="Rectangle 11"/>
          <p:cNvSpPr>
            <a:spLocks noChangeArrowheads="1"/>
          </p:cNvSpPr>
          <p:nvPr/>
        </p:nvSpPr>
        <p:spPr bwMode="auto">
          <a:xfrm>
            <a:off x="2359025" y="4083050"/>
            <a:ext cx="1951038"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2300" name="Rectangle 12"/>
          <p:cNvSpPr>
            <a:spLocks noChangeArrowheads="1"/>
          </p:cNvSpPr>
          <p:nvPr/>
        </p:nvSpPr>
        <p:spPr bwMode="auto">
          <a:xfrm>
            <a:off x="4206875" y="2717800"/>
            <a:ext cx="65405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2301" name="Rectangle 13"/>
          <p:cNvSpPr>
            <a:spLocks noChangeArrowheads="1"/>
          </p:cNvSpPr>
          <p:nvPr/>
        </p:nvSpPr>
        <p:spPr bwMode="auto">
          <a:xfrm>
            <a:off x="4902200" y="4160838"/>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12</a:t>
            </a:r>
          </a:p>
        </p:txBody>
      </p:sp>
      <p:sp>
        <p:nvSpPr>
          <p:cNvPr id="12302" name="Rectangle 14"/>
          <p:cNvSpPr>
            <a:spLocks noChangeArrowheads="1"/>
          </p:cNvSpPr>
          <p:nvPr/>
        </p:nvSpPr>
        <p:spPr bwMode="auto">
          <a:xfrm>
            <a:off x="4264025" y="2789238"/>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8</a:t>
            </a:r>
          </a:p>
        </p:txBody>
      </p:sp>
      <p:sp>
        <p:nvSpPr>
          <p:cNvPr id="12303" name="Rectangle 15"/>
          <p:cNvSpPr>
            <a:spLocks noChangeArrowheads="1"/>
          </p:cNvSpPr>
          <p:nvPr/>
        </p:nvSpPr>
        <p:spPr bwMode="auto">
          <a:xfrm>
            <a:off x="3686175" y="4160838"/>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a:t>
            </a:r>
          </a:p>
        </p:txBody>
      </p:sp>
      <p:sp>
        <p:nvSpPr>
          <p:cNvPr id="12304" name="Rectangle 16"/>
          <p:cNvSpPr>
            <a:spLocks noChangeArrowheads="1"/>
          </p:cNvSpPr>
          <p:nvPr/>
        </p:nvSpPr>
        <p:spPr bwMode="auto">
          <a:xfrm>
            <a:off x="6146800" y="414655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25</a:t>
            </a:r>
          </a:p>
        </p:txBody>
      </p:sp>
      <p:sp>
        <p:nvSpPr>
          <p:cNvPr id="12305" name="Line 17"/>
          <p:cNvSpPr>
            <a:spLocks noChangeShapeType="1"/>
          </p:cNvSpPr>
          <p:nvPr/>
        </p:nvSpPr>
        <p:spPr bwMode="auto">
          <a:xfrm flipH="1">
            <a:off x="3641725" y="3382963"/>
            <a:ext cx="579438" cy="700087"/>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12306" name="Line 18"/>
          <p:cNvSpPr>
            <a:spLocks noChangeShapeType="1"/>
          </p:cNvSpPr>
          <p:nvPr/>
        </p:nvSpPr>
        <p:spPr bwMode="auto">
          <a:xfrm>
            <a:off x="4876800" y="3413125"/>
            <a:ext cx="593725" cy="655638"/>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2307" name="Rectangle 19"/>
          <p:cNvSpPr>
            <a:spLocks noChangeArrowheads="1"/>
          </p:cNvSpPr>
          <p:nvPr/>
        </p:nvSpPr>
        <p:spPr bwMode="auto">
          <a:xfrm>
            <a:off x="3684588" y="4157663"/>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6</a:t>
            </a:r>
          </a:p>
        </p:txBody>
      </p:sp>
      <p:sp>
        <p:nvSpPr>
          <p:cNvPr id="12308" name="Rectangle 20"/>
          <p:cNvSpPr>
            <a:spLocks noChangeArrowheads="1"/>
          </p:cNvSpPr>
          <p:nvPr/>
        </p:nvSpPr>
        <p:spPr bwMode="auto">
          <a:xfrm>
            <a:off x="2465388" y="4157663"/>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a:t>
            </a:r>
          </a:p>
        </p:txBody>
      </p:sp>
      <p:sp>
        <p:nvSpPr>
          <p:cNvPr id="12309" name="Rectangle 21"/>
          <p:cNvSpPr>
            <a:spLocks noChangeArrowheads="1"/>
          </p:cNvSpPr>
          <p:nvPr/>
        </p:nvSpPr>
        <p:spPr bwMode="auto">
          <a:xfrm>
            <a:off x="3060700" y="415925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a:t>
            </a:r>
          </a:p>
        </p:txBody>
      </p:sp>
      <p:sp>
        <p:nvSpPr>
          <p:cNvPr id="12310" name="Rectangle 22"/>
          <p:cNvSpPr>
            <a:spLocks noChangeArrowheads="1"/>
          </p:cNvSpPr>
          <p:nvPr/>
        </p:nvSpPr>
        <p:spPr bwMode="auto">
          <a:xfrm>
            <a:off x="6777038" y="414655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28</a:t>
            </a:r>
          </a:p>
        </p:txBody>
      </p:sp>
      <p:sp>
        <p:nvSpPr>
          <p:cNvPr id="12311" name="Rectangle 23"/>
          <p:cNvSpPr>
            <a:spLocks noChangeArrowheads="1"/>
          </p:cNvSpPr>
          <p:nvPr/>
        </p:nvSpPr>
        <p:spPr bwMode="auto">
          <a:xfrm>
            <a:off x="5510213" y="4160838"/>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14</a:t>
            </a:r>
          </a:p>
        </p:txBody>
      </p:sp>
      <p:sp>
        <p:nvSpPr>
          <p:cNvPr id="12312" name="Rectangle 24" descr="Light upward diagonal"/>
          <p:cNvSpPr>
            <a:spLocks noChangeArrowheads="1"/>
          </p:cNvSpPr>
          <p:nvPr/>
        </p:nvSpPr>
        <p:spPr bwMode="auto">
          <a:xfrm>
            <a:off x="7373938" y="4146550"/>
            <a:ext cx="533400" cy="533400"/>
          </a:xfrm>
          <a:prstGeom prst="rect">
            <a:avLst/>
          </a:prstGeom>
          <a:pattFill prst="ltUpDiag">
            <a:fgClr>
              <a:schemeClr val="accent1"/>
            </a:fgClr>
            <a:bgClr>
              <a:srgbClr val="FFFFFF"/>
            </a:bgClr>
          </a:patt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28</a:t>
            </a:r>
          </a:p>
        </p:txBody>
      </p:sp>
      <p:sp>
        <p:nvSpPr>
          <p:cNvPr id="12313" name="Rectangle 25"/>
          <p:cNvSpPr>
            <a:spLocks noChangeArrowheads="1"/>
          </p:cNvSpPr>
          <p:nvPr/>
        </p:nvSpPr>
        <p:spPr bwMode="auto">
          <a:xfrm>
            <a:off x="6146800" y="4149725"/>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17</a:t>
            </a:r>
          </a:p>
        </p:txBody>
      </p:sp>
      <p:sp>
        <p:nvSpPr>
          <p:cNvPr id="12314" name="Line 26"/>
          <p:cNvSpPr>
            <a:spLocks noChangeShapeType="1"/>
          </p:cNvSpPr>
          <p:nvPr/>
        </p:nvSpPr>
        <p:spPr bwMode="auto">
          <a:xfrm>
            <a:off x="5516563" y="3398838"/>
            <a:ext cx="1814512" cy="655637"/>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294"/>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293"/>
                                        </p:tgtEl>
                                        <p:attrNameLst>
                                          <p:attrName>style.visibility</p:attrName>
                                        </p:attrNameLst>
                                      </p:cBhvr>
                                      <p:to>
                                        <p:strVal val="visible"/>
                                      </p:to>
                                    </p:set>
                                  </p:childTnLst>
                                </p:cTn>
                              </p:par>
                            </p:childTnLst>
                          </p:cTn>
                        </p:par>
                        <p:par>
                          <p:cTn id="10" fill="hold">
                            <p:stCondLst>
                              <p:cond delay="0"/>
                            </p:stCondLst>
                            <p:childTnLst>
                              <p:par>
                                <p:cTn id="11" presetID="63" presetClass="path" presetSubtype="0" accel="50000" decel="50000" fill="hold" grpId="0" nodeType="afterEffect">
                                  <p:stCondLst>
                                    <p:cond delay="0"/>
                                  </p:stCondLst>
                                  <p:childTnLst>
                                    <p:animMotion origin="layout" path="M 0.00017 1.48148E-6 L 0.06892 1.48148E-6 " pathEditMode="relative" rAng="0" ptsTypes="AA">
                                      <p:cBhvr>
                                        <p:cTn id="12" dur="2000" fill="hold"/>
                                        <p:tgtEl>
                                          <p:spTgt spid="12304"/>
                                        </p:tgtEl>
                                        <p:attrNameLst>
                                          <p:attrName>ppt_x</p:attrName>
                                          <p:attrName>ppt_y</p:attrName>
                                        </p:attrNameLst>
                                      </p:cBhvr>
                                      <p:rCtr x="34" y="0"/>
                                    </p:animMotion>
                                  </p:childTnLst>
                                </p:cTn>
                              </p:par>
                              <p:par>
                                <p:cTn id="13" presetID="63" presetClass="path" presetSubtype="0" accel="50000" decel="50000" fill="hold" grpId="0" nodeType="withEffect">
                                  <p:stCondLst>
                                    <p:cond delay="0"/>
                                  </p:stCondLst>
                                  <p:childTnLst>
                                    <p:animMotion origin="layout" path="M -2.5E-6 1.48148E-6 L 0.06563 1.48148E-6 " pathEditMode="relative" rAng="0" ptsTypes="AA">
                                      <p:cBhvr>
                                        <p:cTn id="14" dur="2000" fill="hold"/>
                                        <p:tgtEl>
                                          <p:spTgt spid="12310"/>
                                        </p:tgtEl>
                                        <p:attrNameLst>
                                          <p:attrName>ppt_x</p:attrName>
                                          <p:attrName>ppt_y</p:attrName>
                                        </p:attrNameLst>
                                      </p:cBhvr>
                                      <p:rCtr x="33" y="0"/>
                                    </p:animMotion>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2312"/>
                                        </p:tgtEl>
                                        <p:attrNameLst>
                                          <p:attrName>style.visibility</p:attrName>
                                        </p:attrNameLst>
                                      </p:cBhvr>
                                      <p:to>
                                        <p:strVal val="visible"/>
                                      </p:to>
                                    </p:set>
                                  </p:childTnLst>
                                </p:cTn>
                              </p:par>
                            </p:childTnLst>
                          </p:cTn>
                        </p:par>
                        <p:par>
                          <p:cTn id="18" fill="hold">
                            <p:stCondLst>
                              <p:cond delay="2000"/>
                            </p:stCondLst>
                            <p:childTnLst>
                              <p:par>
                                <p:cTn id="19" presetID="2" presetClass="entr" presetSubtype="1" fill="hold" grpId="0" nodeType="afterEffect">
                                  <p:stCondLst>
                                    <p:cond delay="0"/>
                                  </p:stCondLst>
                                  <p:childTnLst>
                                    <p:set>
                                      <p:cBhvr>
                                        <p:cTn id="20" dur="1" fill="hold">
                                          <p:stCondLst>
                                            <p:cond delay="0"/>
                                          </p:stCondLst>
                                        </p:cTn>
                                        <p:tgtEl>
                                          <p:spTgt spid="12313"/>
                                        </p:tgtEl>
                                        <p:attrNameLst>
                                          <p:attrName>style.visibility</p:attrName>
                                        </p:attrNameLst>
                                      </p:cBhvr>
                                      <p:to>
                                        <p:strVal val="visible"/>
                                      </p:to>
                                    </p:set>
                                    <p:anim calcmode="lin" valueType="num">
                                      <p:cBhvr additive="base">
                                        <p:cTn id="21" dur="500" fill="hold"/>
                                        <p:tgtEl>
                                          <p:spTgt spid="12313"/>
                                        </p:tgtEl>
                                        <p:attrNameLst>
                                          <p:attrName>ppt_x</p:attrName>
                                        </p:attrNameLst>
                                      </p:cBhvr>
                                      <p:tavLst>
                                        <p:tav tm="0">
                                          <p:val>
                                            <p:strVal val="#ppt_x"/>
                                          </p:val>
                                        </p:tav>
                                        <p:tav tm="100000">
                                          <p:val>
                                            <p:strVal val="#ppt_x"/>
                                          </p:val>
                                        </p:tav>
                                      </p:tavLst>
                                    </p:anim>
                                    <p:anim calcmode="lin" valueType="num">
                                      <p:cBhvr additive="base">
                                        <p:cTn id="22" dur="500" fill="hold"/>
                                        <p:tgtEl>
                                          <p:spTgt spid="12313"/>
                                        </p:tgtEl>
                                        <p:attrNameLst>
                                          <p:attrName>ppt_y</p:attrName>
                                        </p:attrNameLst>
                                      </p:cBhvr>
                                      <p:tavLst>
                                        <p:tav tm="0">
                                          <p:val>
                                            <p:strVal val="0-#ppt_h/2"/>
                                          </p:val>
                                        </p:tav>
                                        <p:tav tm="100000">
                                          <p:val>
                                            <p:strVal val="#ppt_y"/>
                                          </p:val>
                                        </p:tav>
                                      </p:tavLst>
                                    </p:anim>
                                  </p:childTnLst>
                                </p:cTn>
                              </p:par>
                            </p:childTnLst>
                          </p:cTn>
                        </p:par>
                        <p:par>
                          <p:cTn id="23" fill="hold">
                            <p:stCondLst>
                              <p:cond delay="2500"/>
                            </p:stCondLst>
                            <p:childTnLst>
                              <p:par>
                                <p:cTn id="24" presetID="1" presetClass="exit" presetSubtype="0" fill="hold" grpId="0" nodeType="afterEffect">
                                  <p:stCondLst>
                                    <p:cond delay="0"/>
                                  </p:stCondLst>
                                  <p:childTnLst>
                                    <p:set>
                                      <p:cBhvr>
                                        <p:cTn id="25" dur="1" fill="hold">
                                          <p:stCondLst>
                                            <p:cond delay="0"/>
                                          </p:stCondLst>
                                        </p:cTn>
                                        <p:tgtEl>
                                          <p:spTgt spid="12300"/>
                                        </p:tgtEl>
                                        <p:attrNameLst>
                                          <p:attrName>style.visibility</p:attrName>
                                        </p:attrNameLst>
                                      </p:cBhvr>
                                      <p:to>
                                        <p:strVal val="hidden"/>
                                      </p:to>
                                    </p:set>
                                  </p:childTnLst>
                                </p:cTn>
                              </p:par>
                            </p:childTnLst>
                          </p:cTn>
                        </p:par>
                        <p:par>
                          <p:cTn id="26" fill="hold">
                            <p:stCondLst>
                              <p:cond delay="2500"/>
                            </p:stCondLst>
                            <p:childTnLst>
                              <p:par>
                                <p:cTn id="27" presetID="1" presetClass="entr" presetSubtype="0" fill="hold" grpId="0" nodeType="afterEffect">
                                  <p:stCondLst>
                                    <p:cond delay="0"/>
                                  </p:stCondLst>
                                  <p:childTnLst>
                                    <p:set>
                                      <p:cBhvr>
                                        <p:cTn id="28" dur="1" fill="hold">
                                          <p:stCondLst>
                                            <p:cond delay="0"/>
                                          </p:stCondLst>
                                        </p:cTn>
                                        <p:tgtEl>
                                          <p:spTgt spid="12292"/>
                                        </p:tgtEl>
                                        <p:attrNameLst>
                                          <p:attrName>style.visibility</p:attrName>
                                        </p:attrNameLst>
                                      </p:cBhvr>
                                      <p:to>
                                        <p:strVal val="visible"/>
                                      </p:to>
                                    </p:se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12290"/>
                                        </p:tgtEl>
                                        <p:attrNameLst>
                                          <p:attrName>style.visibility</p:attrName>
                                        </p:attrNameLst>
                                      </p:cBhvr>
                                      <p:to>
                                        <p:strVal val="visible"/>
                                      </p:to>
                                    </p:set>
                                  </p:childTnLst>
                                </p:cTn>
                              </p:par>
                            </p:childTnLst>
                          </p:cTn>
                        </p:par>
                        <p:par>
                          <p:cTn id="32" fill="hold">
                            <p:stCondLst>
                              <p:cond delay="2500"/>
                            </p:stCondLst>
                            <p:childTnLst>
                              <p:par>
                                <p:cTn id="33" presetID="1" presetClass="entr" presetSubtype="0" fill="hold" grpId="0" nodeType="afterEffect">
                                  <p:stCondLst>
                                    <p:cond delay="0"/>
                                  </p:stCondLst>
                                  <p:childTnLst>
                                    <p:set>
                                      <p:cBhvr>
                                        <p:cTn id="34" dur="1" fill="hold">
                                          <p:stCondLst>
                                            <p:cond delay="0"/>
                                          </p:stCondLst>
                                        </p:cTn>
                                        <p:tgtEl>
                                          <p:spTgt spid="12291"/>
                                        </p:tgtEl>
                                        <p:attrNameLst>
                                          <p:attrName>style.visibility</p:attrName>
                                        </p:attrNameLst>
                                      </p:cBhvr>
                                      <p:to>
                                        <p:strVal val="visible"/>
                                      </p:to>
                                    </p:set>
                                  </p:childTnLst>
                                </p:cTn>
                              </p:par>
                            </p:childTnLst>
                          </p:cTn>
                        </p:par>
                        <p:par>
                          <p:cTn id="35" fill="hold">
                            <p:stCondLst>
                              <p:cond delay="2500"/>
                            </p:stCondLst>
                            <p:childTnLst>
                              <p:par>
                                <p:cTn id="36" presetID="64" presetClass="path" presetSubtype="0" accel="50000" decel="50000" fill="hold" grpId="1" nodeType="afterEffect">
                                  <p:stCondLst>
                                    <p:cond delay="0"/>
                                  </p:stCondLst>
                                  <p:childTnLst>
                                    <p:animMotion origin="layout" path="M 1.11111E-6 -1.48148E-6 L -0.13663 -0.19768 " pathEditMode="relative" rAng="0" ptsTypes="AA">
                                      <p:cBhvr>
                                        <p:cTn id="37" dur="2000" fill="hold"/>
                                        <p:tgtEl>
                                          <p:spTgt spid="12313"/>
                                        </p:tgtEl>
                                        <p:attrNameLst>
                                          <p:attrName>ppt_x</p:attrName>
                                          <p:attrName>ppt_y</p:attrName>
                                        </p:attrNameLst>
                                      </p:cBhvr>
                                      <p:rCtr x="-68" y="-99"/>
                                    </p:animMotion>
                                  </p:childTnLst>
                                </p:cTn>
                              </p:par>
                            </p:childTnLst>
                          </p:cTn>
                        </p:par>
                        <p:par>
                          <p:cTn id="38" fill="hold">
                            <p:stCondLst>
                              <p:cond delay="4500"/>
                            </p:stCondLst>
                            <p:childTnLst>
                              <p:par>
                                <p:cTn id="39" presetID="1" presetClass="exit" presetSubtype="0" fill="hold" grpId="1" nodeType="afterEffect">
                                  <p:stCondLst>
                                    <p:cond delay="0"/>
                                  </p:stCondLst>
                                  <p:childTnLst>
                                    <p:set>
                                      <p:cBhvr>
                                        <p:cTn id="40" dur="1" fill="hold">
                                          <p:stCondLst>
                                            <p:cond delay="0"/>
                                          </p:stCondLst>
                                        </p:cTn>
                                        <p:tgtEl>
                                          <p:spTgt spid="12293"/>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12291"/>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229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12290" grpId="1" animBg="1"/>
      <p:bldP spid="12291" grpId="0" animBg="1"/>
      <p:bldP spid="12291" grpId="1" animBg="1"/>
      <p:bldP spid="12292" grpId="0" animBg="1"/>
      <p:bldP spid="12293" grpId="0" animBg="1"/>
      <p:bldP spid="12293" grpId="1" animBg="1"/>
      <p:bldP spid="12294" grpId="0" animBg="1"/>
      <p:bldP spid="12300" grpId="0" animBg="1"/>
      <p:bldP spid="12304" grpId="0" animBg="1"/>
      <p:bldP spid="12310" grpId="0" animBg="1"/>
      <p:bldP spid="12312" grpId="0" animBg="1"/>
      <p:bldP spid="12313" grpId="0" animBg="1"/>
      <p:bldP spid="12313" grpId="1" animBg="1"/>
      <p:bldP spid="123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099175" y="4095750"/>
            <a:ext cx="1323975"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3315" name="Rectangle 3"/>
          <p:cNvSpPr>
            <a:spLocks noChangeArrowheads="1"/>
          </p:cNvSpPr>
          <p:nvPr/>
        </p:nvSpPr>
        <p:spPr bwMode="auto">
          <a:xfrm>
            <a:off x="6105525" y="4084638"/>
            <a:ext cx="1951038"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3316" name="Rectangle 4"/>
          <p:cNvSpPr>
            <a:spLocks noChangeArrowheads="1"/>
          </p:cNvSpPr>
          <p:nvPr/>
        </p:nvSpPr>
        <p:spPr bwMode="auto">
          <a:xfrm>
            <a:off x="6102350" y="4095750"/>
            <a:ext cx="2589213"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3317" name="Rectangle 5"/>
          <p:cNvSpPr>
            <a:spLocks noChangeArrowheads="1"/>
          </p:cNvSpPr>
          <p:nvPr/>
        </p:nvSpPr>
        <p:spPr bwMode="auto">
          <a:xfrm>
            <a:off x="4198938" y="4098925"/>
            <a:ext cx="1323975"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3318" name="Rectangle 6"/>
          <p:cNvSpPr>
            <a:spLocks noChangeArrowheads="1"/>
          </p:cNvSpPr>
          <p:nvPr/>
        </p:nvSpPr>
        <p:spPr bwMode="auto">
          <a:xfrm>
            <a:off x="3836988" y="4095750"/>
            <a:ext cx="1874837"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3319" name="Rectangle 7"/>
          <p:cNvSpPr>
            <a:spLocks noChangeArrowheads="1"/>
          </p:cNvSpPr>
          <p:nvPr/>
        </p:nvSpPr>
        <p:spPr bwMode="auto">
          <a:xfrm>
            <a:off x="1023938" y="4094163"/>
            <a:ext cx="2589212"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3320" name="Rectangle 8"/>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Constructing a B-tree (contd.)</a:t>
            </a:r>
          </a:p>
        </p:txBody>
      </p:sp>
      <p:sp>
        <p:nvSpPr>
          <p:cNvPr id="13321" name="Text Box 9"/>
          <p:cNvSpPr txBox="1">
            <a:spLocks noChangeArrowheads="1"/>
          </p:cNvSpPr>
          <p:nvPr/>
        </p:nvSpPr>
        <p:spPr bwMode="auto">
          <a:xfrm>
            <a:off x="760413" y="1562100"/>
            <a:ext cx="7834312"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pitchFamily="18" charset="0"/>
              </a:rPr>
              <a:t>7, 52, 16, 48 get added to the leaf nodes</a:t>
            </a:r>
          </a:p>
        </p:txBody>
      </p:sp>
      <p:sp>
        <p:nvSpPr>
          <p:cNvPr id="13322" name="Text Box 10"/>
          <p:cNvSpPr txBox="1">
            <a:spLocks noChangeArrowheads="1"/>
          </p:cNvSpPr>
          <p:nvPr/>
        </p:nvSpPr>
        <p:spPr bwMode="auto">
          <a:xfrm rot="-5400000">
            <a:off x="-2438400" y="3030538"/>
            <a:ext cx="5689600" cy="431800"/>
          </a:xfrm>
          <a:prstGeom prst="rect">
            <a:avLst/>
          </a:prstGeom>
          <a:noFill/>
          <a:ln w="12700">
            <a:solidFill>
              <a:schemeClr val="folHlink"/>
            </a:solidFill>
            <a:miter lim="800000"/>
            <a:headEnd type="none" w="sm" len="sm"/>
            <a:tailEnd type="none" w="sm" len="sm"/>
          </a:ln>
          <a:effectLst/>
        </p:spPr>
        <p:txBody>
          <a:bodyPr vert="eaVert">
            <a:spAutoFit/>
          </a:bodyPr>
          <a:lstStyle/>
          <a:p>
            <a:pPr algn="r">
              <a:lnSpc>
                <a:spcPct val="90000"/>
              </a:lnSpc>
              <a:spcBef>
                <a:spcPct val="20000"/>
              </a:spcBef>
            </a:pPr>
            <a:r>
              <a:rPr lang="en-US" sz="2000" b="1">
                <a:solidFill>
                  <a:schemeClr val="folHlink"/>
                </a:solidFill>
                <a:latin typeface="Arial" charset="0"/>
              </a:rPr>
              <a:t>1  12  8  2</a:t>
            </a:r>
            <a:r>
              <a:rPr lang="en-US" sz="2000" b="1">
                <a:latin typeface="Arial" charset="0"/>
              </a:rPr>
              <a:t>  </a:t>
            </a:r>
            <a:r>
              <a:rPr lang="en-US" sz="2000" b="1">
                <a:solidFill>
                  <a:schemeClr val="folHlink"/>
                </a:solidFill>
                <a:latin typeface="Arial" charset="0"/>
              </a:rPr>
              <a:t>25</a:t>
            </a:r>
            <a:r>
              <a:rPr lang="en-US" sz="2000" b="1">
                <a:latin typeface="Arial" charset="0"/>
              </a:rPr>
              <a:t>  </a:t>
            </a:r>
            <a:r>
              <a:rPr lang="en-US" sz="2000" b="1">
                <a:solidFill>
                  <a:schemeClr val="folHlink"/>
                </a:solidFill>
                <a:latin typeface="Arial" charset="0"/>
              </a:rPr>
              <a:t>6  14  28  17  </a:t>
            </a:r>
            <a:r>
              <a:rPr lang="en-US" sz="2000" b="1">
                <a:latin typeface="Arial" charset="0"/>
              </a:rPr>
              <a:t>7  52  16  48</a:t>
            </a:r>
            <a:r>
              <a:rPr lang="en-US" sz="2000" b="1">
                <a:solidFill>
                  <a:schemeClr val="folHlink"/>
                </a:solidFill>
                <a:latin typeface="Arial" charset="0"/>
              </a:rPr>
              <a:t>  68  3  26  29  53  55  45</a:t>
            </a:r>
          </a:p>
        </p:txBody>
      </p:sp>
      <p:sp>
        <p:nvSpPr>
          <p:cNvPr id="13323" name="Rectangle 11"/>
          <p:cNvSpPr>
            <a:spLocks noChangeArrowheads="1"/>
          </p:cNvSpPr>
          <p:nvPr/>
        </p:nvSpPr>
        <p:spPr bwMode="auto">
          <a:xfrm>
            <a:off x="4206875" y="2719388"/>
            <a:ext cx="1323975"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3324" name="Rectangle 12"/>
          <p:cNvSpPr>
            <a:spLocks noChangeArrowheads="1"/>
          </p:cNvSpPr>
          <p:nvPr/>
        </p:nvSpPr>
        <p:spPr bwMode="auto">
          <a:xfrm>
            <a:off x="1671638" y="4097338"/>
            <a:ext cx="1951037"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3325" name="Rectangle 13"/>
          <p:cNvSpPr>
            <a:spLocks noChangeArrowheads="1"/>
          </p:cNvSpPr>
          <p:nvPr/>
        </p:nvSpPr>
        <p:spPr bwMode="auto">
          <a:xfrm>
            <a:off x="4206875" y="2717800"/>
            <a:ext cx="65405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3326" name="Rectangle 14"/>
          <p:cNvSpPr>
            <a:spLocks noChangeArrowheads="1"/>
          </p:cNvSpPr>
          <p:nvPr/>
        </p:nvSpPr>
        <p:spPr bwMode="auto">
          <a:xfrm>
            <a:off x="4297363" y="4194175"/>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12</a:t>
            </a:r>
          </a:p>
        </p:txBody>
      </p:sp>
      <p:sp>
        <p:nvSpPr>
          <p:cNvPr id="13327" name="Rectangle 15"/>
          <p:cNvSpPr>
            <a:spLocks noChangeArrowheads="1"/>
          </p:cNvSpPr>
          <p:nvPr/>
        </p:nvSpPr>
        <p:spPr bwMode="auto">
          <a:xfrm>
            <a:off x="4264025" y="2789238"/>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8</a:t>
            </a:r>
          </a:p>
        </p:txBody>
      </p:sp>
      <p:sp>
        <p:nvSpPr>
          <p:cNvPr id="13328" name="Rectangle 16"/>
          <p:cNvSpPr>
            <a:spLocks noChangeArrowheads="1"/>
          </p:cNvSpPr>
          <p:nvPr/>
        </p:nvSpPr>
        <p:spPr bwMode="auto">
          <a:xfrm>
            <a:off x="6159500" y="4162425"/>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25</a:t>
            </a:r>
          </a:p>
        </p:txBody>
      </p:sp>
      <p:sp>
        <p:nvSpPr>
          <p:cNvPr id="13329" name="Line 17"/>
          <p:cNvSpPr>
            <a:spLocks noChangeShapeType="1"/>
          </p:cNvSpPr>
          <p:nvPr/>
        </p:nvSpPr>
        <p:spPr bwMode="auto">
          <a:xfrm flipH="1">
            <a:off x="2635250" y="3382963"/>
            <a:ext cx="1585913" cy="715962"/>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13330" name="Line 18"/>
          <p:cNvSpPr>
            <a:spLocks noChangeShapeType="1"/>
          </p:cNvSpPr>
          <p:nvPr/>
        </p:nvSpPr>
        <p:spPr bwMode="auto">
          <a:xfrm flipH="1">
            <a:off x="4860925" y="3413125"/>
            <a:ext cx="1588" cy="671513"/>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13331" name="Rectangle 19"/>
          <p:cNvSpPr>
            <a:spLocks noChangeArrowheads="1"/>
          </p:cNvSpPr>
          <p:nvPr/>
        </p:nvSpPr>
        <p:spPr bwMode="auto">
          <a:xfrm>
            <a:off x="2998788" y="4170363"/>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6</a:t>
            </a:r>
          </a:p>
        </p:txBody>
      </p:sp>
      <p:sp>
        <p:nvSpPr>
          <p:cNvPr id="13332" name="Rectangle 20"/>
          <p:cNvSpPr>
            <a:spLocks noChangeArrowheads="1"/>
          </p:cNvSpPr>
          <p:nvPr/>
        </p:nvSpPr>
        <p:spPr bwMode="auto">
          <a:xfrm>
            <a:off x="1778000" y="417195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a:t>
            </a:r>
          </a:p>
        </p:txBody>
      </p:sp>
      <p:sp>
        <p:nvSpPr>
          <p:cNvPr id="13333" name="Rectangle 21"/>
          <p:cNvSpPr>
            <a:spLocks noChangeArrowheads="1"/>
          </p:cNvSpPr>
          <p:nvPr/>
        </p:nvSpPr>
        <p:spPr bwMode="auto">
          <a:xfrm>
            <a:off x="2373313" y="4173538"/>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a:t>
            </a:r>
          </a:p>
        </p:txBody>
      </p:sp>
      <p:sp>
        <p:nvSpPr>
          <p:cNvPr id="13334" name="Rectangle 22"/>
          <p:cNvSpPr>
            <a:spLocks noChangeArrowheads="1"/>
          </p:cNvSpPr>
          <p:nvPr/>
        </p:nvSpPr>
        <p:spPr bwMode="auto">
          <a:xfrm>
            <a:off x="6808788" y="4162425"/>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28</a:t>
            </a:r>
          </a:p>
        </p:txBody>
      </p:sp>
      <p:sp>
        <p:nvSpPr>
          <p:cNvPr id="13335" name="Rectangle 23"/>
          <p:cNvSpPr>
            <a:spLocks noChangeArrowheads="1"/>
          </p:cNvSpPr>
          <p:nvPr/>
        </p:nvSpPr>
        <p:spPr bwMode="auto">
          <a:xfrm>
            <a:off x="4905375" y="4194175"/>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14</a:t>
            </a:r>
          </a:p>
        </p:txBody>
      </p:sp>
      <p:sp>
        <p:nvSpPr>
          <p:cNvPr id="13336" name="Rectangle 24"/>
          <p:cNvSpPr>
            <a:spLocks noChangeArrowheads="1"/>
          </p:cNvSpPr>
          <p:nvPr/>
        </p:nvSpPr>
        <p:spPr bwMode="auto">
          <a:xfrm>
            <a:off x="4911725" y="27940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17</a:t>
            </a:r>
          </a:p>
        </p:txBody>
      </p:sp>
      <p:sp>
        <p:nvSpPr>
          <p:cNvPr id="13337" name="Line 25"/>
          <p:cNvSpPr>
            <a:spLocks noChangeShapeType="1"/>
          </p:cNvSpPr>
          <p:nvPr/>
        </p:nvSpPr>
        <p:spPr bwMode="auto">
          <a:xfrm>
            <a:off x="5516563" y="3398838"/>
            <a:ext cx="1250950" cy="701675"/>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13338" name="Rectangle 26"/>
          <p:cNvSpPr>
            <a:spLocks noChangeArrowheads="1"/>
          </p:cNvSpPr>
          <p:nvPr/>
        </p:nvSpPr>
        <p:spPr bwMode="auto">
          <a:xfrm>
            <a:off x="2970213" y="4160838"/>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7</a:t>
            </a:r>
          </a:p>
        </p:txBody>
      </p:sp>
      <p:sp>
        <p:nvSpPr>
          <p:cNvPr id="13339" name="Rectangle 27"/>
          <p:cNvSpPr>
            <a:spLocks noChangeArrowheads="1"/>
          </p:cNvSpPr>
          <p:nvPr/>
        </p:nvSpPr>
        <p:spPr bwMode="auto">
          <a:xfrm>
            <a:off x="7418388" y="4164013"/>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52</a:t>
            </a:r>
          </a:p>
        </p:txBody>
      </p:sp>
      <p:sp>
        <p:nvSpPr>
          <p:cNvPr id="13340" name="Rectangle 28"/>
          <p:cNvSpPr>
            <a:spLocks noChangeArrowheads="1"/>
          </p:cNvSpPr>
          <p:nvPr/>
        </p:nvSpPr>
        <p:spPr bwMode="auto">
          <a:xfrm>
            <a:off x="5089525" y="4194175"/>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16</a:t>
            </a:r>
          </a:p>
        </p:txBody>
      </p:sp>
      <p:sp>
        <p:nvSpPr>
          <p:cNvPr id="13341" name="Rectangle 29"/>
          <p:cNvSpPr>
            <a:spLocks noChangeArrowheads="1"/>
          </p:cNvSpPr>
          <p:nvPr/>
        </p:nvSpPr>
        <p:spPr bwMode="auto">
          <a:xfrm>
            <a:off x="7421563" y="4162425"/>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latin typeface="Arial" charset="0"/>
              </a:rPr>
              <a:t>48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033 0.00046 L -0.07205 0.00046 " pathEditMode="relative" rAng="0" ptsTypes="AA">
                                      <p:cBhvr>
                                        <p:cTn id="6" dur="2000" fill="hold"/>
                                        <p:tgtEl>
                                          <p:spTgt spid="13324"/>
                                        </p:tgtEl>
                                        <p:attrNameLst>
                                          <p:attrName>ppt_x</p:attrName>
                                          <p:attrName>ppt_y</p:attrName>
                                        </p:attrNameLst>
                                      </p:cBhvr>
                                      <p:rCtr x="-34" y="0"/>
                                    </p:animMotion>
                                  </p:childTnLst>
                                </p:cTn>
                              </p:par>
                              <p:par>
                                <p:cTn id="7" presetID="35" presetClass="path" presetSubtype="0" accel="50000" decel="50000" fill="hold" grpId="0" nodeType="withEffect">
                                  <p:stCondLst>
                                    <p:cond delay="0"/>
                                  </p:stCondLst>
                                  <p:childTnLst>
                                    <p:animMotion origin="layout" path="M 3.05556E-6 -7.40741E-7 L -0.07483 0.00093 " pathEditMode="relative" rAng="0" ptsTypes="AA">
                                      <p:cBhvr>
                                        <p:cTn id="8" dur="2000" fill="hold"/>
                                        <p:tgtEl>
                                          <p:spTgt spid="13331"/>
                                        </p:tgtEl>
                                        <p:attrNameLst>
                                          <p:attrName>ppt_x</p:attrName>
                                          <p:attrName>ppt_y</p:attrName>
                                        </p:attrNameLst>
                                      </p:cBhvr>
                                      <p:rCtr x="-38" y="0"/>
                                    </p:animMotion>
                                  </p:childTnLst>
                                </p:cTn>
                              </p:par>
                              <p:par>
                                <p:cTn id="9" presetID="35" presetClass="path" presetSubtype="0" accel="50000" decel="50000" fill="hold" grpId="0" nodeType="withEffect">
                                  <p:stCondLst>
                                    <p:cond delay="0"/>
                                  </p:stCondLst>
                                  <p:childTnLst>
                                    <p:animMotion origin="layout" path="M -0.00625 0.0007 L -0.07274 0.00046 " pathEditMode="relative" rAng="0" ptsTypes="AA">
                                      <p:cBhvr>
                                        <p:cTn id="10" dur="2000" fill="hold"/>
                                        <p:tgtEl>
                                          <p:spTgt spid="13332"/>
                                        </p:tgtEl>
                                        <p:attrNameLst>
                                          <p:attrName>ppt_x</p:attrName>
                                          <p:attrName>ppt_y</p:attrName>
                                        </p:attrNameLst>
                                      </p:cBhvr>
                                      <p:rCtr x="-33" y="0"/>
                                    </p:animMotion>
                                  </p:childTnLst>
                                </p:cTn>
                              </p:par>
                              <p:par>
                                <p:cTn id="11" presetID="35" presetClass="path" presetSubtype="0" accel="50000" decel="50000" fill="hold" grpId="0" nodeType="withEffect">
                                  <p:stCondLst>
                                    <p:cond delay="0"/>
                                  </p:stCondLst>
                                  <p:childTnLst>
                                    <p:animMotion origin="layout" path="M -0.0026 0.00046 L -0.07292 0.0007 " pathEditMode="relative" rAng="0" ptsTypes="AA">
                                      <p:cBhvr>
                                        <p:cTn id="12" dur="2000" fill="hold"/>
                                        <p:tgtEl>
                                          <p:spTgt spid="13333"/>
                                        </p:tgtEl>
                                        <p:attrNameLst>
                                          <p:attrName>ppt_x</p:attrName>
                                          <p:attrName>ppt_y</p:attrName>
                                        </p:attrNameLst>
                                      </p:cBhvr>
                                      <p:rCtr x="-35" y="0"/>
                                    </p:animMotion>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13319"/>
                                        </p:tgtEl>
                                        <p:attrNameLst>
                                          <p:attrName>style.visibility</p:attrName>
                                        </p:attrNameLst>
                                      </p:cBhvr>
                                      <p:to>
                                        <p:strVal val="visible"/>
                                      </p:to>
                                    </p:set>
                                  </p:childTnLst>
                                </p:cTn>
                              </p:par>
                              <p:par>
                                <p:cTn id="16" presetID="1" presetClass="exit" presetSubtype="0" fill="hold" grpId="1" nodeType="withEffect">
                                  <p:stCondLst>
                                    <p:cond delay="0"/>
                                  </p:stCondLst>
                                  <p:childTnLst>
                                    <p:set>
                                      <p:cBhvr>
                                        <p:cTn id="17" dur="1" fill="hold">
                                          <p:stCondLst>
                                            <p:cond delay="0"/>
                                          </p:stCondLst>
                                        </p:cTn>
                                        <p:tgtEl>
                                          <p:spTgt spid="13324"/>
                                        </p:tgtEl>
                                        <p:attrNameLst>
                                          <p:attrName>style.visibility</p:attrName>
                                        </p:attrNameLst>
                                      </p:cBhvr>
                                      <p:to>
                                        <p:strVal val="hidden"/>
                                      </p:to>
                                    </p:set>
                                  </p:childTnLst>
                                </p:cTn>
                              </p:par>
                            </p:childTnLst>
                          </p:cTn>
                        </p:par>
                        <p:par>
                          <p:cTn id="18" fill="hold">
                            <p:stCondLst>
                              <p:cond delay="2000"/>
                            </p:stCondLst>
                            <p:childTnLst>
                              <p:par>
                                <p:cTn id="19" presetID="2" presetClass="entr" presetSubtype="1" fill="hold" grpId="0" nodeType="afterEffect">
                                  <p:stCondLst>
                                    <p:cond delay="0"/>
                                  </p:stCondLst>
                                  <p:childTnLst>
                                    <p:set>
                                      <p:cBhvr>
                                        <p:cTn id="20" dur="1" fill="hold">
                                          <p:stCondLst>
                                            <p:cond delay="0"/>
                                          </p:stCondLst>
                                        </p:cTn>
                                        <p:tgtEl>
                                          <p:spTgt spid="13338"/>
                                        </p:tgtEl>
                                        <p:attrNameLst>
                                          <p:attrName>style.visibility</p:attrName>
                                        </p:attrNameLst>
                                      </p:cBhvr>
                                      <p:to>
                                        <p:strVal val="visible"/>
                                      </p:to>
                                    </p:set>
                                    <p:anim calcmode="lin" valueType="num">
                                      <p:cBhvr additive="base">
                                        <p:cTn id="21" dur="500" fill="hold"/>
                                        <p:tgtEl>
                                          <p:spTgt spid="13338"/>
                                        </p:tgtEl>
                                        <p:attrNameLst>
                                          <p:attrName>ppt_x</p:attrName>
                                        </p:attrNameLst>
                                      </p:cBhvr>
                                      <p:tavLst>
                                        <p:tav tm="0">
                                          <p:val>
                                            <p:strVal val="#ppt_x"/>
                                          </p:val>
                                        </p:tav>
                                        <p:tav tm="100000">
                                          <p:val>
                                            <p:strVal val="#ppt_x"/>
                                          </p:val>
                                        </p:tav>
                                      </p:tavLst>
                                    </p:anim>
                                    <p:anim calcmode="lin" valueType="num">
                                      <p:cBhvr additive="base">
                                        <p:cTn id="22" dur="500" fill="hold"/>
                                        <p:tgtEl>
                                          <p:spTgt spid="13338"/>
                                        </p:tgtEl>
                                        <p:attrNameLst>
                                          <p:attrName>ppt_y</p:attrName>
                                        </p:attrNameLst>
                                      </p:cBhvr>
                                      <p:tavLst>
                                        <p:tav tm="0">
                                          <p:val>
                                            <p:strVal val="0-#ppt_h/2"/>
                                          </p:val>
                                        </p:tav>
                                        <p:tav tm="100000">
                                          <p:val>
                                            <p:strVal val="#ppt_y"/>
                                          </p:val>
                                        </p:tav>
                                      </p:tavLst>
                                    </p:anim>
                                  </p:childTnLst>
                                </p:cTn>
                              </p:par>
                            </p:childTnLst>
                          </p:cTn>
                        </p:par>
                        <p:par>
                          <p:cTn id="23" fill="hold">
                            <p:stCondLst>
                              <p:cond delay="2500"/>
                            </p:stCondLst>
                            <p:childTnLst>
                              <p:par>
                                <p:cTn id="24" presetID="1" presetClass="entr" presetSubtype="0" fill="hold" grpId="0" nodeType="afterEffect">
                                  <p:stCondLst>
                                    <p:cond delay="0"/>
                                  </p:stCondLst>
                                  <p:childTnLst>
                                    <p:set>
                                      <p:cBhvr>
                                        <p:cTn id="25" dur="1" fill="hold">
                                          <p:stCondLst>
                                            <p:cond delay="0"/>
                                          </p:stCondLst>
                                        </p:cTn>
                                        <p:tgtEl>
                                          <p:spTgt spid="13315"/>
                                        </p:tgtEl>
                                        <p:attrNameLst>
                                          <p:attrName>style.visibility</p:attrName>
                                        </p:attrNameLst>
                                      </p:cBhvr>
                                      <p:to>
                                        <p:strVal val="visible"/>
                                      </p:to>
                                    </p:set>
                                  </p:childTnLst>
                                </p:cTn>
                              </p:par>
                            </p:childTnLst>
                          </p:cTn>
                        </p:par>
                        <p:par>
                          <p:cTn id="26" fill="hold">
                            <p:stCondLst>
                              <p:cond delay="2500"/>
                            </p:stCondLst>
                            <p:childTnLst>
                              <p:par>
                                <p:cTn id="27" presetID="2" presetClass="entr" presetSubtype="1" fill="hold" grpId="0" nodeType="afterEffect">
                                  <p:stCondLst>
                                    <p:cond delay="0"/>
                                  </p:stCondLst>
                                  <p:childTnLst>
                                    <p:set>
                                      <p:cBhvr>
                                        <p:cTn id="28" dur="1" fill="hold">
                                          <p:stCondLst>
                                            <p:cond delay="0"/>
                                          </p:stCondLst>
                                        </p:cTn>
                                        <p:tgtEl>
                                          <p:spTgt spid="13339"/>
                                        </p:tgtEl>
                                        <p:attrNameLst>
                                          <p:attrName>style.visibility</p:attrName>
                                        </p:attrNameLst>
                                      </p:cBhvr>
                                      <p:to>
                                        <p:strVal val="visible"/>
                                      </p:to>
                                    </p:set>
                                    <p:anim calcmode="lin" valueType="num">
                                      <p:cBhvr additive="base">
                                        <p:cTn id="29" dur="500" fill="hold"/>
                                        <p:tgtEl>
                                          <p:spTgt spid="13339"/>
                                        </p:tgtEl>
                                        <p:attrNameLst>
                                          <p:attrName>ppt_x</p:attrName>
                                        </p:attrNameLst>
                                      </p:cBhvr>
                                      <p:tavLst>
                                        <p:tav tm="0">
                                          <p:val>
                                            <p:strVal val="#ppt_x"/>
                                          </p:val>
                                        </p:tav>
                                        <p:tav tm="100000">
                                          <p:val>
                                            <p:strVal val="#ppt_x"/>
                                          </p:val>
                                        </p:tav>
                                      </p:tavLst>
                                    </p:anim>
                                    <p:anim calcmode="lin" valueType="num">
                                      <p:cBhvr additive="base">
                                        <p:cTn id="30" dur="500" fill="hold"/>
                                        <p:tgtEl>
                                          <p:spTgt spid="13339"/>
                                        </p:tgtEl>
                                        <p:attrNameLst>
                                          <p:attrName>ppt_y</p:attrName>
                                        </p:attrNameLst>
                                      </p:cBhvr>
                                      <p:tavLst>
                                        <p:tav tm="0">
                                          <p:val>
                                            <p:strVal val="0-#ppt_h/2"/>
                                          </p:val>
                                        </p:tav>
                                        <p:tav tm="100000">
                                          <p:val>
                                            <p:strVal val="#ppt_y"/>
                                          </p:val>
                                        </p:tav>
                                      </p:tavLst>
                                    </p:anim>
                                  </p:childTnLst>
                                </p:cTn>
                              </p:par>
                            </p:childTnLst>
                          </p:cTn>
                        </p:par>
                        <p:par>
                          <p:cTn id="31" fill="hold">
                            <p:stCondLst>
                              <p:cond delay="3000"/>
                            </p:stCondLst>
                            <p:childTnLst>
                              <p:par>
                                <p:cTn id="32" presetID="35" presetClass="path" presetSubtype="0" accel="50000" decel="50000" fill="hold" grpId="0" nodeType="afterEffect">
                                  <p:stCondLst>
                                    <p:cond delay="0"/>
                                  </p:stCondLst>
                                  <p:childTnLst>
                                    <p:animMotion origin="layout" path="M -1.66667E-6 -1.48148E-6 L -0.03993 -0.00023 " pathEditMode="relative" rAng="0" ptsTypes="AA">
                                      <p:cBhvr>
                                        <p:cTn id="33" dur="2000" fill="hold"/>
                                        <p:tgtEl>
                                          <p:spTgt spid="13317"/>
                                        </p:tgtEl>
                                        <p:attrNameLst>
                                          <p:attrName>ppt_x</p:attrName>
                                          <p:attrName>ppt_y</p:attrName>
                                        </p:attrNameLst>
                                      </p:cBhvr>
                                      <p:rCtr x="-20" y="0"/>
                                    </p:animMotion>
                                  </p:childTnLst>
                                </p:cTn>
                              </p:par>
                              <p:par>
                                <p:cTn id="34" presetID="35" presetClass="path" presetSubtype="0" accel="50000" decel="50000" fill="hold" grpId="0" nodeType="withEffect">
                                  <p:stCondLst>
                                    <p:cond delay="0"/>
                                  </p:stCondLst>
                                  <p:childTnLst>
                                    <p:animMotion origin="layout" path="M 3.05556E-6 4.07407E-6 L -0.04601 0.00069 " pathEditMode="relative" rAng="0" ptsTypes="AA">
                                      <p:cBhvr>
                                        <p:cTn id="35" dur="2000" fill="hold"/>
                                        <p:tgtEl>
                                          <p:spTgt spid="13326"/>
                                        </p:tgtEl>
                                        <p:attrNameLst>
                                          <p:attrName>ppt_x</p:attrName>
                                          <p:attrName>ppt_y</p:attrName>
                                        </p:attrNameLst>
                                      </p:cBhvr>
                                      <p:rCtr x="-23" y="0"/>
                                    </p:animMotion>
                                  </p:childTnLst>
                                </p:cTn>
                              </p:par>
                              <p:par>
                                <p:cTn id="36" presetID="35" presetClass="path" presetSubtype="0" accel="50000" decel="50000" fill="hold" grpId="0" nodeType="withEffect">
                                  <p:stCondLst>
                                    <p:cond delay="0"/>
                                  </p:stCondLst>
                                  <p:childTnLst>
                                    <p:animMotion origin="layout" path="M 1.94444E-6 7.40741E-7 L -0.04827 -0.00023 " pathEditMode="relative" rAng="0" ptsTypes="AA">
                                      <p:cBhvr>
                                        <p:cTn id="37" dur="2000" fill="hold"/>
                                        <p:tgtEl>
                                          <p:spTgt spid="13335"/>
                                        </p:tgtEl>
                                        <p:attrNameLst>
                                          <p:attrName>ppt_x</p:attrName>
                                          <p:attrName>ppt_y</p:attrName>
                                        </p:attrNameLst>
                                      </p:cBhvr>
                                      <p:rCtr x="-24" y="0"/>
                                    </p:animMotion>
                                  </p:childTnLst>
                                </p:cTn>
                              </p:par>
                            </p:childTnLst>
                          </p:cTn>
                        </p:par>
                        <p:par>
                          <p:cTn id="38" fill="hold">
                            <p:stCondLst>
                              <p:cond delay="5000"/>
                            </p:stCondLst>
                            <p:childTnLst>
                              <p:par>
                                <p:cTn id="39" presetID="1" presetClass="entr" presetSubtype="0" fill="hold" grpId="0" nodeType="afterEffect">
                                  <p:stCondLst>
                                    <p:cond delay="0"/>
                                  </p:stCondLst>
                                  <p:childTnLst>
                                    <p:set>
                                      <p:cBhvr>
                                        <p:cTn id="40" dur="1" fill="hold">
                                          <p:stCondLst>
                                            <p:cond delay="0"/>
                                          </p:stCondLst>
                                        </p:cTn>
                                        <p:tgtEl>
                                          <p:spTgt spid="13318"/>
                                        </p:tgtEl>
                                        <p:attrNameLst>
                                          <p:attrName>style.visibility</p:attrName>
                                        </p:attrNameLst>
                                      </p:cBhvr>
                                      <p:to>
                                        <p:strVal val="visible"/>
                                      </p:to>
                                    </p:set>
                                  </p:childTnLst>
                                </p:cTn>
                              </p:par>
                            </p:childTnLst>
                          </p:cTn>
                        </p:par>
                        <p:par>
                          <p:cTn id="41" fill="hold">
                            <p:stCondLst>
                              <p:cond delay="5000"/>
                            </p:stCondLst>
                            <p:childTnLst>
                              <p:par>
                                <p:cTn id="42" presetID="2" presetClass="entr" presetSubtype="1" fill="hold" grpId="0" nodeType="afterEffect">
                                  <p:stCondLst>
                                    <p:cond delay="0"/>
                                  </p:stCondLst>
                                  <p:childTnLst>
                                    <p:set>
                                      <p:cBhvr>
                                        <p:cTn id="43" dur="1" fill="hold">
                                          <p:stCondLst>
                                            <p:cond delay="0"/>
                                          </p:stCondLst>
                                        </p:cTn>
                                        <p:tgtEl>
                                          <p:spTgt spid="13340"/>
                                        </p:tgtEl>
                                        <p:attrNameLst>
                                          <p:attrName>style.visibility</p:attrName>
                                        </p:attrNameLst>
                                      </p:cBhvr>
                                      <p:to>
                                        <p:strVal val="visible"/>
                                      </p:to>
                                    </p:set>
                                    <p:anim calcmode="lin" valueType="num">
                                      <p:cBhvr additive="base">
                                        <p:cTn id="44" dur="500" fill="hold"/>
                                        <p:tgtEl>
                                          <p:spTgt spid="13340"/>
                                        </p:tgtEl>
                                        <p:attrNameLst>
                                          <p:attrName>ppt_x</p:attrName>
                                        </p:attrNameLst>
                                      </p:cBhvr>
                                      <p:tavLst>
                                        <p:tav tm="0">
                                          <p:val>
                                            <p:strVal val="#ppt_x"/>
                                          </p:val>
                                        </p:tav>
                                        <p:tav tm="100000">
                                          <p:val>
                                            <p:strVal val="#ppt_x"/>
                                          </p:val>
                                        </p:tav>
                                      </p:tavLst>
                                    </p:anim>
                                    <p:anim calcmode="lin" valueType="num">
                                      <p:cBhvr additive="base">
                                        <p:cTn id="45" dur="500" fill="hold"/>
                                        <p:tgtEl>
                                          <p:spTgt spid="13340"/>
                                        </p:tgtEl>
                                        <p:attrNameLst>
                                          <p:attrName>ppt_y</p:attrName>
                                        </p:attrNameLst>
                                      </p:cBhvr>
                                      <p:tavLst>
                                        <p:tav tm="0">
                                          <p:val>
                                            <p:strVal val="0-#ppt_h/2"/>
                                          </p:val>
                                        </p:tav>
                                        <p:tav tm="100000">
                                          <p:val>
                                            <p:strVal val="#ppt_y"/>
                                          </p:val>
                                        </p:tav>
                                      </p:tavLst>
                                    </p:anim>
                                  </p:childTnLst>
                                </p:cTn>
                              </p:par>
                            </p:childTnLst>
                          </p:cTn>
                        </p:par>
                        <p:par>
                          <p:cTn id="46" fill="hold">
                            <p:stCondLst>
                              <p:cond delay="5500"/>
                            </p:stCondLst>
                            <p:childTnLst>
                              <p:par>
                                <p:cTn id="47" presetID="1" presetClass="entr" presetSubtype="0" fill="hold" grpId="0" nodeType="afterEffect">
                                  <p:stCondLst>
                                    <p:cond delay="0"/>
                                  </p:stCondLst>
                                  <p:childTnLst>
                                    <p:set>
                                      <p:cBhvr>
                                        <p:cTn id="48" dur="1" fill="hold">
                                          <p:stCondLst>
                                            <p:cond delay="0"/>
                                          </p:stCondLst>
                                        </p:cTn>
                                        <p:tgtEl>
                                          <p:spTgt spid="13316"/>
                                        </p:tgtEl>
                                        <p:attrNameLst>
                                          <p:attrName>style.visibility</p:attrName>
                                        </p:attrNameLst>
                                      </p:cBhvr>
                                      <p:to>
                                        <p:strVal val="visible"/>
                                      </p:to>
                                    </p:set>
                                  </p:childTnLst>
                                </p:cTn>
                              </p:par>
                            </p:childTnLst>
                          </p:cTn>
                        </p:par>
                        <p:par>
                          <p:cTn id="49" fill="hold">
                            <p:stCondLst>
                              <p:cond delay="5500"/>
                            </p:stCondLst>
                            <p:childTnLst>
                              <p:par>
                                <p:cTn id="50" presetID="63" presetClass="path" presetSubtype="0" accel="50000" decel="50000" fill="hold" grpId="1" nodeType="afterEffect">
                                  <p:stCondLst>
                                    <p:cond delay="0"/>
                                  </p:stCondLst>
                                  <p:childTnLst>
                                    <p:animMotion origin="layout" path="M -1.38889E-6 -4.81481E-6 L 0.06997 -4.81481E-6 " pathEditMode="relative" rAng="0" ptsTypes="AA">
                                      <p:cBhvr>
                                        <p:cTn id="51" dur="2000" fill="hold"/>
                                        <p:tgtEl>
                                          <p:spTgt spid="13339"/>
                                        </p:tgtEl>
                                        <p:attrNameLst>
                                          <p:attrName>ppt_x</p:attrName>
                                          <p:attrName>ppt_y</p:attrName>
                                        </p:attrNameLst>
                                      </p:cBhvr>
                                      <p:rCtr x="35" y="0"/>
                                    </p:animMotion>
                                  </p:childTnLst>
                                </p:cTn>
                              </p:par>
                            </p:childTnLst>
                          </p:cTn>
                        </p:par>
                        <p:par>
                          <p:cTn id="52" fill="hold">
                            <p:stCondLst>
                              <p:cond delay="7500"/>
                            </p:stCondLst>
                            <p:childTnLst>
                              <p:par>
                                <p:cTn id="53" presetID="2" presetClass="entr" presetSubtype="1" fill="hold" grpId="0" nodeType="afterEffect">
                                  <p:stCondLst>
                                    <p:cond delay="0"/>
                                  </p:stCondLst>
                                  <p:childTnLst>
                                    <p:set>
                                      <p:cBhvr>
                                        <p:cTn id="54" dur="1" fill="hold">
                                          <p:stCondLst>
                                            <p:cond delay="0"/>
                                          </p:stCondLst>
                                        </p:cTn>
                                        <p:tgtEl>
                                          <p:spTgt spid="13341"/>
                                        </p:tgtEl>
                                        <p:attrNameLst>
                                          <p:attrName>style.visibility</p:attrName>
                                        </p:attrNameLst>
                                      </p:cBhvr>
                                      <p:to>
                                        <p:strVal val="visible"/>
                                      </p:to>
                                    </p:set>
                                    <p:anim calcmode="lin" valueType="num">
                                      <p:cBhvr additive="base">
                                        <p:cTn id="55" dur="500" fill="hold"/>
                                        <p:tgtEl>
                                          <p:spTgt spid="13341"/>
                                        </p:tgtEl>
                                        <p:attrNameLst>
                                          <p:attrName>ppt_x</p:attrName>
                                        </p:attrNameLst>
                                      </p:cBhvr>
                                      <p:tavLst>
                                        <p:tav tm="0">
                                          <p:val>
                                            <p:strVal val="#ppt_x"/>
                                          </p:val>
                                        </p:tav>
                                        <p:tav tm="100000">
                                          <p:val>
                                            <p:strVal val="#ppt_x"/>
                                          </p:val>
                                        </p:tav>
                                      </p:tavLst>
                                    </p:anim>
                                    <p:anim calcmode="lin" valueType="num">
                                      <p:cBhvr additive="base">
                                        <p:cTn id="56" dur="500" fill="hold"/>
                                        <p:tgtEl>
                                          <p:spTgt spid="133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p:bldP spid="13316" grpId="0" animBg="1"/>
      <p:bldP spid="13317" grpId="0" animBg="1"/>
      <p:bldP spid="13318" grpId="0" animBg="1"/>
      <p:bldP spid="13319" grpId="0" animBg="1"/>
      <p:bldP spid="13324" grpId="0" animBg="1"/>
      <p:bldP spid="13324" grpId="1" animBg="1"/>
      <p:bldP spid="13326" grpId="0" animBg="1"/>
      <p:bldP spid="13331" grpId="0" animBg="1"/>
      <p:bldP spid="13332" grpId="0" animBg="1"/>
      <p:bldP spid="13333" grpId="0" animBg="1"/>
      <p:bldP spid="13335" grpId="0" animBg="1"/>
      <p:bldP spid="13338" grpId="0" animBg="1"/>
      <p:bldP spid="13339" grpId="0" animBg="1"/>
      <p:bldP spid="13339" grpId="1" animBg="1"/>
      <p:bldP spid="13340" grpId="0" animBg="1"/>
      <p:bldP spid="133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789863" y="4651375"/>
            <a:ext cx="1050925" cy="5794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39" name="Rectangle 3"/>
          <p:cNvSpPr>
            <a:spLocks noChangeArrowheads="1"/>
          </p:cNvSpPr>
          <p:nvPr/>
        </p:nvSpPr>
        <p:spPr bwMode="auto">
          <a:xfrm>
            <a:off x="6203950" y="4652963"/>
            <a:ext cx="105092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40" name="Rectangle 4"/>
          <p:cNvSpPr>
            <a:spLocks noChangeArrowheads="1"/>
          </p:cNvSpPr>
          <p:nvPr/>
        </p:nvSpPr>
        <p:spPr bwMode="auto">
          <a:xfrm>
            <a:off x="4038600" y="3538538"/>
            <a:ext cx="105092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41" name="Rectangle 5"/>
          <p:cNvSpPr>
            <a:spLocks noChangeArrowheads="1"/>
          </p:cNvSpPr>
          <p:nvPr/>
        </p:nvSpPr>
        <p:spPr bwMode="auto">
          <a:xfrm>
            <a:off x="4038600" y="3543300"/>
            <a:ext cx="1524000" cy="5794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42" name="Rectangle 6"/>
          <p:cNvSpPr>
            <a:spLocks noChangeArrowheads="1"/>
          </p:cNvSpPr>
          <p:nvPr/>
        </p:nvSpPr>
        <p:spPr bwMode="auto">
          <a:xfrm>
            <a:off x="6203950" y="4656138"/>
            <a:ext cx="207327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43" name="Rectangle 7"/>
          <p:cNvSpPr>
            <a:spLocks noChangeArrowheads="1"/>
          </p:cNvSpPr>
          <p:nvPr/>
        </p:nvSpPr>
        <p:spPr bwMode="auto">
          <a:xfrm>
            <a:off x="6207125" y="4659313"/>
            <a:ext cx="2636838"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44" name="Rectangle 8"/>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Constructing a B-tree (contd.)</a:t>
            </a:r>
          </a:p>
        </p:txBody>
      </p:sp>
      <p:sp>
        <p:nvSpPr>
          <p:cNvPr id="14345" name="Text Box 9"/>
          <p:cNvSpPr txBox="1">
            <a:spLocks noChangeArrowheads="1"/>
          </p:cNvSpPr>
          <p:nvPr/>
        </p:nvSpPr>
        <p:spPr bwMode="auto">
          <a:xfrm>
            <a:off x="914400" y="1752600"/>
            <a:ext cx="73152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pitchFamily="18" charset="0"/>
              </a:rPr>
              <a:t>Adding 68 causes us to split the right most leaf, promoting 48 to the root</a:t>
            </a:r>
          </a:p>
        </p:txBody>
      </p:sp>
      <p:sp>
        <p:nvSpPr>
          <p:cNvPr id="14346" name="Text Box 10"/>
          <p:cNvSpPr txBox="1">
            <a:spLocks noChangeArrowheads="1"/>
          </p:cNvSpPr>
          <p:nvPr/>
        </p:nvSpPr>
        <p:spPr bwMode="auto">
          <a:xfrm rot="-5400000">
            <a:off x="-2438400" y="3030538"/>
            <a:ext cx="5689600" cy="431800"/>
          </a:xfrm>
          <a:prstGeom prst="rect">
            <a:avLst/>
          </a:prstGeom>
          <a:noFill/>
          <a:ln w="12700">
            <a:solidFill>
              <a:schemeClr val="folHlink"/>
            </a:solidFill>
            <a:miter lim="800000"/>
            <a:headEnd type="none" w="sm" len="sm"/>
            <a:tailEnd type="none" w="sm" len="sm"/>
          </a:ln>
          <a:effectLst/>
        </p:spPr>
        <p:txBody>
          <a:bodyPr vert="eaVert">
            <a:spAutoFit/>
          </a:bodyPr>
          <a:lstStyle/>
          <a:p>
            <a:pPr algn="r">
              <a:lnSpc>
                <a:spcPct val="90000"/>
              </a:lnSpc>
              <a:spcBef>
                <a:spcPct val="20000"/>
              </a:spcBef>
            </a:pPr>
            <a:r>
              <a:rPr lang="en-US" sz="2000" b="1">
                <a:solidFill>
                  <a:schemeClr val="folHlink"/>
                </a:solidFill>
                <a:latin typeface="Arial" charset="0"/>
              </a:rPr>
              <a:t>1  12  8  2</a:t>
            </a:r>
            <a:r>
              <a:rPr lang="en-US" sz="2000" b="1">
                <a:latin typeface="Arial" charset="0"/>
              </a:rPr>
              <a:t>  </a:t>
            </a:r>
            <a:r>
              <a:rPr lang="en-US" sz="2000" b="1">
                <a:solidFill>
                  <a:schemeClr val="folHlink"/>
                </a:solidFill>
                <a:latin typeface="Arial" charset="0"/>
              </a:rPr>
              <a:t>25</a:t>
            </a:r>
            <a:r>
              <a:rPr lang="en-US" sz="2000" b="1">
                <a:latin typeface="Arial" charset="0"/>
              </a:rPr>
              <a:t>  </a:t>
            </a:r>
            <a:r>
              <a:rPr lang="en-US" sz="2000" b="1">
                <a:solidFill>
                  <a:schemeClr val="folHlink"/>
                </a:solidFill>
                <a:latin typeface="Arial" charset="0"/>
              </a:rPr>
              <a:t>6  14  28  17  7  52  16  48  </a:t>
            </a:r>
            <a:r>
              <a:rPr lang="en-US" sz="2000" b="1">
                <a:latin typeface="Arial" charset="0"/>
              </a:rPr>
              <a:t>68</a:t>
            </a:r>
            <a:r>
              <a:rPr lang="en-US" sz="2000" b="1">
                <a:solidFill>
                  <a:schemeClr val="folHlink"/>
                </a:solidFill>
                <a:latin typeface="Arial" charset="0"/>
              </a:rPr>
              <a:t>  3  26  29  53  55  45</a:t>
            </a:r>
          </a:p>
        </p:txBody>
      </p:sp>
      <p:sp>
        <p:nvSpPr>
          <p:cNvPr id="14347" name="Rectangle 11"/>
          <p:cNvSpPr>
            <a:spLocks noChangeArrowheads="1"/>
          </p:cNvSpPr>
          <p:nvPr/>
        </p:nvSpPr>
        <p:spPr bwMode="auto">
          <a:xfrm>
            <a:off x="4097338" y="361473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8</a:t>
            </a:r>
          </a:p>
        </p:txBody>
      </p:sp>
      <p:sp>
        <p:nvSpPr>
          <p:cNvPr id="14348" name="Rectangle 12"/>
          <p:cNvSpPr>
            <a:spLocks noChangeArrowheads="1"/>
          </p:cNvSpPr>
          <p:nvPr/>
        </p:nvSpPr>
        <p:spPr bwMode="auto">
          <a:xfrm>
            <a:off x="4602163" y="361473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17</a:t>
            </a:r>
          </a:p>
        </p:txBody>
      </p:sp>
      <p:sp>
        <p:nvSpPr>
          <p:cNvPr id="14349" name="Rectangle 13"/>
          <p:cNvSpPr>
            <a:spLocks noChangeArrowheads="1"/>
          </p:cNvSpPr>
          <p:nvPr/>
        </p:nvSpPr>
        <p:spPr bwMode="auto">
          <a:xfrm>
            <a:off x="885825" y="4657725"/>
            <a:ext cx="2073275" cy="5794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50" name="Rectangle 14"/>
          <p:cNvSpPr>
            <a:spLocks noChangeArrowheads="1"/>
          </p:cNvSpPr>
          <p:nvPr/>
        </p:nvSpPr>
        <p:spPr bwMode="auto">
          <a:xfrm>
            <a:off x="2457450" y="471805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7</a:t>
            </a:r>
          </a:p>
        </p:txBody>
      </p:sp>
      <p:sp>
        <p:nvSpPr>
          <p:cNvPr id="14351" name="Rectangle 15"/>
          <p:cNvSpPr>
            <a:spLocks noChangeArrowheads="1"/>
          </p:cNvSpPr>
          <p:nvPr/>
        </p:nvSpPr>
        <p:spPr bwMode="auto">
          <a:xfrm>
            <a:off x="1987550" y="471963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6</a:t>
            </a:r>
          </a:p>
        </p:txBody>
      </p:sp>
      <p:sp>
        <p:nvSpPr>
          <p:cNvPr id="14352" name="Rectangle 16"/>
          <p:cNvSpPr>
            <a:spLocks noChangeArrowheads="1"/>
          </p:cNvSpPr>
          <p:nvPr/>
        </p:nvSpPr>
        <p:spPr bwMode="auto">
          <a:xfrm>
            <a:off x="1470025" y="4721225"/>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a:t>
            </a:r>
          </a:p>
        </p:txBody>
      </p:sp>
      <p:sp>
        <p:nvSpPr>
          <p:cNvPr id="14353" name="Rectangle 17"/>
          <p:cNvSpPr>
            <a:spLocks noChangeArrowheads="1"/>
          </p:cNvSpPr>
          <p:nvPr/>
        </p:nvSpPr>
        <p:spPr bwMode="auto">
          <a:xfrm>
            <a:off x="954088" y="472281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a:t>
            </a:r>
          </a:p>
        </p:txBody>
      </p:sp>
      <p:sp>
        <p:nvSpPr>
          <p:cNvPr id="14354" name="Rectangle 18"/>
          <p:cNvSpPr>
            <a:spLocks noChangeArrowheads="1"/>
          </p:cNvSpPr>
          <p:nvPr/>
        </p:nvSpPr>
        <p:spPr bwMode="auto">
          <a:xfrm>
            <a:off x="3779838" y="4684713"/>
            <a:ext cx="1524000"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55" name="Rectangle 19"/>
          <p:cNvSpPr>
            <a:spLocks noChangeArrowheads="1"/>
          </p:cNvSpPr>
          <p:nvPr/>
        </p:nvSpPr>
        <p:spPr bwMode="auto">
          <a:xfrm>
            <a:off x="4830763" y="474345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16</a:t>
            </a:r>
          </a:p>
        </p:txBody>
      </p:sp>
      <p:sp>
        <p:nvSpPr>
          <p:cNvPr id="14356" name="Rectangle 20"/>
          <p:cNvSpPr>
            <a:spLocks noChangeArrowheads="1"/>
          </p:cNvSpPr>
          <p:nvPr/>
        </p:nvSpPr>
        <p:spPr bwMode="auto">
          <a:xfrm>
            <a:off x="4344988" y="474503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14</a:t>
            </a:r>
          </a:p>
        </p:txBody>
      </p:sp>
      <p:sp>
        <p:nvSpPr>
          <p:cNvPr id="14357" name="Rectangle 21"/>
          <p:cNvSpPr>
            <a:spLocks noChangeArrowheads="1"/>
          </p:cNvSpPr>
          <p:nvPr/>
        </p:nvSpPr>
        <p:spPr bwMode="auto">
          <a:xfrm>
            <a:off x="3843338" y="4746625"/>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12</a:t>
            </a:r>
          </a:p>
        </p:txBody>
      </p:sp>
      <p:sp>
        <p:nvSpPr>
          <p:cNvPr id="14358" name="Rectangle 22"/>
          <p:cNvSpPr>
            <a:spLocks noChangeArrowheads="1"/>
          </p:cNvSpPr>
          <p:nvPr/>
        </p:nvSpPr>
        <p:spPr bwMode="auto">
          <a:xfrm>
            <a:off x="7823200" y="471646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52</a:t>
            </a:r>
          </a:p>
        </p:txBody>
      </p:sp>
      <p:sp>
        <p:nvSpPr>
          <p:cNvPr id="14359" name="Rectangle 23"/>
          <p:cNvSpPr>
            <a:spLocks noChangeArrowheads="1"/>
          </p:cNvSpPr>
          <p:nvPr/>
        </p:nvSpPr>
        <p:spPr bwMode="auto">
          <a:xfrm>
            <a:off x="7305675" y="471805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48</a:t>
            </a:r>
          </a:p>
        </p:txBody>
      </p:sp>
      <p:sp>
        <p:nvSpPr>
          <p:cNvPr id="14360" name="Rectangle 24"/>
          <p:cNvSpPr>
            <a:spLocks noChangeArrowheads="1"/>
          </p:cNvSpPr>
          <p:nvPr/>
        </p:nvSpPr>
        <p:spPr bwMode="auto">
          <a:xfrm>
            <a:off x="6788150" y="471963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28</a:t>
            </a:r>
          </a:p>
        </p:txBody>
      </p:sp>
      <p:sp>
        <p:nvSpPr>
          <p:cNvPr id="14361" name="Rectangle 25"/>
          <p:cNvSpPr>
            <a:spLocks noChangeArrowheads="1"/>
          </p:cNvSpPr>
          <p:nvPr/>
        </p:nvSpPr>
        <p:spPr bwMode="auto">
          <a:xfrm>
            <a:off x="6272213" y="4721225"/>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25</a:t>
            </a:r>
          </a:p>
        </p:txBody>
      </p:sp>
      <p:sp>
        <p:nvSpPr>
          <p:cNvPr id="14362" name="Line 26"/>
          <p:cNvSpPr>
            <a:spLocks noChangeShapeType="1"/>
          </p:cNvSpPr>
          <p:nvPr/>
        </p:nvSpPr>
        <p:spPr bwMode="auto">
          <a:xfrm flipH="1">
            <a:off x="1935163" y="4098925"/>
            <a:ext cx="2087562" cy="549275"/>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4363" name="Line 27"/>
          <p:cNvSpPr>
            <a:spLocks noChangeShapeType="1"/>
          </p:cNvSpPr>
          <p:nvPr/>
        </p:nvSpPr>
        <p:spPr bwMode="auto">
          <a:xfrm>
            <a:off x="4556125" y="4114800"/>
            <a:ext cx="0" cy="579438"/>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4364" name="Line 28"/>
          <p:cNvSpPr>
            <a:spLocks noChangeShapeType="1"/>
          </p:cNvSpPr>
          <p:nvPr/>
        </p:nvSpPr>
        <p:spPr bwMode="auto">
          <a:xfrm>
            <a:off x="5089525" y="4130675"/>
            <a:ext cx="2179638" cy="517525"/>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4365" name="Rectangle 29" descr="Light upward diagonal"/>
          <p:cNvSpPr>
            <a:spLocks noChangeArrowheads="1"/>
          </p:cNvSpPr>
          <p:nvPr/>
        </p:nvSpPr>
        <p:spPr bwMode="auto">
          <a:xfrm>
            <a:off x="8342313" y="4721225"/>
            <a:ext cx="412750" cy="441325"/>
          </a:xfrm>
          <a:prstGeom prst="rect">
            <a:avLst/>
          </a:prstGeom>
          <a:pattFill prst="ltUpDiag">
            <a:fgClr>
              <a:schemeClr val="accent1"/>
            </a:fgClr>
            <a:bgClr>
              <a:srgbClr val="FFFFFF"/>
            </a:bgClr>
          </a:patt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68</a:t>
            </a:r>
          </a:p>
        </p:txBody>
      </p:sp>
      <p:sp>
        <p:nvSpPr>
          <p:cNvPr id="14366" name="Line 30"/>
          <p:cNvSpPr>
            <a:spLocks noChangeShapeType="1"/>
          </p:cNvSpPr>
          <p:nvPr/>
        </p:nvSpPr>
        <p:spPr bwMode="auto">
          <a:xfrm>
            <a:off x="5089525" y="4114800"/>
            <a:ext cx="1646238" cy="549275"/>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4367" name="Line 31"/>
          <p:cNvSpPr>
            <a:spLocks noChangeShapeType="1"/>
          </p:cNvSpPr>
          <p:nvPr/>
        </p:nvSpPr>
        <p:spPr bwMode="auto">
          <a:xfrm>
            <a:off x="5562600" y="4114800"/>
            <a:ext cx="2727325" cy="533400"/>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34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4343"/>
                                        </p:tgtEl>
                                        <p:attrNameLst>
                                          <p:attrName>style.visibility</p:attrName>
                                        </p:attrNameLst>
                                      </p:cBhvr>
                                      <p:to>
                                        <p:strVal val="visible"/>
                                      </p:to>
                                    </p:set>
                                  </p:childTnLst>
                                </p:cTn>
                              </p:par>
                            </p:childTnLst>
                          </p:cTn>
                        </p:par>
                        <p:par>
                          <p:cTn id="9" fill="hold">
                            <p:stCondLst>
                              <p:cond delay="0"/>
                            </p:stCondLst>
                            <p:childTnLst>
                              <p:par>
                                <p:cTn id="10" presetID="2" presetClass="entr" presetSubtype="1" fill="hold" grpId="0" nodeType="afterEffect">
                                  <p:stCondLst>
                                    <p:cond delay="0"/>
                                  </p:stCondLst>
                                  <p:childTnLst>
                                    <p:set>
                                      <p:cBhvr>
                                        <p:cTn id="11" dur="1" fill="hold">
                                          <p:stCondLst>
                                            <p:cond delay="0"/>
                                          </p:stCondLst>
                                        </p:cTn>
                                        <p:tgtEl>
                                          <p:spTgt spid="14365"/>
                                        </p:tgtEl>
                                        <p:attrNameLst>
                                          <p:attrName>style.visibility</p:attrName>
                                        </p:attrNameLst>
                                      </p:cBhvr>
                                      <p:to>
                                        <p:strVal val="visible"/>
                                      </p:to>
                                    </p:set>
                                    <p:anim calcmode="lin" valueType="num">
                                      <p:cBhvr additive="base">
                                        <p:cTn id="12" dur="500" fill="hold"/>
                                        <p:tgtEl>
                                          <p:spTgt spid="14365"/>
                                        </p:tgtEl>
                                        <p:attrNameLst>
                                          <p:attrName>ppt_x</p:attrName>
                                        </p:attrNameLst>
                                      </p:cBhvr>
                                      <p:tavLst>
                                        <p:tav tm="0">
                                          <p:val>
                                            <p:strVal val="#ppt_x"/>
                                          </p:val>
                                        </p:tav>
                                        <p:tav tm="100000">
                                          <p:val>
                                            <p:strVal val="#ppt_x"/>
                                          </p:val>
                                        </p:tav>
                                      </p:tavLst>
                                    </p:anim>
                                    <p:anim calcmode="lin" valueType="num">
                                      <p:cBhvr additive="base">
                                        <p:cTn id="13" dur="500" fill="hold"/>
                                        <p:tgtEl>
                                          <p:spTgt spid="14365"/>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4341"/>
                                        </p:tgtEl>
                                        <p:attrNameLst>
                                          <p:attrName>style.visibility</p:attrName>
                                        </p:attrNameLst>
                                      </p:cBhvr>
                                      <p:to>
                                        <p:strVal val="visible"/>
                                      </p:to>
                                    </p:set>
                                  </p:childTnLst>
                                </p:cTn>
                              </p:par>
                            </p:childTnLst>
                          </p:cTn>
                        </p:par>
                        <p:par>
                          <p:cTn id="17" fill="hold">
                            <p:stCondLst>
                              <p:cond delay="500"/>
                            </p:stCondLst>
                            <p:childTnLst>
                              <p:par>
                                <p:cTn id="18" presetID="64" presetClass="path" presetSubtype="0" accel="50000" decel="50000" fill="hold" grpId="0" nodeType="afterEffect">
                                  <p:stCondLst>
                                    <p:cond delay="0"/>
                                  </p:stCondLst>
                                  <p:childTnLst>
                                    <p:animMotion origin="layout" path="M 2.22222E-6 1.11111E-6 L -0.24167 -0.15787 " pathEditMode="relative" rAng="0" ptsTypes="AA">
                                      <p:cBhvr>
                                        <p:cTn id="19" dur="2000" fill="hold"/>
                                        <p:tgtEl>
                                          <p:spTgt spid="14359"/>
                                        </p:tgtEl>
                                        <p:attrNameLst>
                                          <p:attrName>ppt_x</p:attrName>
                                          <p:attrName>ppt_y</p:attrName>
                                        </p:attrNameLst>
                                      </p:cBhvr>
                                      <p:rCtr x="-12100" y="-7900"/>
                                    </p:animMotion>
                                  </p:childTnLst>
                                </p:cTn>
                              </p:par>
                              <p:par>
                                <p:cTn id="20" presetID="10" presetClass="exit" presetSubtype="0" fill="hold" grpId="0" nodeType="withEffect">
                                  <p:stCondLst>
                                    <p:cond delay="0"/>
                                  </p:stCondLst>
                                  <p:childTnLst>
                                    <p:animEffect transition="out" filter="fade">
                                      <p:cBhvr>
                                        <p:cTn id="21" dur="2000"/>
                                        <p:tgtEl>
                                          <p:spTgt spid="14364"/>
                                        </p:tgtEl>
                                      </p:cBhvr>
                                    </p:animEffect>
                                    <p:set>
                                      <p:cBhvr>
                                        <p:cTn id="22" dur="1" fill="hold">
                                          <p:stCondLst>
                                            <p:cond delay="1999"/>
                                          </p:stCondLst>
                                        </p:cTn>
                                        <p:tgtEl>
                                          <p:spTgt spid="1436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2000"/>
                                        <p:tgtEl>
                                          <p:spTgt spid="14343"/>
                                        </p:tgtEl>
                                      </p:cBhvr>
                                    </p:animEffect>
                                    <p:set>
                                      <p:cBhvr>
                                        <p:cTn id="25" dur="1" fill="hold">
                                          <p:stCondLst>
                                            <p:cond delay="1999"/>
                                          </p:stCondLst>
                                        </p:cTn>
                                        <p:tgtEl>
                                          <p:spTgt spid="14343"/>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433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338"/>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43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animBg="1"/>
      <p:bldP spid="14341" grpId="0" animBg="1"/>
      <p:bldP spid="14342" grpId="0" animBg="1"/>
      <p:bldP spid="14343" grpId="0" animBg="1"/>
      <p:bldP spid="14343" grpId="1" animBg="1"/>
      <p:bldP spid="14359" grpId="0" animBg="1"/>
      <p:bldP spid="14364" grpId="0" animBg="1"/>
      <p:bldP spid="14365" grpId="0" animBg="1"/>
      <p:bldP spid="14366" grpId="0" animBg="1"/>
      <p:bldP spid="1436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470150" y="3751263"/>
            <a:ext cx="105092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5363" name="Rectangle 3"/>
          <p:cNvSpPr>
            <a:spLocks noChangeArrowheads="1"/>
          </p:cNvSpPr>
          <p:nvPr/>
        </p:nvSpPr>
        <p:spPr bwMode="auto">
          <a:xfrm>
            <a:off x="884238" y="3754438"/>
            <a:ext cx="105092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5364" name="Rectangle 4"/>
          <p:cNvSpPr>
            <a:spLocks noChangeArrowheads="1"/>
          </p:cNvSpPr>
          <p:nvPr/>
        </p:nvSpPr>
        <p:spPr bwMode="auto">
          <a:xfrm>
            <a:off x="3536950" y="2493963"/>
            <a:ext cx="207327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5365" name="Rectangle 5"/>
          <p:cNvSpPr>
            <a:spLocks noChangeArrowheads="1"/>
          </p:cNvSpPr>
          <p:nvPr/>
        </p:nvSpPr>
        <p:spPr bwMode="auto">
          <a:xfrm>
            <a:off x="889000" y="3760788"/>
            <a:ext cx="2636838"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5366" name="Rectangle 6"/>
          <p:cNvSpPr>
            <a:spLocks noChangeArrowheads="1"/>
          </p:cNvSpPr>
          <p:nvPr/>
        </p:nvSpPr>
        <p:spPr bwMode="auto">
          <a:xfrm>
            <a:off x="1433513" y="3756025"/>
            <a:ext cx="2073275" cy="5794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5367" name="Rectangle 7"/>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Constructing a B-tree (contd.)</a:t>
            </a:r>
          </a:p>
        </p:txBody>
      </p:sp>
      <p:sp>
        <p:nvSpPr>
          <p:cNvPr id="15368" name="Text Box 8"/>
          <p:cNvSpPr txBox="1">
            <a:spLocks noChangeArrowheads="1"/>
          </p:cNvSpPr>
          <p:nvPr/>
        </p:nvSpPr>
        <p:spPr bwMode="auto">
          <a:xfrm>
            <a:off x="914400" y="1752600"/>
            <a:ext cx="73152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pitchFamily="18" charset="0"/>
              </a:rPr>
              <a:t>Adding 3 causes us to split the left most leaf</a:t>
            </a:r>
          </a:p>
        </p:txBody>
      </p:sp>
      <p:sp>
        <p:nvSpPr>
          <p:cNvPr id="15369" name="Text Box 9"/>
          <p:cNvSpPr txBox="1">
            <a:spLocks noChangeArrowheads="1"/>
          </p:cNvSpPr>
          <p:nvPr/>
        </p:nvSpPr>
        <p:spPr bwMode="auto">
          <a:xfrm rot="-5400000">
            <a:off x="-2438400" y="3030538"/>
            <a:ext cx="5689600" cy="431800"/>
          </a:xfrm>
          <a:prstGeom prst="rect">
            <a:avLst/>
          </a:prstGeom>
          <a:noFill/>
          <a:ln w="12700">
            <a:solidFill>
              <a:schemeClr val="folHlink"/>
            </a:solidFill>
            <a:miter lim="800000"/>
            <a:headEnd type="none" w="sm" len="sm"/>
            <a:tailEnd type="none" w="sm" len="sm"/>
          </a:ln>
          <a:effectLst/>
        </p:spPr>
        <p:txBody>
          <a:bodyPr vert="eaVert">
            <a:spAutoFit/>
          </a:bodyPr>
          <a:lstStyle/>
          <a:p>
            <a:pPr algn="r">
              <a:lnSpc>
                <a:spcPct val="90000"/>
              </a:lnSpc>
              <a:spcBef>
                <a:spcPct val="20000"/>
              </a:spcBef>
            </a:pPr>
            <a:r>
              <a:rPr lang="en-US" sz="2000" b="1">
                <a:solidFill>
                  <a:schemeClr val="folHlink"/>
                </a:solidFill>
                <a:latin typeface="Arial" charset="0"/>
              </a:rPr>
              <a:t>1  12  8  2</a:t>
            </a:r>
            <a:r>
              <a:rPr lang="en-US" sz="2000" b="1">
                <a:latin typeface="Arial" charset="0"/>
              </a:rPr>
              <a:t>  </a:t>
            </a:r>
            <a:r>
              <a:rPr lang="en-US" sz="2000" b="1">
                <a:solidFill>
                  <a:schemeClr val="folHlink"/>
                </a:solidFill>
                <a:latin typeface="Arial" charset="0"/>
              </a:rPr>
              <a:t>25</a:t>
            </a:r>
            <a:r>
              <a:rPr lang="en-US" sz="2000" b="1">
                <a:latin typeface="Arial" charset="0"/>
              </a:rPr>
              <a:t>  </a:t>
            </a:r>
            <a:r>
              <a:rPr lang="en-US" sz="2000" b="1">
                <a:solidFill>
                  <a:schemeClr val="folHlink"/>
                </a:solidFill>
                <a:latin typeface="Arial" charset="0"/>
              </a:rPr>
              <a:t>6  14  28  17  7  52  16  48  68  </a:t>
            </a:r>
            <a:r>
              <a:rPr lang="en-US" sz="2000" b="1">
                <a:latin typeface="Arial" charset="0"/>
              </a:rPr>
              <a:t>3</a:t>
            </a:r>
            <a:r>
              <a:rPr lang="en-US" sz="2000" b="1">
                <a:solidFill>
                  <a:schemeClr val="folHlink"/>
                </a:solidFill>
                <a:latin typeface="Arial" charset="0"/>
              </a:rPr>
              <a:t>  26  29  53  55  45</a:t>
            </a:r>
          </a:p>
        </p:txBody>
      </p:sp>
      <p:sp>
        <p:nvSpPr>
          <p:cNvPr id="15370" name="Rectangle 10"/>
          <p:cNvSpPr>
            <a:spLocks noChangeArrowheads="1"/>
          </p:cNvSpPr>
          <p:nvPr/>
        </p:nvSpPr>
        <p:spPr bwMode="auto">
          <a:xfrm>
            <a:off x="4097338" y="2490788"/>
            <a:ext cx="1524000"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5371" name="Rectangle 11"/>
          <p:cNvSpPr>
            <a:spLocks noChangeArrowheads="1"/>
          </p:cNvSpPr>
          <p:nvPr/>
        </p:nvSpPr>
        <p:spPr bwMode="auto">
          <a:xfrm>
            <a:off x="5148263" y="2549525"/>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48</a:t>
            </a:r>
          </a:p>
        </p:txBody>
      </p:sp>
      <p:sp>
        <p:nvSpPr>
          <p:cNvPr id="15372" name="Rectangle 12"/>
          <p:cNvSpPr>
            <a:spLocks noChangeArrowheads="1"/>
          </p:cNvSpPr>
          <p:nvPr/>
        </p:nvSpPr>
        <p:spPr bwMode="auto">
          <a:xfrm>
            <a:off x="4662488" y="255111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17</a:t>
            </a:r>
          </a:p>
        </p:txBody>
      </p:sp>
      <p:sp>
        <p:nvSpPr>
          <p:cNvPr id="15373" name="Rectangle 13"/>
          <p:cNvSpPr>
            <a:spLocks noChangeArrowheads="1"/>
          </p:cNvSpPr>
          <p:nvPr/>
        </p:nvSpPr>
        <p:spPr bwMode="auto">
          <a:xfrm>
            <a:off x="4160838" y="255270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8</a:t>
            </a:r>
          </a:p>
        </p:txBody>
      </p:sp>
      <p:sp>
        <p:nvSpPr>
          <p:cNvPr id="15374" name="Rectangle 14" descr="Light upward diagonal"/>
          <p:cNvSpPr>
            <a:spLocks noChangeArrowheads="1"/>
          </p:cNvSpPr>
          <p:nvPr/>
        </p:nvSpPr>
        <p:spPr bwMode="auto">
          <a:xfrm>
            <a:off x="3005138" y="3803650"/>
            <a:ext cx="412750" cy="441325"/>
          </a:xfrm>
          <a:prstGeom prst="rect">
            <a:avLst/>
          </a:prstGeom>
          <a:pattFill prst="ltUpDiag">
            <a:fgClr>
              <a:schemeClr val="accent1"/>
            </a:fgClr>
            <a:bgClr>
              <a:srgbClr val="FFFFFF"/>
            </a:bgClr>
          </a:patt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7</a:t>
            </a:r>
          </a:p>
        </p:txBody>
      </p:sp>
      <p:sp>
        <p:nvSpPr>
          <p:cNvPr id="15375" name="Rectangle 15"/>
          <p:cNvSpPr>
            <a:spLocks noChangeArrowheads="1"/>
          </p:cNvSpPr>
          <p:nvPr/>
        </p:nvSpPr>
        <p:spPr bwMode="auto">
          <a:xfrm>
            <a:off x="2535238" y="381793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6</a:t>
            </a:r>
          </a:p>
        </p:txBody>
      </p:sp>
      <p:sp>
        <p:nvSpPr>
          <p:cNvPr id="15376" name="Rectangle 16"/>
          <p:cNvSpPr>
            <a:spLocks noChangeArrowheads="1"/>
          </p:cNvSpPr>
          <p:nvPr/>
        </p:nvSpPr>
        <p:spPr bwMode="auto">
          <a:xfrm>
            <a:off x="2017713" y="3819525"/>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a:t>
            </a:r>
          </a:p>
        </p:txBody>
      </p:sp>
      <p:sp>
        <p:nvSpPr>
          <p:cNvPr id="15377" name="Rectangle 17"/>
          <p:cNvSpPr>
            <a:spLocks noChangeArrowheads="1"/>
          </p:cNvSpPr>
          <p:nvPr/>
        </p:nvSpPr>
        <p:spPr bwMode="auto">
          <a:xfrm>
            <a:off x="1501775" y="382111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a:t>
            </a:r>
          </a:p>
        </p:txBody>
      </p:sp>
      <p:sp>
        <p:nvSpPr>
          <p:cNvPr id="15378" name="Rectangle 18"/>
          <p:cNvSpPr>
            <a:spLocks noChangeArrowheads="1"/>
          </p:cNvSpPr>
          <p:nvPr/>
        </p:nvSpPr>
        <p:spPr bwMode="auto">
          <a:xfrm>
            <a:off x="3871913" y="3754438"/>
            <a:ext cx="1524000"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5379" name="Rectangle 19"/>
          <p:cNvSpPr>
            <a:spLocks noChangeArrowheads="1"/>
          </p:cNvSpPr>
          <p:nvPr/>
        </p:nvSpPr>
        <p:spPr bwMode="auto">
          <a:xfrm>
            <a:off x="4922838" y="3813175"/>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16</a:t>
            </a:r>
          </a:p>
        </p:txBody>
      </p:sp>
      <p:sp>
        <p:nvSpPr>
          <p:cNvPr id="15380" name="Rectangle 20"/>
          <p:cNvSpPr>
            <a:spLocks noChangeArrowheads="1"/>
          </p:cNvSpPr>
          <p:nvPr/>
        </p:nvSpPr>
        <p:spPr bwMode="auto">
          <a:xfrm>
            <a:off x="4437063" y="381476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14</a:t>
            </a:r>
          </a:p>
        </p:txBody>
      </p:sp>
      <p:sp>
        <p:nvSpPr>
          <p:cNvPr id="15381" name="Rectangle 21"/>
          <p:cNvSpPr>
            <a:spLocks noChangeArrowheads="1"/>
          </p:cNvSpPr>
          <p:nvPr/>
        </p:nvSpPr>
        <p:spPr bwMode="auto">
          <a:xfrm>
            <a:off x="3935413" y="381635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12</a:t>
            </a:r>
          </a:p>
        </p:txBody>
      </p:sp>
      <p:sp>
        <p:nvSpPr>
          <p:cNvPr id="15382" name="Rectangle 22"/>
          <p:cNvSpPr>
            <a:spLocks noChangeArrowheads="1"/>
          </p:cNvSpPr>
          <p:nvPr/>
        </p:nvSpPr>
        <p:spPr bwMode="auto">
          <a:xfrm>
            <a:off x="5775325" y="3751263"/>
            <a:ext cx="1050925" cy="57943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5383" name="Rectangle 23"/>
          <p:cNvSpPr>
            <a:spLocks noChangeArrowheads="1"/>
          </p:cNvSpPr>
          <p:nvPr/>
        </p:nvSpPr>
        <p:spPr bwMode="auto">
          <a:xfrm>
            <a:off x="5834063" y="382746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25</a:t>
            </a:r>
          </a:p>
        </p:txBody>
      </p:sp>
      <p:sp>
        <p:nvSpPr>
          <p:cNvPr id="15384" name="Rectangle 24"/>
          <p:cNvSpPr>
            <a:spLocks noChangeArrowheads="1"/>
          </p:cNvSpPr>
          <p:nvPr/>
        </p:nvSpPr>
        <p:spPr bwMode="auto">
          <a:xfrm>
            <a:off x="6338888" y="3827463"/>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28</a:t>
            </a:r>
          </a:p>
        </p:txBody>
      </p:sp>
      <p:sp>
        <p:nvSpPr>
          <p:cNvPr id="15385" name="Rectangle 25"/>
          <p:cNvSpPr>
            <a:spLocks noChangeArrowheads="1"/>
          </p:cNvSpPr>
          <p:nvPr/>
        </p:nvSpPr>
        <p:spPr bwMode="auto">
          <a:xfrm>
            <a:off x="7164388" y="3752850"/>
            <a:ext cx="1050925" cy="5794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5386" name="Rectangle 26"/>
          <p:cNvSpPr>
            <a:spLocks noChangeArrowheads="1"/>
          </p:cNvSpPr>
          <p:nvPr/>
        </p:nvSpPr>
        <p:spPr bwMode="auto">
          <a:xfrm>
            <a:off x="7223125" y="382905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52</a:t>
            </a:r>
          </a:p>
        </p:txBody>
      </p:sp>
      <p:sp>
        <p:nvSpPr>
          <p:cNvPr id="15387" name="Rectangle 27"/>
          <p:cNvSpPr>
            <a:spLocks noChangeArrowheads="1"/>
          </p:cNvSpPr>
          <p:nvPr/>
        </p:nvSpPr>
        <p:spPr bwMode="auto">
          <a:xfrm>
            <a:off x="7727950" y="3829050"/>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68</a:t>
            </a:r>
          </a:p>
        </p:txBody>
      </p:sp>
      <p:sp>
        <p:nvSpPr>
          <p:cNvPr id="15388" name="Line 28"/>
          <p:cNvSpPr>
            <a:spLocks noChangeShapeType="1"/>
          </p:cNvSpPr>
          <p:nvPr/>
        </p:nvSpPr>
        <p:spPr bwMode="auto">
          <a:xfrm flipH="1">
            <a:off x="2484438" y="3063875"/>
            <a:ext cx="1600200" cy="685800"/>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5389" name="Line 29"/>
          <p:cNvSpPr>
            <a:spLocks noChangeShapeType="1"/>
          </p:cNvSpPr>
          <p:nvPr/>
        </p:nvSpPr>
        <p:spPr bwMode="auto">
          <a:xfrm>
            <a:off x="4602163" y="3063875"/>
            <a:ext cx="30162" cy="685800"/>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5390" name="Line 30"/>
          <p:cNvSpPr>
            <a:spLocks noChangeShapeType="1"/>
          </p:cNvSpPr>
          <p:nvPr/>
        </p:nvSpPr>
        <p:spPr bwMode="auto">
          <a:xfrm>
            <a:off x="5105400" y="3063875"/>
            <a:ext cx="1189038" cy="685800"/>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5391" name="Line 31"/>
          <p:cNvSpPr>
            <a:spLocks noChangeShapeType="1"/>
          </p:cNvSpPr>
          <p:nvPr/>
        </p:nvSpPr>
        <p:spPr bwMode="auto">
          <a:xfrm>
            <a:off x="5622925" y="3063875"/>
            <a:ext cx="2089150" cy="685800"/>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5392" name="Rectangle 32"/>
          <p:cNvSpPr>
            <a:spLocks noChangeArrowheads="1"/>
          </p:cNvSpPr>
          <p:nvPr/>
        </p:nvSpPr>
        <p:spPr bwMode="auto">
          <a:xfrm>
            <a:off x="2019300" y="3819525"/>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3</a:t>
            </a:r>
          </a:p>
        </p:txBody>
      </p:sp>
      <p:sp>
        <p:nvSpPr>
          <p:cNvPr id="15393" name="Rectangle 33"/>
          <p:cNvSpPr>
            <a:spLocks noChangeArrowheads="1"/>
          </p:cNvSpPr>
          <p:nvPr/>
        </p:nvSpPr>
        <p:spPr bwMode="auto">
          <a:xfrm>
            <a:off x="3008313" y="3805238"/>
            <a:ext cx="412750" cy="4413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400" i="1">
                <a:effectLst>
                  <a:outerShdw blurRad="38100" dist="38100" dir="2700000" algn="tl">
                    <a:srgbClr val="C0C0C0"/>
                  </a:outerShdw>
                </a:effectLst>
                <a:latin typeface="Arial" charset="0"/>
              </a:rPr>
              <a:t>7</a:t>
            </a:r>
          </a:p>
        </p:txBody>
      </p:sp>
      <p:sp>
        <p:nvSpPr>
          <p:cNvPr id="15394" name="Line 34"/>
          <p:cNvSpPr>
            <a:spLocks noChangeShapeType="1"/>
          </p:cNvSpPr>
          <p:nvPr/>
        </p:nvSpPr>
        <p:spPr bwMode="auto">
          <a:xfrm flipH="1">
            <a:off x="1447800" y="3063875"/>
            <a:ext cx="2087563" cy="700088"/>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
        <p:nvSpPr>
          <p:cNvPr id="15395" name="Line 35"/>
          <p:cNvSpPr>
            <a:spLocks noChangeShapeType="1"/>
          </p:cNvSpPr>
          <p:nvPr/>
        </p:nvSpPr>
        <p:spPr bwMode="auto">
          <a:xfrm flipH="1">
            <a:off x="2971800" y="3063875"/>
            <a:ext cx="1112838" cy="685800"/>
          </a:xfrm>
          <a:prstGeom prst="line">
            <a:avLst/>
          </a:prstGeom>
          <a:noFill/>
          <a:ln w="12700">
            <a:solidFill>
              <a:schemeClr val="tx1"/>
            </a:solidFill>
            <a:round/>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5366"/>
                                        </p:tgtEl>
                                        <p:attrNameLst>
                                          <p:attrName>style.visibility</p:attrName>
                                        </p:attrNameLst>
                                      </p:cBhvr>
                                      <p:to>
                                        <p:strVal val="hidden"/>
                                      </p:to>
                                    </p:set>
                                  </p:childTnLst>
                                </p:cTn>
                              </p:par>
                            </p:childTnLst>
                          </p:cTn>
                        </p:par>
                        <p:par>
                          <p:cTn id="9" fill="hold">
                            <p:stCondLst>
                              <p:cond delay="0"/>
                            </p:stCondLst>
                            <p:childTnLst>
                              <p:par>
                                <p:cTn id="10" presetID="35" presetClass="path" presetSubtype="0" accel="50000" decel="50000" fill="hold" grpId="0" nodeType="afterEffect">
                                  <p:stCondLst>
                                    <p:cond delay="0"/>
                                  </p:stCondLst>
                                  <p:childTnLst>
                                    <p:animMotion origin="layout" path="M 4.44444E-6 -1.85185E-6 L -0.0533 -1.85185E-6 " pathEditMode="relative" rAng="0" ptsTypes="AA">
                                      <p:cBhvr>
                                        <p:cTn id="11" dur="2000" fill="hold"/>
                                        <p:tgtEl>
                                          <p:spTgt spid="15377"/>
                                        </p:tgtEl>
                                        <p:attrNameLst>
                                          <p:attrName>ppt_x</p:attrName>
                                          <p:attrName>ppt_y</p:attrName>
                                        </p:attrNameLst>
                                      </p:cBhvr>
                                      <p:rCtr x="-27" y="0"/>
                                    </p:animMotion>
                                  </p:childTnLst>
                                </p:cTn>
                              </p:par>
                              <p:par>
                                <p:cTn id="12" presetID="35" presetClass="path" presetSubtype="0" accel="50000" decel="50000" fill="hold" grpId="0" nodeType="withEffect">
                                  <p:stCondLst>
                                    <p:cond delay="0"/>
                                  </p:stCondLst>
                                  <p:childTnLst>
                                    <p:animMotion origin="layout" path="M -2.77778E-6 -1.85185E-6 L -0.05659 -1.85185E-6 " pathEditMode="relative" rAng="0" ptsTypes="AA">
                                      <p:cBhvr>
                                        <p:cTn id="13" dur="2000" fill="hold"/>
                                        <p:tgtEl>
                                          <p:spTgt spid="15376"/>
                                        </p:tgtEl>
                                        <p:attrNameLst>
                                          <p:attrName>ppt_x</p:attrName>
                                          <p:attrName>ppt_y</p:attrName>
                                        </p:attrNameLst>
                                      </p:cBhvr>
                                      <p:rCtr x="-28" y="0"/>
                                    </p:animMotion>
                                  </p:childTnLst>
                                </p:cTn>
                              </p:par>
                            </p:childTnLst>
                          </p:cTn>
                        </p:par>
                        <p:par>
                          <p:cTn id="14" fill="hold">
                            <p:stCondLst>
                              <p:cond delay="2000"/>
                            </p:stCondLst>
                            <p:childTnLst>
                              <p:par>
                                <p:cTn id="15" presetID="2" presetClass="entr" presetSubtype="1" fill="hold" grpId="0" nodeType="afterEffect">
                                  <p:stCondLst>
                                    <p:cond delay="0"/>
                                  </p:stCondLst>
                                  <p:childTnLst>
                                    <p:set>
                                      <p:cBhvr>
                                        <p:cTn id="16" dur="1" fill="hold">
                                          <p:stCondLst>
                                            <p:cond delay="0"/>
                                          </p:stCondLst>
                                        </p:cTn>
                                        <p:tgtEl>
                                          <p:spTgt spid="15392"/>
                                        </p:tgtEl>
                                        <p:attrNameLst>
                                          <p:attrName>style.visibility</p:attrName>
                                        </p:attrNameLst>
                                      </p:cBhvr>
                                      <p:to>
                                        <p:strVal val="visible"/>
                                      </p:to>
                                    </p:set>
                                    <p:anim calcmode="lin" valueType="num">
                                      <p:cBhvr additive="base">
                                        <p:cTn id="17" dur="500" fill="hold"/>
                                        <p:tgtEl>
                                          <p:spTgt spid="15392"/>
                                        </p:tgtEl>
                                        <p:attrNameLst>
                                          <p:attrName>ppt_x</p:attrName>
                                        </p:attrNameLst>
                                      </p:cBhvr>
                                      <p:tavLst>
                                        <p:tav tm="0">
                                          <p:val>
                                            <p:strVal val="#ppt_x"/>
                                          </p:val>
                                        </p:tav>
                                        <p:tav tm="100000">
                                          <p:val>
                                            <p:strVal val="#ppt_x"/>
                                          </p:val>
                                        </p:tav>
                                      </p:tavLst>
                                    </p:anim>
                                    <p:anim calcmode="lin" valueType="num">
                                      <p:cBhvr additive="base">
                                        <p:cTn id="18" dur="500" fill="hold"/>
                                        <p:tgtEl>
                                          <p:spTgt spid="15392"/>
                                        </p:tgtEl>
                                        <p:attrNameLst>
                                          <p:attrName>ppt_y</p:attrName>
                                        </p:attrNameLst>
                                      </p:cBhvr>
                                      <p:tavLst>
                                        <p:tav tm="0">
                                          <p:val>
                                            <p:strVal val="0-#ppt_h/2"/>
                                          </p:val>
                                        </p:tav>
                                        <p:tav tm="100000">
                                          <p:val>
                                            <p:strVal val="#ppt_y"/>
                                          </p:val>
                                        </p:tav>
                                      </p:tavLst>
                                    </p:anim>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0"/>
                                          </p:stCondLst>
                                        </p:cTn>
                                        <p:tgtEl>
                                          <p:spTgt spid="15374"/>
                                        </p:tgtEl>
                                        <p:attrNameLst>
                                          <p:attrName>style.visibility</p:attrName>
                                        </p:attrNameLst>
                                      </p:cBhvr>
                                      <p:to>
                                        <p:strVal val="visible"/>
                                      </p:to>
                                    </p:set>
                                  </p:childTnLst>
                                </p:cTn>
                              </p:par>
                            </p:childTnLst>
                          </p:cTn>
                        </p:par>
                        <p:par>
                          <p:cTn id="22" fill="hold">
                            <p:stCondLst>
                              <p:cond delay="2500"/>
                            </p:stCondLst>
                            <p:childTnLst>
                              <p:par>
                                <p:cTn id="23" presetID="1" presetClass="exit" presetSubtype="0" fill="hold" grpId="0" nodeType="afterEffect">
                                  <p:stCondLst>
                                    <p:cond delay="0"/>
                                  </p:stCondLst>
                                  <p:childTnLst>
                                    <p:set>
                                      <p:cBhvr>
                                        <p:cTn id="24" dur="1" fill="hold">
                                          <p:stCondLst>
                                            <p:cond delay="0"/>
                                          </p:stCondLst>
                                        </p:cTn>
                                        <p:tgtEl>
                                          <p:spTgt spid="1537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364"/>
                                        </p:tgtEl>
                                        <p:attrNameLst>
                                          <p:attrName>style.visibility</p:attrName>
                                        </p:attrNameLst>
                                      </p:cBhvr>
                                      <p:to>
                                        <p:strVal val="visible"/>
                                      </p:to>
                                    </p:set>
                                  </p:childTnLst>
                                </p:cTn>
                              </p:par>
                            </p:childTnLst>
                          </p:cTn>
                        </p:par>
                        <p:par>
                          <p:cTn id="27" fill="hold">
                            <p:stCondLst>
                              <p:cond delay="2500"/>
                            </p:stCondLst>
                            <p:childTnLst>
                              <p:par>
                                <p:cTn id="28" presetID="64" presetClass="path" presetSubtype="0" accel="50000" decel="50000" fill="hold" grpId="1" nodeType="afterEffect">
                                  <p:stCondLst>
                                    <p:cond delay="0"/>
                                  </p:stCondLst>
                                  <p:childTnLst>
                                    <p:animMotion origin="layout" path="M -2.77778E-6 -3.7037E-7 L 0.175 -0.18356 " pathEditMode="relative" rAng="0" ptsTypes="AA">
                                      <p:cBhvr>
                                        <p:cTn id="29" dur="2000" fill="hold"/>
                                        <p:tgtEl>
                                          <p:spTgt spid="15392"/>
                                        </p:tgtEl>
                                        <p:attrNameLst>
                                          <p:attrName>ppt_x</p:attrName>
                                          <p:attrName>ppt_y</p:attrName>
                                        </p:attrNameLst>
                                      </p:cBhvr>
                                      <p:rCtr x="87" y="-92"/>
                                    </p:animMotion>
                                  </p:childTnLst>
                                </p:cTn>
                              </p:par>
                              <p:par>
                                <p:cTn id="30" presetID="1" presetClass="exit" presetSubtype="0" fill="hold" grpId="1" nodeType="withEffect">
                                  <p:stCondLst>
                                    <p:cond delay="0"/>
                                  </p:stCondLst>
                                  <p:childTnLst>
                                    <p:set>
                                      <p:cBhvr>
                                        <p:cTn id="31" dur="1" fill="hold">
                                          <p:stCondLst>
                                            <p:cond delay="0"/>
                                          </p:stCondLst>
                                        </p:cTn>
                                        <p:tgtEl>
                                          <p:spTgt spid="15366"/>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5365"/>
                                        </p:tgtEl>
                                        <p:attrNameLst>
                                          <p:attrName>style.visibility</p:attrName>
                                        </p:attrNameLst>
                                      </p:cBhvr>
                                      <p:to>
                                        <p:strVal val="hidden"/>
                                      </p:to>
                                    </p:set>
                                  </p:childTnLst>
                                </p:cTn>
                              </p:par>
                              <p:par>
                                <p:cTn id="34" presetID="1" presetClass="exit" presetSubtype="0" fill="hold" grpId="0" nodeType="withEffect">
                                  <p:stCondLst>
                                    <p:cond delay="0"/>
                                  </p:stCondLst>
                                  <p:childTnLst>
                                    <p:set>
                                      <p:cBhvr>
                                        <p:cTn id="35" dur="1" fill="hold">
                                          <p:stCondLst>
                                            <p:cond delay="0"/>
                                          </p:stCondLst>
                                        </p:cTn>
                                        <p:tgtEl>
                                          <p:spTgt spid="15388"/>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1536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362"/>
                                        </p:tgtEl>
                                        <p:attrNameLst>
                                          <p:attrName>style.visibility</p:attrName>
                                        </p:attrNameLst>
                                      </p:cBhvr>
                                      <p:to>
                                        <p:strVal val="visible"/>
                                      </p:to>
                                    </p:set>
                                  </p:childTnLst>
                                </p:cTn>
                              </p:par>
                            </p:childTnLst>
                          </p:cTn>
                        </p:par>
                        <p:par>
                          <p:cTn id="40" fill="hold">
                            <p:stCondLst>
                              <p:cond delay="4500"/>
                            </p:stCondLst>
                            <p:childTnLst>
                              <p:par>
                                <p:cTn id="41" presetID="1" presetClass="entr" presetSubtype="0" fill="hold" grpId="0" nodeType="afterEffect">
                                  <p:stCondLst>
                                    <p:cond delay="0"/>
                                  </p:stCondLst>
                                  <p:childTnLst>
                                    <p:set>
                                      <p:cBhvr>
                                        <p:cTn id="42" dur="1" fill="hold">
                                          <p:stCondLst>
                                            <p:cond delay="0"/>
                                          </p:stCondLst>
                                        </p:cTn>
                                        <p:tgtEl>
                                          <p:spTgt spid="153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3" grpId="0" animBg="1"/>
      <p:bldP spid="15364" grpId="0" animBg="1"/>
      <p:bldP spid="15365" grpId="0" animBg="1"/>
      <p:bldP spid="15365" grpId="1" animBg="1"/>
      <p:bldP spid="15366" grpId="0" animBg="1"/>
      <p:bldP spid="15366" grpId="1" animBg="1"/>
      <p:bldP spid="15370" grpId="0" animBg="1"/>
      <p:bldP spid="15374" grpId="0" animBg="1"/>
      <p:bldP spid="15376" grpId="0" animBg="1"/>
      <p:bldP spid="15377" grpId="0" animBg="1"/>
      <p:bldP spid="15388" grpId="0" animBg="1"/>
      <p:bldP spid="15392" grpId="0" animBg="1"/>
      <p:bldP spid="15392" grpId="1" animBg="1"/>
      <p:bldP spid="15394" grpId="0" animBg="1"/>
      <p:bldP spid="1539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1148</TotalTime>
  <Words>1349</Words>
  <Application>Microsoft Office PowerPoint</Application>
  <PresentationFormat>On-screen Show (4:3)</PresentationFormat>
  <Paragraphs>311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B-Tree</vt:lpstr>
      <vt:lpstr>An example B-Tree</vt:lpstr>
      <vt:lpstr>Constructing a B-tree</vt:lpstr>
      <vt:lpstr>Constructing a B-tree</vt:lpstr>
      <vt:lpstr>Constructing a B-tree (contd.)</vt:lpstr>
      <vt:lpstr>Constructing a B-tree (contd.)</vt:lpstr>
      <vt:lpstr>Constructing a B-tree (contd.)</vt:lpstr>
      <vt:lpstr>Constructing a B-tree (contd.)</vt:lpstr>
      <vt:lpstr>Constructing a B-tree (contd.)</vt:lpstr>
      <vt:lpstr>Constructing a B-tree (contd.)</vt:lpstr>
      <vt:lpstr>Constructing a B-tree (contd.)</vt:lpstr>
      <vt:lpstr>Inserting into a B-Tree</vt:lpstr>
      <vt:lpstr>Exercise in Inserting a B-Tree </vt:lpstr>
      <vt:lpstr>Answer to Exercise</vt:lpstr>
      <vt:lpstr>Removal from a B-tree</vt:lpstr>
      <vt:lpstr>Removal from a B-tree (Contd.)</vt:lpstr>
      <vt:lpstr>Type #1: Simple leaf deletion</vt:lpstr>
      <vt:lpstr>Type #2: Simple non-leaf deletion</vt:lpstr>
      <vt:lpstr>Type #4: Too few keys in node and its siblings</vt:lpstr>
      <vt:lpstr>Type #4: Too few keys in node and its siblings</vt:lpstr>
      <vt:lpstr>Type #3: Enough siblings</vt:lpstr>
      <vt:lpstr>Type #3: Enough siblings</vt:lpstr>
      <vt:lpstr>Exercise in Removal from a B-Tree</vt:lpstr>
      <vt:lpstr>Answer to 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 Code: CS 302</dc:title>
  <dc:subject>CSE</dc:subject>
  <dc:creator>Ratan K. Basak</dc:creator>
  <cp:keywords>CS 302</cp:keywords>
  <cp:lastModifiedBy>UEMK</cp:lastModifiedBy>
  <cp:revision>81</cp:revision>
  <dcterms:created xsi:type="dcterms:W3CDTF">2013-06-06T17:07:25Z</dcterms:created>
  <dcterms:modified xsi:type="dcterms:W3CDTF">2017-11-02T09:13:38Z</dcterms:modified>
  <cp:category>2nd Yr</cp:category>
  <cp:contentStatus>In progress…</cp:contentStatus>
</cp:coreProperties>
</file>