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5" r:id="rId23"/>
    <p:sldId id="287" r:id="rId24"/>
    <p:sldId id="288" r:id="rId25"/>
    <p:sldId id="290" r:id="rId26"/>
    <p:sldId id="291" r:id="rId27"/>
    <p:sldId id="293" r:id="rId28"/>
  </p:sldIdLst>
  <p:sldSz cx="9144000" cy="6858000" type="screen4x3"/>
  <p:notesSz cx="6858000" cy="9144000"/>
  <p:defaultTextStyle>
    <a:defPPr>
      <a:defRPr lang="ar-SA"/>
    </a:defPPr>
    <a:lvl1pPr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2A2A2-3C43-4DCC-9239-1F179C7F3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AC5B-54A9-4F23-8EED-0BDFC54DC2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197D-8B9E-444F-8927-16F678BA0F4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47C25-7648-4EE0-8724-63F2A48B2D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67ED8-323A-4ECE-B78F-7BBED556A4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AF4D4-ADF9-4361-95D3-EC87F6D3E11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B17E-BFED-4DC0-A0AD-EE77E174992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EB0D-8DC2-46C3-B7D1-1E4D876E4B9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A3894-343A-4B02-B83C-D467DA37ED1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5A99-830C-4171-B5C4-9CCB75CADA1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B041-7B0B-445F-BE80-660EEE8887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CE4658-03D8-43DA-9BE1-4AA0041572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Electronics &amp; Logic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3"/>
          <p:cNvPicPr>
            <a:picLocks noChangeAspect="1" noChangeArrowheads="1"/>
          </p:cNvPicPr>
          <p:nvPr/>
        </p:nvPicPr>
        <p:blipFill>
          <a:blip r:embed="rId2">
            <a:lum contrast="12000"/>
            <a:grayscl/>
          </a:blip>
          <a:srcRect r="13712" b="4967"/>
          <a:stretch>
            <a:fillRect/>
          </a:stretch>
        </p:blipFill>
        <p:spPr bwMode="auto">
          <a:xfrm>
            <a:off x="276225" y="1539875"/>
            <a:ext cx="6130925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69913" y="854075"/>
            <a:ext cx="4795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b="1" u="sng">
                <a:solidFill>
                  <a:srgbClr val="3333FF"/>
                </a:solidFill>
                <a:latin typeface="Times New Roman" pitchFamily="18" charset="0"/>
              </a:rPr>
              <a:t>Twisted Ring Counter or Johnson Counter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61150" y="2443163"/>
            <a:ext cx="2155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Mod-8 Johnson Counter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3625850"/>
            <a:ext cx="874712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The complement output of LSB FF is connected as D input to MSB FF.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This is commonly called as Johnson Counter.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The data is shifted to right with each clock pulse. 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This counter has eight different states. 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This can be extended to any no. of bits.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 idx="4294967295"/>
          </p:nvPr>
        </p:nvSpPr>
        <p:spPr>
          <a:xfrm>
            <a:off x="722313" y="1539875"/>
            <a:ext cx="7772400" cy="1362075"/>
          </a:xfrm>
        </p:spPr>
        <p:txBody>
          <a:bodyPr anchor="t"/>
          <a:lstStyle/>
          <a:p>
            <a:pPr algn="l" eaLnBrk="1" hangingPunct="1"/>
            <a:r>
              <a:rPr lang="en-US" sz="4800" b="1" smtClean="0"/>
              <a:t>Shift Registers</a:t>
            </a:r>
          </a:p>
        </p:txBody>
      </p:sp>
      <p:sp>
        <p:nvSpPr>
          <p:cNvPr id="12291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175000"/>
            <a:ext cx="8229600" cy="1311275"/>
          </a:xfrm>
        </p:spPr>
        <p:txBody>
          <a:bodyPr anchor="b"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Using registers to store, manipulate and transfer data</a:t>
            </a:r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D77E6C06-260F-42E0-9B2C-41CD6C57476A}" type="slidenum">
              <a:rPr lang="en-US" sz="1400">
                <a:latin typeface="Helvetica" pitchFamily="34" charset="0"/>
              </a:rPr>
              <a:pPr algn="r" rtl="0" eaLnBrk="0" hangingPunct="0"/>
              <a:t>11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Definition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A </a:t>
            </a:r>
            <a:r>
              <a:rPr lang="en-US" sz="2800" u="sng" smtClean="0"/>
              <a:t>register</a:t>
            </a:r>
            <a:r>
              <a:rPr lang="en-US" sz="2800" smtClean="0"/>
              <a:t> is a digital circuit with two basic functions: </a:t>
            </a:r>
            <a:r>
              <a:rPr lang="en-US" sz="2800" smtClean="0">
                <a:solidFill>
                  <a:srgbClr val="0070C0"/>
                </a:solidFill>
              </a:rPr>
              <a:t>Data Storage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0070C0"/>
                </a:solidFill>
              </a:rPr>
              <a:t>Data Movement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z="2400" smtClean="0"/>
              <a:t>A </a:t>
            </a:r>
            <a:r>
              <a:rPr lang="en-US" sz="2400" u="sng" smtClean="0"/>
              <a:t>shift register</a:t>
            </a:r>
            <a:r>
              <a:rPr lang="en-US" sz="2400" smtClean="0"/>
              <a:t> provides the data movement function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z="2400" smtClean="0"/>
              <a:t>A shift register “shifts” its output once every clock cycle 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A shift register is a group of flip-flops set up in a linear fashion with their inputs and outputs connected together in such a way that the data is shifted from one device to another  when the circuit is active</a:t>
            </a: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5893914C-0DF9-41DD-8725-3308AF0B76E1}" type="slidenum">
              <a:rPr lang="en-US" sz="1400">
                <a:latin typeface="Helvetica" pitchFamily="34" charset="0"/>
              </a:rPr>
              <a:pPr algn="r" rtl="0" eaLnBrk="0" hangingPunct="0"/>
              <a:t>12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Register Applications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/>
              <a:t>Communications: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converting between serial data and parallel data. 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temporary storage in a processor.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mtClean="0"/>
              <a:t>some arithmetic operations-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mtClean="0"/>
              <a:t>multiply, divide</a:t>
            </a:r>
          </a:p>
        </p:txBody>
      </p:sp>
      <p:sp>
        <p:nvSpPr>
          <p:cNvPr id="14340" name="Content Placeholder 4"/>
          <p:cNvSpPr>
            <a:spLocks noGrp="1"/>
          </p:cNvSpPr>
          <p:nvPr>
            <p:ph sz="half" idx="4294967295"/>
          </p:nvPr>
        </p:nvSpPr>
        <p:spPr>
          <a:xfrm>
            <a:off x="4648200" y="1066800"/>
            <a:ext cx="4191000" cy="3429000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/>
              <a:t>some counter applications</a:t>
            </a:r>
          </a:p>
          <a:p>
            <a:pPr marL="573088" lvl="1" indent="-231775" algn="l" eaLnBrk="1" hangingPunct="1"/>
            <a:r>
              <a:rPr lang="en-US" smtClean="0"/>
              <a:t>Johnson counter</a:t>
            </a:r>
          </a:p>
          <a:p>
            <a:pPr marL="573088" lvl="1" indent="-231775" algn="l" eaLnBrk="1" hangingPunct="1"/>
            <a:r>
              <a:rPr lang="en-US" smtClean="0"/>
              <a:t>ring counter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time delay devices</a:t>
            </a:r>
          </a:p>
          <a:p>
            <a:pPr marL="227013" indent="-227013" eaLnBrk="1" hangingPunct="1">
              <a:buFontTx/>
              <a:buNone/>
            </a:pPr>
            <a:endParaRPr lang="en-US" smtClean="0"/>
          </a:p>
        </p:txBody>
      </p:sp>
      <p:sp>
        <p:nvSpPr>
          <p:cNvPr id="14341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A1E96BFD-52BA-4C75-8BB5-6DF3B5D60298}" type="slidenum">
              <a:rPr lang="en-US" sz="1400">
                <a:latin typeface="Helvetica" pitchFamily="34" charset="0"/>
              </a:rPr>
              <a:pPr algn="r" rtl="0" eaLnBrk="0" hangingPunct="0"/>
              <a:t>13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14342" name="Picture 2" descr="Parallel-in Serial-out Shift Regi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852988"/>
            <a:ext cx="365760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Register Characteristics</a:t>
            </a: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2CBD8FC9-F30B-47F7-B981-74D363498F87}" type="slidenum">
              <a:rPr lang="en-US" sz="1400">
                <a:latin typeface="Helvetica" pitchFamily="34" charset="0"/>
              </a:rPr>
              <a:pPr algn="r" rtl="0" eaLnBrk="0" hangingPunct="0"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227013" indent="-227013" algn="l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Types</a:t>
            </a:r>
          </a:p>
          <a:p>
            <a:pPr marL="573088" lvl="1" indent="-231775" algn="l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Serial-in, Serial-out</a:t>
            </a:r>
          </a:p>
          <a:p>
            <a:pPr marL="573088" lvl="1" indent="-231775" algn="l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Serial-in, Parallel-out</a:t>
            </a:r>
          </a:p>
          <a:p>
            <a:pPr marL="573088" lvl="1" indent="-231775" algn="l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Parallel-in, Serial-out</a:t>
            </a:r>
          </a:p>
          <a:p>
            <a:pPr marL="573088" lvl="1" indent="-231775" algn="l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Parallel-in, Parallel-out</a:t>
            </a:r>
          </a:p>
          <a:p>
            <a:pPr marL="573088" lvl="1" indent="-231775" algn="l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Universal 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Direction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mtClean="0"/>
              <a:t>Left shift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mtClean="0"/>
              <a:t>Right shift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mtClean="0"/>
              <a:t>Rotate (right or left)</a:t>
            </a:r>
          </a:p>
          <a:p>
            <a:pPr marL="573088" lvl="1" indent="-231775" eaLnBrk="1" hangingPunct="1"/>
            <a:r>
              <a:rPr lang="en-US" smtClean="0"/>
              <a:t>Bidirectional</a:t>
            </a:r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4876800" y="2057400"/>
            <a:ext cx="3352800" cy="3048000"/>
            <a:chOff x="4876800" y="2057400"/>
            <a:chExt cx="3352800" cy="3048000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4876800" y="2057400"/>
              <a:ext cx="3352800" cy="3048000"/>
              <a:chOff x="5257800" y="1600200"/>
              <a:chExt cx="2797175" cy="2438400"/>
            </a:xfrm>
          </p:grpSpPr>
          <p:pic>
            <p:nvPicPr>
              <p:cNvPr id="15369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1600200"/>
                <a:ext cx="2797175" cy="243840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</p:pic>
          <p:grpSp>
            <p:nvGrpSpPr>
              <p:cNvPr id="15370" name="Group 12"/>
              <p:cNvGrpSpPr>
                <a:grpSpLocks/>
              </p:cNvGrpSpPr>
              <p:nvPr/>
            </p:nvGrpSpPr>
            <p:grpSpPr bwMode="auto">
              <a:xfrm>
                <a:off x="5948920" y="2312584"/>
                <a:ext cx="1212112" cy="838200"/>
                <a:chOff x="6026888" y="4143152"/>
                <a:chExt cx="1212112" cy="838200"/>
              </a:xfrm>
            </p:grpSpPr>
            <p:sp>
              <p:nvSpPr>
                <p:cNvPr id="15371" name="Cube 11"/>
                <p:cNvSpPr>
                  <a:spLocks noChangeArrowheads="1"/>
                </p:cNvSpPr>
                <p:nvPr/>
              </p:nvSpPr>
              <p:spPr bwMode="auto">
                <a:xfrm>
                  <a:off x="6026888" y="4143152"/>
                  <a:ext cx="1212112" cy="838200"/>
                </a:xfrm>
                <a:prstGeom prst="cube">
                  <a:avLst>
                    <a:gd name="adj" fmla="val 7241"/>
                  </a:avLst>
                </a:prstGeom>
                <a:solidFill>
                  <a:srgbClr val="F3ECDA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rtl="0" eaLnBrk="0" hangingPunct="0"/>
                  <a:endParaRPr lang="en-US" sz="2400">
                    <a:latin typeface="Helvetica" pitchFamily="34" charset="0"/>
                  </a:endParaRPr>
                </a:p>
              </p:txBody>
            </p:sp>
            <p:sp>
              <p:nvSpPr>
                <p:cNvPr id="1537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6158024" y="4357576"/>
                  <a:ext cx="91440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rtl="0" eaLnBrk="0" hangingPunct="0"/>
                  <a:r>
                    <a:rPr lang="en-US" sz="120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n-bit shift register</a:t>
                  </a:r>
                </a:p>
              </p:txBody>
            </p:sp>
          </p:grpSp>
        </p:grpSp>
        <p:cxnSp>
          <p:nvCxnSpPr>
            <p:cNvPr id="15367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6724015" y="2932906"/>
              <a:ext cx="76200" cy="1588"/>
            </a:xfrm>
            <a:prstGeom prst="line">
              <a:avLst/>
            </a:prstGeom>
            <a:noFill/>
            <a:ln w="19050" algn="ctr">
              <a:solidFill>
                <a:srgbClr val="3D3439"/>
              </a:solidFill>
              <a:round/>
              <a:headEnd/>
              <a:tailEnd/>
            </a:ln>
          </p:spPr>
        </p:cxnSp>
        <p:cxnSp>
          <p:nvCxnSpPr>
            <p:cNvPr id="15368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6064726" y="2932906"/>
              <a:ext cx="76200" cy="1588"/>
            </a:xfrm>
            <a:prstGeom prst="line">
              <a:avLst/>
            </a:prstGeom>
            <a:noFill/>
            <a:ln w="12700" algn="ctr">
              <a:solidFill>
                <a:srgbClr val="3D3439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Movement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852488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The bits in a shift register can move in any of the following manners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07890791-D53A-4A78-A0C1-4F83116F6DFB}" type="slidenum">
              <a:rPr lang="en-US" sz="1400">
                <a:latin typeface="Helvetica" pitchFamily="34" charset="0"/>
              </a:rPr>
              <a:pPr algn="r" rtl="0" eaLnBrk="0" hangingPunct="0"/>
              <a:t>15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16389" name="Group 12"/>
          <p:cNvGrpSpPr>
            <a:grpSpLocks/>
          </p:cNvGrpSpPr>
          <p:nvPr/>
        </p:nvGrpSpPr>
        <p:grpSpPr bwMode="auto">
          <a:xfrm>
            <a:off x="304800" y="2667000"/>
            <a:ext cx="8429625" cy="3719513"/>
            <a:chOff x="333152" y="1981200"/>
            <a:chExt cx="8429848" cy="3719624"/>
          </a:xfrm>
        </p:grpSpPr>
        <p:pic>
          <p:nvPicPr>
            <p:cNvPr id="16390" name="Picture 3" descr="AAGIHII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9413" y="1981200"/>
              <a:ext cx="8383587" cy="370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34024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3554816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7114952" y="5472224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4940592" y="5465136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6719776" y="3131288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833576" y="5452728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333152" y="5466904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6"/>
          <p:cNvGrpSpPr>
            <a:grpSpLocks/>
          </p:cNvGrpSpPr>
          <p:nvPr/>
        </p:nvGrpSpPr>
        <p:grpSpPr bwMode="auto">
          <a:xfrm>
            <a:off x="457200" y="3781425"/>
            <a:ext cx="2963863" cy="2400300"/>
            <a:chOff x="457200" y="4152900"/>
            <a:chExt cx="2963863" cy="2400300"/>
          </a:xfrm>
        </p:grpSpPr>
        <p:pic>
          <p:nvPicPr>
            <p:cNvPr id="174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4152900"/>
              <a:ext cx="2963863" cy="2400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219200" y="4710224"/>
              <a:ext cx="1212112" cy="838200"/>
              <a:chOff x="6026888" y="4150240"/>
              <a:chExt cx="1212112" cy="838200"/>
            </a:xfrm>
          </p:grpSpPr>
          <p:sp>
            <p:nvSpPr>
              <p:cNvPr id="17430" name="Cube 22"/>
              <p:cNvSpPr>
                <a:spLocks noChangeArrowheads="1"/>
              </p:cNvSpPr>
              <p:nvPr/>
            </p:nvSpPr>
            <p:spPr bwMode="auto">
              <a:xfrm>
                <a:off x="6026888" y="4150240"/>
                <a:ext cx="1212112" cy="838200"/>
              </a:xfrm>
              <a:prstGeom prst="cube">
                <a:avLst>
                  <a:gd name="adj" fmla="val 7241"/>
                </a:avLst>
              </a:prstGeom>
              <a:solidFill>
                <a:srgbClr val="F3ECD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  <p:sp>
            <p:nvSpPr>
              <p:cNvPr id="17431" name="TextBox 23"/>
              <p:cNvSpPr txBox="1">
                <a:spLocks noChangeArrowheads="1"/>
              </p:cNvSpPr>
              <p:nvPr/>
            </p:nvSpPr>
            <p:spPr bwMode="auto">
              <a:xfrm>
                <a:off x="6158024" y="4357576"/>
                <a:ext cx="914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20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n-bit shift register</a:t>
                </a:r>
              </a:p>
            </p:txBody>
          </p:sp>
        </p:grpSp>
      </p:grpSp>
      <p:grpSp>
        <p:nvGrpSpPr>
          <p:cNvPr id="17411" name="Group 21"/>
          <p:cNvGrpSpPr>
            <a:grpSpLocks/>
          </p:cNvGrpSpPr>
          <p:nvPr/>
        </p:nvGrpSpPr>
        <p:grpSpPr bwMode="auto">
          <a:xfrm>
            <a:off x="4722813" y="3651250"/>
            <a:ext cx="2797175" cy="2438400"/>
            <a:chOff x="4518025" y="4114800"/>
            <a:chExt cx="2797175" cy="2438400"/>
          </a:xfrm>
        </p:grpSpPr>
        <p:pic>
          <p:nvPicPr>
            <p:cNvPr id="1742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18025" y="4114800"/>
              <a:ext cx="2797175" cy="2438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grpSp>
          <p:nvGrpSpPr>
            <p:cNvPr id="17425" name="Group 20"/>
            <p:cNvGrpSpPr>
              <a:grpSpLocks/>
            </p:cNvGrpSpPr>
            <p:nvPr/>
          </p:nvGrpSpPr>
          <p:grpSpPr bwMode="auto">
            <a:xfrm>
              <a:off x="5181600" y="4800600"/>
              <a:ext cx="1212112" cy="838200"/>
              <a:chOff x="6026888" y="4143152"/>
              <a:chExt cx="1212112" cy="838200"/>
            </a:xfrm>
          </p:grpSpPr>
          <p:sp>
            <p:nvSpPr>
              <p:cNvPr id="17426" name="Cube 18"/>
              <p:cNvSpPr>
                <a:spLocks noChangeArrowheads="1"/>
              </p:cNvSpPr>
              <p:nvPr/>
            </p:nvSpPr>
            <p:spPr bwMode="auto">
              <a:xfrm>
                <a:off x="6026888" y="4143152"/>
                <a:ext cx="1212112" cy="838200"/>
              </a:xfrm>
              <a:prstGeom prst="cube">
                <a:avLst>
                  <a:gd name="adj" fmla="val 7241"/>
                </a:avLst>
              </a:prstGeom>
              <a:solidFill>
                <a:srgbClr val="F3ECD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  <p:sp>
            <p:nvSpPr>
              <p:cNvPr id="17427" name="TextBox 19"/>
              <p:cNvSpPr txBox="1">
                <a:spLocks noChangeArrowheads="1"/>
              </p:cNvSpPr>
              <p:nvPr/>
            </p:nvSpPr>
            <p:spPr bwMode="auto">
              <a:xfrm>
                <a:off x="6158024" y="4357576"/>
                <a:ext cx="914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20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n-bit shift register</a:t>
                </a:r>
              </a:p>
            </p:txBody>
          </p:sp>
        </p:grpSp>
      </p:grpSp>
      <p:sp>
        <p:nvSpPr>
          <p:cNvPr id="1741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Movement</a:t>
            </a:r>
          </a:p>
        </p:txBody>
      </p:sp>
      <p:sp>
        <p:nvSpPr>
          <p:cNvPr id="17413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334890AD-559C-45B3-8FC7-F8B3A9F45C63}" type="slidenum">
              <a:rPr lang="en-US" sz="1400">
                <a:latin typeface="Helvetica" pitchFamily="34" charset="0"/>
              </a:rPr>
              <a:pPr algn="r" rtl="0" eaLnBrk="0" hangingPunct="0"/>
              <a:t>16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17414" name="Group 13"/>
          <p:cNvGrpSpPr>
            <a:grpSpLocks/>
          </p:cNvGrpSpPr>
          <p:nvPr/>
        </p:nvGrpSpPr>
        <p:grpSpPr bwMode="auto">
          <a:xfrm>
            <a:off x="6042025" y="1793875"/>
            <a:ext cx="2797175" cy="2438400"/>
            <a:chOff x="5257800" y="1600200"/>
            <a:chExt cx="2797175" cy="2438400"/>
          </a:xfrm>
        </p:grpSpPr>
        <p:pic>
          <p:nvPicPr>
            <p:cNvPr id="1742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57800" y="1600200"/>
              <a:ext cx="2797175" cy="2438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grpSp>
          <p:nvGrpSpPr>
            <p:cNvPr id="17421" name="Group 12"/>
            <p:cNvGrpSpPr>
              <a:grpSpLocks/>
            </p:cNvGrpSpPr>
            <p:nvPr/>
          </p:nvGrpSpPr>
          <p:grpSpPr bwMode="auto">
            <a:xfrm>
              <a:off x="5948920" y="2312584"/>
              <a:ext cx="1212112" cy="838200"/>
              <a:chOff x="6026888" y="4143152"/>
              <a:chExt cx="1212112" cy="838200"/>
            </a:xfrm>
          </p:grpSpPr>
          <p:sp>
            <p:nvSpPr>
              <p:cNvPr id="17422" name="Cube 10"/>
              <p:cNvSpPr>
                <a:spLocks noChangeArrowheads="1"/>
              </p:cNvSpPr>
              <p:nvPr/>
            </p:nvSpPr>
            <p:spPr bwMode="auto">
              <a:xfrm>
                <a:off x="6026888" y="4143152"/>
                <a:ext cx="1212112" cy="838200"/>
              </a:xfrm>
              <a:prstGeom prst="cube">
                <a:avLst>
                  <a:gd name="adj" fmla="val 7241"/>
                </a:avLst>
              </a:prstGeom>
              <a:solidFill>
                <a:srgbClr val="F3ECD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  <p:sp>
            <p:nvSpPr>
              <p:cNvPr id="17423" name="TextBox 11"/>
              <p:cNvSpPr txBox="1">
                <a:spLocks noChangeArrowheads="1"/>
              </p:cNvSpPr>
              <p:nvPr/>
            </p:nvSpPr>
            <p:spPr bwMode="auto">
              <a:xfrm>
                <a:off x="6158024" y="4357576"/>
                <a:ext cx="914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20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n-bit shift register</a:t>
                </a:r>
              </a:p>
            </p:txBody>
          </p:sp>
        </p:grpSp>
      </p:grpSp>
      <p:grpSp>
        <p:nvGrpSpPr>
          <p:cNvPr id="17415" name="Group 17"/>
          <p:cNvGrpSpPr>
            <a:grpSpLocks/>
          </p:cNvGrpSpPr>
          <p:nvPr/>
        </p:nvGrpSpPr>
        <p:grpSpPr bwMode="auto">
          <a:xfrm>
            <a:off x="2743200" y="1949450"/>
            <a:ext cx="2416175" cy="2400300"/>
            <a:chOff x="2133600" y="1752600"/>
            <a:chExt cx="2416175" cy="2400300"/>
          </a:xfrm>
        </p:grpSpPr>
        <p:pic>
          <p:nvPicPr>
            <p:cNvPr id="17416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33600" y="1752600"/>
              <a:ext cx="2416175" cy="2400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grpSp>
          <p:nvGrpSpPr>
            <p:cNvPr id="17417" name="Group 16"/>
            <p:cNvGrpSpPr>
              <a:grpSpLocks/>
            </p:cNvGrpSpPr>
            <p:nvPr/>
          </p:nvGrpSpPr>
          <p:grpSpPr bwMode="auto">
            <a:xfrm>
              <a:off x="2231064" y="2312584"/>
              <a:ext cx="1212112" cy="838200"/>
              <a:chOff x="6026888" y="4143152"/>
              <a:chExt cx="1212112" cy="838200"/>
            </a:xfrm>
          </p:grpSpPr>
          <p:sp>
            <p:nvSpPr>
              <p:cNvPr id="17418" name="Cube 14"/>
              <p:cNvSpPr>
                <a:spLocks noChangeArrowheads="1"/>
              </p:cNvSpPr>
              <p:nvPr/>
            </p:nvSpPr>
            <p:spPr bwMode="auto">
              <a:xfrm>
                <a:off x="6026888" y="4143152"/>
                <a:ext cx="1212112" cy="838200"/>
              </a:xfrm>
              <a:prstGeom prst="cube">
                <a:avLst>
                  <a:gd name="adj" fmla="val 7241"/>
                </a:avLst>
              </a:prstGeom>
              <a:solidFill>
                <a:srgbClr val="F3ECD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  <p:sp>
            <p:nvSpPr>
              <p:cNvPr id="17419" name="TextBox 15"/>
              <p:cNvSpPr txBox="1">
                <a:spLocks noChangeArrowheads="1"/>
              </p:cNvSpPr>
              <p:nvPr/>
            </p:nvSpPr>
            <p:spPr bwMode="auto">
              <a:xfrm>
                <a:off x="6158024" y="4357576"/>
                <a:ext cx="914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20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n-bit shift register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/>
          <p:cNvGrpSpPr>
            <a:grpSpLocks/>
          </p:cNvGrpSpPr>
          <p:nvPr/>
        </p:nvGrpSpPr>
        <p:grpSpPr bwMode="auto">
          <a:xfrm>
            <a:off x="5438775" y="733425"/>
            <a:ext cx="2797175" cy="2438400"/>
            <a:chOff x="5410200" y="1600200"/>
            <a:chExt cx="2797175" cy="2438400"/>
          </a:xfrm>
        </p:grpSpPr>
        <p:pic>
          <p:nvPicPr>
            <p:cNvPr id="1844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0200" y="1600200"/>
              <a:ext cx="2797175" cy="2438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8450" name="Cube 5"/>
            <p:cNvSpPr>
              <a:spLocks noChangeArrowheads="1"/>
            </p:cNvSpPr>
            <p:nvPr/>
          </p:nvSpPr>
          <p:spPr bwMode="auto">
            <a:xfrm>
              <a:off x="6069416" y="2305496"/>
              <a:ext cx="1212112" cy="838200"/>
            </a:xfrm>
            <a:prstGeom prst="cube">
              <a:avLst>
                <a:gd name="adj" fmla="val 7241"/>
              </a:avLst>
            </a:prstGeom>
            <a:solidFill>
              <a:srgbClr val="F3ECD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8451" name="TextBox 6"/>
            <p:cNvSpPr txBox="1">
              <a:spLocks noChangeArrowheads="1"/>
            </p:cNvSpPr>
            <p:nvPr/>
          </p:nvSpPr>
          <p:spPr bwMode="auto">
            <a:xfrm>
              <a:off x="6200552" y="2519920"/>
              <a:ext cx="914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hangingPunct="0"/>
              <a:r>
                <a:rPr lang="en-US" sz="120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n-bit shift register</a:t>
              </a:r>
            </a:p>
          </p:txBody>
        </p:sp>
      </p:grpSp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Serial-In Serial-Out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598988" cy="3541713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Data bits come in one at a time and leave one at a time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One Flip-Flop for each bit to be handled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Movement can be left or right, but is usually only a single direction in a given register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Asynchronous preset and clear inputs are used to set initial values</a:t>
            </a: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A8C89CC6-21A8-4122-B6B4-841D18FBB3F7}" type="slidenum">
              <a:rPr lang="en-US" sz="1400">
                <a:latin typeface="Helvetica" pitchFamily="34" charset="0"/>
              </a:rPr>
              <a:pPr algn="r" rtl="0" eaLnBrk="0" hangingPunct="0"/>
              <a:t>17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18438" name="Group 27"/>
          <p:cNvGrpSpPr>
            <a:grpSpLocks/>
          </p:cNvGrpSpPr>
          <p:nvPr/>
        </p:nvGrpSpPr>
        <p:grpSpPr bwMode="auto">
          <a:xfrm>
            <a:off x="5411788" y="3810000"/>
            <a:ext cx="3198812" cy="838200"/>
            <a:chOff x="5000622" y="1995375"/>
            <a:chExt cx="3198301" cy="838200"/>
          </a:xfrm>
        </p:grpSpPr>
        <p:cxnSp>
          <p:nvCxnSpPr>
            <p:cNvPr id="18440" name="Straight Arrow Connector 28"/>
            <p:cNvCxnSpPr>
              <a:cxnSpLocks noChangeShapeType="1"/>
            </p:cNvCxnSpPr>
            <p:nvPr/>
          </p:nvCxnSpPr>
          <p:spPr bwMode="auto">
            <a:xfrm>
              <a:off x="5000622" y="2397639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sp>
          <p:nvSpPr>
            <p:cNvPr id="18441" name="Cube 29"/>
            <p:cNvSpPr>
              <a:spLocks noChangeArrowheads="1"/>
            </p:cNvSpPr>
            <p:nvPr/>
          </p:nvSpPr>
          <p:spPr bwMode="auto">
            <a:xfrm>
              <a:off x="5481637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8442" name="Cube 30"/>
            <p:cNvSpPr>
              <a:spLocks noChangeArrowheads="1"/>
            </p:cNvSpPr>
            <p:nvPr/>
          </p:nvSpPr>
          <p:spPr bwMode="auto">
            <a:xfrm>
              <a:off x="6023352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8443" name="Cube 31"/>
            <p:cNvSpPr>
              <a:spLocks noChangeArrowheads="1"/>
            </p:cNvSpPr>
            <p:nvPr/>
          </p:nvSpPr>
          <p:spPr bwMode="auto">
            <a:xfrm>
              <a:off x="6567376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8444" name="Cube 32"/>
            <p:cNvSpPr>
              <a:spLocks noChangeArrowheads="1"/>
            </p:cNvSpPr>
            <p:nvPr/>
          </p:nvSpPr>
          <p:spPr bwMode="auto">
            <a:xfrm>
              <a:off x="7109091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cxnSp>
          <p:nvCxnSpPr>
            <p:cNvPr id="18445" name="Straight Arrow Connector 33"/>
            <p:cNvCxnSpPr>
              <a:cxnSpLocks noChangeShapeType="1"/>
            </p:cNvCxnSpPr>
            <p:nvPr/>
          </p:nvCxnSpPr>
          <p:spPr bwMode="auto">
            <a:xfrm>
              <a:off x="7683251" y="239852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18446" name="Straight Arrow Connector 34"/>
            <p:cNvCxnSpPr>
              <a:cxnSpLocks noChangeShapeType="1"/>
            </p:cNvCxnSpPr>
            <p:nvPr/>
          </p:nvCxnSpPr>
          <p:spPr bwMode="auto">
            <a:xfrm>
              <a:off x="5895752" y="24013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18447" name="Straight Arrow Connector 35"/>
            <p:cNvCxnSpPr>
              <a:cxnSpLocks noChangeShapeType="1"/>
            </p:cNvCxnSpPr>
            <p:nvPr/>
          </p:nvCxnSpPr>
          <p:spPr bwMode="auto">
            <a:xfrm>
              <a:off x="6436240" y="23958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18448" name="Straight Arrow Connector 36"/>
            <p:cNvCxnSpPr>
              <a:cxnSpLocks noChangeShapeType="1"/>
            </p:cNvCxnSpPr>
            <p:nvPr/>
          </p:nvCxnSpPr>
          <p:spPr bwMode="auto">
            <a:xfrm>
              <a:off x="6988466" y="2397639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</p:grpSp>
      <p:pic>
        <p:nvPicPr>
          <p:cNvPr id="18439" name="Picture 4" descr="Serial-in Serial-out Shift Regi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4350" y="5314950"/>
            <a:ext cx="46672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Registers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427288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The simplest shift register is one that uses only Flip-Flops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The output of a given Flip-Flop is connected to the </a:t>
            </a:r>
            <a:r>
              <a:rPr lang="en-US" sz="2400" i="1" smtClean="0">
                <a:solidFill>
                  <a:srgbClr val="000000"/>
                </a:solidFill>
                <a:cs typeface="Times New Roman" pitchFamily="18" charset="0"/>
              </a:rPr>
              <a:t>D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input of the Flip-Flop at its right. 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Each clock pulse shifts the contents of the register one bit position to the right. 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 input (</a:t>
            </a:r>
            <a:r>
              <a:rPr lang="en-US" sz="2400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determines what goes into the leftmost Flip-Flop during the shift. The 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 output (</a:t>
            </a:r>
            <a:r>
              <a:rPr lang="en-US" sz="2400" i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sz="2400" i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taken from the output of the rightmost Flip-Flop.</a:t>
            </a:r>
            <a:endParaRPr lang="en-US" sz="2400" smtClean="0"/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AEE77354-8C51-4763-ADE6-0162F91189F2}" type="slidenum">
              <a:rPr lang="en-US" sz="1400">
                <a:latin typeface="Helvetica" pitchFamily="34" charset="0"/>
              </a:rPr>
              <a:pPr algn="r" rtl="0" eaLnBrk="0" hangingPunct="0"/>
              <a:t>18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1295400" y="4921250"/>
            <a:ext cx="6399213" cy="1936750"/>
            <a:chOff x="1295400" y="4311650"/>
            <a:chExt cx="6399213" cy="1936750"/>
          </a:xfrm>
        </p:grpSpPr>
        <p:grpSp>
          <p:nvGrpSpPr>
            <p:cNvPr id="19462" name="Group 10"/>
            <p:cNvGrpSpPr>
              <a:grpSpLocks/>
            </p:cNvGrpSpPr>
            <p:nvPr/>
          </p:nvGrpSpPr>
          <p:grpSpPr bwMode="auto">
            <a:xfrm>
              <a:off x="1295400" y="4311650"/>
              <a:ext cx="6399213" cy="1936750"/>
              <a:chOff x="1295400" y="4310927"/>
              <a:chExt cx="6399213" cy="1937473"/>
            </a:xfrm>
          </p:grpSpPr>
          <p:pic>
            <p:nvPicPr>
              <p:cNvPr id="19467" name="Picture 2" descr="AACFLRF0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5400" y="4314825"/>
                <a:ext cx="6399213" cy="193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68" name="Rectangle 5"/>
              <p:cNvSpPr>
                <a:spLocks noChangeArrowheads="1"/>
              </p:cNvSpPr>
              <p:nvPr/>
            </p:nvSpPr>
            <p:spPr bwMode="auto">
              <a:xfrm>
                <a:off x="3429000" y="6019800"/>
                <a:ext cx="609600" cy="2286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  <p:sp>
            <p:nvSpPr>
              <p:cNvPr id="19469" name="TextBox 6"/>
              <p:cNvSpPr txBox="1">
                <a:spLocks noChangeArrowheads="1"/>
              </p:cNvSpPr>
              <p:nvPr/>
            </p:nvSpPr>
            <p:spPr bwMode="auto">
              <a:xfrm>
                <a:off x="2681288" y="4310927"/>
                <a:ext cx="304800" cy="30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/>
                <a:r>
                  <a:rPr lang="en-US" sz="1400" i="1"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19470" name="TextBox 7"/>
              <p:cNvSpPr txBox="1">
                <a:spLocks noChangeArrowheads="1"/>
              </p:cNvSpPr>
              <p:nvPr/>
            </p:nvSpPr>
            <p:spPr bwMode="auto">
              <a:xfrm>
                <a:off x="3868738" y="4314103"/>
                <a:ext cx="304800" cy="30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/>
                <a:r>
                  <a:rPr lang="en-US" sz="1400" i="1"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19471" name="TextBox 8"/>
              <p:cNvSpPr txBox="1">
                <a:spLocks noChangeArrowheads="1"/>
              </p:cNvSpPr>
              <p:nvPr/>
            </p:nvSpPr>
            <p:spPr bwMode="auto">
              <a:xfrm>
                <a:off x="6240463" y="4310927"/>
                <a:ext cx="304800" cy="30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/>
                <a:r>
                  <a:rPr lang="en-US" sz="1400" i="1"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19472" name="TextBox 9"/>
              <p:cNvSpPr txBox="1">
                <a:spLocks noChangeArrowheads="1"/>
              </p:cNvSpPr>
              <p:nvPr/>
            </p:nvSpPr>
            <p:spPr bwMode="auto">
              <a:xfrm>
                <a:off x="5060950" y="4314103"/>
                <a:ext cx="304800" cy="304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rtl="0" eaLnBrk="0" hangingPunct="0"/>
                <a:r>
                  <a:rPr lang="en-US" sz="1400" i="1"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</p:grpSp>
        <p:sp>
          <p:nvSpPr>
            <p:cNvPr id="19463" name="Rectangle 11"/>
            <p:cNvSpPr>
              <a:spLocks noChangeArrowheads="1"/>
            </p:cNvSpPr>
            <p:nvPr/>
          </p:nvSpPr>
          <p:spPr bwMode="auto">
            <a:xfrm>
              <a:off x="2424224" y="4322136"/>
              <a:ext cx="540488" cy="1088064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9464" name="Rectangle 12"/>
            <p:cNvSpPr>
              <a:spLocks noChangeArrowheads="1"/>
            </p:cNvSpPr>
            <p:nvPr/>
          </p:nvSpPr>
          <p:spPr bwMode="auto">
            <a:xfrm>
              <a:off x="5986128" y="4336312"/>
              <a:ext cx="540488" cy="1088064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9465" name="Rectangle 13"/>
            <p:cNvSpPr>
              <a:spLocks noChangeArrowheads="1"/>
            </p:cNvSpPr>
            <p:nvPr/>
          </p:nvSpPr>
          <p:spPr bwMode="auto">
            <a:xfrm>
              <a:off x="4800600" y="4336312"/>
              <a:ext cx="540488" cy="1088064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19466" name="Rectangle 14"/>
            <p:cNvSpPr>
              <a:spLocks noChangeArrowheads="1"/>
            </p:cNvSpPr>
            <p:nvPr/>
          </p:nvSpPr>
          <p:spPr bwMode="auto">
            <a:xfrm>
              <a:off x="3607984" y="4336312"/>
              <a:ext cx="540488" cy="1088064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Serial-In Serial-Out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4760913" cy="4525963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/>
              <a:t>A simple way of looking at the serial shifting operation, with a focus on the data bits, is illustrated at right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The 4-bit data word “1011” is to be shifted into a 4-bit shift register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One shift per clock pulse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Data is shown entering at left and shifting right</a:t>
            </a: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8444C59A-BAF6-4D88-99AE-7E75DF091770}" type="slidenum">
              <a:rPr lang="en-US" sz="1400">
                <a:latin typeface="Helvetica" pitchFamily="34" charset="0"/>
              </a:rPr>
              <a:pPr algn="r" rtl="0" eaLnBrk="0" hangingPunct="0"/>
              <a:t>19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5410200" y="1295400"/>
            <a:ext cx="3733800" cy="5178425"/>
            <a:chOff x="5410200" y="1295400"/>
            <a:chExt cx="3733800" cy="5178425"/>
          </a:xfrm>
        </p:grpSpPr>
        <p:pic>
          <p:nvPicPr>
            <p:cNvPr id="20486" name="Picture 2" descr="SISO Shift Register 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0200" y="1295400"/>
              <a:ext cx="3733800" cy="517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7" name="TextBox 5"/>
            <p:cNvSpPr txBox="1">
              <a:spLocks noChangeArrowheads="1"/>
            </p:cNvSpPr>
            <p:nvPr/>
          </p:nvSpPr>
          <p:spPr bwMode="auto">
            <a:xfrm>
              <a:off x="5893984" y="2006575"/>
              <a:ext cx="2286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/>
              <a:r>
                <a:rPr lang="en-US" sz="1400" b="1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20488" name="TextBox 6"/>
            <p:cNvSpPr txBox="1">
              <a:spLocks noChangeArrowheads="1"/>
            </p:cNvSpPr>
            <p:nvPr/>
          </p:nvSpPr>
          <p:spPr bwMode="auto">
            <a:xfrm>
              <a:off x="5899304" y="3059199"/>
              <a:ext cx="23568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/>
              <a:r>
                <a:rPr lang="en-US" sz="1400" b="1">
                  <a:solidFill>
                    <a:srgbClr val="FF0000"/>
                  </a:solidFill>
                  <a:latin typeface="Helvetica" pitchFamily="34" charset="0"/>
                </a:rPr>
                <a:t>2</a:t>
              </a:r>
            </a:p>
          </p:txBody>
        </p:sp>
        <p:sp>
          <p:nvSpPr>
            <p:cNvPr id="20489" name="TextBox 7"/>
            <p:cNvSpPr txBox="1">
              <a:spLocks noChangeArrowheads="1"/>
            </p:cNvSpPr>
            <p:nvPr/>
          </p:nvSpPr>
          <p:spPr bwMode="auto">
            <a:xfrm>
              <a:off x="5893984" y="4001951"/>
              <a:ext cx="23568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/>
              <a:r>
                <a:rPr lang="en-US" sz="1400" b="1">
                  <a:solidFill>
                    <a:srgbClr val="FF0000"/>
                  </a:solidFill>
                  <a:latin typeface="Helvetica" pitchFamily="34" charset="0"/>
                </a:rPr>
                <a:t>3</a:t>
              </a:r>
            </a:p>
          </p:txBody>
        </p:sp>
        <p:sp>
          <p:nvSpPr>
            <p:cNvPr id="20490" name="TextBox 8"/>
            <p:cNvSpPr txBox="1">
              <a:spLocks noChangeArrowheads="1"/>
            </p:cNvSpPr>
            <p:nvPr/>
          </p:nvSpPr>
          <p:spPr bwMode="auto">
            <a:xfrm>
              <a:off x="5956008" y="4964199"/>
              <a:ext cx="23568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/>
              <a:r>
                <a:rPr lang="en-US" sz="1400" b="1">
                  <a:solidFill>
                    <a:srgbClr val="FF0000"/>
                  </a:solidFill>
                  <a:latin typeface="Helvetica" pitchFamily="34" charset="0"/>
                </a:rPr>
                <a:t>4</a:t>
              </a:r>
            </a:p>
          </p:txBody>
        </p:sp>
        <p:sp>
          <p:nvSpPr>
            <p:cNvPr id="20491" name="TextBox 9"/>
            <p:cNvSpPr txBox="1">
              <a:spLocks noChangeArrowheads="1"/>
            </p:cNvSpPr>
            <p:nvPr/>
          </p:nvSpPr>
          <p:spPr bwMode="auto">
            <a:xfrm>
              <a:off x="5968416" y="6057583"/>
              <a:ext cx="235688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 eaLnBrk="0" hangingPunct="0"/>
              <a:r>
                <a:rPr lang="en-US" sz="1400" b="1">
                  <a:solidFill>
                    <a:srgbClr val="FF0000"/>
                  </a:solidFill>
                  <a:latin typeface="Helvetica" pitchFamily="34" charset="0"/>
                </a:rPr>
                <a:t>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 to be covered: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mtClean="0"/>
              <a:t>Asynchronous (ripple) counter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/>
              <a:t>Ring counter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/>
              <a:t>Johnson counter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/>
              <a:t>Shift registers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Serial-In Serial-Out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4114800" cy="4525963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/>
              <a:t>The diagram at right shows the 4-bit sequence “1010” being loaded into the 4-bit serial-in serial-out shift register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Each bit moves one position to the right each time the clock’s leading edge occurs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Four clock pulses loads the register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AB7B0FE6-4A80-4B05-B17A-CADFA912EC67}" type="slidenum">
              <a:rPr lang="en-US" sz="1400">
                <a:latin typeface="Helvetica" pitchFamily="34" charset="0"/>
              </a:rPr>
              <a:pPr algn="r" rtl="0" eaLnBrk="0" hangingPunct="0"/>
              <a:t>20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21509" name="Picture 3" descr="AAGIHGT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177925"/>
            <a:ext cx="4017963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Serial-In Serial-Out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/>
              <a:t>This diagram shows the 4-bit sequence “1010” as it is  unloaded from the 4-bit serial-in serial-out shift register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Each bit moves one position to the right each time the clock’s leading edge occurs</a:t>
            </a:r>
          </a:p>
          <a:p>
            <a:pPr marL="227013" indent="-227013" eaLnBrk="1" hangingPunct="1"/>
            <a:r>
              <a:rPr lang="en-US" smtClean="0"/>
              <a:t>Four clock pulses unloads the register</a:t>
            </a:r>
          </a:p>
          <a:p>
            <a:pPr marL="227013" indent="-227013" eaLnBrk="1" hangingPunct="1"/>
            <a:endParaRPr lang="en-US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46148605-3DC6-4971-8B7C-8E8A374D174E}" type="slidenum">
              <a:rPr lang="en-US" sz="1400">
                <a:latin typeface="Helvetica" pitchFamily="34" charset="0"/>
              </a:rPr>
              <a:pPr algn="r" rtl="0" eaLnBrk="0" hangingPunct="0"/>
              <a:t>21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22533" name="Picture 3" descr="AAGIHGS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9325" y="1138238"/>
            <a:ext cx="415607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3" descr="AAGIHGS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1388" y="1171575"/>
            <a:ext cx="4154487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Serial-to-Parallel Conversion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760913" cy="3476625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We often need to convert from serial to parallel</a:t>
            </a:r>
          </a:p>
          <a:p>
            <a:pPr marL="573088" lvl="1" indent="-231775" algn="l" eaLnBrk="1" hangingPunct="1">
              <a:buFontTx/>
              <a:buNone/>
            </a:pPr>
            <a:r>
              <a:rPr lang="en-US" sz="2400" smtClean="0"/>
              <a:t>e.g., after receiving a series transmission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The diagrams at right illustrate a 4-bit serial-in parallel-out shift register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Note that we could also use the Q of the right-most Flip-Flop as a serial-out output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466CD1E1-0CDB-42C5-9D76-6B600A33F15E}" type="slidenum">
              <a:rPr lang="en-US" sz="1400">
                <a:latin typeface="Helvetica" pitchFamily="34" charset="0"/>
              </a:rPr>
              <a:pPr algn="r" rtl="0" eaLnBrk="0" hangingPunct="0"/>
              <a:t>22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5435600" y="3200400"/>
            <a:ext cx="2717800" cy="1309688"/>
            <a:chOff x="5000622" y="1524000"/>
            <a:chExt cx="2718069" cy="1309575"/>
          </a:xfrm>
        </p:grpSpPr>
        <p:cxnSp>
          <p:nvCxnSpPr>
            <p:cNvPr id="23565" name="Straight Arrow Connector 15"/>
            <p:cNvCxnSpPr>
              <a:cxnSpLocks noChangeShapeType="1"/>
            </p:cNvCxnSpPr>
            <p:nvPr/>
          </p:nvCxnSpPr>
          <p:spPr bwMode="auto">
            <a:xfrm>
              <a:off x="5000622" y="2397639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sp>
          <p:nvSpPr>
            <p:cNvPr id="23566" name="Cube 8"/>
            <p:cNvSpPr>
              <a:spLocks noChangeArrowheads="1"/>
            </p:cNvSpPr>
            <p:nvPr/>
          </p:nvSpPr>
          <p:spPr bwMode="auto">
            <a:xfrm>
              <a:off x="5481637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3567" name="Cube 9"/>
            <p:cNvSpPr>
              <a:spLocks noChangeArrowheads="1"/>
            </p:cNvSpPr>
            <p:nvPr/>
          </p:nvSpPr>
          <p:spPr bwMode="auto">
            <a:xfrm>
              <a:off x="6023352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3568" name="Cube 10"/>
            <p:cNvSpPr>
              <a:spLocks noChangeArrowheads="1"/>
            </p:cNvSpPr>
            <p:nvPr/>
          </p:nvSpPr>
          <p:spPr bwMode="auto">
            <a:xfrm>
              <a:off x="6567376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3569" name="Cube 11"/>
            <p:cNvSpPr>
              <a:spLocks noChangeArrowheads="1"/>
            </p:cNvSpPr>
            <p:nvPr/>
          </p:nvSpPr>
          <p:spPr bwMode="auto">
            <a:xfrm>
              <a:off x="7109091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cxnSp>
          <p:nvCxnSpPr>
            <p:cNvPr id="23570" name="Straight Arrow Connector 20"/>
            <p:cNvCxnSpPr>
              <a:cxnSpLocks noChangeShapeType="1"/>
            </p:cNvCxnSpPr>
            <p:nvPr/>
          </p:nvCxnSpPr>
          <p:spPr bwMode="auto">
            <a:xfrm rot="16200000" flipV="1">
              <a:off x="6029990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3571" name="Straight Arrow Connector 21"/>
            <p:cNvCxnSpPr>
              <a:cxnSpLocks noChangeShapeType="1"/>
            </p:cNvCxnSpPr>
            <p:nvPr/>
          </p:nvCxnSpPr>
          <p:spPr bwMode="auto">
            <a:xfrm rot="16200000" flipV="1">
              <a:off x="6574914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3572" name="Straight Arrow Connector 22"/>
            <p:cNvCxnSpPr>
              <a:cxnSpLocks noChangeShapeType="1"/>
            </p:cNvCxnSpPr>
            <p:nvPr/>
          </p:nvCxnSpPr>
          <p:spPr bwMode="auto">
            <a:xfrm rot="16200000" flipV="1">
              <a:off x="7094465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3573" name="Straight Arrow Connector 23"/>
            <p:cNvCxnSpPr>
              <a:cxnSpLocks noChangeShapeType="1"/>
            </p:cNvCxnSpPr>
            <p:nvPr/>
          </p:nvCxnSpPr>
          <p:spPr bwMode="auto">
            <a:xfrm rot="16200000" flipV="1">
              <a:off x="5510439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3574" name="Straight Arrow Connector 24"/>
            <p:cNvCxnSpPr>
              <a:cxnSpLocks noChangeShapeType="1"/>
            </p:cNvCxnSpPr>
            <p:nvPr/>
          </p:nvCxnSpPr>
          <p:spPr bwMode="auto">
            <a:xfrm>
              <a:off x="5895752" y="24013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3575" name="Straight Arrow Connector 26"/>
            <p:cNvCxnSpPr>
              <a:cxnSpLocks noChangeShapeType="1"/>
            </p:cNvCxnSpPr>
            <p:nvPr/>
          </p:nvCxnSpPr>
          <p:spPr bwMode="auto">
            <a:xfrm>
              <a:off x="6436240" y="23958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3576" name="Straight Arrow Connector 27"/>
            <p:cNvCxnSpPr>
              <a:cxnSpLocks noChangeShapeType="1"/>
            </p:cNvCxnSpPr>
            <p:nvPr/>
          </p:nvCxnSpPr>
          <p:spPr bwMode="auto">
            <a:xfrm>
              <a:off x="6988466" y="2397639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</p:grpSp>
      <p:grpSp>
        <p:nvGrpSpPr>
          <p:cNvPr id="23558" name="Group 32"/>
          <p:cNvGrpSpPr>
            <a:grpSpLocks/>
          </p:cNvGrpSpPr>
          <p:nvPr/>
        </p:nvGrpSpPr>
        <p:grpSpPr bwMode="auto">
          <a:xfrm>
            <a:off x="5486400" y="1143000"/>
            <a:ext cx="2963863" cy="2400300"/>
            <a:chOff x="5257800" y="3581400"/>
            <a:chExt cx="2963863" cy="2400300"/>
          </a:xfrm>
        </p:grpSpPr>
        <p:pic>
          <p:nvPicPr>
            <p:cNvPr id="2356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57800" y="3581400"/>
              <a:ext cx="2963863" cy="2400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23563" name="Cube 29"/>
            <p:cNvSpPr>
              <a:spLocks noChangeArrowheads="1"/>
            </p:cNvSpPr>
            <p:nvPr/>
          </p:nvSpPr>
          <p:spPr bwMode="auto">
            <a:xfrm>
              <a:off x="6026888" y="4143152"/>
              <a:ext cx="1212112" cy="838200"/>
            </a:xfrm>
            <a:prstGeom prst="cube">
              <a:avLst>
                <a:gd name="adj" fmla="val 7241"/>
              </a:avLst>
            </a:prstGeom>
            <a:solidFill>
              <a:srgbClr val="F3ECD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3564" name="TextBox 31"/>
            <p:cNvSpPr txBox="1">
              <a:spLocks noChangeArrowheads="1"/>
            </p:cNvSpPr>
            <p:nvPr/>
          </p:nvSpPr>
          <p:spPr bwMode="auto">
            <a:xfrm>
              <a:off x="6157913" y="4357688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hangingPunct="0"/>
              <a:r>
                <a:rPr lang="en-US" sz="120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n-bit shift register</a:t>
              </a:r>
            </a:p>
          </p:txBody>
        </p:sp>
      </p:grpSp>
      <p:grpSp>
        <p:nvGrpSpPr>
          <p:cNvPr id="23559" name="Group 24"/>
          <p:cNvGrpSpPr>
            <a:grpSpLocks/>
          </p:cNvGrpSpPr>
          <p:nvPr/>
        </p:nvGrpSpPr>
        <p:grpSpPr bwMode="auto">
          <a:xfrm>
            <a:off x="4291013" y="4668838"/>
            <a:ext cx="4568825" cy="1951037"/>
            <a:chOff x="4291007" y="4816001"/>
            <a:chExt cx="4569457" cy="1951623"/>
          </a:xfrm>
        </p:grpSpPr>
        <p:pic>
          <p:nvPicPr>
            <p:cNvPr id="23560" name="Picture 2" descr="Shift Regis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6564" y="4816001"/>
              <a:ext cx="4533900" cy="195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4291007" y="5629045"/>
              <a:ext cx="533474" cy="15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Serial-to-Parallel Conversion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3792538" cy="4132263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/>
              <a:t>These two shift registers are used to convert serial data to parallel data</a:t>
            </a:r>
          </a:p>
          <a:p>
            <a:pPr marL="227013" indent="-227013" algn="l" eaLnBrk="1" hangingPunct="1">
              <a:buFontTx/>
              <a:buNone/>
            </a:pPr>
            <a:r>
              <a:rPr lang="en-US" smtClean="0"/>
              <a:t>The upper shift register would “grab” the data once it was shifted into the lower register</a:t>
            </a:r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7071D78F-5395-4F4D-99A1-C029B7CFE6E6}" type="slidenum">
              <a:rPr lang="en-US" sz="1400">
                <a:latin typeface="Helvetica" pitchFamily="34" charset="0"/>
              </a:rPr>
              <a:pPr algn="r" rtl="0" eaLnBrk="0" hangingPunct="0"/>
              <a:t>23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4516438" y="1219200"/>
            <a:ext cx="4398962" cy="4122738"/>
            <a:chOff x="3733800" y="1876648"/>
            <a:chExt cx="4398336" cy="4122300"/>
          </a:xfrm>
        </p:grpSpPr>
        <p:grpSp>
          <p:nvGrpSpPr>
            <p:cNvPr id="24582" name="Group 12"/>
            <p:cNvGrpSpPr>
              <a:grpSpLocks/>
            </p:cNvGrpSpPr>
            <p:nvPr/>
          </p:nvGrpSpPr>
          <p:grpSpPr bwMode="auto">
            <a:xfrm>
              <a:off x="3733800" y="1876648"/>
              <a:ext cx="4398336" cy="4122300"/>
              <a:chOff x="3733800" y="1876648"/>
              <a:chExt cx="4398336" cy="4122300"/>
            </a:xfrm>
          </p:grpSpPr>
          <p:pic>
            <p:nvPicPr>
              <p:cNvPr id="24587" name="Picture 4" descr="Parallel-in Parallel-out Shift Register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55139" y="1876648"/>
                <a:ext cx="3776997" cy="2512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588" name="Picture 2" descr="Shift Registe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33800" y="4233528"/>
                <a:ext cx="3848100" cy="1765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4724400" y="3962400"/>
                <a:ext cx="2743200" cy="735416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4447266" y="4315583"/>
              <a:ext cx="761919" cy="1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5400000" flipH="1" flipV="1">
              <a:off x="6907541" y="4313995"/>
              <a:ext cx="761919" cy="1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5400000" flipH="1" flipV="1">
              <a:off x="6088507" y="4313995"/>
              <a:ext cx="761919" cy="1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5271061" y="4313995"/>
              <a:ext cx="761919" cy="158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Parallel-to-Serial Conversion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5324475" cy="3476625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We usa a Parallel-in Serial-out Shift Register 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The DATA is applied in parallel form to the parallel input pins PA to PD of the register 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It is then read out sequentially from the register one bit at a time from PA to PD on each clock cycle in a serial format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One clock pulse to load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Four pulses to unload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D3709E34-581B-49DB-86FE-A400EC876952}" type="slidenum">
              <a:rPr lang="en-US" sz="1400">
                <a:latin typeface="Helvetica" pitchFamily="34" charset="0"/>
              </a:rPr>
              <a:pPr algn="r" rtl="0" eaLnBrk="0" hangingPunct="0"/>
              <a:t>24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5943600" y="1219200"/>
            <a:ext cx="2416175" cy="2400300"/>
            <a:chOff x="5562600" y="1524000"/>
            <a:chExt cx="2416175" cy="2400300"/>
          </a:xfrm>
        </p:grpSpPr>
        <p:pic>
          <p:nvPicPr>
            <p:cNvPr id="25620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62600" y="1524000"/>
              <a:ext cx="2416175" cy="2400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25621" name="Cube 5"/>
            <p:cNvSpPr>
              <a:spLocks noChangeArrowheads="1"/>
            </p:cNvSpPr>
            <p:nvPr/>
          </p:nvSpPr>
          <p:spPr bwMode="auto">
            <a:xfrm>
              <a:off x="5660064" y="2098160"/>
              <a:ext cx="1212112" cy="838200"/>
            </a:xfrm>
            <a:prstGeom prst="cube">
              <a:avLst>
                <a:gd name="adj" fmla="val 7241"/>
              </a:avLst>
            </a:prstGeom>
            <a:solidFill>
              <a:srgbClr val="F3ECD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5622" name="TextBox 6"/>
            <p:cNvSpPr txBox="1">
              <a:spLocks noChangeArrowheads="1"/>
            </p:cNvSpPr>
            <p:nvPr/>
          </p:nvSpPr>
          <p:spPr bwMode="auto">
            <a:xfrm>
              <a:off x="5791200" y="2312988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eaLnBrk="0" hangingPunct="0"/>
              <a:r>
                <a:rPr lang="en-US" sz="120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n-bit shift register</a:t>
              </a:r>
            </a:p>
          </p:txBody>
        </p:sp>
      </p:grpSp>
      <p:grpSp>
        <p:nvGrpSpPr>
          <p:cNvPr id="25606" name="Group 8"/>
          <p:cNvGrpSpPr>
            <a:grpSpLocks/>
          </p:cNvGrpSpPr>
          <p:nvPr/>
        </p:nvGrpSpPr>
        <p:grpSpPr bwMode="auto">
          <a:xfrm>
            <a:off x="5911850" y="3352800"/>
            <a:ext cx="2717800" cy="1309688"/>
            <a:chOff x="5481637" y="1524000"/>
            <a:chExt cx="2717286" cy="1309575"/>
          </a:xfrm>
        </p:grpSpPr>
        <p:sp>
          <p:nvSpPr>
            <p:cNvPr id="25608" name="Cube 14"/>
            <p:cNvSpPr>
              <a:spLocks noChangeArrowheads="1"/>
            </p:cNvSpPr>
            <p:nvPr/>
          </p:nvSpPr>
          <p:spPr bwMode="auto">
            <a:xfrm>
              <a:off x="5481637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5609" name="Cube 15"/>
            <p:cNvSpPr>
              <a:spLocks noChangeArrowheads="1"/>
            </p:cNvSpPr>
            <p:nvPr/>
          </p:nvSpPr>
          <p:spPr bwMode="auto">
            <a:xfrm>
              <a:off x="6023352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5610" name="Cube 16"/>
            <p:cNvSpPr>
              <a:spLocks noChangeArrowheads="1"/>
            </p:cNvSpPr>
            <p:nvPr/>
          </p:nvSpPr>
          <p:spPr bwMode="auto">
            <a:xfrm>
              <a:off x="6567376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5611" name="Cube 17"/>
            <p:cNvSpPr>
              <a:spLocks noChangeArrowheads="1"/>
            </p:cNvSpPr>
            <p:nvPr/>
          </p:nvSpPr>
          <p:spPr bwMode="auto">
            <a:xfrm>
              <a:off x="7109091" y="1995375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cxnSp>
          <p:nvCxnSpPr>
            <p:cNvPr id="25612" name="Straight Arrow Connector 18"/>
            <p:cNvCxnSpPr>
              <a:cxnSpLocks noChangeShapeType="1"/>
            </p:cNvCxnSpPr>
            <p:nvPr/>
          </p:nvCxnSpPr>
          <p:spPr bwMode="auto">
            <a:xfrm>
              <a:off x="7683251" y="239852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3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6029990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4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6574914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5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094465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6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5510439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7" name="Straight Arrow Connector 23"/>
            <p:cNvCxnSpPr>
              <a:cxnSpLocks noChangeShapeType="1"/>
            </p:cNvCxnSpPr>
            <p:nvPr/>
          </p:nvCxnSpPr>
          <p:spPr bwMode="auto">
            <a:xfrm>
              <a:off x="5895752" y="24013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8" name="Straight Arrow Connector 24"/>
            <p:cNvCxnSpPr>
              <a:cxnSpLocks noChangeShapeType="1"/>
            </p:cNvCxnSpPr>
            <p:nvPr/>
          </p:nvCxnSpPr>
          <p:spPr bwMode="auto">
            <a:xfrm>
              <a:off x="6436240" y="23958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5619" name="Straight Arrow Connector 25"/>
            <p:cNvCxnSpPr>
              <a:cxnSpLocks noChangeShapeType="1"/>
            </p:cNvCxnSpPr>
            <p:nvPr/>
          </p:nvCxnSpPr>
          <p:spPr bwMode="auto">
            <a:xfrm>
              <a:off x="6988466" y="2397639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</p:grpSp>
      <p:pic>
        <p:nvPicPr>
          <p:cNvPr id="25607" name="Picture 2" descr="Parallel-in Serial-out Shift Regi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2925" y="4924425"/>
            <a:ext cx="4638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Parallel-In Parallel-Out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4598988" cy="4460875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Parallel-in Parallel-out Shift Registers can serve as a temporary storage device or as a time delay device. 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The DATA is presented in a parallel format to the parallel input pins PA to PD and then shifted to the corresponding output pins QA to QD when the registers are clocked.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One clock pulse to load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One pulse to unload</a:t>
            </a:r>
          </a:p>
          <a:p>
            <a:pPr marL="227013" indent="-227013" algn="l" eaLnBrk="1" hangingPunct="1">
              <a:buFontTx/>
              <a:buNone/>
            </a:pPr>
            <a:endParaRPr lang="en-US" sz="2800" smtClean="0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2B5912ED-F098-4C87-95E8-009327B1E0D3}" type="slidenum">
              <a:rPr lang="en-US" sz="1400">
                <a:latin typeface="Helvetica" pitchFamily="34" charset="0"/>
              </a:rPr>
              <a:pPr algn="r" rtl="0" eaLnBrk="0" hangingPunct="0"/>
              <a:t>25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26629" name="Picture 2" descr="Parallel-in Parallel-out Shift Regi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886200"/>
            <a:ext cx="41243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5892800" y="1676400"/>
            <a:ext cx="2236788" cy="1792288"/>
            <a:chOff x="5481637" y="1524000"/>
            <a:chExt cx="2237054" cy="1791576"/>
          </a:xfrm>
        </p:grpSpPr>
        <p:cxnSp>
          <p:nvCxnSpPr>
            <p:cNvPr id="26631" name="Straight Arrow Connector 6"/>
            <p:cNvCxnSpPr>
              <a:cxnSpLocks noChangeShapeType="1"/>
            </p:cNvCxnSpPr>
            <p:nvPr/>
          </p:nvCxnSpPr>
          <p:spPr bwMode="auto">
            <a:xfrm rot="16200000" flipV="1">
              <a:off x="6029990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6632" name="Straight Arrow Connector 7"/>
            <p:cNvCxnSpPr>
              <a:cxnSpLocks noChangeShapeType="1"/>
            </p:cNvCxnSpPr>
            <p:nvPr/>
          </p:nvCxnSpPr>
          <p:spPr bwMode="auto">
            <a:xfrm rot="16200000" flipV="1">
              <a:off x="6574914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6633" name="Straight Arrow Connector 8"/>
            <p:cNvCxnSpPr>
              <a:cxnSpLocks noChangeShapeType="1"/>
            </p:cNvCxnSpPr>
            <p:nvPr/>
          </p:nvCxnSpPr>
          <p:spPr bwMode="auto">
            <a:xfrm rot="16200000" flipV="1">
              <a:off x="7094465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6634" name="Straight Arrow Connector 9"/>
            <p:cNvCxnSpPr>
              <a:cxnSpLocks noChangeShapeType="1"/>
            </p:cNvCxnSpPr>
            <p:nvPr/>
          </p:nvCxnSpPr>
          <p:spPr bwMode="auto">
            <a:xfrm rot="16200000" flipV="1">
              <a:off x="5510439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sp>
          <p:nvSpPr>
            <p:cNvPr id="26635" name="Cube 11"/>
            <p:cNvSpPr>
              <a:spLocks noChangeArrowheads="1"/>
            </p:cNvSpPr>
            <p:nvPr/>
          </p:nvSpPr>
          <p:spPr bwMode="auto">
            <a:xfrm>
              <a:off x="5481637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6636" name="Cube 12"/>
            <p:cNvSpPr>
              <a:spLocks noChangeArrowheads="1"/>
            </p:cNvSpPr>
            <p:nvPr/>
          </p:nvSpPr>
          <p:spPr bwMode="auto">
            <a:xfrm>
              <a:off x="6023352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6637" name="Cube 13"/>
            <p:cNvSpPr>
              <a:spLocks noChangeArrowheads="1"/>
            </p:cNvSpPr>
            <p:nvPr/>
          </p:nvSpPr>
          <p:spPr bwMode="auto">
            <a:xfrm>
              <a:off x="6567376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6638" name="Cube 14"/>
            <p:cNvSpPr>
              <a:spLocks noChangeArrowheads="1"/>
            </p:cNvSpPr>
            <p:nvPr/>
          </p:nvSpPr>
          <p:spPr bwMode="auto">
            <a:xfrm>
              <a:off x="7109091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cxnSp>
          <p:nvCxnSpPr>
            <p:cNvPr id="26639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6029990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6640" name="Straight Arrow Connector 17"/>
            <p:cNvCxnSpPr>
              <a:cxnSpLocks noChangeShapeType="1"/>
            </p:cNvCxnSpPr>
            <p:nvPr/>
          </p:nvCxnSpPr>
          <p:spPr bwMode="auto">
            <a:xfrm rot="16200000" flipV="1">
              <a:off x="6574914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6641" name="Straight Arrow Connector 18"/>
            <p:cNvCxnSpPr>
              <a:cxnSpLocks noChangeShapeType="1"/>
            </p:cNvCxnSpPr>
            <p:nvPr/>
          </p:nvCxnSpPr>
          <p:spPr bwMode="auto">
            <a:xfrm rot="16200000" flipV="1">
              <a:off x="7094465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6642" name="Straight Arrow Connector 19"/>
            <p:cNvCxnSpPr>
              <a:cxnSpLocks noChangeShapeType="1"/>
            </p:cNvCxnSpPr>
            <p:nvPr/>
          </p:nvCxnSpPr>
          <p:spPr bwMode="auto">
            <a:xfrm rot="16200000" flipV="1">
              <a:off x="5510439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3"/>
          <p:cNvGrpSpPr>
            <a:grpSpLocks/>
          </p:cNvGrpSpPr>
          <p:nvPr/>
        </p:nvGrpSpPr>
        <p:grpSpPr bwMode="auto">
          <a:xfrm>
            <a:off x="5403850" y="1068388"/>
            <a:ext cx="2797175" cy="2438400"/>
            <a:chOff x="5257800" y="1600200"/>
            <a:chExt cx="2797175" cy="2438400"/>
          </a:xfrm>
        </p:grpSpPr>
        <p:pic>
          <p:nvPicPr>
            <p:cNvPr id="2769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57800" y="1600200"/>
              <a:ext cx="2797175" cy="2438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grpSp>
          <p:nvGrpSpPr>
            <p:cNvPr id="27694" name="Group 12"/>
            <p:cNvGrpSpPr>
              <a:grpSpLocks/>
            </p:cNvGrpSpPr>
            <p:nvPr/>
          </p:nvGrpSpPr>
          <p:grpSpPr bwMode="auto">
            <a:xfrm>
              <a:off x="5948920" y="2312584"/>
              <a:ext cx="1212112" cy="838200"/>
              <a:chOff x="6026888" y="4143152"/>
              <a:chExt cx="1212112" cy="838200"/>
            </a:xfrm>
          </p:grpSpPr>
          <p:sp>
            <p:nvSpPr>
              <p:cNvPr id="27695" name="Cube 26"/>
              <p:cNvSpPr>
                <a:spLocks noChangeArrowheads="1"/>
              </p:cNvSpPr>
              <p:nvPr/>
            </p:nvSpPr>
            <p:spPr bwMode="auto">
              <a:xfrm>
                <a:off x="6026888" y="4143152"/>
                <a:ext cx="1212112" cy="838200"/>
              </a:xfrm>
              <a:prstGeom prst="cube">
                <a:avLst>
                  <a:gd name="adj" fmla="val 7241"/>
                </a:avLst>
              </a:prstGeom>
              <a:solidFill>
                <a:srgbClr val="F3ECD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rtl="0" eaLnBrk="0" hangingPunct="0"/>
                <a:endParaRPr lang="en-US" sz="2400">
                  <a:latin typeface="Helvetica" pitchFamily="34" charset="0"/>
                </a:endParaRPr>
              </a:p>
            </p:txBody>
          </p:sp>
          <p:sp>
            <p:nvSpPr>
              <p:cNvPr id="27696" name="TextBox 27"/>
              <p:cNvSpPr txBox="1">
                <a:spLocks noChangeArrowheads="1"/>
              </p:cNvSpPr>
              <p:nvPr/>
            </p:nvSpPr>
            <p:spPr bwMode="auto">
              <a:xfrm>
                <a:off x="6158024" y="4357576"/>
                <a:ext cx="9144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20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n-bit shift register</a:t>
                </a:r>
              </a:p>
            </p:txBody>
          </p:sp>
        </p:grpSp>
      </p:grpSp>
      <p:sp>
        <p:nvSpPr>
          <p:cNvPr id="2765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Shift Register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4598988" cy="2624138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z="2800" smtClean="0"/>
              <a:t>Universal shift register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Can do any combination of parallel and serial input/output operations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Requires additional inputs to specify desired function</a:t>
            </a:r>
          </a:p>
          <a:p>
            <a:pPr marL="227013" indent="-227013" algn="l" eaLnBrk="1" hangingPunct="1">
              <a:buFontTx/>
              <a:buNone/>
            </a:pPr>
            <a:r>
              <a:rPr lang="en-US" sz="2800" smtClean="0"/>
              <a:t>Uses a Mux-like input gating</a:t>
            </a:r>
          </a:p>
          <a:p>
            <a:pPr marL="227013" indent="-227013" algn="l" eaLnBrk="1" hangingPunct="1">
              <a:buFontTx/>
              <a:buNone/>
            </a:pPr>
            <a:endParaRPr lang="en-US" sz="2800" smtClean="0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9C082C33-F653-4C1E-9FA2-166E11005F8A}" type="slidenum">
              <a:rPr lang="en-US" sz="1400">
                <a:latin typeface="Helvetica" pitchFamily="34" charset="0"/>
              </a:rPr>
              <a:pPr algn="r" rtl="0" eaLnBrk="0" hangingPunct="0"/>
              <a:t>26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5411788" y="3770313"/>
            <a:ext cx="3198812" cy="1792287"/>
            <a:chOff x="5000622" y="1524000"/>
            <a:chExt cx="3198301" cy="1791576"/>
          </a:xfrm>
        </p:grpSpPr>
        <p:cxnSp>
          <p:nvCxnSpPr>
            <p:cNvPr id="27676" name="Straight Arrow Connector 6"/>
            <p:cNvCxnSpPr>
              <a:cxnSpLocks noChangeShapeType="1"/>
            </p:cNvCxnSpPr>
            <p:nvPr/>
          </p:nvCxnSpPr>
          <p:spPr bwMode="auto">
            <a:xfrm rot="16200000" flipV="1">
              <a:off x="6029990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77" name="Straight Arrow Connector 7"/>
            <p:cNvCxnSpPr>
              <a:cxnSpLocks noChangeShapeType="1"/>
            </p:cNvCxnSpPr>
            <p:nvPr/>
          </p:nvCxnSpPr>
          <p:spPr bwMode="auto">
            <a:xfrm rot="16200000" flipV="1">
              <a:off x="6574914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78" name="Straight Arrow Connector 8"/>
            <p:cNvCxnSpPr>
              <a:cxnSpLocks noChangeShapeType="1"/>
            </p:cNvCxnSpPr>
            <p:nvPr/>
          </p:nvCxnSpPr>
          <p:spPr bwMode="auto">
            <a:xfrm rot="16200000" flipV="1">
              <a:off x="7094465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79" name="Straight Arrow Connector 9"/>
            <p:cNvCxnSpPr>
              <a:cxnSpLocks noChangeShapeType="1"/>
            </p:cNvCxnSpPr>
            <p:nvPr/>
          </p:nvCxnSpPr>
          <p:spPr bwMode="auto">
            <a:xfrm rot="16200000" flipV="1">
              <a:off x="5510439" y="3054638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80" name="Straight Arrow Connector 10"/>
            <p:cNvCxnSpPr>
              <a:cxnSpLocks noChangeShapeType="1"/>
            </p:cNvCxnSpPr>
            <p:nvPr/>
          </p:nvCxnSpPr>
          <p:spPr bwMode="auto">
            <a:xfrm>
              <a:off x="5000622" y="2397639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sp>
          <p:nvSpPr>
            <p:cNvPr id="27681" name="Cube 11"/>
            <p:cNvSpPr>
              <a:spLocks noChangeArrowheads="1"/>
            </p:cNvSpPr>
            <p:nvPr/>
          </p:nvSpPr>
          <p:spPr bwMode="auto">
            <a:xfrm>
              <a:off x="5481637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7682" name="Cube 12"/>
            <p:cNvSpPr>
              <a:spLocks noChangeArrowheads="1"/>
            </p:cNvSpPr>
            <p:nvPr/>
          </p:nvSpPr>
          <p:spPr bwMode="auto">
            <a:xfrm>
              <a:off x="6023352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7683" name="Cube 13"/>
            <p:cNvSpPr>
              <a:spLocks noChangeArrowheads="1"/>
            </p:cNvSpPr>
            <p:nvPr/>
          </p:nvSpPr>
          <p:spPr bwMode="auto">
            <a:xfrm>
              <a:off x="6567376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7684" name="Cube 14"/>
            <p:cNvSpPr>
              <a:spLocks noChangeArrowheads="1"/>
            </p:cNvSpPr>
            <p:nvPr/>
          </p:nvSpPr>
          <p:spPr bwMode="auto">
            <a:xfrm>
              <a:off x="7109091" y="2020176"/>
              <a:ext cx="609600" cy="838200"/>
            </a:xfrm>
            <a:prstGeom prst="cube">
              <a:avLst>
                <a:gd name="adj" fmla="val 14537"/>
              </a:avLst>
            </a:prstGeom>
            <a:solidFill>
              <a:srgbClr val="F3ECDA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cxnSp>
          <p:nvCxnSpPr>
            <p:cNvPr id="27685" name="Straight Arrow Connector 15"/>
            <p:cNvCxnSpPr>
              <a:cxnSpLocks noChangeShapeType="1"/>
            </p:cNvCxnSpPr>
            <p:nvPr/>
          </p:nvCxnSpPr>
          <p:spPr bwMode="auto">
            <a:xfrm>
              <a:off x="7683251" y="239852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86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6029990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87" name="Straight Arrow Connector 17"/>
            <p:cNvCxnSpPr>
              <a:cxnSpLocks noChangeShapeType="1"/>
            </p:cNvCxnSpPr>
            <p:nvPr/>
          </p:nvCxnSpPr>
          <p:spPr bwMode="auto">
            <a:xfrm rot="16200000" flipV="1">
              <a:off x="6574914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88" name="Straight Arrow Connector 18"/>
            <p:cNvCxnSpPr>
              <a:cxnSpLocks noChangeShapeType="1"/>
            </p:cNvCxnSpPr>
            <p:nvPr/>
          </p:nvCxnSpPr>
          <p:spPr bwMode="auto">
            <a:xfrm rot="16200000" flipV="1">
              <a:off x="7094465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89" name="Straight Arrow Connector 19"/>
            <p:cNvCxnSpPr>
              <a:cxnSpLocks noChangeShapeType="1"/>
            </p:cNvCxnSpPr>
            <p:nvPr/>
          </p:nvCxnSpPr>
          <p:spPr bwMode="auto">
            <a:xfrm rot="16200000" flipV="1">
              <a:off x="5510439" y="1778734"/>
              <a:ext cx="515672" cy="6203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90" name="Straight Arrow Connector 20"/>
            <p:cNvCxnSpPr>
              <a:cxnSpLocks noChangeShapeType="1"/>
            </p:cNvCxnSpPr>
            <p:nvPr/>
          </p:nvCxnSpPr>
          <p:spPr bwMode="auto">
            <a:xfrm>
              <a:off x="5895752" y="24013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91" name="Straight Arrow Connector 21"/>
            <p:cNvCxnSpPr>
              <a:cxnSpLocks noChangeShapeType="1"/>
            </p:cNvCxnSpPr>
            <p:nvPr/>
          </p:nvCxnSpPr>
          <p:spPr bwMode="auto">
            <a:xfrm>
              <a:off x="6436240" y="2395871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  <p:cxnSp>
          <p:nvCxnSpPr>
            <p:cNvPr id="27692" name="Straight Arrow Connector 22"/>
            <p:cNvCxnSpPr>
              <a:cxnSpLocks noChangeShapeType="1"/>
            </p:cNvCxnSpPr>
            <p:nvPr/>
          </p:nvCxnSpPr>
          <p:spPr bwMode="auto">
            <a:xfrm>
              <a:off x="6988466" y="2397639"/>
              <a:ext cx="345560" cy="1588"/>
            </a:xfrm>
            <a:prstGeom prst="straightConnector1">
              <a:avLst/>
            </a:prstGeom>
            <a:noFill/>
            <a:ln w="25400" algn="ctr">
              <a:solidFill>
                <a:srgbClr val="E70690"/>
              </a:solidFill>
              <a:round/>
              <a:headEnd/>
              <a:tailEnd type="triangle" w="lg" len="lg"/>
            </a:ln>
          </p:spPr>
        </p:cxn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381000" y="4648200"/>
            <a:ext cx="4953000" cy="1447800"/>
            <a:chOff x="381000" y="4648200"/>
            <a:chExt cx="4953000" cy="1447800"/>
          </a:xfrm>
        </p:grpSpPr>
        <p:grpSp>
          <p:nvGrpSpPr>
            <p:cNvPr id="27660" name="Group 40"/>
            <p:cNvGrpSpPr>
              <a:grpSpLocks/>
            </p:cNvGrpSpPr>
            <p:nvPr/>
          </p:nvGrpSpPr>
          <p:grpSpPr bwMode="auto">
            <a:xfrm>
              <a:off x="381000" y="4648200"/>
              <a:ext cx="4953000" cy="1447800"/>
              <a:chOff x="381000" y="4648200"/>
              <a:chExt cx="4953000" cy="1447800"/>
            </a:xfrm>
          </p:grpSpPr>
          <p:grpSp>
            <p:nvGrpSpPr>
              <p:cNvPr id="27664" name="Group 32"/>
              <p:cNvGrpSpPr>
                <a:grpSpLocks/>
              </p:cNvGrpSpPr>
              <p:nvPr/>
            </p:nvGrpSpPr>
            <p:grpSpPr bwMode="auto">
              <a:xfrm>
                <a:off x="799208" y="4648200"/>
                <a:ext cx="4534792" cy="1447800"/>
                <a:chOff x="914400" y="4988440"/>
                <a:chExt cx="4534792" cy="1447800"/>
              </a:xfrm>
            </p:grpSpPr>
            <p:pic>
              <p:nvPicPr>
                <p:cNvPr id="27672" name="Picture 27" descr="muxLike.jpg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14400" y="5123970"/>
                  <a:ext cx="2533650" cy="1124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7673" name="Group 31"/>
                <p:cNvGrpSpPr>
                  <a:grpSpLocks/>
                </p:cNvGrpSpPr>
                <p:nvPr/>
              </p:nvGrpSpPr>
              <p:grpSpPr bwMode="auto">
                <a:xfrm>
                  <a:off x="3420367" y="4988440"/>
                  <a:ext cx="2028825" cy="1447800"/>
                  <a:chOff x="3276600" y="4953000"/>
                  <a:chExt cx="2028825" cy="1447800"/>
                </a:xfrm>
              </p:grpSpPr>
              <p:pic>
                <p:nvPicPr>
                  <p:cNvPr id="27674" name="Picture 29" descr="muxex2.gif"/>
                  <p:cNvPicPr>
                    <a:picLocks noChangeAspect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3276600" y="5105400"/>
                    <a:ext cx="2028825" cy="11715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767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4953000"/>
                    <a:ext cx="1143000" cy="14478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algn="ctr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rtl="0" eaLnBrk="0" hangingPunct="0"/>
                    <a:endParaRPr lang="en-US" sz="2400">
                      <a:latin typeface="Helvetica" pitchFamily="34" charset="0"/>
                    </a:endParaRPr>
                  </a:p>
                </p:txBody>
              </p:sp>
            </p:grpSp>
          </p:grpSp>
          <p:sp>
            <p:nvSpPr>
              <p:cNvPr id="27665" name="TextBox 33"/>
              <p:cNvSpPr txBox="1">
                <a:spLocks noChangeArrowheads="1"/>
              </p:cNvSpPr>
              <p:nvPr/>
            </p:nvSpPr>
            <p:spPr bwMode="auto">
              <a:xfrm>
                <a:off x="3962400" y="4745664"/>
                <a:ext cx="50504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0" eaLnBrk="0" hangingPunct="0"/>
                <a:r>
                  <a:rPr lang="en-US" sz="1400" b="1" i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L/S</a:t>
                </a:r>
              </a:p>
            </p:txBody>
          </p:sp>
          <p:sp>
            <p:nvSpPr>
              <p:cNvPr id="27666" name="TextBox 34"/>
              <p:cNvSpPr txBox="1">
                <a:spLocks noChangeArrowheads="1"/>
              </p:cNvSpPr>
              <p:nvPr/>
            </p:nvSpPr>
            <p:spPr bwMode="auto">
              <a:xfrm>
                <a:off x="381000" y="4821864"/>
                <a:ext cx="4518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0" eaLnBrk="0" hangingPunct="0"/>
                <a:r>
                  <a:rPr lang="en-US" sz="1400" b="1" i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L/S</a:t>
                </a:r>
              </a:p>
            </p:txBody>
          </p:sp>
          <p:sp>
            <p:nvSpPr>
              <p:cNvPr id="27667" name="TextBox 35"/>
              <p:cNvSpPr txBox="1">
                <a:spLocks noChangeArrowheads="1"/>
              </p:cNvSpPr>
              <p:nvPr/>
            </p:nvSpPr>
            <p:spPr bwMode="auto">
              <a:xfrm>
                <a:off x="4245936" y="5214063"/>
                <a:ext cx="2286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400" b="1" i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27668" name="TextBox 36"/>
              <p:cNvSpPr txBox="1">
                <a:spLocks noChangeArrowheads="1"/>
              </p:cNvSpPr>
              <p:nvPr/>
            </p:nvSpPr>
            <p:spPr bwMode="auto">
              <a:xfrm>
                <a:off x="4238848" y="5536016"/>
                <a:ext cx="2286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400" b="1" i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7669" name="TextBox 37"/>
              <p:cNvSpPr txBox="1">
                <a:spLocks noChangeArrowheads="1"/>
              </p:cNvSpPr>
              <p:nvPr/>
            </p:nvSpPr>
            <p:spPr bwMode="auto">
              <a:xfrm>
                <a:off x="707064" y="5069960"/>
                <a:ext cx="2286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400" b="1" i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27670" name="TextBox 38"/>
              <p:cNvSpPr txBox="1">
                <a:spLocks noChangeArrowheads="1"/>
              </p:cNvSpPr>
              <p:nvPr/>
            </p:nvSpPr>
            <p:spPr bwMode="auto">
              <a:xfrm>
                <a:off x="699976" y="5462793"/>
                <a:ext cx="2286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400" b="1" i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7671" name="TextBox 39"/>
              <p:cNvSpPr txBox="1">
                <a:spLocks noChangeArrowheads="1"/>
              </p:cNvSpPr>
              <p:nvPr/>
            </p:nvSpPr>
            <p:spPr bwMode="auto">
              <a:xfrm>
                <a:off x="3276600" y="5217040"/>
                <a:ext cx="2286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rtl="0" eaLnBrk="0" hangingPunct="0"/>
                <a:r>
                  <a:rPr lang="en-US" sz="1400" b="1" i="1"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</p:grpSp>
        <p:cxnSp>
          <p:nvCxnSpPr>
            <p:cNvPr id="27661" name="Straight Connector 41"/>
            <p:cNvCxnSpPr>
              <a:cxnSpLocks noChangeShapeType="1"/>
            </p:cNvCxnSpPr>
            <p:nvPr/>
          </p:nvCxnSpPr>
          <p:spPr bwMode="auto">
            <a:xfrm>
              <a:off x="3698360" y="5286152"/>
              <a:ext cx="2286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2" name="Straight Connector 42"/>
            <p:cNvCxnSpPr>
              <a:cxnSpLocks noChangeShapeType="1"/>
            </p:cNvCxnSpPr>
            <p:nvPr/>
          </p:nvCxnSpPr>
          <p:spPr bwMode="auto">
            <a:xfrm>
              <a:off x="3698360" y="5360764"/>
              <a:ext cx="2286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3" name="Straight Connector 43"/>
            <p:cNvCxnSpPr>
              <a:cxnSpLocks noChangeShapeType="1"/>
            </p:cNvCxnSpPr>
            <p:nvPr/>
          </p:nvCxnSpPr>
          <p:spPr bwMode="auto">
            <a:xfrm>
              <a:off x="3698360" y="5438552"/>
              <a:ext cx="2286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7656" name="TextBox 44"/>
          <p:cNvSpPr txBox="1">
            <a:spLocks noChangeArrowheads="1"/>
          </p:cNvSpPr>
          <p:nvPr/>
        </p:nvSpPr>
        <p:spPr bwMode="auto">
          <a:xfrm>
            <a:off x="2017713" y="5519738"/>
            <a:ext cx="304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 eaLnBrk="0" hangingPunct="0"/>
            <a:r>
              <a:rPr lang="en-US" sz="1600">
                <a:solidFill>
                  <a:srgbClr val="0070C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27657" name="TextBox 45"/>
          <p:cNvSpPr txBox="1">
            <a:spLocks noChangeArrowheads="1"/>
          </p:cNvSpPr>
          <p:nvPr/>
        </p:nvSpPr>
        <p:spPr bwMode="auto">
          <a:xfrm>
            <a:off x="2016125" y="5133975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 eaLnBrk="0" hangingPunct="0"/>
            <a:r>
              <a:rPr lang="en-US" sz="1600">
                <a:solidFill>
                  <a:srgbClr val="0070C0"/>
                </a:solidFill>
                <a:latin typeface="Helvetica" pitchFamily="34" charset="0"/>
              </a:rPr>
              <a:t>0</a:t>
            </a:r>
          </a:p>
        </p:txBody>
      </p:sp>
      <p:sp>
        <p:nvSpPr>
          <p:cNvPr id="27658" name="TextBox 46"/>
          <p:cNvSpPr txBox="1">
            <a:spLocks noChangeArrowheads="1"/>
          </p:cNvSpPr>
          <p:nvPr/>
        </p:nvSpPr>
        <p:spPr bwMode="auto">
          <a:xfrm>
            <a:off x="4454525" y="5465763"/>
            <a:ext cx="304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 eaLnBrk="0" hangingPunct="0"/>
            <a:r>
              <a:rPr lang="en-US" sz="1200">
                <a:solidFill>
                  <a:srgbClr val="0070C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27659" name="TextBox 47"/>
          <p:cNvSpPr txBox="1">
            <a:spLocks noChangeArrowheads="1"/>
          </p:cNvSpPr>
          <p:nvPr/>
        </p:nvSpPr>
        <p:spPr bwMode="auto">
          <a:xfrm>
            <a:off x="4452938" y="5140325"/>
            <a:ext cx="304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 eaLnBrk="0" hangingPunct="0"/>
            <a:r>
              <a:rPr lang="en-US" sz="1200">
                <a:solidFill>
                  <a:srgbClr val="0070C0"/>
                </a:solidFill>
                <a:latin typeface="Helvetica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4000" smtClean="0"/>
              <a:t>Universal Shift Register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533400" y="990600"/>
            <a:ext cx="8229600" cy="685800"/>
          </a:xfrm>
        </p:spPr>
        <p:txBody>
          <a:bodyPr/>
          <a:lstStyle/>
          <a:p>
            <a:pPr marL="227013" indent="-227013" algn="l" eaLnBrk="1" hangingPunct="1">
              <a:buFontTx/>
              <a:buNone/>
            </a:pPr>
            <a:r>
              <a:rPr lang="en-US" smtClean="0">
                <a:latin typeface="Arial Unicode MS" pitchFamily="34" charset="-128"/>
              </a:rPr>
              <a:t>Parallel shift register (can serve as converting parallel-in to serial-out shifter):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hangingPunct="0"/>
            <a:fld id="{E9419BBD-6D13-4514-B507-D6459D22B240}" type="slidenum">
              <a:rPr lang="en-US" sz="1400">
                <a:latin typeface="Helvetica" pitchFamily="34" charset="0"/>
              </a:rPr>
              <a:pPr algn="r" rtl="0" eaLnBrk="0" hangingPunct="0"/>
              <a:t>27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3848100"/>
            <a:ext cx="3324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829175"/>
            <a:ext cx="4114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3605213" y="2209800"/>
            <a:ext cx="5245100" cy="2025650"/>
            <a:chOff x="3605213" y="2209800"/>
            <a:chExt cx="5245100" cy="2025650"/>
          </a:xfrm>
        </p:grpSpPr>
        <p:pic>
          <p:nvPicPr>
            <p:cNvPr id="28680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5213" y="2209800"/>
              <a:ext cx="5245100" cy="202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7072424" y="2840664"/>
              <a:ext cx="326064" cy="645040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8279216" y="2840664"/>
              <a:ext cx="326064" cy="645040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4676552" y="2840664"/>
              <a:ext cx="326064" cy="645040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5874488" y="2840664"/>
              <a:ext cx="326064" cy="645040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rtl="0" eaLnBrk="0" hangingPunct="0"/>
              <a:endParaRPr lang="en-US" sz="2400">
                <a:latin typeface="Helvetic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en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</a:blip>
          <a:srcRect b="3459"/>
          <a:stretch>
            <a:fillRect/>
          </a:stretch>
        </p:blipFill>
        <p:spPr bwMode="auto">
          <a:xfrm>
            <a:off x="131763" y="549275"/>
            <a:ext cx="57181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19800" y="2160588"/>
            <a:ext cx="31242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sym typeface="Symbol" pitchFamily="18" charset="2"/>
              </a:rPr>
              <a:t>All Flip-Flops are in toggle mode.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sym typeface="Symbol" pitchFamily="18" charset="2"/>
              </a:rPr>
              <a:t>The clock input is applied.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sym typeface="Symbol" pitchFamily="18" charset="2"/>
              </a:rPr>
              <a:t>Count enable = 1.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sym typeface="Symbol" pitchFamily="18" charset="2"/>
              </a:rPr>
              <a:t>Counter counts from 0000 to 1111.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76663" y="350838"/>
            <a:ext cx="5367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b="1" u="sng">
                <a:latin typeface="Times New Roman" pitchFamily="18" charset="0"/>
              </a:rPr>
              <a:t>4-bit Binary Ripple Counter 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>
                <a:cs typeface="Times New Roman" pitchFamily="18" charset="0"/>
              </a:rPr>
              <a:t>Divide-by-2, 4, 8 Counters (asynchronous)</a:t>
            </a:r>
            <a:endParaRPr lang="en-GB" sz="2800" b="1" smtClean="0">
              <a:cs typeface="Times New Roman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>
                <a:cs typeface="Times New Roman" pitchFamily="18" charset="0"/>
              </a:rPr>
              <a:t> Use a toggle flip-flop (J-K connected together)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>
                <a:cs typeface="Times New Roman" pitchFamily="18" charset="0"/>
              </a:rPr>
              <a:t>·   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smtClean="0">
                <a:cs typeface="Times New Roman" pitchFamily="18" charset="0"/>
              </a:rPr>
              <a:t>the output of the flip-flop “toggles” at every clock pulse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GB" sz="1800" b="1" i="1" u="sng" smtClean="0">
                <a:cs typeface="Times New Roman" pitchFamily="18" charset="0"/>
              </a:rPr>
              <a:t>Divide-by-2 counter</a:t>
            </a: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GB" sz="18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b="1" i="1" u="sng" smtClean="0">
                <a:cs typeface="Times New Roman" pitchFamily="18" charset="0"/>
              </a:rPr>
              <a:t>NOTE : negative clock pulsed clock </a:t>
            </a:r>
            <a:endParaRPr lang="en-GB" sz="1800" smtClean="0"/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1331913" y="2439988"/>
            <a:ext cx="6548437" cy="1006475"/>
            <a:chOff x="43" y="0"/>
            <a:chExt cx="4125" cy="63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43" y="0"/>
              <a:ext cx="1574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1617" y="0"/>
              <a:ext cx="255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rtl="0" eaLnBrk="0" hangingPunct="0"/>
              <a:r>
                <a:rPr kumimoji="1" lang="en-US">
                  <a:latin typeface="Times New Roman" pitchFamily="18" charset="0"/>
                  <a:cs typeface="Times New Roman" pitchFamily="18" charset="0"/>
                </a:rPr>
                <a:t> </a:t>
              </a:r>
              <a:endParaRPr kumimoji="1" lang="en-US" sz="1000">
                <a:latin typeface="Times New Roman" pitchFamily="18" charset="0"/>
                <a:cs typeface="Times New Roman" pitchFamily="18" charset="0"/>
              </a:endParaRPr>
            </a:p>
            <a:p>
              <a:pPr rtl="0" eaLnBrk="0" hangingPunct="0"/>
              <a:r>
                <a:rPr kumimoji="1" lang="en-US">
                  <a:latin typeface="Times New Roman" pitchFamily="18" charset="0"/>
                  <a:cs typeface="Times New Roman" pitchFamily="18" charset="0"/>
                </a:rPr>
                <a:t> </a:t>
              </a:r>
              <a:endParaRPr kumimoji="1" lang="en-US" sz="1000">
                <a:latin typeface="Times New Roman" pitchFamily="18" charset="0"/>
                <a:cs typeface="Times New Roman" pitchFamily="18" charset="0"/>
              </a:endParaRPr>
            </a:p>
            <a:p>
              <a:pPr rtl="0" eaLnBrk="0" hangingPunct="0"/>
              <a:endParaRPr kumimoji="1"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066800" y="3048000"/>
          <a:ext cx="2819400" cy="2268538"/>
        </p:xfrm>
        <a:graphic>
          <a:graphicData uri="http://schemas.openxmlformats.org/presentationml/2006/ole">
            <p:oleObj spid="_x0000_s1026" r:id="rId3" imgW="2584704" imgH="2093976" progId="Visio.Drawing.4">
              <p:embed/>
            </p:oleObj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3810000" y="3276600"/>
          <a:ext cx="5181600" cy="1370013"/>
        </p:xfrm>
        <a:graphic>
          <a:graphicData uri="http://schemas.openxmlformats.org/presentationml/2006/ole">
            <p:oleObj spid="_x0000_s1027" r:id="rId4" imgW="5716524" imgH="1505712" progId="Visio.Drawing.4">
              <p:embed/>
            </p:oleObj>
          </a:graphicData>
        </a:graphic>
      </p:graphicFrame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4267200" y="4953000"/>
            <a:ext cx="4603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rtl="0" eaLnBrk="0" hangingPunct="0"/>
            <a:r>
              <a:rPr kumimoji="1" lang="en-GB">
                <a:cs typeface="Times New Roman" pitchFamily="18" charset="0"/>
              </a:rPr>
              <a:t>The circuit divides the clock frequency by 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>
                <a:cs typeface="Times New Roman" pitchFamily="18" charset="0"/>
              </a:rPr>
              <a:t>Divide-by-2, 4, 8 Counters (asynchronous)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772400" cy="4343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2400" smtClean="0">
              <a:cs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GB" sz="2400" smtClean="0">
                <a:cs typeface="Times New Roman" pitchFamily="18" charset="0"/>
              </a:rPr>
              <a:t>Divide-by-2, 4, 8 counters can also be designed, </a:t>
            </a:r>
          </a:p>
          <a:p>
            <a:pPr algn="l" eaLnBrk="1" hangingPunct="1">
              <a:buFontTx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GB" sz="2400" smtClean="0">
                <a:cs typeface="Times New Roman" pitchFamily="18" charset="0"/>
              </a:rPr>
              <a:t> circuit divides the clock frequency by 2, 4 or 8</a:t>
            </a:r>
          </a:p>
          <a:p>
            <a:pPr algn="l" eaLnBrk="1" hangingPunct="1">
              <a:buFontTx/>
              <a:buNone/>
            </a:pPr>
            <a:r>
              <a:rPr lang="en-GB" sz="2400" smtClean="0">
                <a:cs typeface="Times New Roman" pitchFamily="18" charset="0"/>
              </a:rPr>
              <a:t> </a:t>
            </a:r>
          </a:p>
          <a:p>
            <a:pPr algn="l" eaLnBrk="1" hangingPunct="1">
              <a:buFontTx/>
              <a:buNone/>
            </a:pPr>
            <a:r>
              <a:rPr lang="en-GB" sz="2400" smtClean="0">
                <a:cs typeface="Times New Roman" pitchFamily="18" charset="0"/>
              </a:rPr>
              <a:t>Divide-by-</a:t>
            </a:r>
            <a:r>
              <a:rPr lang="en-GB" sz="2400" i="1" smtClean="0">
                <a:cs typeface="Times New Roman" pitchFamily="18" charset="0"/>
              </a:rPr>
              <a:t>n</a:t>
            </a:r>
            <a:r>
              <a:rPr lang="en-GB" sz="2400" smtClean="0">
                <a:cs typeface="Times New Roman" pitchFamily="18" charset="0"/>
              </a:rPr>
              <a:t> Counters are asynchronous </a:t>
            </a:r>
          </a:p>
          <a:p>
            <a:pPr algn="l" eaLnBrk="1" hangingPunct="1"/>
            <a:endParaRPr lang="en-GB" sz="2400" smtClean="0">
              <a:cs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GB" sz="2400" smtClean="0">
                <a:cs typeface="Times New Roman" pitchFamily="18" charset="0"/>
              </a:rPr>
              <a:t>No common synchronising clock input is applied to all the flip-flops.</a:t>
            </a:r>
          </a:p>
          <a:p>
            <a:pPr algn="l" eaLnBrk="1" hangingPunct="1">
              <a:buFontTx/>
              <a:buNone/>
            </a:pPr>
            <a:endParaRPr lang="en-GB" sz="2400" smtClean="0">
              <a:cs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GB" sz="2400" smtClean="0">
                <a:cs typeface="Times New Roman" pitchFamily="18" charset="0"/>
              </a:rPr>
              <a:t>Clock is actually used for data in these applications.</a:t>
            </a:r>
            <a:r>
              <a:rPr lang="en-GB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>
                <a:cs typeface="Times New Roman" pitchFamily="18" charset="0"/>
              </a:rPr>
              <a:t>Divide-by-2,4,8 Counter (asynchronous)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772400" cy="4724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b="1" i="1" u="sng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i="1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i="1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1600" i="1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IE" sz="2800" i="1" smtClean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sz="1400" smtClean="0">
                <a:cs typeface="Times New Roman" pitchFamily="18" charset="0"/>
              </a:rPr>
              <a:t>Synchronous Counters are distinguished from ripple counters in that clock pulses are applied to the clock inputs of all the flip-flops.</a:t>
            </a:r>
          </a:p>
          <a:p>
            <a:pPr algn="just" eaLnBrk="1" hangingPunct="1">
              <a:lnSpc>
                <a:spcPct val="80000"/>
              </a:lnSpc>
            </a:pPr>
            <a:endParaRPr lang="en-IE" sz="500" smtClean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sz="1400" smtClean="0">
                <a:cs typeface="Times New Roman" pitchFamily="18" charset="0"/>
              </a:rPr>
              <a:t>common pulse triggers all flip-flops simultaneously rather than one at a time in succession (as in ripple counter)</a:t>
            </a:r>
            <a:endParaRPr lang="en-GB" sz="1400" smtClean="0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2314575" y="2695575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828800" y="1600200"/>
          <a:ext cx="5638800" cy="1831975"/>
        </p:xfrm>
        <a:graphic>
          <a:graphicData uri="http://schemas.openxmlformats.org/presentationml/2006/ole">
            <p:oleObj spid="_x0000_s2050" r:id="rId3" imgW="6905244" imgH="2237232" progId="Visio.Drawing.4">
              <p:embed/>
            </p:oleObj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2347913" y="26622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905000" y="3581400"/>
          <a:ext cx="5943600" cy="2049463"/>
        </p:xfrm>
        <a:graphic>
          <a:graphicData uri="http://schemas.openxmlformats.org/presentationml/2006/ole">
            <p:oleObj spid="_x0000_s2051" r:id="rId4" imgW="5999988" imgH="2069592" progId="Visio.Drawing.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7975" y="733425"/>
            <a:ext cx="7661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b="1" u="sng">
                <a:solidFill>
                  <a:srgbClr val="3333FF"/>
                </a:solidFill>
              </a:rPr>
              <a:t>Difference between Asynchronous and Synchronous Counter :</a:t>
            </a:r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/>
        </p:nvGraphicFramePr>
        <p:xfrm>
          <a:off x="122238" y="1897063"/>
          <a:ext cx="8713787" cy="6242304"/>
        </p:xfrm>
        <a:graphic>
          <a:graphicData uri="http://schemas.openxmlformats.org/drawingml/2006/table">
            <a:tbl>
              <a:tblPr/>
              <a:tblGrid>
                <a:gridCol w="4432300"/>
                <a:gridCol w="4281487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Asynchronous Counter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Synchronous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 Clock input is applied to LSB FF. The output of first FF is connected as clock to next FF.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 Clock input is common to all FF.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 All Flip-Flops are toggle FF.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 Any FF can be used.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 Speed depends on no. of FF used for n bit .</a:t>
                      </a:r>
                    </a:p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 Speed is independent of no. of FF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4. No extra Logic Gates are required.  Cost is less.</a:t>
                      </a:r>
                    </a:p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4. Logic Gates are required based on design. Cost is more.</a:t>
                      </a:r>
                    </a:p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465138" marR="0" lvl="0" indent="-465138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15" name="Group 23"/>
          <p:cNvGrpSpPr>
            <a:grpSpLocks/>
          </p:cNvGrpSpPr>
          <p:nvPr/>
        </p:nvGrpSpPr>
        <p:grpSpPr bwMode="auto">
          <a:xfrm>
            <a:off x="2590800" y="5181600"/>
            <a:ext cx="1585913" cy="658813"/>
            <a:chOff x="958" y="3881"/>
            <a:chExt cx="999" cy="415"/>
          </a:xfrm>
        </p:grpSpPr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958" y="3881"/>
              <a:ext cx="999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lnSpc>
                  <a:spcPct val="35000"/>
                </a:lnSpc>
                <a:spcBef>
                  <a:spcPct val="50000"/>
                </a:spcBef>
              </a:pPr>
              <a:r>
                <a:rPr lang="en-US" b="1"/>
                <a:t>               1</a:t>
              </a:r>
            </a:p>
            <a:p>
              <a:pPr rtl="0">
                <a:lnSpc>
                  <a:spcPct val="35000"/>
                </a:lnSpc>
                <a:spcBef>
                  <a:spcPct val="50000"/>
                </a:spcBef>
              </a:pPr>
              <a:r>
                <a:rPr lang="en-US" b="1"/>
                <a:t>f</a:t>
              </a:r>
              <a:r>
                <a:rPr lang="en-US" b="1" baseline="-25000"/>
                <a:t>max</a:t>
              </a:r>
              <a:r>
                <a:rPr lang="en-US" b="1"/>
                <a:t> = </a:t>
              </a:r>
            </a:p>
            <a:p>
              <a:pPr rtl="0">
                <a:lnSpc>
                  <a:spcPct val="35000"/>
                </a:lnSpc>
                <a:spcBef>
                  <a:spcPct val="50000"/>
                </a:spcBef>
              </a:pPr>
              <a:r>
                <a:rPr lang="en-US" b="1"/>
                <a:t>             n x t</a:t>
              </a:r>
              <a:r>
                <a:rPr lang="en-US" b="1" baseline="-25000"/>
                <a:t>p</a:t>
              </a:r>
              <a:endParaRPr lang="en-US" b="1"/>
            </a:p>
          </p:txBody>
        </p:sp>
        <p:sp>
          <p:nvSpPr>
            <p:cNvPr id="8220" name="Line 25"/>
            <p:cNvSpPr>
              <a:spLocks noChangeShapeType="1"/>
            </p:cNvSpPr>
            <p:nvPr/>
          </p:nvSpPr>
          <p:spPr bwMode="auto">
            <a:xfrm>
              <a:off x="1560" y="4077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16" name="Group 26"/>
          <p:cNvGrpSpPr>
            <a:grpSpLocks/>
          </p:cNvGrpSpPr>
          <p:nvPr/>
        </p:nvGrpSpPr>
        <p:grpSpPr bwMode="auto">
          <a:xfrm>
            <a:off x="6400800" y="5181600"/>
            <a:ext cx="1585913" cy="696913"/>
            <a:chOff x="958" y="3881"/>
            <a:chExt cx="999" cy="439"/>
          </a:xfrm>
        </p:grpSpPr>
        <p:sp>
          <p:nvSpPr>
            <p:cNvPr id="8217" name="Text Box 27"/>
            <p:cNvSpPr txBox="1">
              <a:spLocks noChangeArrowheads="1"/>
            </p:cNvSpPr>
            <p:nvPr/>
          </p:nvSpPr>
          <p:spPr bwMode="auto">
            <a:xfrm>
              <a:off x="958" y="3881"/>
              <a:ext cx="99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lnSpc>
                  <a:spcPct val="40000"/>
                </a:lnSpc>
                <a:spcBef>
                  <a:spcPct val="50000"/>
                </a:spcBef>
              </a:pPr>
              <a:r>
                <a:rPr lang="en-US" b="1"/>
                <a:t>               1</a:t>
              </a:r>
            </a:p>
            <a:p>
              <a:pPr rtl="0">
                <a:lnSpc>
                  <a:spcPct val="40000"/>
                </a:lnSpc>
                <a:spcBef>
                  <a:spcPct val="50000"/>
                </a:spcBef>
              </a:pPr>
              <a:r>
                <a:rPr lang="en-US" b="1"/>
                <a:t>f</a:t>
              </a:r>
              <a:r>
                <a:rPr lang="en-US" b="1" baseline="-25000"/>
                <a:t>max</a:t>
              </a:r>
              <a:r>
                <a:rPr lang="en-US" b="1"/>
                <a:t> = </a:t>
              </a:r>
            </a:p>
            <a:p>
              <a:pPr rtl="0">
                <a:lnSpc>
                  <a:spcPct val="40000"/>
                </a:lnSpc>
                <a:spcBef>
                  <a:spcPct val="50000"/>
                </a:spcBef>
              </a:pPr>
              <a:r>
                <a:rPr lang="en-US" b="1"/>
                <a:t>               t</a:t>
              </a:r>
              <a:r>
                <a:rPr lang="en-US" b="1" baseline="-25000"/>
                <a:t>p</a:t>
              </a:r>
              <a:endParaRPr lang="en-US" b="1"/>
            </a:p>
          </p:txBody>
        </p:sp>
        <p:sp>
          <p:nvSpPr>
            <p:cNvPr id="8218" name="Line 28"/>
            <p:cNvSpPr>
              <a:spLocks noChangeShapeType="1"/>
            </p:cNvSpPr>
            <p:nvPr/>
          </p:nvSpPr>
          <p:spPr bwMode="auto">
            <a:xfrm>
              <a:off x="1560" y="4077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6705600" y="63246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0" hangingPunct="0"/>
            <a:r>
              <a:rPr lang="en-US" sz="1000"/>
              <a:t>13 COUNTERS</a:t>
            </a:r>
          </a:p>
          <a:p>
            <a:pPr rtl="0" eaLnBrk="0" hangingPunct="0"/>
            <a:r>
              <a:rPr lang="en-US" sz="1000"/>
              <a:t>Page </a:t>
            </a:r>
            <a:fld id="{5ED85285-132C-48F7-AB17-59D7E0E90E98}" type="slidenum">
              <a:rPr lang="en-US" sz="1000"/>
              <a:pPr rtl="0" eaLnBrk="0" hangingPunct="0"/>
              <a:t>8</a:t>
            </a:fld>
            <a:endParaRPr lang="en-US" sz="1000"/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048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400"/>
              <a:t>ECEn 224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Problem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 eaLnBrk="1" hangingPunct="1">
              <a:buFontTx/>
              <a:buNone/>
            </a:pPr>
            <a:r>
              <a:rPr lang="en-US" smtClean="0"/>
              <a:t>Design a 3-bit binary counter</a:t>
            </a:r>
          </a:p>
          <a:p>
            <a:pPr algn="l" eaLnBrk="1" hangingPunct="1">
              <a:buFontTx/>
              <a:buNone/>
            </a:pPr>
            <a:r>
              <a:rPr lang="en-US" smtClean="0"/>
              <a:t>The Z output is TRUE iff count value is even</a:t>
            </a:r>
          </a:p>
          <a:p>
            <a:pPr algn="l" eaLnBrk="1" hangingPunct="1">
              <a:buFontTx/>
              <a:buNone/>
            </a:pPr>
            <a:r>
              <a:rPr lang="en-US" smtClean="0"/>
              <a:t>The Y output is TRUE  iff count value is multiple of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57238"/>
            <a:ext cx="695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3200" b="1" u="sng">
                <a:solidFill>
                  <a:srgbClr val="3333FF"/>
                </a:solidFill>
              </a:rPr>
              <a:t>Counters Based on Shift Register</a:t>
            </a:r>
          </a:p>
        </p:txBody>
      </p:sp>
      <p:pic>
        <p:nvPicPr>
          <p:cNvPr id="10243" name="Picture 3" descr="12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</a:blip>
          <a:srcRect/>
          <a:stretch>
            <a:fillRect/>
          </a:stretch>
        </p:blipFill>
        <p:spPr bwMode="auto">
          <a:xfrm>
            <a:off x="0" y="1320800"/>
            <a:ext cx="7996238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60725" y="3440113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Mod-4 Ring Counter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9550" y="3949700"/>
            <a:ext cx="8850313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The output of LSB FF is connected as D input to MSB FF.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This is commonly called as Ring Counter or Circular Counter.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The data is shifted to right with each clock pulse. 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This counter has four different states. </a:t>
            </a:r>
          </a:p>
          <a:p>
            <a:pPr marL="466725" indent="-466725" algn="just" rtl="0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>
                <a:sym typeface="Symbol" pitchFamily="18" charset="2"/>
              </a:rPr>
              <a:t>This can be extended to any no. of bits.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1187</Words>
  <Application>Microsoft Office PowerPoint</Application>
  <PresentationFormat>On-screen Show (4:3)</PresentationFormat>
  <Paragraphs>222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Times New Roman</vt:lpstr>
      <vt:lpstr>Symbol</vt:lpstr>
      <vt:lpstr>Wingdings</vt:lpstr>
      <vt:lpstr>Helvetica</vt:lpstr>
      <vt:lpstr>Arial Unicode MS</vt:lpstr>
      <vt:lpstr>Default Design</vt:lpstr>
      <vt:lpstr>Visio.Drawing.4</vt:lpstr>
      <vt:lpstr>Digital Electronics &amp; Logic Design</vt:lpstr>
      <vt:lpstr>Topics to be covered:</vt:lpstr>
      <vt:lpstr>Slide 3</vt:lpstr>
      <vt:lpstr>Divide-by-2, 4, 8 Counters (asynchronous)</vt:lpstr>
      <vt:lpstr>Divide-by-2, 4, 8 Counters (asynchronous)</vt:lpstr>
      <vt:lpstr>Divide-by-2,4,8 Counter (asynchronous)</vt:lpstr>
      <vt:lpstr>Slide 7</vt:lpstr>
      <vt:lpstr>Example Problem</vt:lpstr>
      <vt:lpstr>Slide 9</vt:lpstr>
      <vt:lpstr>Slide 10</vt:lpstr>
      <vt:lpstr>Shift Registers</vt:lpstr>
      <vt:lpstr>Definition</vt:lpstr>
      <vt:lpstr>Shift Register Applications</vt:lpstr>
      <vt:lpstr>Shift Register Characteristics</vt:lpstr>
      <vt:lpstr>Data Movement</vt:lpstr>
      <vt:lpstr>Data Movement</vt:lpstr>
      <vt:lpstr>Serial-In Serial-Out</vt:lpstr>
      <vt:lpstr>Shift Registers</vt:lpstr>
      <vt:lpstr>Serial-In Serial-Out</vt:lpstr>
      <vt:lpstr>Serial-In Serial-Out</vt:lpstr>
      <vt:lpstr>Serial-In Serial-Out</vt:lpstr>
      <vt:lpstr>Serial-to-Parallel Conversion</vt:lpstr>
      <vt:lpstr>Serial-to-Parallel Conversion</vt:lpstr>
      <vt:lpstr>Parallel-to-Serial Conversion</vt:lpstr>
      <vt:lpstr>Parallel-In Parallel-Out</vt:lpstr>
      <vt:lpstr>Universal Shift Register</vt:lpstr>
      <vt:lpstr>Universal Shift Register </vt:lpstr>
    </vt:vector>
  </TitlesOfParts>
  <Company>Wesmosis@Yahoo.Dk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&amp; Logic Design</dc:title>
  <dc:creator>USER</dc:creator>
  <cp:lastModifiedBy>UEMK</cp:lastModifiedBy>
  <cp:revision>25</cp:revision>
  <dcterms:created xsi:type="dcterms:W3CDTF">2009-12-03T08:34:26Z</dcterms:created>
  <dcterms:modified xsi:type="dcterms:W3CDTF">2017-11-22T07:12:55Z</dcterms:modified>
</cp:coreProperties>
</file>