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74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3" r:id="rId19"/>
    <p:sldId id="271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88" autoAdjust="0"/>
    <p:restoredTop sz="94660"/>
  </p:normalViewPr>
  <p:slideViewPr>
    <p:cSldViewPr>
      <p:cViewPr varScale="1">
        <p:scale>
          <a:sx n="73" d="100"/>
          <a:sy n="73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FD87-6766-4DA6-9A89-895EF077D84B}" type="datetimeFigureOut">
              <a:rPr lang="en-US" smtClean="0"/>
              <a:pPr/>
              <a:t>5/16/2010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9F7-D38E-4F80-9525-2946E6823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FD87-6766-4DA6-9A89-895EF077D84B}" type="datetimeFigureOut">
              <a:rPr lang="en-US" smtClean="0"/>
              <a:pPr/>
              <a:t>5/16/2010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9F7-D38E-4F80-9525-2946E6823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FD87-6766-4DA6-9A89-895EF077D84B}" type="datetimeFigureOut">
              <a:rPr lang="en-US" smtClean="0"/>
              <a:pPr/>
              <a:t>5/16/2010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9F7-D38E-4F80-9525-2946E6823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FD87-6766-4DA6-9A89-895EF077D84B}" type="datetimeFigureOut">
              <a:rPr lang="en-US" smtClean="0"/>
              <a:pPr/>
              <a:t>5/16/2010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9F7-D38E-4F80-9525-2946E6823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FD87-6766-4DA6-9A89-895EF077D84B}" type="datetimeFigureOut">
              <a:rPr lang="en-US" smtClean="0"/>
              <a:pPr/>
              <a:t>5/16/2010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9F7-D38E-4F80-9525-2946E6823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FD87-6766-4DA6-9A89-895EF077D84B}" type="datetimeFigureOut">
              <a:rPr lang="en-US" smtClean="0"/>
              <a:pPr/>
              <a:t>5/16/2010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9F7-D38E-4F80-9525-2946E6823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FD87-6766-4DA6-9A89-895EF077D84B}" type="datetimeFigureOut">
              <a:rPr lang="en-US" smtClean="0"/>
              <a:pPr/>
              <a:t>5/16/2010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9F7-D38E-4F80-9525-2946E6823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FD87-6766-4DA6-9A89-895EF077D84B}" type="datetimeFigureOut">
              <a:rPr lang="en-US" smtClean="0"/>
              <a:pPr/>
              <a:t>5/16/2010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9F7-D38E-4F80-9525-2946E6823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FD87-6766-4DA6-9A89-895EF077D84B}" type="datetimeFigureOut">
              <a:rPr lang="en-US" smtClean="0"/>
              <a:pPr/>
              <a:t>5/16/2010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9F7-D38E-4F80-9525-2946E6823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FD87-6766-4DA6-9A89-895EF077D84B}" type="datetimeFigureOut">
              <a:rPr lang="en-US" smtClean="0"/>
              <a:pPr/>
              <a:t>5/16/2010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9F7-D38E-4F80-9525-2946E68237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FD87-6766-4DA6-9A89-895EF077D84B}" type="datetimeFigureOut">
              <a:rPr lang="en-US" smtClean="0"/>
              <a:pPr/>
              <a:t>5/16/2010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8DF9F7-D38E-4F80-9525-2946E68237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97FD87-6766-4DA6-9A89-895EF077D84B}" type="datetimeFigureOut">
              <a:rPr lang="en-US" smtClean="0"/>
              <a:pPr/>
              <a:t>5/16/2010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8DF9F7-D38E-4F80-9525-2946E682377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Hydrosphere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2/3 of our earth is water but 97% of it is saline water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Water is scarce. Our negligence is disturbing  the</a:t>
            </a:r>
          </a:p>
          <a:p>
            <a:pPr>
              <a:buNone/>
            </a:pPr>
            <a:r>
              <a:rPr lang="en-US" dirty="0" smtClean="0"/>
              <a:t>Sphere of water</a:t>
            </a:r>
          </a:p>
          <a:p>
            <a:pPr>
              <a:buNone/>
            </a:pPr>
            <a:r>
              <a:rPr lang="en-US" dirty="0" smtClean="0"/>
              <a:t>Putting our life at stake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Salts (TDS)</a:t>
            </a:r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Sources</a:t>
            </a:r>
            <a:r>
              <a:rPr lang="en-US" sz="2800" dirty="0" smtClean="0"/>
              <a:t>:</a:t>
            </a:r>
          </a:p>
          <a:p>
            <a:pPr lvl="1">
              <a:buNone/>
            </a:pPr>
            <a:r>
              <a:rPr lang="en-US" sz="2800" dirty="0"/>
              <a:t> </a:t>
            </a:r>
            <a:r>
              <a:rPr lang="en-US" sz="2800" dirty="0" smtClean="0"/>
              <a:t>Irrigation drainage water </a:t>
            </a:r>
          </a:p>
          <a:p>
            <a:pPr lvl="1">
              <a:buNone/>
            </a:pPr>
            <a:r>
              <a:rPr lang="en-US" sz="2800" dirty="0" smtClean="0"/>
              <a:t>Industrial discharge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b="1" dirty="0" smtClean="0"/>
              <a:t>Effect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Salinity problem</a:t>
            </a:r>
          </a:p>
          <a:p>
            <a:pPr>
              <a:buNone/>
            </a:pPr>
            <a:r>
              <a:rPr lang="en-US" dirty="0" smtClean="0"/>
              <a:t>    If the salinity increases beyond tolerance limit then it is harmful even lead to death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Remedy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Desalinisation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z="3200" b="1" dirty="0" smtClean="0"/>
              <a:t>Thermal pollution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Discharge from thermal power plant, nuclear power plant,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Effect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Metabolic rate increases with rise in certain degree of temperature but excess temperature raise will lead to death of fish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sz="3200" b="1" dirty="0" smtClean="0"/>
              <a:t>Heavy Metal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Pb</a:t>
            </a:r>
            <a:r>
              <a:rPr lang="en-US" dirty="0" smtClean="0"/>
              <a:t>, Hg, Cr, Co, </a:t>
            </a:r>
            <a:r>
              <a:rPr lang="en-US" dirty="0" err="1" smtClean="0"/>
              <a:t>Cd</a:t>
            </a:r>
            <a:r>
              <a:rPr lang="en-US" dirty="0" smtClean="0"/>
              <a:t>, As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Effects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Enzyme inhibition, kidney damage, blurred vision, disorder of liver, brain</a:t>
            </a:r>
          </a:p>
          <a:p>
            <a:pPr>
              <a:buNone/>
            </a:pPr>
            <a:r>
              <a:rPr lang="en-US" dirty="0" smtClean="0"/>
              <a:t>    Hg poisoning--- </a:t>
            </a:r>
            <a:r>
              <a:rPr lang="en-US" dirty="0" err="1" smtClean="0"/>
              <a:t>Minamata</a:t>
            </a:r>
            <a:r>
              <a:rPr lang="en-US" dirty="0" smtClean="0"/>
              <a:t> disease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z="3200" b="1" dirty="0" smtClean="0"/>
              <a:t>Pesticides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Volatile organic compounds</a:t>
            </a:r>
          </a:p>
          <a:p>
            <a:pPr lvl="1"/>
            <a:r>
              <a:rPr lang="en-US" dirty="0" smtClean="0"/>
              <a:t>    Vinyl chloride</a:t>
            </a:r>
          </a:p>
          <a:p>
            <a:pPr lvl="1"/>
            <a:r>
              <a:rPr lang="en-US" dirty="0" smtClean="0"/>
              <a:t>    Tetra </a:t>
            </a:r>
            <a:r>
              <a:rPr lang="en-US" dirty="0" err="1" smtClean="0"/>
              <a:t>chloro</a:t>
            </a:r>
            <a:r>
              <a:rPr lang="en-US" dirty="0" smtClean="0"/>
              <a:t> ethylene</a:t>
            </a:r>
          </a:p>
          <a:p>
            <a:pPr lvl="1"/>
            <a:r>
              <a:rPr lang="en-US" dirty="0" smtClean="0"/>
              <a:t>     </a:t>
            </a:r>
            <a:r>
              <a:rPr lang="en-US" dirty="0" err="1" smtClean="0"/>
              <a:t>Trichloro</a:t>
            </a:r>
            <a:r>
              <a:rPr lang="en-US" dirty="0" smtClean="0"/>
              <a:t> ethylene</a:t>
            </a:r>
          </a:p>
          <a:p>
            <a:pPr lvl="1"/>
            <a:r>
              <a:rPr lang="en-US" dirty="0" smtClean="0"/>
              <a:t>    Carbon tetrachloride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River and Stream Pollution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/>
          <a:lstStyle/>
          <a:p>
            <a:r>
              <a:rPr lang="en-US" b="1" dirty="0" smtClean="0"/>
              <a:t>Biological Oxygen Demand(BOD)</a:t>
            </a:r>
          </a:p>
          <a:p>
            <a:pPr>
              <a:buNone/>
            </a:pPr>
            <a:r>
              <a:rPr lang="en-US" dirty="0" smtClean="0"/>
              <a:t>   The aerobic decomposition of waste present in water with the help of microorganism releasing CO₂</a:t>
            </a:r>
          </a:p>
          <a:p>
            <a:pPr>
              <a:buNone/>
            </a:pPr>
            <a:r>
              <a:rPr lang="en-US" dirty="0" smtClean="0"/>
              <a:t>    unit: mg/l</a:t>
            </a:r>
          </a:p>
          <a:p>
            <a:pPr>
              <a:buNone/>
            </a:pPr>
            <a:r>
              <a:rPr lang="en-US" dirty="0" smtClean="0"/>
              <a:t>   every effluent has got a BOD value</a:t>
            </a:r>
          </a:p>
          <a:p>
            <a:pPr>
              <a:buNone/>
            </a:pPr>
            <a:r>
              <a:rPr lang="en-US" dirty="0" smtClean="0"/>
              <a:t>  Anaerobic decomposition releases methane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r>
              <a:rPr lang="en-US" sz="4400" b="1" dirty="0" smtClean="0"/>
              <a:t>Biological Oxygen Demand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BOD₅</a:t>
            </a:r>
          </a:p>
          <a:p>
            <a:pPr>
              <a:buNone/>
            </a:pPr>
            <a:r>
              <a:rPr lang="en-US" dirty="0" smtClean="0"/>
              <a:t>    Estimation of BOD over a period of 5 day at 20◦C  in 300ml </a:t>
            </a:r>
            <a:r>
              <a:rPr lang="en-US" dirty="0" err="1" smtClean="0"/>
              <a:t>stoppered</a:t>
            </a:r>
            <a:r>
              <a:rPr lang="en-US" dirty="0" smtClean="0"/>
              <a:t> bottle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Seeded BOD</a:t>
            </a:r>
            <a:r>
              <a:rPr lang="en-US" b="1" dirty="0" smtClean="0">
                <a:latin typeface="Verdana"/>
              </a:rPr>
              <a:t>₅</a:t>
            </a:r>
          </a:p>
          <a:p>
            <a:pPr>
              <a:buNone/>
            </a:pPr>
            <a:r>
              <a:rPr lang="en-US" dirty="0" smtClean="0"/>
              <a:t>   Estimation of BOD by diluting with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Ground Water Hydrology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r>
              <a:rPr lang="en-US" dirty="0" smtClean="0"/>
              <a:t>Aquifer</a:t>
            </a:r>
          </a:p>
          <a:p>
            <a:pPr>
              <a:buNone/>
            </a:pPr>
            <a:r>
              <a:rPr lang="en-US" dirty="0" smtClean="0"/>
              <a:t>   Ground water reservoir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Two types of Aquifer:</a:t>
            </a:r>
          </a:p>
          <a:p>
            <a:r>
              <a:rPr lang="en-US" dirty="0" smtClean="0"/>
              <a:t>    Confined</a:t>
            </a:r>
          </a:p>
          <a:p>
            <a:r>
              <a:rPr lang="en-US" dirty="0" smtClean="0"/>
              <a:t>    Unconfined Aquifer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b="1" dirty="0" smtClean="0"/>
              <a:t>Hydraulic Gradient</a:t>
            </a:r>
          </a:p>
          <a:p>
            <a:pPr>
              <a:buNone/>
            </a:pPr>
            <a:r>
              <a:rPr lang="en-US" dirty="0" smtClean="0"/>
              <a:t>       It is the slope of water table</a:t>
            </a:r>
          </a:p>
          <a:p>
            <a:pPr>
              <a:buNone/>
            </a:pPr>
            <a:r>
              <a:rPr lang="en-US" dirty="0" smtClean="0"/>
              <a:t>       Hydraulic Gradient= Change in head/Horizontal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distance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</a:t>
            </a:r>
          </a:p>
          <a:p>
            <a:r>
              <a:rPr lang="en-US" b="1" dirty="0" smtClean="0"/>
              <a:t>Darcy’s law</a:t>
            </a:r>
          </a:p>
          <a:p>
            <a:pPr>
              <a:buNone/>
            </a:pPr>
            <a:r>
              <a:rPr lang="en-US" dirty="0" smtClean="0"/>
              <a:t>         It is the flow of water</a:t>
            </a:r>
          </a:p>
          <a:p>
            <a:pPr>
              <a:buNone/>
            </a:pPr>
            <a:r>
              <a:rPr lang="en-US" dirty="0" smtClean="0"/>
              <a:t>         Q=KA dh/dl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Treatment of Water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Surface Water Treatment: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Source       Screening         Mixing Tank       Flocculation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Disinfection          Sand filter         Settling Tank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3962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814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96000" y="3886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7163594" y="4418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5715000" y="4876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3505200" y="4876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Water quality parameter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 smtClean="0"/>
              <a:t>Taste</a:t>
            </a:r>
          </a:p>
          <a:p>
            <a:r>
              <a:rPr lang="en-US" dirty="0" err="1" smtClean="0"/>
              <a:t>Odour</a:t>
            </a:r>
            <a:endParaRPr lang="en-US" dirty="0" smtClean="0"/>
          </a:p>
          <a:p>
            <a:r>
              <a:rPr lang="en-US" dirty="0" smtClean="0"/>
              <a:t>Dissolved Oxygen</a:t>
            </a:r>
          </a:p>
          <a:p>
            <a:r>
              <a:rPr lang="en-US" dirty="0" smtClean="0"/>
              <a:t>Dissolved nutrients</a:t>
            </a:r>
          </a:p>
          <a:p>
            <a:r>
              <a:rPr lang="en-US" dirty="0" smtClean="0"/>
              <a:t>Sunlight penetration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Dissolved Oxygen is an important parameter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Treatment of Waste Water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r>
              <a:rPr lang="en-US" b="1" dirty="0" smtClean="0"/>
              <a:t>Primary Treatment: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   Removal of  settle able and floatable material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Flocculent particles which aggregate and settles down at the bottom of the tank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Secondary Treatment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Trickling Filter</a:t>
            </a:r>
          </a:p>
          <a:p>
            <a:r>
              <a:rPr lang="en-US" dirty="0" smtClean="0"/>
              <a:t>Activated Sludge Process</a:t>
            </a:r>
          </a:p>
          <a:p>
            <a:r>
              <a:rPr lang="en-US" dirty="0" smtClean="0"/>
              <a:t>Rotating Disc Biological Contractor</a:t>
            </a:r>
          </a:p>
          <a:p>
            <a:r>
              <a:rPr lang="en-US" smtClean="0"/>
              <a:t>Sludge </a:t>
            </a:r>
            <a:r>
              <a:rPr lang="en-US" dirty="0" smtClean="0"/>
              <a:t>treatment</a:t>
            </a:r>
          </a:p>
          <a:p>
            <a:r>
              <a:rPr lang="en-US" dirty="0" smtClean="0"/>
              <a:t>Oxidation Pond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Hardness of Water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Presence of bivalent metal ion, calcium, magnesium etc. and </a:t>
            </a:r>
            <a:r>
              <a:rPr lang="en-US" dirty="0" err="1" smtClean="0"/>
              <a:t>aluminium</a:t>
            </a:r>
            <a:r>
              <a:rPr lang="en-US" dirty="0" smtClean="0"/>
              <a:t>, </a:t>
            </a:r>
            <a:r>
              <a:rPr lang="en-US" dirty="0" err="1" smtClean="0"/>
              <a:t>manganus</a:t>
            </a:r>
            <a:r>
              <a:rPr lang="en-US" dirty="0" smtClean="0"/>
              <a:t> ion are also responsible </a:t>
            </a:r>
          </a:p>
          <a:p>
            <a:pPr>
              <a:buNone/>
            </a:pPr>
            <a:r>
              <a:rPr lang="en-US" dirty="0" smtClean="0"/>
              <a:t>Hardness is of two types</a:t>
            </a:r>
          </a:p>
          <a:p>
            <a:r>
              <a:rPr lang="en-US" dirty="0" smtClean="0"/>
              <a:t>Temporary</a:t>
            </a:r>
          </a:p>
          <a:p>
            <a:r>
              <a:rPr lang="en-US" dirty="0" smtClean="0"/>
              <a:t>Permanent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Hardness is expressed in terms of equivalent amount of </a:t>
            </a:r>
            <a:r>
              <a:rPr lang="en-US" dirty="0" err="1" smtClean="0"/>
              <a:t>CaCO</a:t>
            </a:r>
            <a:r>
              <a:rPr lang="en-US" dirty="0" smtClean="0">
                <a:latin typeface="Calibri"/>
              </a:rPr>
              <a:t>₃ present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Hardness Removal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Temporary Hardness Removal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smtClean="0"/>
              <a:t>Boiling &amp; Addition of lime water </a:t>
            </a:r>
          </a:p>
          <a:p>
            <a:pPr>
              <a:buNone/>
            </a:pPr>
            <a:r>
              <a:rPr lang="en-US" dirty="0" smtClean="0"/>
              <a:t>     in terms of calcium </a:t>
            </a:r>
            <a:r>
              <a:rPr lang="en-US" smtClean="0"/>
              <a:t>carbonate precipitation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Permanent Hardness Removal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Lime soda process</a:t>
            </a:r>
          </a:p>
          <a:p>
            <a:pPr>
              <a:buNone/>
            </a:pPr>
            <a:r>
              <a:rPr lang="en-US" dirty="0" smtClean="0"/>
              <a:t>   Base exchange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Diurnal variation of DO level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Contributing factors:</a:t>
            </a:r>
            <a:endParaRPr lang="en-US" dirty="0"/>
          </a:p>
          <a:p>
            <a:r>
              <a:rPr lang="en-US" dirty="0" smtClean="0"/>
              <a:t>Respiration</a:t>
            </a:r>
          </a:p>
          <a:p>
            <a:r>
              <a:rPr lang="en-US" dirty="0" smtClean="0"/>
              <a:t>Photosynthesis</a:t>
            </a:r>
          </a:p>
          <a:p>
            <a:r>
              <a:rPr lang="en-US" dirty="0" smtClean="0"/>
              <a:t>Re-aeration</a:t>
            </a:r>
          </a:p>
          <a:p>
            <a:r>
              <a:rPr lang="en-US" dirty="0" smtClean="0"/>
              <a:t>Level of pollution(organic) in the water body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Water Pollution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r>
              <a:rPr lang="en-US" dirty="0" smtClean="0"/>
              <a:t>Effects the physical and chemical quality of water</a:t>
            </a:r>
          </a:p>
          <a:p>
            <a:r>
              <a:rPr lang="en-US" dirty="0" smtClean="0"/>
              <a:t>Depletes  Dissolved Oxygen level in the water body</a:t>
            </a:r>
          </a:p>
          <a:p>
            <a:r>
              <a:rPr lang="en-US" dirty="0" smtClean="0"/>
              <a:t>Effect on human health</a:t>
            </a:r>
          </a:p>
          <a:p>
            <a:r>
              <a:rPr lang="en-US" dirty="0" smtClean="0"/>
              <a:t>Damage to the esthetic beauty</a:t>
            </a:r>
          </a:p>
          <a:p>
            <a:r>
              <a:rPr lang="en-US" dirty="0" smtClean="0"/>
              <a:t>Loss of tourism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The Pollutants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Oxygen Demanding Waste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Biodegradable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Organic or inorganic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Effect of drop of DO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Threat to aquatic life</a:t>
            </a:r>
          </a:p>
          <a:p>
            <a:pPr lvl="1">
              <a:buNone/>
            </a:pPr>
            <a:r>
              <a:rPr lang="en-US" dirty="0" smtClean="0"/>
              <a:t>Damage to aquatic body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Measurement of DO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Chemical Oxygen Demand (COD)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Biochemical </a:t>
            </a:r>
            <a:r>
              <a:rPr lang="en-US" sz="2800" dirty="0" smtClean="0"/>
              <a:t>Oxygen Demand (BOD)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Pathogens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2800" dirty="0" smtClean="0"/>
              <a:t>Bacteria</a:t>
            </a:r>
          </a:p>
          <a:p>
            <a:r>
              <a:rPr lang="en-US" sz="2800" dirty="0" smtClean="0"/>
              <a:t>Virus</a:t>
            </a:r>
          </a:p>
          <a:p>
            <a:r>
              <a:rPr lang="en-US" sz="2800" dirty="0" smtClean="0"/>
              <a:t>Protozoa</a:t>
            </a:r>
          </a:p>
          <a:p>
            <a:r>
              <a:rPr lang="en-US" sz="2800" dirty="0" err="1" smtClean="0"/>
              <a:t>Helminths</a:t>
            </a:r>
            <a:r>
              <a:rPr lang="en-US" sz="2800" dirty="0" smtClean="0"/>
              <a:t>/Parasitic worms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3200" b="1" dirty="0" smtClean="0"/>
              <a:t>Nutrients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-Limiting nutrients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 -Nitrogen, Phosphorus, Carbon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Source</a:t>
            </a:r>
          </a:p>
          <a:p>
            <a:pPr>
              <a:buNone/>
            </a:pPr>
            <a:r>
              <a:rPr lang="en-US" dirty="0" smtClean="0"/>
              <a:t>    Municipal waste, chemical fertilizer, soap, detergent, acid rain, certain bacteria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Effects: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Excess of algal growth</a:t>
            </a:r>
          </a:p>
          <a:p>
            <a:r>
              <a:rPr lang="en-US" dirty="0" smtClean="0"/>
              <a:t>Dead and decaying organic matter</a:t>
            </a:r>
          </a:p>
          <a:p>
            <a:r>
              <a:rPr lang="en-US" dirty="0" smtClean="0"/>
              <a:t>Fall of DO level</a:t>
            </a:r>
          </a:p>
          <a:p>
            <a:r>
              <a:rPr lang="en-US" dirty="0" err="1" smtClean="0"/>
              <a:t>Colour</a:t>
            </a:r>
            <a:r>
              <a:rPr lang="en-US" dirty="0" smtClean="0"/>
              <a:t> and </a:t>
            </a:r>
            <a:r>
              <a:rPr lang="en-US" dirty="0" err="1" smtClean="0"/>
              <a:t>odour</a:t>
            </a:r>
            <a:endParaRPr lang="en-US" dirty="0" smtClean="0"/>
          </a:p>
          <a:p>
            <a:r>
              <a:rPr lang="en-US" dirty="0" smtClean="0"/>
              <a:t>Excess of nitrogen in water can cause Blue baby syndrome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433</TotalTime>
  <Words>593</Words>
  <Application>Microsoft Office PowerPoint</Application>
  <PresentationFormat>On-screen Show (4:3)</PresentationFormat>
  <Paragraphs>157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Hydrosphere</vt:lpstr>
      <vt:lpstr>Water quality parameter</vt:lpstr>
      <vt:lpstr>Diurnal variation of DO level</vt:lpstr>
      <vt:lpstr>Water Pollution</vt:lpstr>
      <vt:lpstr>The Pollutants</vt:lpstr>
      <vt:lpstr>Measurement of DO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River and Stream Pollution</vt:lpstr>
      <vt:lpstr>    Biological Oxygen Demand</vt:lpstr>
      <vt:lpstr>Ground Water Hydrology</vt:lpstr>
      <vt:lpstr>Slide 18</vt:lpstr>
      <vt:lpstr>Treatment of Water</vt:lpstr>
      <vt:lpstr>Treatment of Waste Water</vt:lpstr>
      <vt:lpstr>Slide 21</vt:lpstr>
      <vt:lpstr>Hardness of Water</vt:lpstr>
      <vt:lpstr>Hardness Removal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</dc:creator>
  <cp:lastModifiedBy>XP</cp:lastModifiedBy>
  <cp:revision>122</cp:revision>
  <dcterms:created xsi:type="dcterms:W3CDTF">2010-03-25T13:57:22Z</dcterms:created>
  <dcterms:modified xsi:type="dcterms:W3CDTF">2010-05-16T00:57:56Z</dcterms:modified>
</cp:coreProperties>
</file>