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2" r:id="rId2"/>
    <p:sldId id="258" r:id="rId3"/>
    <p:sldId id="293" r:id="rId4"/>
    <p:sldId id="305" r:id="rId5"/>
    <p:sldId id="291" r:id="rId6"/>
    <p:sldId id="264" r:id="rId7"/>
    <p:sldId id="295" r:id="rId8"/>
    <p:sldId id="296" r:id="rId9"/>
    <p:sldId id="297" r:id="rId10"/>
    <p:sldId id="298" r:id="rId11"/>
    <p:sldId id="299" r:id="rId12"/>
    <p:sldId id="300" r:id="rId13"/>
    <p:sldId id="302" r:id="rId14"/>
    <p:sldId id="303" r:id="rId15"/>
    <p:sldId id="301"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E42A8-6BB8-4142-9258-383F54CEA613}" type="datetimeFigureOut">
              <a:rPr lang="en-CA" smtClean="0"/>
              <a:t>2024-04-18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A8EE5-4639-4E92-ADD8-FCF5877A04C5}" type="slidenum">
              <a:rPr lang="en-CA" smtClean="0"/>
              <a:t>‹#›</a:t>
            </a:fld>
            <a:endParaRPr lang="en-CA"/>
          </a:p>
        </p:txBody>
      </p:sp>
    </p:spTree>
    <p:extLst>
      <p:ext uri="{BB962C8B-B14F-4D97-AF65-F5344CB8AC3E}">
        <p14:creationId xmlns:p14="http://schemas.microsoft.com/office/powerpoint/2010/main" val="102629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D3A8EE5-4639-4E92-ADD8-FCF5877A04C5}" type="slidenum">
              <a:rPr lang="en-CA" smtClean="0"/>
              <a:t>9</a:t>
            </a:fld>
            <a:endParaRPr lang="en-CA"/>
          </a:p>
        </p:txBody>
      </p:sp>
    </p:spTree>
    <p:extLst>
      <p:ext uri="{BB962C8B-B14F-4D97-AF65-F5344CB8AC3E}">
        <p14:creationId xmlns:p14="http://schemas.microsoft.com/office/powerpoint/2010/main" val="21149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67F5-B3A8-F578-F627-F42EE6BE08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8B1F53-D24E-3455-39C9-99EA4A1DB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FCC85A-3D68-F968-E17E-853C3D8852F7}"/>
              </a:ext>
            </a:extLst>
          </p:cNvPr>
          <p:cNvSpPr>
            <a:spLocks noGrp="1"/>
          </p:cNvSpPr>
          <p:nvPr>
            <p:ph type="dt" sz="half" idx="10"/>
          </p:nvPr>
        </p:nvSpPr>
        <p:spPr/>
        <p:txBody>
          <a:bodyPr/>
          <a:lstStyle/>
          <a:p>
            <a:fld id="{82993B6F-56A3-4174-8481-B5273861768D}" type="datetime1">
              <a:rPr lang="en-CA" smtClean="0"/>
              <a:t>2024-04-18</a:t>
            </a:fld>
            <a:endParaRPr lang="en-CA"/>
          </a:p>
        </p:txBody>
      </p:sp>
      <p:sp>
        <p:nvSpPr>
          <p:cNvPr id="5" name="Footer Placeholder 4">
            <a:extLst>
              <a:ext uri="{FF2B5EF4-FFF2-40B4-BE49-F238E27FC236}">
                <a16:creationId xmlns:a16="http://schemas.microsoft.com/office/drawing/2014/main" id="{20216DD6-41F8-74C9-899D-4998E2FEB401}"/>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F950881A-24EA-5220-7F92-6E37EAC5802F}"/>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241461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34FC-A050-563F-27C7-DEE24098EF9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900372-C914-11E1-A1D0-C7FB6F1E6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7FF971-F59E-185E-C124-EBB197544C25}"/>
              </a:ext>
            </a:extLst>
          </p:cNvPr>
          <p:cNvSpPr>
            <a:spLocks noGrp="1"/>
          </p:cNvSpPr>
          <p:nvPr>
            <p:ph type="dt" sz="half" idx="10"/>
          </p:nvPr>
        </p:nvSpPr>
        <p:spPr/>
        <p:txBody>
          <a:bodyPr/>
          <a:lstStyle/>
          <a:p>
            <a:fld id="{F986680D-BA47-4433-8C87-E93DF60A7FE6}" type="datetime1">
              <a:rPr lang="en-CA" smtClean="0"/>
              <a:t>2024-04-18</a:t>
            </a:fld>
            <a:endParaRPr lang="en-CA"/>
          </a:p>
        </p:txBody>
      </p:sp>
      <p:sp>
        <p:nvSpPr>
          <p:cNvPr id="5" name="Footer Placeholder 4">
            <a:extLst>
              <a:ext uri="{FF2B5EF4-FFF2-40B4-BE49-F238E27FC236}">
                <a16:creationId xmlns:a16="http://schemas.microsoft.com/office/drawing/2014/main" id="{538DD1BB-2559-A332-90A5-EA579C185C82}"/>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034ABB24-0516-C899-F3AB-579EA3145920}"/>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112075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51C6C-6B66-58D3-D72C-21627C7BB0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CA87B5-2630-1499-197D-146819644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BD4C31-8C10-FA01-F446-77F08E7FF446}"/>
              </a:ext>
            </a:extLst>
          </p:cNvPr>
          <p:cNvSpPr>
            <a:spLocks noGrp="1"/>
          </p:cNvSpPr>
          <p:nvPr>
            <p:ph type="dt" sz="half" idx="10"/>
          </p:nvPr>
        </p:nvSpPr>
        <p:spPr/>
        <p:txBody>
          <a:bodyPr/>
          <a:lstStyle/>
          <a:p>
            <a:fld id="{3BDD0890-7457-4924-A760-3D06BA6E7319}" type="datetime1">
              <a:rPr lang="en-CA" smtClean="0"/>
              <a:t>2024-04-18</a:t>
            </a:fld>
            <a:endParaRPr lang="en-CA"/>
          </a:p>
        </p:txBody>
      </p:sp>
      <p:sp>
        <p:nvSpPr>
          <p:cNvPr id="5" name="Footer Placeholder 4">
            <a:extLst>
              <a:ext uri="{FF2B5EF4-FFF2-40B4-BE49-F238E27FC236}">
                <a16:creationId xmlns:a16="http://schemas.microsoft.com/office/drawing/2014/main" id="{5768668E-3550-C311-79EB-C1DC673A3BD5}"/>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5F0308A2-F9F1-15C9-85DE-5DF84EDC569D}"/>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25198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CA"/>
              <a:t>Marketing Mix Modeling- Capstone</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C954058-5359-41D6-93EB-BAF87BFE91DB}" type="datetime1">
              <a:rPr lang="en-CA" smtClean="0"/>
              <a:t>2024-04-18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4676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Пустой">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150B82-04A9-944B-84A8-37D9C27AFF34}"/>
              </a:ext>
            </a:extLst>
          </p:cNvPr>
          <p:cNvSpPr>
            <a:spLocks noGrp="1"/>
          </p:cNvSpPr>
          <p:nvPr>
            <p:ph type="pic" sz="quarter" idx="10"/>
          </p:nvPr>
        </p:nvSpPr>
        <p:spPr>
          <a:xfrm>
            <a:off x="1055605" y="1562506"/>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
        <p:nvSpPr>
          <p:cNvPr id="5" name="Picture Placeholder 2">
            <a:extLst>
              <a:ext uri="{FF2B5EF4-FFF2-40B4-BE49-F238E27FC236}">
                <a16:creationId xmlns:a16="http://schemas.microsoft.com/office/drawing/2014/main" id="{4ED493E4-2506-FC48-89C6-78ED96C5F13F}"/>
              </a:ext>
            </a:extLst>
          </p:cNvPr>
          <p:cNvSpPr>
            <a:spLocks noGrp="1"/>
          </p:cNvSpPr>
          <p:nvPr>
            <p:ph type="pic" sz="quarter" idx="11"/>
          </p:nvPr>
        </p:nvSpPr>
        <p:spPr>
          <a:xfrm>
            <a:off x="3776824" y="1562506"/>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
        <p:nvSpPr>
          <p:cNvPr id="6" name="Picture Placeholder 2">
            <a:extLst>
              <a:ext uri="{FF2B5EF4-FFF2-40B4-BE49-F238E27FC236}">
                <a16:creationId xmlns:a16="http://schemas.microsoft.com/office/drawing/2014/main" id="{A387B2B1-4129-8245-9FD0-71ACE85D80D1}"/>
              </a:ext>
            </a:extLst>
          </p:cNvPr>
          <p:cNvSpPr>
            <a:spLocks noGrp="1"/>
          </p:cNvSpPr>
          <p:nvPr>
            <p:ph type="pic" sz="quarter" idx="12"/>
          </p:nvPr>
        </p:nvSpPr>
        <p:spPr>
          <a:xfrm>
            <a:off x="6498044" y="1562506"/>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
        <p:nvSpPr>
          <p:cNvPr id="7" name="Picture Placeholder 2">
            <a:extLst>
              <a:ext uri="{FF2B5EF4-FFF2-40B4-BE49-F238E27FC236}">
                <a16:creationId xmlns:a16="http://schemas.microsoft.com/office/drawing/2014/main" id="{8CE09E67-F81C-7D49-BBF2-0C3ACA8352C3}"/>
              </a:ext>
            </a:extLst>
          </p:cNvPr>
          <p:cNvSpPr>
            <a:spLocks noGrp="1"/>
          </p:cNvSpPr>
          <p:nvPr>
            <p:ph type="pic" sz="quarter" idx="13"/>
          </p:nvPr>
        </p:nvSpPr>
        <p:spPr>
          <a:xfrm>
            <a:off x="9219263" y="1562506"/>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
        <p:nvSpPr>
          <p:cNvPr id="8" name="Picture Placeholder 2">
            <a:extLst>
              <a:ext uri="{FF2B5EF4-FFF2-40B4-BE49-F238E27FC236}">
                <a16:creationId xmlns:a16="http://schemas.microsoft.com/office/drawing/2014/main" id="{CBD56F97-90C3-7840-8409-ED469C327245}"/>
              </a:ext>
            </a:extLst>
          </p:cNvPr>
          <p:cNvSpPr>
            <a:spLocks noGrp="1"/>
          </p:cNvSpPr>
          <p:nvPr>
            <p:ph type="pic" sz="quarter" idx="14"/>
          </p:nvPr>
        </p:nvSpPr>
        <p:spPr>
          <a:xfrm>
            <a:off x="1055605" y="3722753"/>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
        <p:nvSpPr>
          <p:cNvPr id="9" name="Picture Placeholder 2">
            <a:extLst>
              <a:ext uri="{FF2B5EF4-FFF2-40B4-BE49-F238E27FC236}">
                <a16:creationId xmlns:a16="http://schemas.microsoft.com/office/drawing/2014/main" id="{55B5D252-1C47-DE43-BE5D-AAAF0F4E49C5}"/>
              </a:ext>
            </a:extLst>
          </p:cNvPr>
          <p:cNvSpPr>
            <a:spLocks noGrp="1"/>
          </p:cNvSpPr>
          <p:nvPr>
            <p:ph type="pic" sz="quarter" idx="15"/>
          </p:nvPr>
        </p:nvSpPr>
        <p:spPr>
          <a:xfrm>
            <a:off x="3776824" y="3722753"/>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
        <p:nvSpPr>
          <p:cNvPr id="10" name="Picture Placeholder 2">
            <a:extLst>
              <a:ext uri="{FF2B5EF4-FFF2-40B4-BE49-F238E27FC236}">
                <a16:creationId xmlns:a16="http://schemas.microsoft.com/office/drawing/2014/main" id="{26290D0B-9212-E44B-9642-AA8A39908D3C}"/>
              </a:ext>
            </a:extLst>
          </p:cNvPr>
          <p:cNvSpPr>
            <a:spLocks noGrp="1"/>
          </p:cNvSpPr>
          <p:nvPr>
            <p:ph type="pic" sz="quarter" idx="16"/>
          </p:nvPr>
        </p:nvSpPr>
        <p:spPr>
          <a:xfrm>
            <a:off x="6498044" y="3722753"/>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
        <p:nvSpPr>
          <p:cNvPr id="11" name="Picture Placeholder 2">
            <a:extLst>
              <a:ext uri="{FF2B5EF4-FFF2-40B4-BE49-F238E27FC236}">
                <a16:creationId xmlns:a16="http://schemas.microsoft.com/office/drawing/2014/main" id="{6CC8B6B7-B073-1346-B905-4BAADA1B780C}"/>
              </a:ext>
            </a:extLst>
          </p:cNvPr>
          <p:cNvSpPr>
            <a:spLocks noGrp="1"/>
          </p:cNvSpPr>
          <p:nvPr>
            <p:ph type="pic" sz="quarter" idx="17"/>
          </p:nvPr>
        </p:nvSpPr>
        <p:spPr>
          <a:xfrm>
            <a:off x="9219263" y="3722753"/>
            <a:ext cx="2096988" cy="1572741"/>
          </a:xfrm>
          <a:solidFill>
            <a:schemeClr val="bg2"/>
          </a:solidFill>
        </p:spPr>
        <p:txBody>
          <a:bodyPr anchor="ctr">
            <a:normAutofit/>
          </a:bodyPr>
          <a:lstStyle>
            <a:lvl1pPr>
              <a:defRPr sz="984">
                <a:solidFill>
                  <a:schemeClr val="tx1"/>
                </a:solidFill>
                <a:latin typeface="Barlow" pitchFamily="2" charset="77"/>
              </a:defRPr>
            </a:lvl1pPr>
          </a:lstStyle>
          <a:p>
            <a:endParaRPr lang="en-RU"/>
          </a:p>
        </p:txBody>
      </p:sp>
    </p:spTree>
    <p:extLst>
      <p:ext uri="{BB962C8B-B14F-4D97-AF65-F5344CB8AC3E}">
        <p14:creationId xmlns:p14="http://schemas.microsoft.com/office/powerpoint/2010/main" val="2985342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B6E6-A236-2FDA-5595-D571772BC9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D6D7689-5776-6CA2-A9DC-32D37F130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D82172-9CC1-A63E-F6BD-83DED9AA32AA}"/>
              </a:ext>
            </a:extLst>
          </p:cNvPr>
          <p:cNvSpPr>
            <a:spLocks noGrp="1"/>
          </p:cNvSpPr>
          <p:nvPr>
            <p:ph type="dt" sz="half" idx="10"/>
          </p:nvPr>
        </p:nvSpPr>
        <p:spPr/>
        <p:txBody>
          <a:bodyPr/>
          <a:lstStyle/>
          <a:p>
            <a:fld id="{4DC21BFA-7CF9-432F-9A01-94B8F6EABF17}" type="datetime1">
              <a:rPr lang="en-CA" smtClean="0"/>
              <a:t>2024-04-18</a:t>
            </a:fld>
            <a:endParaRPr lang="en-CA"/>
          </a:p>
        </p:txBody>
      </p:sp>
      <p:sp>
        <p:nvSpPr>
          <p:cNvPr id="5" name="Footer Placeholder 4">
            <a:extLst>
              <a:ext uri="{FF2B5EF4-FFF2-40B4-BE49-F238E27FC236}">
                <a16:creationId xmlns:a16="http://schemas.microsoft.com/office/drawing/2014/main" id="{92221505-83C3-5EE9-510C-A64B00CE0B85}"/>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41B50F3A-2275-4778-1D08-5901A4455C82}"/>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128762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777-35E2-A267-AC84-557C0CC6E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21E3EFE-EDDA-BFC8-B729-5799C722AB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4B3CA-C8A0-6112-9F82-47BAFE0B426C}"/>
              </a:ext>
            </a:extLst>
          </p:cNvPr>
          <p:cNvSpPr>
            <a:spLocks noGrp="1"/>
          </p:cNvSpPr>
          <p:nvPr>
            <p:ph type="dt" sz="half" idx="10"/>
          </p:nvPr>
        </p:nvSpPr>
        <p:spPr/>
        <p:txBody>
          <a:bodyPr/>
          <a:lstStyle/>
          <a:p>
            <a:fld id="{4E0D3C4B-5128-4952-A291-358989AD4897}" type="datetime1">
              <a:rPr lang="en-CA" smtClean="0"/>
              <a:t>2024-04-18</a:t>
            </a:fld>
            <a:endParaRPr lang="en-CA"/>
          </a:p>
        </p:txBody>
      </p:sp>
      <p:sp>
        <p:nvSpPr>
          <p:cNvPr id="5" name="Footer Placeholder 4">
            <a:extLst>
              <a:ext uri="{FF2B5EF4-FFF2-40B4-BE49-F238E27FC236}">
                <a16:creationId xmlns:a16="http://schemas.microsoft.com/office/drawing/2014/main" id="{69137CC1-8D1B-C277-808F-ACB82630BBE7}"/>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B012FA68-2482-7333-D118-9A45BB5639DA}"/>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364501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4B87-CAF0-E3B8-E136-2529819AD8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8D1AE3-B50B-20DA-F9BC-E0B4E83B9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1EFC228-822A-3AE4-257F-93C87F4C6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D3DCF13-9CEB-A593-79A1-675E332634C4}"/>
              </a:ext>
            </a:extLst>
          </p:cNvPr>
          <p:cNvSpPr>
            <a:spLocks noGrp="1"/>
          </p:cNvSpPr>
          <p:nvPr>
            <p:ph type="dt" sz="half" idx="10"/>
          </p:nvPr>
        </p:nvSpPr>
        <p:spPr/>
        <p:txBody>
          <a:bodyPr/>
          <a:lstStyle/>
          <a:p>
            <a:fld id="{9590068E-04BD-4582-A4EA-EBED73BE7533}" type="datetime1">
              <a:rPr lang="en-CA" smtClean="0"/>
              <a:t>2024-04-18</a:t>
            </a:fld>
            <a:endParaRPr lang="en-CA"/>
          </a:p>
        </p:txBody>
      </p:sp>
      <p:sp>
        <p:nvSpPr>
          <p:cNvPr id="6" name="Footer Placeholder 5">
            <a:extLst>
              <a:ext uri="{FF2B5EF4-FFF2-40B4-BE49-F238E27FC236}">
                <a16:creationId xmlns:a16="http://schemas.microsoft.com/office/drawing/2014/main" id="{DAA6527F-1271-71AF-C6C6-241B11D3C934}"/>
              </a:ext>
            </a:extLst>
          </p:cNvPr>
          <p:cNvSpPr>
            <a:spLocks noGrp="1"/>
          </p:cNvSpPr>
          <p:nvPr>
            <p:ph type="ftr" sz="quarter" idx="11"/>
          </p:nvPr>
        </p:nvSpPr>
        <p:spPr/>
        <p:txBody>
          <a:bodyPr/>
          <a:lstStyle/>
          <a:p>
            <a:r>
              <a:rPr lang="en-CA"/>
              <a:t>Marketing Mix Modeling- Capstone</a:t>
            </a:r>
          </a:p>
        </p:txBody>
      </p:sp>
      <p:sp>
        <p:nvSpPr>
          <p:cNvPr id="7" name="Slide Number Placeholder 6">
            <a:extLst>
              <a:ext uri="{FF2B5EF4-FFF2-40B4-BE49-F238E27FC236}">
                <a16:creationId xmlns:a16="http://schemas.microsoft.com/office/drawing/2014/main" id="{C6E4B2C8-CC7C-8B6F-13CD-1F8728C20315}"/>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360337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68B0-84B5-D088-9DFC-304607E6E7C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F7EADF-FF48-0729-5784-F7A9A918B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EE7EB8-B400-E003-F7B5-499337723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84EAEF6-EC8A-F812-69DB-112AAFC95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44C3E-2F1B-37BB-A4DD-1B6D7E0C6C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448AB58-BC8F-DEDA-5818-736DFA734154}"/>
              </a:ext>
            </a:extLst>
          </p:cNvPr>
          <p:cNvSpPr>
            <a:spLocks noGrp="1"/>
          </p:cNvSpPr>
          <p:nvPr>
            <p:ph type="dt" sz="half" idx="10"/>
          </p:nvPr>
        </p:nvSpPr>
        <p:spPr/>
        <p:txBody>
          <a:bodyPr/>
          <a:lstStyle/>
          <a:p>
            <a:fld id="{25F71B6F-7D3C-4990-AA41-2DBF5CD1D4F5}" type="datetime1">
              <a:rPr lang="en-CA" smtClean="0"/>
              <a:t>2024-04-18</a:t>
            </a:fld>
            <a:endParaRPr lang="en-CA"/>
          </a:p>
        </p:txBody>
      </p:sp>
      <p:sp>
        <p:nvSpPr>
          <p:cNvPr id="8" name="Footer Placeholder 7">
            <a:extLst>
              <a:ext uri="{FF2B5EF4-FFF2-40B4-BE49-F238E27FC236}">
                <a16:creationId xmlns:a16="http://schemas.microsoft.com/office/drawing/2014/main" id="{848E81E4-7C40-EB3E-4109-CDD7A300AAA9}"/>
              </a:ext>
            </a:extLst>
          </p:cNvPr>
          <p:cNvSpPr>
            <a:spLocks noGrp="1"/>
          </p:cNvSpPr>
          <p:nvPr>
            <p:ph type="ftr" sz="quarter" idx="11"/>
          </p:nvPr>
        </p:nvSpPr>
        <p:spPr/>
        <p:txBody>
          <a:bodyPr/>
          <a:lstStyle/>
          <a:p>
            <a:r>
              <a:rPr lang="en-CA"/>
              <a:t>Marketing Mix Modeling- Capstone</a:t>
            </a:r>
          </a:p>
        </p:txBody>
      </p:sp>
      <p:sp>
        <p:nvSpPr>
          <p:cNvPr id="9" name="Slide Number Placeholder 8">
            <a:extLst>
              <a:ext uri="{FF2B5EF4-FFF2-40B4-BE49-F238E27FC236}">
                <a16:creationId xmlns:a16="http://schemas.microsoft.com/office/drawing/2014/main" id="{F982BFDA-B39F-5DB7-3410-8B9D52ED3ACD}"/>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220191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5114-CAD6-4BF5-A258-1A7D60D6EEA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0CBEF77-9E93-29CC-AA39-43882A96F5FF}"/>
              </a:ext>
            </a:extLst>
          </p:cNvPr>
          <p:cNvSpPr>
            <a:spLocks noGrp="1"/>
          </p:cNvSpPr>
          <p:nvPr>
            <p:ph type="dt" sz="half" idx="10"/>
          </p:nvPr>
        </p:nvSpPr>
        <p:spPr/>
        <p:txBody>
          <a:bodyPr/>
          <a:lstStyle/>
          <a:p>
            <a:fld id="{C32F2B34-C033-4200-9FAE-B022826B1336}" type="datetime1">
              <a:rPr lang="en-CA" smtClean="0"/>
              <a:t>2024-04-18</a:t>
            </a:fld>
            <a:endParaRPr lang="en-CA"/>
          </a:p>
        </p:txBody>
      </p:sp>
      <p:sp>
        <p:nvSpPr>
          <p:cNvPr id="4" name="Footer Placeholder 3">
            <a:extLst>
              <a:ext uri="{FF2B5EF4-FFF2-40B4-BE49-F238E27FC236}">
                <a16:creationId xmlns:a16="http://schemas.microsoft.com/office/drawing/2014/main" id="{C21F4F93-52E0-9D7A-03FD-1578285EBE51}"/>
              </a:ext>
            </a:extLst>
          </p:cNvPr>
          <p:cNvSpPr>
            <a:spLocks noGrp="1"/>
          </p:cNvSpPr>
          <p:nvPr>
            <p:ph type="ftr" sz="quarter" idx="11"/>
          </p:nvPr>
        </p:nvSpPr>
        <p:spPr/>
        <p:txBody>
          <a:bodyPr/>
          <a:lstStyle/>
          <a:p>
            <a:r>
              <a:rPr lang="en-CA"/>
              <a:t>Marketing Mix Modeling- Capstone</a:t>
            </a:r>
          </a:p>
        </p:txBody>
      </p:sp>
      <p:sp>
        <p:nvSpPr>
          <p:cNvPr id="5" name="Slide Number Placeholder 4">
            <a:extLst>
              <a:ext uri="{FF2B5EF4-FFF2-40B4-BE49-F238E27FC236}">
                <a16:creationId xmlns:a16="http://schemas.microsoft.com/office/drawing/2014/main" id="{3909C108-F932-C21C-9CF9-EE7730C6486F}"/>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412987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651C7-4417-40A3-AFAF-BE4BB1323643}"/>
              </a:ext>
            </a:extLst>
          </p:cNvPr>
          <p:cNvSpPr>
            <a:spLocks noGrp="1"/>
          </p:cNvSpPr>
          <p:nvPr>
            <p:ph type="dt" sz="half" idx="10"/>
          </p:nvPr>
        </p:nvSpPr>
        <p:spPr/>
        <p:txBody>
          <a:bodyPr/>
          <a:lstStyle/>
          <a:p>
            <a:fld id="{39484972-755B-47AF-B06D-79EACC200B32}" type="datetime1">
              <a:rPr lang="en-CA" smtClean="0"/>
              <a:t>2024-04-18</a:t>
            </a:fld>
            <a:endParaRPr lang="en-CA"/>
          </a:p>
        </p:txBody>
      </p:sp>
      <p:sp>
        <p:nvSpPr>
          <p:cNvPr id="3" name="Footer Placeholder 2">
            <a:extLst>
              <a:ext uri="{FF2B5EF4-FFF2-40B4-BE49-F238E27FC236}">
                <a16:creationId xmlns:a16="http://schemas.microsoft.com/office/drawing/2014/main" id="{0FD4DC61-002A-81A3-31C7-99928127F647}"/>
              </a:ext>
            </a:extLst>
          </p:cNvPr>
          <p:cNvSpPr>
            <a:spLocks noGrp="1"/>
          </p:cNvSpPr>
          <p:nvPr>
            <p:ph type="ftr" sz="quarter" idx="11"/>
          </p:nvPr>
        </p:nvSpPr>
        <p:spPr/>
        <p:txBody>
          <a:bodyPr/>
          <a:lstStyle/>
          <a:p>
            <a:r>
              <a:rPr lang="en-CA"/>
              <a:t>Marketing Mix Modeling- Capstone</a:t>
            </a:r>
          </a:p>
        </p:txBody>
      </p:sp>
      <p:sp>
        <p:nvSpPr>
          <p:cNvPr id="4" name="Slide Number Placeholder 3">
            <a:extLst>
              <a:ext uri="{FF2B5EF4-FFF2-40B4-BE49-F238E27FC236}">
                <a16:creationId xmlns:a16="http://schemas.microsoft.com/office/drawing/2014/main" id="{1DE7293B-7B68-6E7C-A7BF-BBC88E0EB113}"/>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338544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073B-CDA2-8EEB-7F2B-AD66338AE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9FD939-16A3-C5F3-190F-B34876D3C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1B11D29-E195-C9A5-EBBB-F1D15E899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CAB5A-8056-1948-1C2B-A01BA7C71792}"/>
              </a:ext>
            </a:extLst>
          </p:cNvPr>
          <p:cNvSpPr>
            <a:spLocks noGrp="1"/>
          </p:cNvSpPr>
          <p:nvPr>
            <p:ph type="dt" sz="half" idx="10"/>
          </p:nvPr>
        </p:nvSpPr>
        <p:spPr/>
        <p:txBody>
          <a:bodyPr/>
          <a:lstStyle/>
          <a:p>
            <a:fld id="{6C659DAE-765F-4D04-A7D9-0FA73CB58BC2}" type="datetime1">
              <a:rPr lang="en-CA" smtClean="0"/>
              <a:t>2024-04-18</a:t>
            </a:fld>
            <a:endParaRPr lang="en-CA"/>
          </a:p>
        </p:txBody>
      </p:sp>
      <p:sp>
        <p:nvSpPr>
          <p:cNvPr id="6" name="Footer Placeholder 5">
            <a:extLst>
              <a:ext uri="{FF2B5EF4-FFF2-40B4-BE49-F238E27FC236}">
                <a16:creationId xmlns:a16="http://schemas.microsoft.com/office/drawing/2014/main" id="{908EBCA0-C6E3-0562-C060-D9630E37C2A2}"/>
              </a:ext>
            </a:extLst>
          </p:cNvPr>
          <p:cNvSpPr>
            <a:spLocks noGrp="1"/>
          </p:cNvSpPr>
          <p:nvPr>
            <p:ph type="ftr" sz="quarter" idx="11"/>
          </p:nvPr>
        </p:nvSpPr>
        <p:spPr/>
        <p:txBody>
          <a:bodyPr/>
          <a:lstStyle/>
          <a:p>
            <a:r>
              <a:rPr lang="en-CA"/>
              <a:t>Marketing Mix Modeling- Capstone</a:t>
            </a:r>
          </a:p>
        </p:txBody>
      </p:sp>
      <p:sp>
        <p:nvSpPr>
          <p:cNvPr id="7" name="Slide Number Placeholder 6">
            <a:extLst>
              <a:ext uri="{FF2B5EF4-FFF2-40B4-BE49-F238E27FC236}">
                <a16:creationId xmlns:a16="http://schemas.microsoft.com/office/drawing/2014/main" id="{40C17DA8-0098-4BBE-7DF9-6C139C39AB31}"/>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56039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E9A1-9585-E9F3-07B3-C48C13C36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9805FBB-BFEC-218D-B8A4-CC77834B8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D4F4204-E7D3-CEFC-1D37-C4BA8C62B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F26CF-C62C-E89E-369C-243A41DF93A7}"/>
              </a:ext>
            </a:extLst>
          </p:cNvPr>
          <p:cNvSpPr>
            <a:spLocks noGrp="1"/>
          </p:cNvSpPr>
          <p:nvPr>
            <p:ph type="dt" sz="half" idx="10"/>
          </p:nvPr>
        </p:nvSpPr>
        <p:spPr/>
        <p:txBody>
          <a:bodyPr/>
          <a:lstStyle/>
          <a:p>
            <a:fld id="{7AAD0E4A-A225-4C65-A799-FC77AB38D196}" type="datetime1">
              <a:rPr lang="en-CA" smtClean="0"/>
              <a:t>2024-04-18</a:t>
            </a:fld>
            <a:endParaRPr lang="en-CA"/>
          </a:p>
        </p:txBody>
      </p:sp>
      <p:sp>
        <p:nvSpPr>
          <p:cNvPr id="6" name="Footer Placeholder 5">
            <a:extLst>
              <a:ext uri="{FF2B5EF4-FFF2-40B4-BE49-F238E27FC236}">
                <a16:creationId xmlns:a16="http://schemas.microsoft.com/office/drawing/2014/main" id="{6F25E542-FDE6-5B56-EA2D-90176A506438}"/>
              </a:ext>
            </a:extLst>
          </p:cNvPr>
          <p:cNvSpPr>
            <a:spLocks noGrp="1"/>
          </p:cNvSpPr>
          <p:nvPr>
            <p:ph type="ftr" sz="quarter" idx="11"/>
          </p:nvPr>
        </p:nvSpPr>
        <p:spPr/>
        <p:txBody>
          <a:bodyPr/>
          <a:lstStyle/>
          <a:p>
            <a:r>
              <a:rPr lang="en-CA"/>
              <a:t>Marketing Mix Modeling- Capstone</a:t>
            </a:r>
          </a:p>
        </p:txBody>
      </p:sp>
      <p:sp>
        <p:nvSpPr>
          <p:cNvPr id="7" name="Slide Number Placeholder 6">
            <a:extLst>
              <a:ext uri="{FF2B5EF4-FFF2-40B4-BE49-F238E27FC236}">
                <a16:creationId xmlns:a16="http://schemas.microsoft.com/office/drawing/2014/main" id="{54536FE7-7C14-DE19-F071-2324F196663D}"/>
              </a:ext>
            </a:extLst>
          </p:cNvPr>
          <p:cNvSpPr>
            <a:spLocks noGrp="1"/>
          </p:cNvSpPr>
          <p:nvPr>
            <p:ph type="sldNum" sz="quarter" idx="12"/>
          </p:nvPr>
        </p:nvSpPr>
        <p:spPr/>
        <p:txBody>
          <a:bodyPr/>
          <a:lstStyle/>
          <a:p>
            <a:fld id="{1581FBB4-B099-45EC-822B-7C834F3BB19D}" type="slidenum">
              <a:rPr lang="en-CA" smtClean="0"/>
              <a:t>‹#›</a:t>
            </a:fld>
            <a:endParaRPr lang="en-CA"/>
          </a:p>
        </p:txBody>
      </p:sp>
    </p:spTree>
    <p:extLst>
      <p:ext uri="{BB962C8B-B14F-4D97-AF65-F5344CB8AC3E}">
        <p14:creationId xmlns:p14="http://schemas.microsoft.com/office/powerpoint/2010/main" val="46720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9FFFD-CC9C-7ECC-DE6B-59831F189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83B18C5-48C3-0326-E183-96B3FDE66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D95F21-6955-EAFF-7E70-B9C415222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6CE283-0B65-4EF2-A299-E74F861AE2A8}" type="datetime1">
              <a:rPr lang="en-CA" smtClean="0"/>
              <a:t>2024-04-18</a:t>
            </a:fld>
            <a:endParaRPr lang="en-CA"/>
          </a:p>
        </p:txBody>
      </p:sp>
      <p:sp>
        <p:nvSpPr>
          <p:cNvPr id="5" name="Footer Placeholder 4">
            <a:extLst>
              <a:ext uri="{FF2B5EF4-FFF2-40B4-BE49-F238E27FC236}">
                <a16:creationId xmlns:a16="http://schemas.microsoft.com/office/drawing/2014/main" id="{1710F1D6-BAD8-B0F6-502E-35F5CF5F2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CA"/>
              <a:t>Marketing Mix Modeling- Capstone</a:t>
            </a:r>
          </a:p>
        </p:txBody>
      </p:sp>
      <p:sp>
        <p:nvSpPr>
          <p:cNvPr id="6" name="Slide Number Placeholder 5">
            <a:extLst>
              <a:ext uri="{FF2B5EF4-FFF2-40B4-BE49-F238E27FC236}">
                <a16:creationId xmlns:a16="http://schemas.microsoft.com/office/drawing/2014/main" id="{5BE6B559-1EC9-B5B4-1D93-D87E88774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81FBB4-B099-45EC-822B-7C834F3BB19D}" type="slidenum">
              <a:rPr lang="en-CA" smtClean="0"/>
              <a:t>‹#›</a:t>
            </a:fld>
            <a:endParaRPr lang="en-CA"/>
          </a:p>
        </p:txBody>
      </p:sp>
    </p:spTree>
    <p:extLst>
      <p:ext uri="{BB962C8B-B14F-4D97-AF65-F5344CB8AC3E}">
        <p14:creationId xmlns:p14="http://schemas.microsoft.com/office/powerpoint/2010/main" val="45870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and person standing on a ladder&#10;&#10;Description automatically generated">
            <a:extLst>
              <a:ext uri="{FF2B5EF4-FFF2-40B4-BE49-F238E27FC236}">
                <a16:creationId xmlns:a16="http://schemas.microsoft.com/office/drawing/2014/main" id="{A264244D-BE3A-0A30-424B-BBFEC0C5ED62}"/>
              </a:ext>
            </a:extLst>
          </p:cNvPr>
          <p:cNvPicPr>
            <a:picLocks noChangeAspect="1"/>
          </p:cNvPicPr>
          <p:nvPr/>
        </p:nvPicPr>
        <p:blipFill rotWithShape="1">
          <a:blip r:embed="rId2">
            <a:extLst>
              <a:ext uri="{28A0092B-C50C-407E-A947-70E740481C1C}">
                <a14:useLocalDpi xmlns:a14="http://schemas.microsoft.com/office/drawing/2010/main" val="0"/>
              </a:ext>
            </a:extLst>
          </a:blip>
          <a:srcRect t="2091" b="4216"/>
          <a:stretch/>
        </p:blipFill>
        <p:spPr>
          <a:xfrm>
            <a:off x="457200" y="457200"/>
            <a:ext cx="11277600" cy="5943600"/>
          </a:xfrm>
          <a:prstGeom prst="rect">
            <a:avLst/>
          </a:prstGeom>
        </p:spPr>
      </p:pic>
      <p:sp>
        <p:nvSpPr>
          <p:cNvPr id="7" name="TextBox 6">
            <a:extLst>
              <a:ext uri="{FF2B5EF4-FFF2-40B4-BE49-F238E27FC236}">
                <a16:creationId xmlns:a16="http://schemas.microsoft.com/office/drawing/2014/main" id="{22D54344-9244-B445-1B41-72795C9AE5F7}"/>
              </a:ext>
            </a:extLst>
          </p:cNvPr>
          <p:cNvSpPr txBox="1"/>
          <p:nvPr/>
        </p:nvSpPr>
        <p:spPr>
          <a:xfrm>
            <a:off x="8324850" y="742950"/>
            <a:ext cx="2307876" cy="923330"/>
          </a:xfrm>
          <a:prstGeom prst="rect">
            <a:avLst/>
          </a:prstGeom>
          <a:noFill/>
        </p:spPr>
        <p:txBody>
          <a:bodyPr wrap="none" rtlCol="0">
            <a:spAutoFit/>
          </a:bodyPr>
          <a:lstStyle/>
          <a:p>
            <a:r>
              <a:rPr lang="en-CA" dirty="0"/>
              <a:t>Market-Mix Modelling</a:t>
            </a:r>
          </a:p>
          <a:p>
            <a:endParaRPr lang="en-CA" dirty="0"/>
          </a:p>
          <a:p>
            <a:r>
              <a:rPr lang="en-CA" dirty="0"/>
              <a:t>-Group 7</a:t>
            </a:r>
          </a:p>
        </p:txBody>
      </p:sp>
      <p:sp>
        <p:nvSpPr>
          <p:cNvPr id="2" name="Footer Placeholder 1">
            <a:extLst>
              <a:ext uri="{FF2B5EF4-FFF2-40B4-BE49-F238E27FC236}">
                <a16:creationId xmlns:a16="http://schemas.microsoft.com/office/drawing/2014/main" id="{ED666EBB-FF54-1928-F158-FAEF7A2CE8D0}"/>
              </a:ext>
            </a:extLst>
          </p:cNvPr>
          <p:cNvSpPr>
            <a:spLocks noGrp="1"/>
          </p:cNvSpPr>
          <p:nvPr>
            <p:ph type="ftr" sz="quarter" idx="5"/>
          </p:nvPr>
        </p:nvSpPr>
        <p:spPr/>
        <p:txBody>
          <a:bodyPr/>
          <a:lstStyle/>
          <a:p>
            <a:r>
              <a:rPr lang="en-CA"/>
              <a:t>Marketing Mix Modeling- Capstone</a:t>
            </a:r>
          </a:p>
        </p:txBody>
      </p:sp>
      <p:sp>
        <p:nvSpPr>
          <p:cNvPr id="3" name="Slide Number Placeholder 2">
            <a:extLst>
              <a:ext uri="{FF2B5EF4-FFF2-40B4-BE49-F238E27FC236}">
                <a16:creationId xmlns:a16="http://schemas.microsoft.com/office/drawing/2014/main" id="{09F966FB-9460-B0DD-BA60-A2BBB9826AE2}"/>
              </a:ext>
            </a:extLst>
          </p:cNvPr>
          <p:cNvSpPr>
            <a:spLocks noGrp="1"/>
          </p:cNvSpPr>
          <p:nvPr>
            <p:ph type="sldNum" sz="quarter" idx="7"/>
          </p:nvPr>
        </p:nvSpPr>
        <p:spPr/>
        <p:txBody>
          <a:bodyPr/>
          <a:lstStyle/>
          <a:p>
            <a:fld id="{B6F15528-21DE-4FAA-801E-634DDDAF4B2B}" type="slidenum">
              <a:rPr lang="en-CA" smtClean="0"/>
              <a:t>1</a:t>
            </a:fld>
            <a:endParaRPr lang="en-CA"/>
          </a:p>
        </p:txBody>
      </p:sp>
    </p:spTree>
    <p:extLst>
      <p:ext uri="{BB962C8B-B14F-4D97-AF65-F5344CB8AC3E}">
        <p14:creationId xmlns:p14="http://schemas.microsoft.com/office/powerpoint/2010/main" val="396153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colorful lines&#10;&#10;Description automatically generated">
            <a:extLst>
              <a:ext uri="{FF2B5EF4-FFF2-40B4-BE49-F238E27FC236}">
                <a16:creationId xmlns:a16="http://schemas.microsoft.com/office/drawing/2014/main" id="{6E33D1A1-46C6-5EAC-F783-54419070FE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632" y="628527"/>
            <a:ext cx="10112819" cy="2800473"/>
          </a:xfrm>
          <a:prstGeom prst="rect">
            <a:avLst/>
          </a:prstGeom>
          <a:noFill/>
          <a:ln>
            <a:noFill/>
          </a:ln>
        </p:spPr>
      </p:pic>
      <p:pic>
        <p:nvPicPr>
          <p:cNvPr id="3" name="Picture 2" descr="A close-up of a graph&#10;&#10;Description automatically generated">
            <a:extLst>
              <a:ext uri="{FF2B5EF4-FFF2-40B4-BE49-F238E27FC236}">
                <a16:creationId xmlns:a16="http://schemas.microsoft.com/office/drawing/2014/main" id="{29E14811-B118-06E7-93E4-8746194EFC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612" y="4133726"/>
            <a:ext cx="10375311" cy="2208079"/>
          </a:xfrm>
          <a:prstGeom prst="rect">
            <a:avLst/>
          </a:prstGeom>
          <a:noFill/>
          <a:ln>
            <a:noFill/>
          </a:ln>
        </p:spPr>
      </p:pic>
      <p:sp>
        <p:nvSpPr>
          <p:cNvPr id="4" name="TextBox 3">
            <a:extLst>
              <a:ext uri="{FF2B5EF4-FFF2-40B4-BE49-F238E27FC236}">
                <a16:creationId xmlns:a16="http://schemas.microsoft.com/office/drawing/2014/main" id="{3B4A2BE9-9366-673E-FA09-CB4776049FAD}"/>
              </a:ext>
            </a:extLst>
          </p:cNvPr>
          <p:cNvSpPr txBox="1"/>
          <p:nvPr/>
        </p:nvSpPr>
        <p:spPr>
          <a:xfrm>
            <a:off x="206478" y="125813"/>
            <a:ext cx="2763192" cy="461665"/>
          </a:xfrm>
          <a:prstGeom prst="rect">
            <a:avLst/>
          </a:prstGeom>
          <a:noFill/>
        </p:spPr>
        <p:txBody>
          <a:bodyPr wrap="none" rtlCol="0">
            <a:spAutoFit/>
          </a:bodyPr>
          <a:lstStyle/>
          <a:p>
            <a:r>
              <a:rPr lang="en-CA" sz="2400" dirty="0"/>
              <a:t>EDA &amp; Visualization</a:t>
            </a:r>
          </a:p>
        </p:txBody>
      </p:sp>
      <p:sp>
        <p:nvSpPr>
          <p:cNvPr id="5" name="Footer Placeholder 4">
            <a:extLst>
              <a:ext uri="{FF2B5EF4-FFF2-40B4-BE49-F238E27FC236}">
                <a16:creationId xmlns:a16="http://schemas.microsoft.com/office/drawing/2014/main" id="{C04678D0-5F48-1C22-ECE2-DBADB38E2BAD}"/>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24B8AB5E-3604-CFAC-87EC-004331A1AEC7}"/>
              </a:ext>
            </a:extLst>
          </p:cNvPr>
          <p:cNvSpPr>
            <a:spLocks noGrp="1"/>
          </p:cNvSpPr>
          <p:nvPr>
            <p:ph type="sldNum" sz="quarter" idx="12"/>
          </p:nvPr>
        </p:nvSpPr>
        <p:spPr/>
        <p:txBody>
          <a:bodyPr/>
          <a:lstStyle/>
          <a:p>
            <a:fld id="{1581FBB4-B099-45EC-822B-7C834F3BB19D}" type="slidenum">
              <a:rPr lang="en-CA" smtClean="0"/>
              <a:t>10</a:t>
            </a:fld>
            <a:endParaRPr lang="en-CA"/>
          </a:p>
        </p:txBody>
      </p:sp>
    </p:spTree>
    <p:extLst>
      <p:ext uri="{BB962C8B-B14F-4D97-AF65-F5344CB8AC3E}">
        <p14:creationId xmlns:p14="http://schemas.microsoft.com/office/powerpoint/2010/main" val="35180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 graph&#10;&#10;Description automatically generated">
            <a:extLst>
              <a:ext uri="{FF2B5EF4-FFF2-40B4-BE49-F238E27FC236}">
                <a16:creationId xmlns:a16="http://schemas.microsoft.com/office/drawing/2014/main" id="{0626C302-4D33-00CC-F9FC-8122E60E81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61" y="512382"/>
            <a:ext cx="10729452" cy="3040011"/>
          </a:xfrm>
          <a:prstGeom prst="rect">
            <a:avLst/>
          </a:prstGeom>
          <a:noFill/>
          <a:ln>
            <a:noFill/>
          </a:ln>
        </p:spPr>
      </p:pic>
      <p:pic>
        <p:nvPicPr>
          <p:cNvPr id="3" name="Picture 2" descr="A graph with a line&#10;&#10;Description automatically generated">
            <a:extLst>
              <a:ext uri="{FF2B5EF4-FFF2-40B4-BE49-F238E27FC236}">
                <a16:creationId xmlns:a16="http://schemas.microsoft.com/office/drawing/2014/main" id="{387A88EF-5FA5-BB7A-9477-21F3A62D7B8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787" y="3985106"/>
            <a:ext cx="10572136" cy="2642255"/>
          </a:xfrm>
          <a:prstGeom prst="rect">
            <a:avLst/>
          </a:prstGeom>
          <a:noFill/>
          <a:ln>
            <a:noFill/>
          </a:ln>
        </p:spPr>
      </p:pic>
      <p:sp>
        <p:nvSpPr>
          <p:cNvPr id="4" name="TextBox 3">
            <a:extLst>
              <a:ext uri="{FF2B5EF4-FFF2-40B4-BE49-F238E27FC236}">
                <a16:creationId xmlns:a16="http://schemas.microsoft.com/office/drawing/2014/main" id="{D2FCE786-8A1A-0E78-1F6A-DD0F4A02F3C2}"/>
              </a:ext>
            </a:extLst>
          </p:cNvPr>
          <p:cNvSpPr txBox="1"/>
          <p:nvPr/>
        </p:nvSpPr>
        <p:spPr>
          <a:xfrm>
            <a:off x="186814" y="50717"/>
            <a:ext cx="2763192" cy="461665"/>
          </a:xfrm>
          <a:prstGeom prst="rect">
            <a:avLst/>
          </a:prstGeom>
          <a:noFill/>
        </p:spPr>
        <p:txBody>
          <a:bodyPr wrap="none" rtlCol="0">
            <a:spAutoFit/>
          </a:bodyPr>
          <a:lstStyle/>
          <a:p>
            <a:r>
              <a:rPr lang="en-CA" sz="2400" dirty="0"/>
              <a:t>EDA &amp; Visualization</a:t>
            </a:r>
          </a:p>
        </p:txBody>
      </p:sp>
      <p:sp>
        <p:nvSpPr>
          <p:cNvPr id="5" name="Footer Placeholder 4">
            <a:extLst>
              <a:ext uri="{FF2B5EF4-FFF2-40B4-BE49-F238E27FC236}">
                <a16:creationId xmlns:a16="http://schemas.microsoft.com/office/drawing/2014/main" id="{C0FF1E52-59C5-802C-9D72-E97F9FF30331}"/>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9DA3403E-47C6-A903-7075-43C8398883FF}"/>
              </a:ext>
            </a:extLst>
          </p:cNvPr>
          <p:cNvSpPr>
            <a:spLocks noGrp="1"/>
          </p:cNvSpPr>
          <p:nvPr>
            <p:ph type="sldNum" sz="quarter" idx="12"/>
          </p:nvPr>
        </p:nvSpPr>
        <p:spPr/>
        <p:txBody>
          <a:bodyPr/>
          <a:lstStyle/>
          <a:p>
            <a:fld id="{1581FBB4-B099-45EC-822B-7C834F3BB19D}" type="slidenum">
              <a:rPr lang="en-CA" smtClean="0"/>
              <a:t>11</a:t>
            </a:fld>
            <a:endParaRPr lang="en-CA"/>
          </a:p>
        </p:txBody>
      </p:sp>
    </p:spTree>
    <p:extLst>
      <p:ext uri="{BB962C8B-B14F-4D97-AF65-F5344CB8AC3E}">
        <p14:creationId xmlns:p14="http://schemas.microsoft.com/office/powerpoint/2010/main" val="27210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multiple colored bars&#10;&#10;Description automatically generated with medium confidence">
            <a:extLst>
              <a:ext uri="{FF2B5EF4-FFF2-40B4-BE49-F238E27FC236}">
                <a16:creationId xmlns:a16="http://schemas.microsoft.com/office/drawing/2014/main" id="{2626B851-C460-3424-8C1E-761B69E2CB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55" y="460733"/>
            <a:ext cx="10739284" cy="2874135"/>
          </a:xfrm>
          <a:prstGeom prst="rect">
            <a:avLst/>
          </a:prstGeom>
          <a:noFill/>
          <a:ln>
            <a:noFill/>
          </a:ln>
        </p:spPr>
      </p:pic>
      <p:pic>
        <p:nvPicPr>
          <p:cNvPr id="3" name="Picture 2" descr="A green pie chart with percentages&#10;&#10;Description automatically generated">
            <a:extLst>
              <a:ext uri="{FF2B5EF4-FFF2-40B4-BE49-F238E27FC236}">
                <a16:creationId xmlns:a16="http://schemas.microsoft.com/office/drawing/2014/main" id="{2F585EDA-53A0-A8E7-166F-DB915E5875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644" y="3660426"/>
            <a:ext cx="3162300" cy="2644140"/>
          </a:xfrm>
          <a:prstGeom prst="rect">
            <a:avLst/>
          </a:prstGeom>
          <a:noFill/>
          <a:ln>
            <a:noFill/>
          </a:ln>
        </p:spPr>
      </p:pic>
      <p:pic>
        <p:nvPicPr>
          <p:cNvPr id="4" name="Picture 3" descr="A graph with numbers and text&#10;&#10;Description automatically generated with medium confidence">
            <a:extLst>
              <a:ext uri="{FF2B5EF4-FFF2-40B4-BE49-F238E27FC236}">
                <a16:creationId xmlns:a16="http://schemas.microsoft.com/office/drawing/2014/main" id="{6AE39FFC-A103-60E5-1CD9-0AF6B70F8977}"/>
              </a:ext>
            </a:extLst>
          </p:cNvPr>
          <p:cNvPicPr>
            <a:picLocks noChangeAspect="1"/>
          </p:cNvPicPr>
          <p:nvPr/>
        </p:nvPicPr>
        <p:blipFill>
          <a:blip r:embed="rId4"/>
          <a:stretch>
            <a:fillRect/>
          </a:stretch>
        </p:blipFill>
        <p:spPr>
          <a:xfrm>
            <a:off x="3468944" y="4090219"/>
            <a:ext cx="8519067" cy="2113935"/>
          </a:xfrm>
          <a:prstGeom prst="rect">
            <a:avLst/>
          </a:prstGeom>
        </p:spPr>
      </p:pic>
      <p:sp>
        <p:nvSpPr>
          <p:cNvPr id="5" name="TextBox 4">
            <a:extLst>
              <a:ext uri="{FF2B5EF4-FFF2-40B4-BE49-F238E27FC236}">
                <a16:creationId xmlns:a16="http://schemas.microsoft.com/office/drawing/2014/main" id="{4E6DDC2B-CD43-E8FD-BE8E-E3C552A4030D}"/>
              </a:ext>
            </a:extLst>
          </p:cNvPr>
          <p:cNvSpPr txBox="1"/>
          <p:nvPr/>
        </p:nvSpPr>
        <p:spPr>
          <a:xfrm>
            <a:off x="196645" y="67122"/>
            <a:ext cx="2763192" cy="461665"/>
          </a:xfrm>
          <a:prstGeom prst="rect">
            <a:avLst/>
          </a:prstGeom>
          <a:noFill/>
        </p:spPr>
        <p:txBody>
          <a:bodyPr wrap="none" rtlCol="0">
            <a:spAutoFit/>
          </a:bodyPr>
          <a:lstStyle/>
          <a:p>
            <a:r>
              <a:rPr lang="en-CA" sz="2400" dirty="0"/>
              <a:t>EDA &amp; Visualization</a:t>
            </a:r>
          </a:p>
        </p:txBody>
      </p:sp>
      <p:sp>
        <p:nvSpPr>
          <p:cNvPr id="6" name="Footer Placeholder 5">
            <a:extLst>
              <a:ext uri="{FF2B5EF4-FFF2-40B4-BE49-F238E27FC236}">
                <a16:creationId xmlns:a16="http://schemas.microsoft.com/office/drawing/2014/main" id="{99297D9E-5B94-6979-E23B-9027E4245365}"/>
              </a:ext>
            </a:extLst>
          </p:cNvPr>
          <p:cNvSpPr>
            <a:spLocks noGrp="1"/>
          </p:cNvSpPr>
          <p:nvPr>
            <p:ph type="ftr" sz="quarter" idx="11"/>
          </p:nvPr>
        </p:nvSpPr>
        <p:spPr/>
        <p:txBody>
          <a:bodyPr/>
          <a:lstStyle/>
          <a:p>
            <a:r>
              <a:rPr lang="en-CA"/>
              <a:t>Marketing Mix Modeling- Capstone</a:t>
            </a:r>
          </a:p>
        </p:txBody>
      </p:sp>
      <p:sp>
        <p:nvSpPr>
          <p:cNvPr id="7" name="Slide Number Placeholder 6">
            <a:extLst>
              <a:ext uri="{FF2B5EF4-FFF2-40B4-BE49-F238E27FC236}">
                <a16:creationId xmlns:a16="http://schemas.microsoft.com/office/drawing/2014/main" id="{EE924484-22E4-3C59-88F9-D850970FABBE}"/>
              </a:ext>
            </a:extLst>
          </p:cNvPr>
          <p:cNvSpPr>
            <a:spLocks noGrp="1"/>
          </p:cNvSpPr>
          <p:nvPr>
            <p:ph type="sldNum" sz="quarter" idx="12"/>
          </p:nvPr>
        </p:nvSpPr>
        <p:spPr/>
        <p:txBody>
          <a:bodyPr/>
          <a:lstStyle/>
          <a:p>
            <a:fld id="{1581FBB4-B099-45EC-822B-7C834F3BB19D}" type="slidenum">
              <a:rPr lang="en-CA" smtClean="0"/>
              <a:t>12</a:t>
            </a:fld>
            <a:endParaRPr lang="en-CA"/>
          </a:p>
        </p:txBody>
      </p:sp>
    </p:spTree>
    <p:extLst>
      <p:ext uri="{BB962C8B-B14F-4D97-AF65-F5344CB8AC3E}">
        <p14:creationId xmlns:p14="http://schemas.microsoft.com/office/powerpoint/2010/main" val="191733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202A40F-C0B5-7B09-048A-971A2C3EF758}"/>
              </a:ext>
            </a:extLst>
          </p:cNvPr>
          <p:cNvSpPr/>
          <p:nvPr/>
        </p:nvSpPr>
        <p:spPr>
          <a:xfrm>
            <a:off x="835742" y="3106994"/>
            <a:ext cx="10284542" cy="258588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Bef>
                <a:spcPts val="400"/>
              </a:spcBef>
              <a:spcAft>
                <a:spcPts val="200"/>
              </a:spcAft>
            </a:pPr>
            <a:r>
              <a:rPr lang="en-US" b="1" dirty="0">
                <a:solidFill>
                  <a:srgbClr val="000000"/>
                </a:solidFill>
                <a:highlight>
                  <a:srgbClr val="FFFFFF"/>
                </a:highlight>
                <a:latin typeface="Aptos" panose="020B0004020202020204" pitchFamily="34" charset="0"/>
                <a:cs typeface="Times New Roman" panose="02020603050405020304" pitchFamily="18" charset="0"/>
              </a:rPr>
              <a:t>Koyck model is used to capture the carry-over effect of different KPIs, ie.to model the current revenue figures based on the past figures of the KPIs. The Koyck tells us that the current revenue generated is not just influenced by the different independent attributes, but also because of the revenue generated over the last periods. </a:t>
            </a:r>
          </a:p>
          <a:p>
            <a:pPr>
              <a:lnSpc>
                <a:spcPct val="115000"/>
              </a:lnSpc>
              <a:spcBef>
                <a:spcPts val="400"/>
              </a:spcBef>
              <a:spcAft>
                <a:spcPts val="200"/>
              </a:spcAft>
            </a:pPr>
            <a:r>
              <a:rPr lang="en-US" b="1" dirty="0">
                <a:solidFill>
                  <a:srgbClr val="000000"/>
                </a:solidFill>
                <a:highlight>
                  <a:srgbClr val="FFFFFF"/>
                </a:highlight>
                <a:latin typeface="Aptos" panose="020B0004020202020204" pitchFamily="34" charset="0"/>
                <a:cs typeface="Times New Roman" panose="02020603050405020304" pitchFamily="18" charset="0"/>
              </a:rPr>
              <a:t> </a:t>
            </a:r>
            <a:r>
              <a:rPr lang="en-US" b="1" dirty="0" err="1">
                <a:solidFill>
                  <a:srgbClr val="000000"/>
                </a:solidFill>
                <a:highlight>
                  <a:srgbClr val="FFFFFF"/>
                </a:highlight>
                <a:latin typeface="Aptos" panose="020B0004020202020204" pitchFamily="34" charset="0"/>
                <a:cs typeface="Times New Roman" panose="02020603050405020304" pitchFamily="18" charset="0"/>
              </a:rPr>
              <a:t>Yt</a:t>
            </a:r>
            <a:r>
              <a:rPr lang="en-US" b="1" dirty="0">
                <a:solidFill>
                  <a:srgbClr val="000000"/>
                </a:solidFill>
                <a:highlight>
                  <a:srgbClr val="FFFFFF"/>
                </a:highlight>
                <a:latin typeface="Aptos" panose="020B0004020202020204" pitchFamily="34" charset="0"/>
                <a:cs typeface="Times New Roman" panose="02020603050405020304" pitchFamily="18" charset="0"/>
              </a:rPr>
              <a:t>=α+β1X1+β2X2+β3X3+β4X4+β5X5+ϵ • </a:t>
            </a:r>
            <a:r>
              <a:rPr lang="en-US" b="1" dirty="0" err="1">
                <a:solidFill>
                  <a:srgbClr val="000000"/>
                </a:solidFill>
                <a:highlight>
                  <a:srgbClr val="FFFFFF"/>
                </a:highlight>
                <a:latin typeface="Aptos" panose="020B0004020202020204" pitchFamily="34" charset="0"/>
                <a:cs typeface="Times New Roman" panose="02020603050405020304" pitchFamily="18" charset="0"/>
              </a:rPr>
              <a:t>Yt</a:t>
            </a:r>
            <a:r>
              <a:rPr lang="en-US" b="1" dirty="0">
                <a:solidFill>
                  <a:srgbClr val="000000"/>
                </a:solidFill>
                <a:highlight>
                  <a:srgbClr val="FFFFFF"/>
                </a:highlight>
                <a:latin typeface="Aptos" panose="020B0004020202020204" pitchFamily="34" charset="0"/>
                <a:cs typeface="Times New Roman" panose="02020603050405020304" pitchFamily="18" charset="0"/>
              </a:rPr>
              <a:t>=α+µYt-1+β1X1+β2X2+β3X3+β4X4+β5X5+ϵ </a:t>
            </a:r>
          </a:p>
          <a:p>
            <a:pPr algn="ctr"/>
            <a:endParaRPr lang="en-US" dirty="0"/>
          </a:p>
          <a:p>
            <a:pPr algn="ctr"/>
            <a:endParaRPr lang="en-CA" dirty="0"/>
          </a:p>
        </p:txBody>
      </p:sp>
      <p:sp>
        <p:nvSpPr>
          <p:cNvPr id="3" name="Rectangle: Diagonal Corners Rounded 2">
            <a:extLst>
              <a:ext uri="{FF2B5EF4-FFF2-40B4-BE49-F238E27FC236}">
                <a16:creationId xmlns:a16="http://schemas.microsoft.com/office/drawing/2014/main" id="{E07E64A9-7D27-751C-CDBA-FE8999AEAEF2}"/>
              </a:ext>
            </a:extLst>
          </p:cNvPr>
          <p:cNvSpPr/>
          <p:nvPr/>
        </p:nvSpPr>
        <p:spPr>
          <a:xfrm>
            <a:off x="835742" y="722671"/>
            <a:ext cx="10284542" cy="197628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Bef>
                <a:spcPts val="400"/>
              </a:spcBef>
              <a:spcAft>
                <a:spcPts val="200"/>
              </a:spcAft>
            </a:pPr>
            <a:r>
              <a:rPr lang="en-CA" sz="1800" b="1" i="0" dirty="0">
                <a:solidFill>
                  <a:srgbClr val="000000"/>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Linear </a:t>
            </a:r>
            <a:r>
              <a:rPr lang="en-CA" b="1" dirty="0">
                <a:solidFill>
                  <a:srgbClr val="000000"/>
                </a:solidFill>
                <a:highlight>
                  <a:srgbClr val="FFFFFF"/>
                </a:highlight>
                <a:latin typeface="Aptos" panose="020B0004020202020204" pitchFamily="34" charset="0"/>
                <a:ea typeface="Aptos" panose="020B0004020202020204" pitchFamily="34" charset="0"/>
                <a:cs typeface="Times New Roman" panose="02020603050405020304" pitchFamily="18" charset="0"/>
              </a:rPr>
              <a:t>Regression Model:</a:t>
            </a:r>
          </a:p>
          <a:p>
            <a:pPr>
              <a:lnSpc>
                <a:spcPct val="115000"/>
              </a:lnSpc>
              <a:spcBef>
                <a:spcPts val="400"/>
              </a:spcBef>
              <a:spcAft>
                <a:spcPts val="200"/>
              </a:spcAft>
            </a:pPr>
            <a:r>
              <a:rPr lang="en-CA" sz="1800" b="1" i="0" dirty="0">
                <a:solidFill>
                  <a:srgbClr val="000000"/>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Linear model assumes an additive relationship between the different KPIs. Hence their impacts are also additive towards the dependent Y variable. The equation can be represented as:</a:t>
            </a:r>
            <a:endParaRPr lang="en-CA" sz="1800" b="1" i="1"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Bef>
                <a:spcPts val="400"/>
              </a:spcBef>
              <a:spcAft>
                <a:spcPts val="200"/>
              </a:spcAft>
            </a:pPr>
            <a:r>
              <a:rPr lang="en-CA" sz="1800" b="1" i="0" dirty="0">
                <a:solidFill>
                  <a:srgbClr val="000000"/>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rPr>
              <a:t> Y = α + β1At + β2Pt + β3Dt + β4Qt + β5Tt + ϵ</a:t>
            </a:r>
            <a:endParaRPr lang="en-CA" sz="1800" b="1" i="1" dirty="0">
              <a:solidFill>
                <a:srgbClr val="0F4761"/>
              </a:solidFill>
              <a:effectLst/>
              <a:highlight>
                <a:srgbClr val="FFFFFF"/>
              </a:highlight>
              <a:latin typeface="Aptos" panose="020B0004020202020204" pitchFamily="34" charset="0"/>
              <a:ea typeface="Times New Roman" panose="02020603050405020304" pitchFamily="18" charset="0"/>
              <a:cs typeface="Times New Roman" panose="02020603050405020304" pitchFamily="18" charset="0"/>
            </a:endParaRPr>
          </a:p>
          <a:p>
            <a:pPr algn="ctr"/>
            <a:endParaRPr lang="en-US" dirty="0"/>
          </a:p>
          <a:p>
            <a:pPr algn="ctr"/>
            <a:endParaRPr lang="en-CA" dirty="0"/>
          </a:p>
        </p:txBody>
      </p:sp>
      <p:sp>
        <p:nvSpPr>
          <p:cNvPr id="5" name="TextBox 4">
            <a:extLst>
              <a:ext uri="{FF2B5EF4-FFF2-40B4-BE49-F238E27FC236}">
                <a16:creationId xmlns:a16="http://schemas.microsoft.com/office/drawing/2014/main" id="{EBB0B1E0-E1F3-CEE5-7E5D-7FCB57F9A8C5}"/>
              </a:ext>
            </a:extLst>
          </p:cNvPr>
          <p:cNvSpPr txBox="1"/>
          <p:nvPr/>
        </p:nvSpPr>
        <p:spPr>
          <a:xfrm>
            <a:off x="668593" y="56986"/>
            <a:ext cx="2864759" cy="461665"/>
          </a:xfrm>
          <a:prstGeom prst="rect">
            <a:avLst/>
          </a:prstGeom>
          <a:noFill/>
        </p:spPr>
        <p:txBody>
          <a:bodyPr wrap="none" rtlCol="0">
            <a:spAutoFit/>
          </a:bodyPr>
          <a:lstStyle/>
          <a:p>
            <a:r>
              <a:rPr lang="en-CA" sz="2400" dirty="0"/>
              <a:t>Model Development</a:t>
            </a:r>
          </a:p>
        </p:txBody>
      </p:sp>
      <p:sp>
        <p:nvSpPr>
          <p:cNvPr id="6" name="Footer Placeholder 5">
            <a:extLst>
              <a:ext uri="{FF2B5EF4-FFF2-40B4-BE49-F238E27FC236}">
                <a16:creationId xmlns:a16="http://schemas.microsoft.com/office/drawing/2014/main" id="{F164DEE2-1C01-D11D-725D-E1745DE91675}"/>
              </a:ext>
            </a:extLst>
          </p:cNvPr>
          <p:cNvSpPr>
            <a:spLocks noGrp="1"/>
          </p:cNvSpPr>
          <p:nvPr>
            <p:ph type="ftr" sz="quarter" idx="11"/>
          </p:nvPr>
        </p:nvSpPr>
        <p:spPr/>
        <p:txBody>
          <a:bodyPr/>
          <a:lstStyle/>
          <a:p>
            <a:r>
              <a:rPr lang="en-CA"/>
              <a:t>Marketing Mix Modeling- Capstone</a:t>
            </a:r>
          </a:p>
        </p:txBody>
      </p:sp>
      <p:sp>
        <p:nvSpPr>
          <p:cNvPr id="7" name="Slide Number Placeholder 6">
            <a:extLst>
              <a:ext uri="{FF2B5EF4-FFF2-40B4-BE49-F238E27FC236}">
                <a16:creationId xmlns:a16="http://schemas.microsoft.com/office/drawing/2014/main" id="{80306D9C-ECBB-DC97-F64F-95488D58ED83}"/>
              </a:ext>
            </a:extLst>
          </p:cNvPr>
          <p:cNvSpPr>
            <a:spLocks noGrp="1"/>
          </p:cNvSpPr>
          <p:nvPr>
            <p:ph type="sldNum" sz="quarter" idx="12"/>
          </p:nvPr>
        </p:nvSpPr>
        <p:spPr/>
        <p:txBody>
          <a:bodyPr/>
          <a:lstStyle/>
          <a:p>
            <a:fld id="{1581FBB4-B099-45EC-822B-7C834F3BB19D}" type="slidenum">
              <a:rPr lang="en-CA" smtClean="0"/>
              <a:t>13</a:t>
            </a:fld>
            <a:endParaRPr lang="en-CA"/>
          </a:p>
        </p:txBody>
      </p:sp>
    </p:spTree>
    <p:extLst>
      <p:ext uri="{BB962C8B-B14F-4D97-AF65-F5344CB8AC3E}">
        <p14:creationId xmlns:p14="http://schemas.microsoft.com/office/powerpoint/2010/main" val="132852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B5C875-C736-EBED-93BD-CBEEFE8973F1}"/>
              </a:ext>
            </a:extLst>
          </p:cNvPr>
          <p:cNvSpPr txBox="1"/>
          <p:nvPr/>
        </p:nvSpPr>
        <p:spPr>
          <a:xfrm>
            <a:off x="629263" y="169296"/>
            <a:ext cx="4444181" cy="461665"/>
          </a:xfrm>
          <a:prstGeom prst="rect">
            <a:avLst/>
          </a:prstGeom>
          <a:noFill/>
        </p:spPr>
        <p:txBody>
          <a:bodyPr wrap="square">
            <a:spAutoFit/>
          </a:bodyPr>
          <a:lstStyle/>
          <a:p>
            <a:r>
              <a:rPr lang="en-CA" sz="2400" dirty="0"/>
              <a:t>Model Development- Results</a:t>
            </a:r>
          </a:p>
        </p:txBody>
      </p:sp>
      <p:sp>
        <p:nvSpPr>
          <p:cNvPr id="4" name="Rectangle: Diagonal Corners Rounded 3">
            <a:extLst>
              <a:ext uri="{FF2B5EF4-FFF2-40B4-BE49-F238E27FC236}">
                <a16:creationId xmlns:a16="http://schemas.microsoft.com/office/drawing/2014/main" id="{11BC5FE9-C4D1-C778-72C7-808F8F9F641A}"/>
              </a:ext>
            </a:extLst>
          </p:cNvPr>
          <p:cNvSpPr/>
          <p:nvPr/>
        </p:nvSpPr>
        <p:spPr>
          <a:xfrm>
            <a:off x="560438" y="1042219"/>
            <a:ext cx="10402530" cy="513243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CA" sz="140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R2 Score: 0.855133435297494</a:t>
            </a:r>
            <a:endParaRPr lang="en-CA" sz="14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000"/>
              </a:spcAft>
            </a:pPr>
            <a:r>
              <a:rPr lang="en-CA" sz="140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Squared Error: 0.17908377368019895</a:t>
            </a:r>
            <a:endParaRPr lang="en-CA" sz="14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0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This is before cross validation which looks an adequate </a:t>
            </a:r>
          </a:p>
          <a:p>
            <a:pPr>
              <a:lnSpc>
                <a:spcPct val="115000"/>
              </a:lnSpc>
              <a:spcAft>
                <a:spcPts val="10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training accuracy of 85.5% with 0.18 as MSE.</a:t>
            </a:r>
            <a:endParaRPr lang="en-CA" sz="14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000"/>
              </a:spcAft>
            </a:pPr>
            <a:r>
              <a:rPr lang="en-IN" sz="1400" dirty="0">
                <a:effectLst/>
                <a:latin typeface="Aptos" panose="020B0004020202020204" pitchFamily="34" charset="0"/>
                <a:ea typeface="Aptos" panose="020B0004020202020204" pitchFamily="34" charset="0"/>
                <a:cs typeface="Times New Roman" panose="02020603050405020304" pitchFamily="18" charset="0"/>
              </a:rPr>
              <a:t>Although after Cross-validation we got the below results:</a:t>
            </a:r>
            <a:endParaRPr lang="en-CA" sz="14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000"/>
              </a:spcAft>
            </a:pPr>
            <a:r>
              <a:rPr lang="en-CA" sz="140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Cross-Predicted Accuracy: 0.6767401112451525</a:t>
            </a:r>
            <a:endParaRPr lang="en-CA" sz="14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000"/>
              </a:spcAft>
            </a:pPr>
            <a:r>
              <a:rPr lang="en-CA" sz="1400" dirty="0">
                <a:solidFill>
                  <a:srgbClr val="212121"/>
                </a:solidFill>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Mean Squared Error: 0.32325988875484746</a:t>
            </a:r>
            <a:endParaRPr lang="en-CA" sz="14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CA" sz="1400" dirty="0"/>
          </a:p>
          <a:p>
            <a:pPr algn="ctr"/>
            <a:endParaRPr lang="en-CA" sz="1400" dirty="0"/>
          </a:p>
          <a:p>
            <a:pPr algn="ctr"/>
            <a:endParaRPr lang="en-CA" sz="1400" dirty="0"/>
          </a:p>
        </p:txBody>
      </p:sp>
      <p:graphicFrame>
        <p:nvGraphicFramePr>
          <p:cNvPr id="7" name="Table 6">
            <a:extLst>
              <a:ext uri="{FF2B5EF4-FFF2-40B4-BE49-F238E27FC236}">
                <a16:creationId xmlns:a16="http://schemas.microsoft.com/office/drawing/2014/main" id="{85B46461-08D7-1429-AF3D-965B7B45B415}"/>
              </a:ext>
            </a:extLst>
          </p:cNvPr>
          <p:cNvGraphicFramePr>
            <a:graphicFrameLocks noGrp="1"/>
          </p:cNvGraphicFramePr>
          <p:nvPr>
            <p:extLst>
              <p:ext uri="{D42A27DB-BD31-4B8C-83A1-F6EECF244321}">
                <p14:modId xmlns:p14="http://schemas.microsoft.com/office/powerpoint/2010/main" val="1984661203"/>
              </p:ext>
            </p:extLst>
          </p:nvPr>
        </p:nvGraphicFramePr>
        <p:xfrm>
          <a:off x="6459792" y="1986115"/>
          <a:ext cx="4218040" cy="2694041"/>
        </p:xfrm>
        <a:graphic>
          <a:graphicData uri="http://schemas.openxmlformats.org/drawingml/2006/table">
            <a:tbl>
              <a:tblPr>
                <a:tableStyleId>{5C22544A-7EE6-4342-B048-85BDC9FD1C3A}</a:tableStyleId>
              </a:tblPr>
              <a:tblGrid>
                <a:gridCol w="813116">
                  <a:extLst>
                    <a:ext uri="{9D8B030D-6E8A-4147-A177-3AD203B41FA5}">
                      <a16:colId xmlns:a16="http://schemas.microsoft.com/office/drawing/2014/main" val="658625643"/>
                    </a:ext>
                  </a:extLst>
                </a:gridCol>
                <a:gridCol w="1914211">
                  <a:extLst>
                    <a:ext uri="{9D8B030D-6E8A-4147-A177-3AD203B41FA5}">
                      <a16:colId xmlns:a16="http://schemas.microsoft.com/office/drawing/2014/main" val="832184728"/>
                    </a:ext>
                  </a:extLst>
                </a:gridCol>
                <a:gridCol w="1490713">
                  <a:extLst>
                    <a:ext uri="{9D8B030D-6E8A-4147-A177-3AD203B41FA5}">
                      <a16:colId xmlns:a16="http://schemas.microsoft.com/office/drawing/2014/main" val="1240579976"/>
                    </a:ext>
                  </a:extLst>
                </a:gridCol>
              </a:tblGrid>
              <a:tr h="415381">
                <a:tc>
                  <a:txBody>
                    <a:bodyPr/>
                    <a:lstStyle/>
                    <a:p>
                      <a:pPr algn="r" fontAlgn="ctr"/>
                      <a:r>
                        <a:rPr lang="en-CA" sz="800" u="none" strike="noStrike">
                          <a:effectLst/>
                          <a:highlight>
                            <a:srgbClr val="FFFFFF"/>
                          </a:highlight>
                        </a:rPr>
                        <a:t>Sr No</a:t>
                      </a:r>
                      <a:endParaRPr lang="en-CA" sz="800" b="1"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dirty="0">
                          <a:effectLst/>
                          <a:highlight>
                            <a:srgbClr val="FFFFFF"/>
                          </a:highlight>
                        </a:rPr>
                        <a:t>Features</a:t>
                      </a:r>
                      <a:endParaRPr lang="en-CA" sz="800" b="1" i="0" u="none" strike="noStrike" dirty="0">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Coefficients</a:t>
                      </a:r>
                      <a:endParaRPr lang="en-CA" sz="800" b="1" i="0" u="none" strike="noStrike">
                        <a:solidFill>
                          <a:srgbClr val="212121"/>
                        </a:solidFill>
                        <a:effectLst/>
                        <a:highlight>
                          <a:srgbClr val="FFFFFF"/>
                        </a:highlight>
                        <a:latin typeface="Arial" panose="020B0604020202020204" pitchFamily="34" charset="0"/>
                      </a:endParaRPr>
                    </a:p>
                  </a:txBody>
                  <a:tcPr marL="7620" marR="7620" marT="7620" marB="0" anchor="ctr"/>
                </a:tc>
                <a:extLst>
                  <a:ext uri="{0D108BD9-81ED-4DB2-BD59-A6C34878D82A}">
                    <a16:rowId xmlns:a16="http://schemas.microsoft.com/office/drawing/2014/main" val="538832562"/>
                  </a:ext>
                </a:extLst>
              </a:tr>
              <a:tr h="415381">
                <a:tc>
                  <a:txBody>
                    <a:bodyPr/>
                    <a:lstStyle/>
                    <a:p>
                      <a:pPr algn="ctr" fontAlgn="ctr"/>
                      <a:r>
                        <a:rPr lang="en-CA" sz="800" u="none" strike="noStrike">
                          <a:effectLst/>
                          <a:highlight>
                            <a:srgbClr val="FFFFFF"/>
                          </a:highlight>
                        </a:rPr>
                        <a:t>1</a:t>
                      </a:r>
                      <a:endParaRPr lang="en-CA" sz="800" b="1"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product_vertical_filter</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0.307</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extLst>
                  <a:ext uri="{0D108BD9-81ED-4DB2-BD59-A6C34878D82A}">
                    <a16:rowId xmlns:a16="http://schemas.microsoft.com/office/drawing/2014/main" val="2644400815"/>
                  </a:ext>
                </a:extLst>
              </a:tr>
              <a:tr h="415381">
                <a:tc>
                  <a:txBody>
                    <a:bodyPr/>
                    <a:lstStyle/>
                    <a:p>
                      <a:pPr algn="ctr" fontAlgn="ctr"/>
                      <a:r>
                        <a:rPr lang="en-CA" sz="800" u="none" strike="noStrike">
                          <a:effectLst/>
                          <a:highlight>
                            <a:srgbClr val="FFFFFF"/>
                          </a:highlight>
                        </a:rPr>
                        <a:t>2</a:t>
                      </a:r>
                      <a:endParaRPr lang="en-CA" sz="800" b="1"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product_vertical_lens</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0.248</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extLst>
                  <a:ext uri="{0D108BD9-81ED-4DB2-BD59-A6C34878D82A}">
                    <a16:rowId xmlns:a16="http://schemas.microsoft.com/office/drawing/2014/main" val="933217541"/>
                  </a:ext>
                </a:extLst>
              </a:tr>
              <a:tr h="415381">
                <a:tc>
                  <a:txBody>
                    <a:bodyPr/>
                    <a:lstStyle/>
                    <a:p>
                      <a:pPr algn="ctr" fontAlgn="ctr"/>
                      <a:r>
                        <a:rPr lang="en-CA" sz="800" u="none" strike="noStrike">
                          <a:effectLst/>
                          <a:highlight>
                            <a:srgbClr val="FFFFFF"/>
                          </a:highlight>
                        </a:rPr>
                        <a:t>3</a:t>
                      </a:r>
                      <a:endParaRPr lang="en-CA" sz="800" b="1"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Snow on Grnd (cm)</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0.19</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extLst>
                  <a:ext uri="{0D108BD9-81ED-4DB2-BD59-A6C34878D82A}">
                    <a16:rowId xmlns:a16="http://schemas.microsoft.com/office/drawing/2014/main" val="270855007"/>
                  </a:ext>
                </a:extLst>
              </a:tr>
              <a:tr h="617136">
                <a:tc>
                  <a:txBody>
                    <a:bodyPr/>
                    <a:lstStyle/>
                    <a:p>
                      <a:pPr algn="ctr" fontAlgn="ctr"/>
                      <a:r>
                        <a:rPr lang="en-CA" sz="800" u="none" strike="noStrike">
                          <a:effectLst/>
                          <a:highlight>
                            <a:srgbClr val="FFFFFF"/>
                          </a:highlight>
                        </a:rPr>
                        <a:t>4</a:t>
                      </a:r>
                      <a:endParaRPr lang="en-CA" sz="800" b="1"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product_vertical_camerabag</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0.139</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extLst>
                  <a:ext uri="{0D108BD9-81ED-4DB2-BD59-A6C34878D82A}">
                    <a16:rowId xmlns:a16="http://schemas.microsoft.com/office/drawing/2014/main" val="2682648530"/>
                  </a:ext>
                </a:extLst>
              </a:tr>
              <a:tr h="415381">
                <a:tc>
                  <a:txBody>
                    <a:bodyPr/>
                    <a:lstStyle/>
                    <a:p>
                      <a:pPr algn="ctr" fontAlgn="ctr"/>
                      <a:r>
                        <a:rPr lang="en-CA" sz="800" u="none" strike="noStrike">
                          <a:effectLst/>
                          <a:highlight>
                            <a:srgbClr val="FFFFFF"/>
                          </a:highlight>
                        </a:rPr>
                        <a:t>5</a:t>
                      </a:r>
                      <a:endParaRPr lang="en-CA" sz="800" b="1"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a:effectLst/>
                          <a:highlight>
                            <a:srgbClr val="FFFFFF"/>
                          </a:highlight>
                        </a:rPr>
                        <a:t>Total Snow (cm)</a:t>
                      </a:r>
                      <a:endParaRPr lang="en-CA" sz="800" b="0" i="0" u="none" strike="noStrike">
                        <a:solidFill>
                          <a:srgbClr val="212121"/>
                        </a:solidFill>
                        <a:effectLst/>
                        <a:highlight>
                          <a:srgbClr val="FFFFFF"/>
                        </a:highlight>
                        <a:latin typeface="Arial" panose="020B0604020202020204" pitchFamily="34" charset="0"/>
                      </a:endParaRPr>
                    </a:p>
                  </a:txBody>
                  <a:tcPr marL="7620" marR="7620" marT="7620" marB="0" anchor="ctr"/>
                </a:tc>
                <a:tc>
                  <a:txBody>
                    <a:bodyPr/>
                    <a:lstStyle/>
                    <a:p>
                      <a:pPr algn="r" fontAlgn="ctr"/>
                      <a:r>
                        <a:rPr lang="en-CA" sz="800" u="none" strike="noStrike" dirty="0">
                          <a:effectLst/>
                          <a:highlight>
                            <a:srgbClr val="FFFFFF"/>
                          </a:highlight>
                        </a:rPr>
                        <a:t>0.138</a:t>
                      </a:r>
                      <a:endParaRPr lang="en-CA" sz="800" b="0" i="0" u="none" strike="noStrike" dirty="0">
                        <a:solidFill>
                          <a:srgbClr val="212121"/>
                        </a:solidFill>
                        <a:effectLst/>
                        <a:highlight>
                          <a:srgbClr val="FFFFFF"/>
                        </a:highlight>
                        <a:latin typeface="Arial" panose="020B0604020202020204" pitchFamily="34" charset="0"/>
                      </a:endParaRPr>
                    </a:p>
                  </a:txBody>
                  <a:tcPr marL="7620" marR="7620" marT="7620" marB="0" anchor="ctr"/>
                </a:tc>
                <a:extLst>
                  <a:ext uri="{0D108BD9-81ED-4DB2-BD59-A6C34878D82A}">
                    <a16:rowId xmlns:a16="http://schemas.microsoft.com/office/drawing/2014/main" val="2502937732"/>
                  </a:ext>
                </a:extLst>
              </a:tr>
            </a:tbl>
          </a:graphicData>
        </a:graphic>
      </p:graphicFrame>
      <p:sp>
        <p:nvSpPr>
          <p:cNvPr id="8" name="Footer Placeholder 7">
            <a:extLst>
              <a:ext uri="{FF2B5EF4-FFF2-40B4-BE49-F238E27FC236}">
                <a16:creationId xmlns:a16="http://schemas.microsoft.com/office/drawing/2014/main" id="{259DC26C-8DD2-E681-17A8-DB77809CA403}"/>
              </a:ext>
            </a:extLst>
          </p:cNvPr>
          <p:cNvSpPr>
            <a:spLocks noGrp="1"/>
          </p:cNvSpPr>
          <p:nvPr>
            <p:ph type="ftr" sz="quarter" idx="11"/>
          </p:nvPr>
        </p:nvSpPr>
        <p:spPr/>
        <p:txBody>
          <a:bodyPr/>
          <a:lstStyle/>
          <a:p>
            <a:r>
              <a:rPr lang="en-CA"/>
              <a:t>Marketing Mix Modeling- Capstone</a:t>
            </a:r>
          </a:p>
        </p:txBody>
      </p:sp>
      <p:sp>
        <p:nvSpPr>
          <p:cNvPr id="9" name="Slide Number Placeholder 8">
            <a:extLst>
              <a:ext uri="{FF2B5EF4-FFF2-40B4-BE49-F238E27FC236}">
                <a16:creationId xmlns:a16="http://schemas.microsoft.com/office/drawing/2014/main" id="{0C2CE8E7-BB68-A12C-D1DF-EA9FAD679D2A}"/>
              </a:ext>
            </a:extLst>
          </p:cNvPr>
          <p:cNvSpPr>
            <a:spLocks noGrp="1"/>
          </p:cNvSpPr>
          <p:nvPr>
            <p:ph type="sldNum" sz="quarter" idx="12"/>
          </p:nvPr>
        </p:nvSpPr>
        <p:spPr/>
        <p:txBody>
          <a:bodyPr/>
          <a:lstStyle/>
          <a:p>
            <a:fld id="{1581FBB4-B099-45EC-822B-7C834F3BB19D}" type="slidenum">
              <a:rPr lang="en-CA" smtClean="0"/>
              <a:t>14</a:t>
            </a:fld>
            <a:endParaRPr lang="en-CA"/>
          </a:p>
        </p:txBody>
      </p:sp>
    </p:spTree>
    <p:extLst>
      <p:ext uri="{BB962C8B-B14F-4D97-AF65-F5344CB8AC3E}">
        <p14:creationId xmlns:p14="http://schemas.microsoft.com/office/powerpoint/2010/main" val="16800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B846AA5-6B05-668D-98FD-679ADDDE5CC1}"/>
              </a:ext>
            </a:extLst>
          </p:cNvPr>
          <p:cNvSpPr/>
          <p:nvPr/>
        </p:nvSpPr>
        <p:spPr>
          <a:xfrm>
            <a:off x="688258" y="993058"/>
            <a:ext cx="11031794" cy="54274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IN" sz="1800" dirty="0">
                <a:effectLst/>
                <a:latin typeface="Aptos" panose="020B0004020202020204" pitchFamily="34" charset="0"/>
                <a:ea typeface="Aptos" panose="020B0004020202020204" pitchFamily="34" charset="0"/>
                <a:cs typeface="Times New Roman" panose="02020603050405020304" pitchFamily="18" charset="0"/>
              </a:rPr>
              <a:t>For Camera Accessory Product Category:</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CA" sz="1800" dirty="0">
                <a:effectLst/>
                <a:latin typeface="Aptos" panose="020B0004020202020204" pitchFamily="34" charset="0"/>
                <a:ea typeface="Aptos" panose="020B0004020202020204" pitchFamily="34" charset="0"/>
                <a:cs typeface="Times New Roman" panose="02020603050405020304" pitchFamily="18" charset="0"/>
              </a:rPr>
              <a:t>Sales peak when the discount percentage falls between 50-60%, yet this doesn't significantly increase revenue. Exploratory Data Analysis (EDA) reveals that an average discount percentage between 10-20% is most profitable, particularly among luxury items.</a:t>
            </a:r>
          </a:p>
          <a:p>
            <a:pPr marL="342900" lvl="0" indent="-342900">
              <a:lnSpc>
                <a:spcPct val="115000"/>
              </a:lnSpc>
              <a:buFont typeface="Symbol" panose="05050102010706020507" pitchFamily="18" charset="2"/>
              <a:buChar char=""/>
            </a:pPr>
            <a:r>
              <a:rPr lang="en-CA" sz="1800" dirty="0">
                <a:effectLst/>
                <a:latin typeface="Aptos" panose="020B0004020202020204" pitchFamily="34" charset="0"/>
                <a:ea typeface="Aptos" panose="020B0004020202020204" pitchFamily="34" charset="0"/>
                <a:cs typeface="Times New Roman" panose="02020603050405020304" pitchFamily="18" charset="0"/>
              </a:rPr>
              <a:t>Promote "Lens," "Camera Bag," and "Filters" for higher revenue.</a:t>
            </a:r>
          </a:p>
          <a:p>
            <a:pPr marL="342900" lvl="0" indent="-342900">
              <a:lnSpc>
                <a:spcPct val="115000"/>
              </a:lnSpc>
              <a:buFont typeface="Symbol" panose="05050102010706020507" pitchFamily="18" charset="2"/>
              <a:buChar char=""/>
            </a:pPr>
            <a:r>
              <a:rPr lang="en-CA" sz="1800" dirty="0">
                <a:effectLst/>
                <a:latin typeface="Aptos" panose="020B0004020202020204" pitchFamily="34" charset="0"/>
                <a:ea typeface="Aptos" panose="020B0004020202020204" pitchFamily="34" charset="0"/>
                <a:cs typeface="Times New Roman" panose="02020603050405020304" pitchFamily="18" charset="0"/>
              </a:rPr>
              <a:t>Sponsorship spending positively affects revenue, with each unit correlating to a revenue boost of 0.036 units.</a:t>
            </a:r>
          </a:p>
          <a:p>
            <a:pPr marL="342900" lvl="0" indent="-342900">
              <a:lnSpc>
                <a:spcPct val="115000"/>
              </a:lnSpc>
              <a:buFont typeface="Symbol" panose="05050102010706020507" pitchFamily="18" charset="2"/>
              <a:buChar char=""/>
            </a:pPr>
            <a:r>
              <a:rPr lang="en-CA" sz="1800" dirty="0">
                <a:effectLst/>
                <a:latin typeface="Aptos" panose="020B0004020202020204" pitchFamily="34" charset="0"/>
                <a:ea typeface="Aptos" panose="020B0004020202020204" pitchFamily="34" charset="0"/>
                <a:cs typeface="Times New Roman" panose="02020603050405020304" pitchFamily="18" charset="0"/>
              </a:rPr>
              <a:t>Content marketing spending has a negative impact on revenue.</a:t>
            </a:r>
          </a:p>
          <a:p>
            <a:pPr marL="342900" lvl="0" indent="-342900">
              <a:lnSpc>
                <a:spcPct val="115000"/>
              </a:lnSpc>
              <a:buFont typeface="Symbol" panose="05050102010706020507" pitchFamily="18" charset="2"/>
              <a:buChar char=""/>
            </a:pPr>
            <a:r>
              <a:rPr lang="en-CA" sz="1800" dirty="0">
                <a:effectLst/>
                <a:latin typeface="Aptos" panose="020B0004020202020204" pitchFamily="34" charset="0"/>
                <a:ea typeface="Aptos" panose="020B0004020202020204" pitchFamily="34" charset="0"/>
                <a:cs typeface="Times New Roman" panose="02020603050405020304" pitchFamily="18" charset="0"/>
              </a:rPr>
              <a:t>Mass-market products contribute more significantly to increased revenue than luxury items.</a:t>
            </a:r>
          </a:p>
          <a:p>
            <a:pPr marL="342900" lvl="0" indent="-342900">
              <a:lnSpc>
                <a:spcPct val="115000"/>
              </a:lnSpc>
              <a:buFont typeface="Symbol" panose="05050102010706020507" pitchFamily="18" charset="2"/>
              <a:buChar char=""/>
            </a:pPr>
            <a:r>
              <a:rPr lang="en-CA" sz="1800" dirty="0">
                <a:effectLst/>
                <a:latin typeface="Aptos" panose="020B0004020202020204" pitchFamily="34" charset="0"/>
                <a:ea typeface="Aptos" panose="020B0004020202020204" pitchFamily="34" charset="0"/>
                <a:cs typeface="Times New Roman" panose="02020603050405020304" pitchFamily="18" charset="0"/>
              </a:rPr>
              <a:t>Higher percentages of discounts within this product category tend to decrease revenue.</a:t>
            </a:r>
          </a:p>
          <a:p>
            <a:pPr marL="342900" lvl="0" indent="-342900">
              <a:lnSpc>
                <a:spcPct val="115000"/>
              </a:lnSpc>
              <a:spcAft>
                <a:spcPts val="1000"/>
              </a:spcAft>
              <a:buFont typeface="Symbol" panose="05050102010706020507" pitchFamily="18" charset="2"/>
              <a:buChar char=""/>
            </a:pPr>
            <a:r>
              <a:rPr lang="en-CA" sz="1800" dirty="0">
                <a:effectLst/>
                <a:latin typeface="Aptos" panose="020B0004020202020204" pitchFamily="34" charset="0"/>
                <a:ea typeface="Aptos" panose="020B0004020202020204" pitchFamily="34" charset="0"/>
                <a:cs typeface="Times New Roman" panose="02020603050405020304" pitchFamily="18" charset="0"/>
              </a:rPr>
              <a:t>Snow on Ground is another interesting metric which boosts revenue as people tend to shop online during that weather, but it cannot be controlled by humans!</a:t>
            </a:r>
          </a:p>
          <a:p>
            <a:pPr algn="ctr"/>
            <a:endParaRPr lang="en-CA" dirty="0"/>
          </a:p>
        </p:txBody>
      </p:sp>
      <p:sp>
        <p:nvSpPr>
          <p:cNvPr id="3" name="TextBox 2">
            <a:extLst>
              <a:ext uri="{FF2B5EF4-FFF2-40B4-BE49-F238E27FC236}">
                <a16:creationId xmlns:a16="http://schemas.microsoft.com/office/drawing/2014/main" id="{3B4F1F0B-5255-D52D-4ADC-F89AE5BC9742}"/>
              </a:ext>
            </a:extLst>
          </p:cNvPr>
          <p:cNvSpPr txBox="1"/>
          <p:nvPr/>
        </p:nvSpPr>
        <p:spPr>
          <a:xfrm>
            <a:off x="993058" y="304178"/>
            <a:ext cx="2721001" cy="461665"/>
          </a:xfrm>
          <a:prstGeom prst="rect">
            <a:avLst/>
          </a:prstGeom>
          <a:noFill/>
        </p:spPr>
        <p:txBody>
          <a:bodyPr wrap="none" rtlCol="0">
            <a:spAutoFit/>
          </a:bodyPr>
          <a:lstStyle/>
          <a:p>
            <a:r>
              <a:rPr lang="en-CA" sz="2400" dirty="0"/>
              <a:t>Actionable Insights</a:t>
            </a:r>
          </a:p>
        </p:txBody>
      </p:sp>
      <p:sp>
        <p:nvSpPr>
          <p:cNvPr id="4" name="Footer Placeholder 3">
            <a:extLst>
              <a:ext uri="{FF2B5EF4-FFF2-40B4-BE49-F238E27FC236}">
                <a16:creationId xmlns:a16="http://schemas.microsoft.com/office/drawing/2014/main" id="{A3C31B13-E98C-1000-0A4C-3915FF86ACB2}"/>
              </a:ext>
            </a:extLst>
          </p:cNvPr>
          <p:cNvSpPr>
            <a:spLocks noGrp="1"/>
          </p:cNvSpPr>
          <p:nvPr>
            <p:ph type="ftr" sz="quarter" idx="11"/>
          </p:nvPr>
        </p:nvSpPr>
        <p:spPr/>
        <p:txBody>
          <a:bodyPr/>
          <a:lstStyle/>
          <a:p>
            <a:r>
              <a:rPr lang="en-CA"/>
              <a:t>Marketing Mix Modeling- Capstone</a:t>
            </a:r>
          </a:p>
        </p:txBody>
      </p:sp>
      <p:sp>
        <p:nvSpPr>
          <p:cNvPr id="5" name="Slide Number Placeholder 4">
            <a:extLst>
              <a:ext uri="{FF2B5EF4-FFF2-40B4-BE49-F238E27FC236}">
                <a16:creationId xmlns:a16="http://schemas.microsoft.com/office/drawing/2014/main" id="{F8EF2C31-384B-EFE1-8893-E7A873BA052C}"/>
              </a:ext>
            </a:extLst>
          </p:cNvPr>
          <p:cNvSpPr>
            <a:spLocks noGrp="1"/>
          </p:cNvSpPr>
          <p:nvPr>
            <p:ph type="sldNum" sz="quarter" idx="12"/>
          </p:nvPr>
        </p:nvSpPr>
        <p:spPr/>
        <p:txBody>
          <a:bodyPr/>
          <a:lstStyle/>
          <a:p>
            <a:fld id="{1581FBB4-B099-45EC-822B-7C834F3BB19D}" type="slidenum">
              <a:rPr lang="en-CA" smtClean="0"/>
              <a:t>15</a:t>
            </a:fld>
            <a:endParaRPr lang="en-CA"/>
          </a:p>
        </p:txBody>
      </p:sp>
    </p:spTree>
    <p:extLst>
      <p:ext uri="{BB962C8B-B14F-4D97-AF65-F5344CB8AC3E}">
        <p14:creationId xmlns:p14="http://schemas.microsoft.com/office/powerpoint/2010/main" val="128208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9DA5-C761-3DEB-D06E-0B1C82202287}"/>
              </a:ext>
            </a:extLst>
          </p:cNvPr>
          <p:cNvSpPr>
            <a:spLocks noGrp="1"/>
          </p:cNvSpPr>
          <p:nvPr>
            <p:ph type="title"/>
          </p:nvPr>
        </p:nvSpPr>
        <p:spPr>
          <a:xfrm>
            <a:off x="335361" y="116632"/>
            <a:ext cx="3036489" cy="654968"/>
          </a:xfrm>
        </p:spPr>
        <p:txBody>
          <a:bodyPr>
            <a:normAutofit/>
          </a:bodyPr>
          <a:lstStyle/>
          <a:p>
            <a:r>
              <a:rPr lang="en-CA" sz="2800" dirty="0"/>
              <a:t>References</a:t>
            </a:r>
          </a:p>
        </p:txBody>
      </p:sp>
      <p:sp>
        <p:nvSpPr>
          <p:cNvPr id="4" name="TextBox 3">
            <a:extLst>
              <a:ext uri="{FF2B5EF4-FFF2-40B4-BE49-F238E27FC236}">
                <a16:creationId xmlns:a16="http://schemas.microsoft.com/office/drawing/2014/main" id="{3A932026-9F6E-E420-094F-CE17CE93BFFF}"/>
              </a:ext>
            </a:extLst>
          </p:cNvPr>
          <p:cNvSpPr txBox="1"/>
          <p:nvPr/>
        </p:nvSpPr>
        <p:spPr>
          <a:xfrm>
            <a:off x="551384" y="1556793"/>
            <a:ext cx="9232592" cy="3139321"/>
          </a:xfrm>
          <a:prstGeom prst="rect">
            <a:avLst/>
          </a:prstGeom>
          <a:noFill/>
        </p:spPr>
        <p:txBody>
          <a:bodyPr wrap="none" rtlCol="0">
            <a:spAutoFit/>
          </a:bodyPr>
          <a:lstStyle/>
          <a:p>
            <a:pPr marL="285750" indent="-285750">
              <a:buFont typeface="Arial" panose="020B0604020202020204" pitchFamily="34" charset="0"/>
              <a:buChar char="•"/>
            </a:pPr>
            <a:r>
              <a:rPr lang="en-CA" dirty="0"/>
              <a:t>Gupta, Sunil. (2019). "Marketing Analytics: Data-Driven Techniques with Microsoft Excel."</a:t>
            </a:r>
          </a:p>
          <a:p>
            <a:endParaRPr lang="en-CA" dirty="0"/>
          </a:p>
          <a:p>
            <a:pPr marL="285750" indent="-285750">
              <a:buFont typeface="Arial" panose="020B0604020202020204" pitchFamily="34" charset="0"/>
              <a:buChar char="•"/>
            </a:pPr>
            <a:r>
              <a:rPr lang="en-CA" dirty="0"/>
              <a:t>John Wiley &amp; Sons.</a:t>
            </a:r>
          </a:p>
          <a:p>
            <a:r>
              <a:rPr lang="en-CA" dirty="0"/>
              <a:t>Hanssens, Dominique M., et al. (2020). "Market Response Models: Econometric and</a:t>
            </a:r>
          </a:p>
          <a:p>
            <a:r>
              <a:rPr lang="en-CA" dirty="0"/>
              <a:t>Machine Learning Insights." Springer.</a:t>
            </a:r>
          </a:p>
          <a:p>
            <a:endParaRPr lang="en-CA" dirty="0"/>
          </a:p>
          <a:p>
            <a:pPr marL="285750" indent="-285750">
              <a:buFont typeface="Arial" panose="020B0604020202020204" pitchFamily="34" charset="0"/>
              <a:buChar char="•"/>
            </a:pPr>
            <a:r>
              <a:rPr lang="en-CA" dirty="0"/>
              <a:t>Neslin, Scott A., et al. (2019). "Sales Promotion and Retailing: Allowance for Marketing</a:t>
            </a:r>
          </a:p>
          <a:p>
            <a:r>
              <a:rPr lang="en-CA" dirty="0"/>
              <a:t>Actions." Marketing Science.</a:t>
            </a:r>
          </a:p>
          <a:p>
            <a:endParaRPr lang="en-CA" dirty="0"/>
          </a:p>
          <a:p>
            <a:pPr marL="285750" indent="-285750">
              <a:buFont typeface="Arial" panose="020B0604020202020204" pitchFamily="34" charset="0"/>
              <a:buChar char="•"/>
            </a:pPr>
            <a:r>
              <a:rPr lang="en-CA" dirty="0"/>
              <a:t>Wang, Wes. (2018). "Marketing Analytics: A Practical Guide to Real Marketing Science."</a:t>
            </a:r>
          </a:p>
          <a:p>
            <a:r>
              <a:rPr lang="en-CA" dirty="0"/>
              <a:t>Kogan Page.</a:t>
            </a:r>
          </a:p>
        </p:txBody>
      </p:sp>
      <p:sp>
        <p:nvSpPr>
          <p:cNvPr id="3" name="Footer Placeholder 2">
            <a:extLst>
              <a:ext uri="{FF2B5EF4-FFF2-40B4-BE49-F238E27FC236}">
                <a16:creationId xmlns:a16="http://schemas.microsoft.com/office/drawing/2014/main" id="{9A926B4B-8303-28E0-B70D-9D8BA4B6A9E6}"/>
              </a:ext>
            </a:extLst>
          </p:cNvPr>
          <p:cNvSpPr>
            <a:spLocks noGrp="1"/>
          </p:cNvSpPr>
          <p:nvPr>
            <p:ph type="ftr" sz="quarter" idx="11"/>
          </p:nvPr>
        </p:nvSpPr>
        <p:spPr/>
        <p:txBody>
          <a:bodyPr/>
          <a:lstStyle/>
          <a:p>
            <a:r>
              <a:rPr lang="en-US" dirty="0"/>
              <a:t>Marketing Mix Modeling- Capstone</a:t>
            </a:r>
          </a:p>
        </p:txBody>
      </p:sp>
      <p:sp>
        <p:nvSpPr>
          <p:cNvPr id="5" name="Slide Number Placeholder 4">
            <a:extLst>
              <a:ext uri="{FF2B5EF4-FFF2-40B4-BE49-F238E27FC236}">
                <a16:creationId xmlns:a16="http://schemas.microsoft.com/office/drawing/2014/main" id="{C58DC6BA-3C2C-C107-FCA3-D4EB10E26ABD}"/>
              </a:ext>
            </a:extLst>
          </p:cNvPr>
          <p:cNvSpPr>
            <a:spLocks noGrp="1"/>
          </p:cNvSpPr>
          <p:nvPr>
            <p:ph type="sldNum" sz="quarter" idx="12"/>
          </p:nvPr>
        </p:nvSpPr>
        <p:spPr/>
        <p:txBody>
          <a:bodyPr/>
          <a:lstStyle/>
          <a:p>
            <a:fld id="{A3F31473-23EB-4724-8B59-FE6D21D89FA4}" type="slidenum">
              <a:rPr lang="en-CA" smtClean="0"/>
              <a:t>16</a:t>
            </a:fld>
            <a:endParaRPr lang="en-CA"/>
          </a:p>
        </p:txBody>
      </p:sp>
    </p:spTree>
    <p:extLst>
      <p:ext uri="{BB962C8B-B14F-4D97-AF65-F5344CB8AC3E}">
        <p14:creationId xmlns:p14="http://schemas.microsoft.com/office/powerpoint/2010/main" val="194698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146300" cy="697230"/>
          </a:xfrm>
          <a:prstGeom prst="rect">
            <a:avLst/>
          </a:prstGeom>
        </p:spPr>
        <p:txBody>
          <a:bodyPr vert="horz" wrap="square" lIns="0" tIns="13335" rIns="0" bIns="0" rtlCol="0">
            <a:spAutoFit/>
          </a:bodyPr>
          <a:lstStyle/>
          <a:p>
            <a:pPr marL="12700">
              <a:lnSpc>
                <a:spcPct val="100000"/>
              </a:lnSpc>
              <a:spcBef>
                <a:spcPts val="105"/>
              </a:spcBef>
            </a:pPr>
            <a:r>
              <a:rPr spc="-10" dirty="0"/>
              <a:t>Objective</a:t>
            </a:r>
          </a:p>
        </p:txBody>
      </p:sp>
      <p:sp>
        <p:nvSpPr>
          <p:cNvPr id="6" name="object 6"/>
          <p:cNvSpPr txBox="1"/>
          <p:nvPr/>
        </p:nvSpPr>
        <p:spPr>
          <a:xfrm>
            <a:off x="805432" y="3846080"/>
            <a:ext cx="2640965" cy="603370"/>
          </a:xfrm>
          <a:prstGeom prst="rect">
            <a:avLst/>
          </a:prstGeom>
        </p:spPr>
        <p:txBody>
          <a:bodyPr vert="horz" wrap="square" lIns="0" tIns="13335" rIns="0" bIns="0" rtlCol="0">
            <a:spAutoFit/>
          </a:bodyPr>
          <a:lstStyle/>
          <a:p>
            <a:pPr marL="12700">
              <a:lnSpc>
                <a:spcPts val="2305"/>
              </a:lnSpc>
              <a:spcBef>
                <a:spcPts val="105"/>
              </a:spcBef>
            </a:pPr>
            <a:r>
              <a:rPr lang="en-CA" sz="2000" dirty="0">
                <a:latin typeface="Calibri"/>
                <a:cs typeface="Calibri"/>
              </a:rPr>
              <a:t>Performance Driver Analysis</a:t>
            </a:r>
            <a:endParaRPr sz="2000" dirty="0">
              <a:latin typeface="Calibri"/>
              <a:cs typeface="Calibri"/>
            </a:endParaRPr>
          </a:p>
        </p:txBody>
      </p:sp>
      <p:sp>
        <p:nvSpPr>
          <p:cNvPr id="10" name="object 10"/>
          <p:cNvSpPr txBox="1"/>
          <p:nvPr/>
        </p:nvSpPr>
        <p:spPr>
          <a:xfrm>
            <a:off x="4293584" y="3844669"/>
            <a:ext cx="2806700" cy="604781"/>
          </a:xfrm>
          <a:prstGeom prst="rect">
            <a:avLst/>
          </a:prstGeom>
        </p:spPr>
        <p:txBody>
          <a:bodyPr vert="horz" wrap="square" lIns="0" tIns="38100" rIns="0" bIns="0" rtlCol="0">
            <a:spAutoFit/>
          </a:bodyPr>
          <a:lstStyle/>
          <a:p>
            <a:pPr marL="12700" marR="5080">
              <a:lnSpc>
                <a:spcPct val="91700"/>
              </a:lnSpc>
              <a:spcBef>
                <a:spcPts val="300"/>
              </a:spcBef>
            </a:pPr>
            <a:r>
              <a:rPr lang="en-CA" sz="2000" spc="-85" dirty="0">
                <a:latin typeface="Calibri"/>
                <a:cs typeface="Calibri"/>
              </a:rPr>
              <a:t>Impact Analysis on Marketing ROI</a:t>
            </a:r>
            <a:endParaRPr sz="2000" dirty="0">
              <a:latin typeface="Calibri"/>
              <a:cs typeface="Calibri"/>
            </a:endParaRPr>
          </a:p>
        </p:txBody>
      </p:sp>
      <p:pic>
        <p:nvPicPr>
          <p:cNvPr id="24" name="Picture 23" descr="A colorful meter with stars&#10;&#10;Description automatically generated">
            <a:extLst>
              <a:ext uri="{FF2B5EF4-FFF2-40B4-BE49-F238E27FC236}">
                <a16:creationId xmlns:a16="http://schemas.microsoft.com/office/drawing/2014/main" id="{67A8CA19-A9BC-7733-3C48-2F8CB5C4E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39" y="1626627"/>
            <a:ext cx="1612831" cy="1612831"/>
          </a:xfrm>
          <a:prstGeom prst="rect">
            <a:avLst/>
          </a:prstGeom>
        </p:spPr>
      </p:pic>
      <p:pic>
        <p:nvPicPr>
          <p:cNvPr id="26" name="Picture 25" descr="A gear with a exclamation mark and other icons&#10;&#10;Description automatically generated">
            <a:extLst>
              <a:ext uri="{FF2B5EF4-FFF2-40B4-BE49-F238E27FC236}">
                <a16:creationId xmlns:a16="http://schemas.microsoft.com/office/drawing/2014/main" id="{2AFC916C-98A0-2AFC-8E7A-9AF7487E8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500" y="1574217"/>
            <a:ext cx="1505953" cy="1505953"/>
          </a:xfrm>
          <a:prstGeom prst="rect">
            <a:avLst/>
          </a:prstGeom>
        </p:spPr>
      </p:pic>
      <p:pic>
        <p:nvPicPr>
          <p:cNvPr id="28" name="Picture 27" descr="A brown wallet with a coin and green arrow&#10;&#10;Description automatically generated">
            <a:extLst>
              <a:ext uri="{FF2B5EF4-FFF2-40B4-BE49-F238E27FC236}">
                <a16:creationId xmlns:a16="http://schemas.microsoft.com/office/drawing/2014/main" id="{8A812403-8407-4434-F66D-0A8DC54B16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1311" y="1306906"/>
            <a:ext cx="1738192" cy="1738192"/>
          </a:xfrm>
          <a:prstGeom prst="rect">
            <a:avLst/>
          </a:prstGeom>
        </p:spPr>
      </p:pic>
      <p:sp>
        <p:nvSpPr>
          <p:cNvPr id="29" name="TextBox 28">
            <a:extLst>
              <a:ext uri="{FF2B5EF4-FFF2-40B4-BE49-F238E27FC236}">
                <a16:creationId xmlns:a16="http://schemas.microsoft.com/office/drawing/2014/main" id="{DD671B8E-7F58-716F-2DAA-49966F7CE565}"/>
              </a:ext>
            </a:extLst>
          </p:cNvPr>
          <p:cNvSpPr txBox="1"/>
          <p:nvPr/>
        </p:nvSpPr>
        <p:spPr>
          <a:xfrm>
            <a:off x="8780207" y="3812903"/>
            <a:ext cx="2941639" cy="375487"/>
          </a:xfrm>
          <a:prstGeom prst="rect">
            <a:avLst/>
          </a:prstGeom>
          <a:noFill/>
        </p:spPr>
        <p:txBody>
          <a:bodyPr wrap="none" rtlCol="0">
            <a:spAutoFit/>
          </a:bodyPr>
          <a:lstStyle/>
          <a:p>
            <a:pPr marL="12700" marR="5080">
              <a:lnSpc>
                <a:spcPct val="91700"/>
              </a:lnSpc>
              <a:spcBef>
                <a:spcPts val="300"/>
              </a:spcBef>
            </a:pPr>
            <a:r>
              <a:rPr lang="en-CA" sz="2000" spc="-85" dirty="0">
                <a:latin typeface="Calibri"/>
                <a:cs typeface="Calibri"/>
              </a:rPr>
              <a:t>Optimizing marketing spends</a:t>
            </a:r>
          </a:p>
        </p:txBody>
      </p:sp>
      <p:sp>
        <p:nvSpPr>
          <p:cNvPr id="30" name="Footer Placeholder 29">
            <a:extLst>
              <a:ext uri="{FF2B5EF4-FFF2-40B4-BE49-F238E27FC236}">
                <a16:creationId xmlns:a16="http://schemas.microsoft.com/office/drawing/2014/main" id="{70955F47-D84D-9ADD-3215-430EB0ADE705}"/>
              </a:ext>
            </a:extLst>
          </p:cNvPr>
          <p:cNvSpPr>
            <a:spLocks noGrp="1"/>
          </p:cNvSpPr>
          <p:nvPr>
            <p:ph type="ftr" sz="quarter" idx="5"/>
          </p:nvPr>
        </p:nvSpPr>
        <p:spPr/>
        <p:txBody>
          <a:bodyPr/>
          <a:lstStyle/>
          <a:p>
            <a:r>
              <a:rPr lang="en-CA"/>
              <a:t>Marketing Mix Modeling- Capstone</a:t>
            </a:r>
          </a:p>
        </p:txBody>
      </p:sp>
      <p:sp>
        <p:nvSpPr>
          <p:cNvPr id="31" name="Slide Number Placeholder 30">
            <a:extLst>
              <a:ext uri="{FF2B5EF4-FFF2-40B4-BE49-F238E27FC236}">
                <a16:creationId xmlns:a16="http://schemas.microsoft.com/office/drawing/2014/main" id="{4DFBE48C-B0B3-9D56-6C00-B1D8BBC89EF7}"/>
              </a:ext>
            </a:extLst>
          </p:cNvPr>
          <p:cNvSpPr>
            <a:spLocks noGrp="1"/>
          </p:cNvSpPr>
          <p:nvPr>
            <p:ph type="sldNum" sz="quarter" idx="7"/>
          </p:nvPr>
        </p:nvSpPr>
        <p:spPr/>
        <p:txBody>
          <a:bodyPr/>
          <a:lstStyle/>
          <a:p>
            <a:fld id="{B6F15528-21DE-4FAA-801E-634DDDAF4B2B}" type="slidenum">
              <a:rPr lang="en-CA" smtClean="0"/>
              <a:t>2</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diagram&#10;&#10;Description automatically generated">
            <a:extLst>
              <a:ext uri="{FF2B5EF4-FFF2-40B4-BE49-F238E27FC236}">
                <a16:creationId xmlns:a16="http://schemas.microsoft.com/office/drawing/2014/main" id="{3CD14509-F5DD-8A0B-489E-E211CD97B0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43432" y="255462"/>
            <a:ext cx="7344697" cy="6602538"/>
          </a:xfrm>
        </p:spPr>
      </p:pic>
      <p:sp>
        <p:nvSpPr>
          <p:cNvPr id="7" name="object 2">
            <a:extLst>
              <a:ext uri="{FF2B5EF4-FFF2-40B4-BE49-F238E27FC236}">
                <a16:creationId xmlns:a16="http://schemas.microsoft.com/office/drawing/2014/main" id="{05F18672-E9E8-105F-9964-5EA7C1B28CB1}"/>
              </a:ext>
            </a:extLst>
          </p:cNvPr>
          <p:cNvSpPr txBox="1">
            <a:spLocks noGrp="1"/>
          </p:cNvSpPr>
          <p:nvPr>
            <p:ph type="title"/>
          </p:nvPr>
        </p:nvSpPr>
        <p:spPr>
          <a:xfrm>
            <a:off x="376164" y="255462"/>
            <a:ext cx="3291268" cy="444352"/>
          </a:xfrm>
          <a:prstGeom prst="rect">
            <a:avLst/>
          </a:prstGeom>
        </p:spPr>
        <p:txBody>
          <a:bodyPr vert="horz" wrap="square" lIns="0" tIns="13335" rIns="0" bIns="0" rtlCol="0">
            <a:spAutoFit/>
          </a:bodyPr>
          <a:lstStyle/>
          <a:p>
            <a:pPr marL="12700">
              <a:lnSpc>
                <a:spcPct val="100000"/>
              </a:lnSpc>
              <a:spcBef>
                <a:spcPts val="105"/>
              </a:spcBef>
            </a:pPr>
            <a:r>
              <a:rPr lang="en-CA" sz="2800" spc="-10" dirty="0"/>
              <a:t>Project Framework</a:t>
            </a:r>
            <a:endParaRPr sz="2800" spc="-10" dirty="0"/>
          </a:p>
        </p:txBody>
      </p:sp>
      <p:sp>
        <p:nvSpPr>
          <p:cNvPr id="8" name="Footer Placeholder 7">
            <a:extLst>
              <a:ext uri="{FF2B5EF4-FFF2-40B4-BE49-F238E27FC236}">
                <a16:creationId xmlns:a16="http://schemas.microsoft.com/office/drawing/2014/main" id="{71F18FDA-146D-3956-EE3B-DCCC57BA6397}"/>
              </a:ext>
            </a:extLst>
          </p:cNvPr>
          <p:cNvSpPr>
            <a:spLocks noGrp="1"/>
          </p:cNvSpPr>
          <p:nvPr>
            <p:ph type="ftr" sz="quarter" idx="5"/>
          </p:nvPr>
        </p:nvSpPr>
        <p:spPr/>
        <p:txBody>
          <a:bodyPr/>
          <a:lstStyle/>
          <a:p>
            <a:r>
              <a:rPr lang="en-CA"/>
              <a:t>Marketing Mix Modeling- Capstone</a:t>
            </a:r>
          </a:p>
        </p:txBody>
      </p:sp>
      <p:sp>
        <p:nvSpPr>
          <p:cNvPr id="9" name="Slide Number Placeholder 8">
            <a:extLst>
              <a:ext uri="{FF2B5EF4-FFF2-40B4-BE49-F238E27FC236}">
                <a16:creationId xmlns:a16="http://schemas.microsoft.com/office/drawing/2014/main" id="{52C5A549-1777-0C6E-B184-53FFBB7DEF4E}"/>
              </a:ext>
            </a:extLst>
          </p:cNvPr>
          <p:cNvSpPr>
            <a:spLocks noGrp="1"/>
          </p:cNvSpPr>
          <p:nvPr>
            <p:ph type="sldNum" sz="quarter" idx="7"/>
          </p:nvPr>
        </p:nvSpPr>
        <p:spPr/>
        <p:txBody>
          <a:bodyPr/>
          <a:lstStyle/>
          <a:p>
            <a:fld id="{B6F15528-21DE-4FAA-801E-634DDDAF4B2B}" type="slidenum">
              <a:rPr lang="en-CA" smtClean="0"/>
              <a:t>3</a:t>
            </a:fld>
            <a:endParaRPr lang="en-CA"/>
          </a:p>
        </p:txBody>
      </p:sp>
    </p:spTree>
    <p:extLst>
      <p:ext uri="{BB962C8B-B14F-4D97-AF65-F5344CB8AC3E}">
        <p14:creationId xmlns:p14="http://schemas.microsoft.com/office/powerpoint/2010/main" val="164233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3B5A649A-D3ED-F9E4-9AA0-2DD4528029BE}"/>
              </a:ext>
            </a:extLst>
          </p:cNvPr>
          <p:cNvSpPr txBox="1">
            <a:spLocks noGrp="1"/>
          </p:cNvSpPr>
          <p:nvPr>
            <p:ph type="title"/>
          </p:nvPr>
        </p:nvSpPr>
        <p:spPr>
          <a:xfrm>
            <a:off x="404105" y="118892"/>
            <a:ext cx="4551353" cy="657661"/>
          </a:xfrm>
          <a:prstGeom prst="rect">
            <a:avLst/>
          </a:prstGeom>
        </p:spPr>
        <p:txBody>
          <a:bodyPr vert="horz" lIns="91440" tIns="45720" rIns="91440" bIns="45720" rtlCol="0" anchor="b">
            <a:noAutofit/>
          </a:bodyPr>
          <a:lstStyle/>
          <a:p>
            <a:pPr marL="12700"/>
            <a:r>
              <a:rPr lang="en-US" sz="2800" dirty="0"/>
              <a:t>Data</a:t>
            </a:r>
            <a:r>
              <a:rPr lang="en-US" sz="2800" spc="-70" dirty="0"/>
              <a:t> </a:t>
            </a:r>
            <a:r>
              <a:rPr lang="en-US" sz="2800" spc="-10" dirty="0"/>
              <a:t>Description</a:t>
            </a:r>
            <a:endParaRPr lang="en-US" sz="2800" dirty="0"/>
          </a:p>
        </p:txBody>
      </p:sp>
      <p:sp>
        <p:nvSpPr>
          <p:cNvPr id="5" name="object 2">
            <a:extLst>
              <a:ext uri="{FF2B5EF4-FFF2-40B4-BE49-F238E27FC236}">
                <a16:creationId xmlns:a16="http://schemas.microsoft.com/office/drawing/2014/main" id="{EACC52FA-5DE5-0002-B52D-18624ECAD6C2}"/>
              </a:ext>
            </a:extLst>
          </p:cNvPr>
          <p:cNvSpPr txBox="1"/>
          <p:nvPr/>
        </p:nvSpPr>
        <p:spPr>
          <a:xfrm>
            <a:off x="640079" y="934065"/>
            <a:ext cx="10480205" cy="5259502"/>
          </a:xfrm>
          <a:prstGeom prst="rect">
            <a:avLst/>
          </a:prstGeom>
        </p:spPr>
        <p:txBody>
          <a:bodyPr vert="horz" lIns="91440" tIns="45720" rIns="91440" bIns="45720" rtlCol="0">
            <a:normAutofit fontScale="92500" lnSpcReduction="20000"/>
          </a:bodyPr>
          <a:lstStyle/>
          <a:p>
            <a:pPr marL="20955" indent="-228600">
              <a:lnSpc>
                <a:spcPct val="90000"/>
              </a:lnSpc>
              <a:spcBef>
                <a:spcPts val="844"/>
              </a:spcBef>
              <a:buFont typeface="Arial" panose="020B0604020202020204" pitchFamily="34" charset="0"/>
              <a:buChar char="•"/>
            </a:pPr>
            <a:r>
              <a:rPr lang="en-US" sz="2400" dirty="0"/>
              <a:t>Order</a:t>
            </a:r>
            <a:r>
              <a:rPr lang="en-US" sz="2400" spc="-45" dirty="0"/>
              <a:t> </a:t>
            </a:r>
            <a:r>
              <a:rPr lang="en-US" sz="2400" dirty="0"/>
              <a:t>Level</a:t>
            </a:r>
            <a:r>
              <a:rPr lang="en-US" sz="2400" spc="-30" dirty="0"/>
              <a:t> </a:t>
            </a:r>
            <a:r>
              <a:rPr lang="en-US" sz="2400" spc="-20" dirty="0"/>
              <a:t>Data</a:t>
            </a:r>
            <a:endParaRPr lang="en-US" sz="2400" dirty="0"/>
          </a:p>
          <a:p>
            <a:pPr marL="307340" indent="-228600">
              <a:lnSpc>
                <a:spcPct val="90000"/>
              </a:lnSpc>
              <a:spcBef>
                <a:spcPts val="750"/>
              </a:spcBef>
              <a:buFont typeface="Arial" panose="020B0604020202020204" pitchFamily="34" charset="0"/>
              <a:buChar char="•"/>
              <a:tabLst>
                <a:tab pos="307340" algn="l"/>
                <a:tab pos="307975" algn="l"/>
              </a:tabLst>
            </a:pPr>
            <a:r>
              <a:rPr lang="en-US" sz="2400" dirty="0"/>
              <a:t>FSN</a:t>
            </a:r>
            <a:r>
              <a:rPr lang="en-US" sz="2400" spc="-30" dirty="0"/>
              <a:t> </a:t>
            </a:r>
            <a:r>
              <a:rPr lang="en-US" sz="2400" dirty="0"/>
              <a:t>ID:</a:t>
            </a:r>
            <a:r>
              <a:rPr lang="en-US" sz="2400" spc="-20" dirty="0"/>
              <a:t> </a:t>
            </a:r>
            <a:r>
              <a:rPr lang="en-US" sz="2400" dirty="0"/>
              <a:t>The</a:t>
            </a:r>
            <a:r>
              <a:rPr lang="en-US" sz="2400" spc="-20" dirty="0"/>
              <a:t> </a:t>
            </a:r>
            <a:r>
              <a:rPr lang="en-US" sz="2400" dirty="0"/>
              <a:t>unique identification of</a:t>
            </a:r>
            <a:r>
              <a:rPr lang="en-US" sz="2400" spc="-25" dirty="0"/>
              <a:t> </a:t>
            </a:r>
            <a:r>
              <a:rPr lang="en-US" sz="2400" dirty="0"/>
              <a:t>each</a:t>
            </a:r>
            <a:r>
              <a:rPr lang="en-US" sz="2400" spc="-10" dirty="0"/>
              <a:t> </a:t>
            </a:r>
            <a:r>
              <a:rPr lang="en-US" sz="2400" spc="-25" dirty="0"/>
              <a:t>SKU</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Order</a:t>
            </a:r>
            <a:r>
              <a:rPr lang="en-US" sz="2400" spc="-30" dirty="0"/>
              <a:t> </a:t>
            </a:r>
            <a:r>
              <a:rPr lang="en-US" sz="2400" dirty="0"/>
              <a:t>Date:</a:t>
            </a:r>
            <a:r>
              <a:rPr lang="en-US" sz="2400" spc="-25" dirty="0"/>
              <a:t> </a:t>
            </a:r>
            <a:r>
              <a:rPr lang="en-US" sz="2400" dirty="0"/>
              <a:t>Date</a:t>
            </a:r>
            <a:r>
              <a:rPr lang="en-US" sz="2400" spc="-20" dirty="0"/>
              <a:t> </a:t>
            </a:r>
            <a:r>
              <a:rPr lang="en-US" sz="2400" dirty="0"/>
              <a:t>on</a:t>
            </a:r>
            <a:r>
              <a:rPr lang="en-US" sz="2400" spc="-25" dirty="0"/>
              <a:t> </a:t>
            </a:r>
            <a:r>
              <a:rPr lang="en-US" sz="2400" dirty="0"/>
              <a:t>which</a:t>
            </a:r>
            <a:r>
              <a:rPr lang="en-US" sz="2400" spc="-15" dirty="0"/>
              <a:t> </a:t>
            </a:r>
            <a:r>
              <a:rPr lang="en-US" sz="2400" dirty="0"/>
              <a:t>the</a:t>
            </a:r>
            <a:r>
              <a:rPr lang="en-US" sz="2400" spc="-30" dirty="0"/>
              <a:t> </a:t>
            </a:r>
            <a:r>
              <a:rPr lang="en-US" sz="2400" dirty="0"/>
              <a:t>order</a:t>
            </a:r>
            <a:r>
              <a:rPr lang="en-US" sz="2400" spc="-30" dirty="0"/>
              <a:t> </a:t>
            </a:r>
            <a:r>
              <a:rPr lang="en-US" sz="2400" dirty="0"/>
              <a:t>was</a:t>
            </a:r>
            <a:r>
              <a:rPr lang="en-US" sz="2400" spc="-30" dirty="0"/>
              <a:t> </a:t>
            </a:r>
            <a:r>
              <a:rPr lang="en-US" sz="2400" spc="-10" dirty="0"/>
              <a:t>placed</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Order</a:t>
            </a:r>
            <a:r>
              <a:rPr lang="en-US" sz="2400" spc="-30" dirty="0"/>
              <a:t> </a:t>
            </a:r>
            <a:r>
              <a:rPr lang="en-US" sz="2400" dirty="0"/>
              <a:t>ID:</a:t>
            </a:r>
            <a:r>
              <a:rPr lang="en-US" sz="2400" spc="-15" dirty="0"/>
              <a:t> </a:t>
            </a:r>
            <a:r>
              <a:rPr lang="en-US" sz="2400" dirty="0"/>
              <a:t>The</a:t>
            </a:r>
            <a:r>
              <a:rPr lang="en-US" sz="2400" spc="-20" dirty="0"/>
              <a:t> </a:t>
            </a:r>
            <a:r>
              <a:rPr lang="en-US" sz="2400" dirty="0"/>
              <a:t>unique</a:t>
            </a:r>
            <a:r>
              <a:rPr lang="en-US" sz="2400" spc="5" dirty="0"/>
              <a:t> </a:t>
            </a:r>
            <a:r>
              <a:rPr lang="en-US" sz="2400" dirty="0"/>
              <a:t>identification</a:t>
            </a:r>
            <a:r>
              <a:rPr lang="en-US" sz="2400" spc="-5" dirty="0"/>
              <a:t> </a:t>
            </a:r>
            <a:r>
              <a:rPr lang="en-US" sz="2400" dirty="0"/>
              <a:t>number</a:t>
            </a:r>
            <a:r>
              <a:rPr lang="en-US" sz="2400" spc="-20" dirty="0"/>
              <a:t> </a:t>
            </a:r>
            <a:r>
              <a:rPr lang="en-US" sz="2400" dirty="0"/>
              <a:t>of</a:t>
            </a:r>
            <a:r>
              <a:rPr lang="en-US" sz="2400" spc="-15" dirty="0"/>
              <a:t> </a:t>
            </a:r>
            <a:r>
              <a:rPr lang="en-US" sz="2400" dirty="0"/>
              <a:t>each</a:t>
            </a:r>
            <a:r>
              <a:rPr lang="en-US" sz="2400" spc="-5" dirty="0"/>
              <a:t> </a:t>
            </a:r>
            <a:r>
              <a:rPr lang="en-US" sz="2400" spc="-10" dirty="0"/>
              <a:t>order</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Order</a:t>
            </a:r>
            <a:r>
              <a:rPr lang="en-US" sz="2400" spc="-25" dirty="0"/>
              <a:t> </a:t>
            </a:r>
            <a:r>
              <a:rPr lang="en-US" sz="2400" dirty="0"/>
              <a:t>item</a:t>
            </a:r>
            <a:r>
              <a:rPr lang="en-US" sz="2400" spc="-15" dirty="0"/>
              <a:t> </a:t>
            </a:r>
            <a:r>
              <a:rPr lang="en-US" sz="2400" dirty="0"/>
              <a:t>ID:</a:t>
            </a:r>
            <a:r>
              <a:rPr lang="en-US" sz="2400" spc="-25" dirty="0"/>
              <a:t> </a:t>
            </a:r>
            <a:r>
              <a:rPr lang="en-US" sz="2400" spc="-10" dirty="0"/>
              <a:t>different</a:t>
            </a:r>
            <a:r>
              <a:rPr lang="en-US" sz="2400" spc="-30" dirty="0"/>
              <a:t> </a:t>
            </a:r>
            <a:r>
              <a:rPr lang="en-US" sz="2400" dirty="0"/>
              <a:t>products</a:t>
            </a:r>
            <a:r>
              <a:rPr lang="en-US" sz="2400" spc="-20" dirty="0"/>
              <a:t> </a:t>
            </a:r>
            <a:r>
              <a:rPr lang="en-US" sz="2400" dirty="0"/>
              <a:t>under</a:t>
            </a:r>
            <a:r>
              <a:rPr lang="en-US" sz="2400" spc="-25" dirty="0"/>
              <a:t> </a:t>
            </a:r>
            <a:r>
              <a:rPr lang="en-US" sz="2400" dirty="0"/>
              <a:t>the</a:t>
            </a:r>
            <a:r>
              <a:rPr lang="en-US" sz="2400" spc="-30" dirty="0"/>
              <a:t> </a:t>
            </a:r>
            <a:r>
              <a:rPr lang="en-US" sz="2400" dirty="0"/>
              <a:t>same</a:t>
            </a:r>
            <a:r>
              <a:rPr lang="en-US" sz="2400" spc="-25" dirty="0"/>
              <a:t> </a:t>
            </a:r>
            <a:r>
              <a:rPr lang="en-US" sz="2400" dirty="0"/>
              <a:t>order</a:t>
            </a:r>
            <a:r>
              <a:rPr lang="en-US" sz="2400" spc="-30" dirty="0"/>
              <a:t> </a:t>
            </a:r>
            <a:r>
              <a:rPr lang="en-US" sz="2400" dirty="0"/>
              <a:t>generates</a:t>
            </a:r>
            <a:r>
              <a:rPr lang="en-US" sz="2400" spc="-25" dirty="0"/>
              <a:t> </a:t>
            </a:r>
            <a:r>
              <a:rPr lang="en-US" sz="2400" spc="-10" dirty="0"/>
              <a:t>different</a:t>
            </a:r>
            <a:r>
              <a:rPr lang="en-US" sz="2400" spc="-30" dirty="0"/>
              <a:t> </a:t>
            </a:r>
            <a:r>
              <a:rPr lang="en-US" sz="2400" dirty="0"/>
              <a:t>order</a:t>
            </a:r>
            <a:r>
              <a:rPr lang="en-US" sz="2400" spc="-25" dirty="0"/>
              <a:t> </a:t>
            </a:r>
            <a:r>
              <a:rPr lang="en-US" sz="2400" dirty="0"/>
              <a:t>Item</a:t>
            </a:r>
            <a:r>
              <a:rPr lang="en-US" sz="2400" spc="-20" dirty="0"/>
              <a:t> </a:t>
            </a:r>
            <a:r>
              <a:rPr lang="en-US" sz="2400" spc="-25" dirty="0"/>
              <a:t>IDs</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GMV:</a:t>
            </a:r>
            <a:r>
              <a:rPr lang="en-US" sz="2400" spc="-55" dirty="0"/>
              <a:t> </a:t>
            </a:r>
            <a:r>
              <a:rPr lang="en-US" sz="2400" dirty="0"/>
              <a:t>Gross</a:t>
            </a:r>
            <a:r>
              <a:rPr lang="en-US" sz="2400" spc="-65" dirty="0"/>
              <a:t> </a:t>
            </a:r>
            <a:r>
              <a:rPr lang="en-US" sz="2400" dirty="0"/>
              <a:t>Merchandise</a:t>
            </a:r>
            <a:r>
              <a:rPr lang="en-US" sz="2400" spc="-40" dirty="0"/>
              <a:t> </a:t>
            </a:r>
            <a:r>
              <a:rPr lang="en-US" sz="2400" dirty="0"/>
              <a:t>Value</a:t>
            </a:r>
            <a:r>
              <a:rPr lang="en-US" sz="2400" spc="-45" dirty="0"/>
              <a:t> </a:t>
            </a:r>
            <a:r>
              <a:rPr lang="en-US" sz="2400" dirty="0"/>
              <a:t>or</a:t>
            </a:r>
            <a:r>
              <a:rPr lang="en-US" sz="2400" spc="-55" dirty="0"/>
              <a:t> </a:t>
            </a:r>
            <a:r>
              <a:rPr lang="en-US" sz="2400" spc="-10" dirty="0"/>
              <a:t>Revenue</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Units:</a:t>
            </a:r>
            <a:r>
              <a:rPr lang="en-US" sz="2400" spc="-15" dirty="0"/>
              <a:t> </a:t>
            </a:r>
            <a:r>
              <a:rPr lang="en-US" sz="2400" dirty="0"/>
              <a:t>Number</a:t>
            </a:r>
            <a:r>
              <a:rPr lang="en-US" sz="2400" spc="-15" dirty="0"/>
              <a:t> </a:t>
            </a:r>
            <a:r>
              <a:rPr lang="en-US" sz="2400" dirty="0"/>
              <a:t>of</a:t>
            </a:r>
            <a:r>
              <a:rPr lang="en-US" sz="2400" spc="-10" dirty="0"/>
              <a:t> </a:t>
            </a:r>
            <a:r>
              <a:rPr lang="en-US" sz="2400" dirty="0"/>
              <a:t>units</a:t>
            </a:r>
            <a:r>
              <a:rPr lang="en-US" sz="2400" spc="-10" dirty="0"/>
              <a:t> </a:t>
            </a:r>
            <a:r>
              <a:rPr lang="en-US" sz="2400" dirty="0"/>
              <a:t>of</a:t>
            </a:r>
            <a:r>
              <a:rPr lang="en-US" sz="2400" spc="-15" dirty="0"/>
              <a:t> </a:t>
            </a:r>
            <a:r>
              <a:rPr lang="en-US" sz="2400" dirty="0"/>
              <a:t>the</a:t>
            </a:r>
            <a:r>
              <a:rPr lang="en-US" sz="2400" spc="-5" dirty="0"/>
              <a:t> </a:t>
            </a:r>
            <a:r>
              <a:rPr lang="en-US" sz="2400" dirty="0"/>
              <a:t>specific</a:t>
            </a:r>
            <a:r>
              <a:rPr lang="en-US" sz="2400" spc="-15" dirty="0"/>
              <a:t> </a:t>
            </a:r>
            <a:r>
              <a:rPr lang="en-US" sz="2400" dirty="0"/>
              <a:t>product</a:t>
            </a:r>
            <a:r>
              <a:rPr lang="en-US" sz="2400" spc="5" dirty="0"/>
              <a:t> </a:t>
            </a:r>
            <a:r>
              <a:rPr lang="en-US" sz="2400" spc="-20" dirty="0"/>
              <a:t>sold</a:t>
            </a:r>
            <a:endParaRPr lang="en-US" sz="2400" dirty="0"/>
          </a:p>
          <a:p>
            <a:pPr marL="307340" indent="-228600">
              <a:lnSpc>
                <a:spcPct val="90000"/>
              </a:lnSpc>
              <a:spcBef>
                <a:spcPts val="5"/>
              </a:spcBef>
              <a:buFont typeface="Arial" panose="020B0604020202020204" pitchFamily="34" charset="0"/>
              <a:buChar char="•"/>
              <a:tabLst>
                <a:tab pos="307340" algn="l"/>
                <a:tab pos="307975" algn="l"/>
              </a:tabLst>
            </a:pPr>
            <a:r>
              <a:rPr lang="en-US" sz="2400" dirty="0"/>
              <a:t>Order</a:t>
            </a:r>
            <a:r>
              <a:rPr lang="en-US" sz="2400" spc="-30" dirty="0"/>
              <a:t> </a:t>
            </a:r>
            <a:r>
              <a:rPr lang="en-US" sz="2400" dirty="0"/>
              <a:t>payment</a:t>
            </a:r>
            <a:r>
              <a:rPr lang="en-US" sz="2400" spc="-20" dirty="0"/>
              <a:t> </a:t>
            </a:r>
            <a:r>
              <a:rPr lang="en-US" sz="2400" dirty="0"/>
              <a:t>type:</a:t>
            </a:r>
            <a:r>
              <a:rPr lang="en-US" sz="2400" spc="-20" dirty="0"/>
              <a:t> </a:t>
            </a:r>
            <a:r>
              <a:rPr lang="en-US" sz="2400" dirty="0"/>
              <a:t>How the</a:t>
            </a:r>
            <a:r>
              <a:rPr lang="en-US" sz="2400" spc="-10" dirty="0"/>
              <a:t> </a:t>
            </a:r>
            <a:r>
              <a:rPr lang="en-US" sz="2400" dirty="0"/>
              <a:t>order</a:t>
            </a:r>
            <a:r>
              <a:rPr lang="en-US" sz="2400" spc="-15" dirty="0"/>
              <a:t> </a:t>
            </a:r>
            <a:r>
              <a:rPr lang="en-US" sz="2400" dirty="0"/>
              <a:t>was</a:t>
            </a:r>
            <a:r>
              <a:rPr lang="en-US" sz="2400" spc="-20" dirty="0"/>
              <a:t> </a:t>
            </a:r>
            <a:r>
              <a:rPr lang="en-US" sz="2400" dirty="0"/>
              <a:t>paid</a:t>
            </a:r>
            <a:r>
              <a:rPr lang="en-US" sz="2400" spc="20" dirty="0"/>
              <a:t> </a:t>
            </a:r>
            <a:r>
              <a:rPr lang="en-US" sz="2400" dirty="0"/>
              <a:t>–</a:t>
            </a:r>
            <a:r>
              <a:rPr lang="en-US" sz="2400" spc="-20" dirty="0"/>
              <a:t> </a:t>
            </a:r>
            <a:r>
              <a:rPr lang="en-US" sz="2400" dirty="0"/>
              <a:t>prepaid or</a:t>
            </a:r>
            <a:r>
              <a:rPr lang="en-US" sz="2400" spc="-25" dirty="0"/>
              <a:t> </a:t>
            </a:r>
            <a:r>
              <a:rPr lang="en-US" sz="2400" dirty="0"/>
              <a:t>cash</a:t>
            </a:r>
            <a:r>
              <a:rPr lang="en-US" sz="2400" spc="-25" dirty="0"/>
              <a:t> </a:t>
            </a:r>
            <a:r>
              <a:rPr lang="en-US" sz="2400" dirty="0"/>
              <a:t>on</a:t>
            </a:r>
            <a:r>
              <a:rPr lang="en-US" sz="2400" spc="-5" dirty="0"/>
              <a:t> </a:t>
            </a:r>
            <a:r>
              <a:rPr lang="en-US" sz="2400" spc="-10" dirty="0"/>
              <a:t>delivery</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SLA:</a:t>
            </a:r>
            <a:r>
              <a:rPr lang="en-US" sz="2400" spc="-30" dirty="0"/>
              <a:t> </a:t>
            </a:r>
            <a:r>
              <a:rPr lang="en-US" sz="2400" dirty="0"/>
              <a:t>Number</a:t>
            </a:r>
            <a:r>
              <a:rPr lang="en-US" sz="2400" spc="-25" dirty="0"/>
              <a:t> </a:t>
            </a:r>
            <a:r>
              <a:rPr lang="en-US" sz="2400" dirty="0"/>
              <a:t>of</a:t>
            </a:r>
            <a:r>
              <a:rPr lang="en-US" sz="2400" spc="-20" dirty="0"/>
              <a:t> </a:t>
            </a:r>
            <a:r>
              <a:rPr lang="en-US" sz="2400" dirty="0"/>
              <a:t>days</a:t>
            </a:r>
            <a:r>
              <a:rPr lang="en-US" sz="2400" spc="-40" dirty="0"/>
              <a:t> </a:t>
            </a:r>
            <a:r>
              <a:rPr lang="en-US" sz="2400" dirty="0"/>
              <a:t>it</a:t>
            </a:r>
            <a:r>
              <a:rPr lang="en-US" sz="2400" spc="-20" dirty="0"/>
              <a:t> </a:t>
            </a:r>
            <a:r>
              <a:rPr lang="en-US" sz="2400" dirty="0"/>
              <a:t>typically</a:t>
            </a:r>
            <a:r>
              <a:rPr lang="en-US" sz="2400" spc="-15" dirty="0"/>
              <a:t> </a:t>
            </a:r>
            <a:r>
              <a:rPr lang="en-US" sz="2400" dirty="0"/>
              <a:t>takes</a:t>
            </a:r>
            <a:r>
              <a:rPr lang="en-US" sz="2400" spc="-25" dirty="0"/>
              <a:t> </a:t>
            </a:r>
            <a:r>
              <a:rPr lang="en-US" sz="2400" dirty="0"/>
              <a:t>to</a:t>
            </a:r>
            <a:r>
              <a:rPr lang="en-US" sz="2400" spc="-30" dirty="0"/>
              <a:t> </a:t>
            </a:r>
            <a:r>
              <a:rPr lang="en-US" sz="2400" dirty="0"/>
              <a:t>deliver</a:t>
            </a:r>
            <a:r>
              <a:rPr lang="en-US" sz="2400" spc="-25" dirty="0"/>
              <a:t> </a:t>
            </a:r>
            <a:r>
              <a:rPr lang="en-US" sz="2400" dirty="0"/>
              <a:t>the</a:t>
            </a:r>
            <a:r>
              <a:rPr lang="en-US" sz="2400" spc="-10" dirty="0"/>
              <a:t> product</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Cust</a:t>
            </a:r>
            <a:r>
              <a:rPr lang="en-US" sz="2400" spc="-30" dirty="0"/>
              <a:t> </a:t>
            </a:r>
            <a:r>
              <a:rPr lang="en-US" sz="2400" dirty="0"/>
              <a:t>id:</a:t>
            </a:r>
            <a:r>
              <a:rPr lang="en-US" sz="2400" spc="-5" dirty="0"/>
              <a:t> </a:t>
            </a:r>
            <a:r>
              <a:rPr lang="en-US" sz="2400" dirty="0"/>
              <a:t>Unique</a:t>
            </a:r>
            <a:r>
              <a:rPr lang="en-US" sz="2400" spc="-15" dirty="0"/>
              <a:t> </a:t>
            </a:r>
            <a:r>
              <a:rPr lang="en-US" sz="2400" dirty="0"/>
              <a:t>identification</a:t>
            </a:r>
            <a:r>
              <a:rPr lang="en-US" sz="2400" spc="-5" dirty="0"/>
              <a:t> </a:t>
            </a:r>
            <a:r>
              <a:rPr lang="en-US" sz="2400" dirty="0"/>
              <a:t>of</a:t>
            </a:r>
            <a:r>
              <a:rPr lang="en-US" sz="2400" spc="-30" dirty="0"/>
              <a:t> </a:t>
            </a:r>
            <a:r>
              <a:rPr lang="en-US" sz="2400" dirty="0"/>
              <a:t>a</a:t>
            </a:r>
            <a:r>
              <a:rPr lang="en-US" sz="2400" spc="-25" dirty="0"/>
              <a:t> </a:t>
            </a:r>
            <a:r>
              <a:rPr lang="en-US" sz="2400" spc="-10" dirty="0"/>
              <a:t>customer</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Product</a:t>
            </a:r>
            <a:r>
              <a:rPr lang="en-US" sz="2400" spc="-40" dirty="0"/>
              <a:t> </a:t>
            </a:r>
            <a:r>
              <a:rPr lang="en-US" sz="2400" dirty="0"/>
              <a:t>MRP:</a:t>
            </a:r>
            <a:r>
              <a:rPr lang="en-US" sz="2400" spc="-10" dirty="0"/>
              <a:t> </a:t>
            </a:r>
            <a:r>
              <a:rPr lang="en-US" sz="2400" dirty="0"/>
              <a:t>Maximum</a:t>
            </a:r>
            <a:r>
              <a:rPr lang="en-US" sz="2400" spc="-40" dirty="0"/>
              <a:t> </a:t>
            </a:r>
            <a:r>
              <a:rPr lang="en-US" sz="2400" dirty="0"/>
              <a:t>retail</a:t>
            </a:r>
            <a:r>
              <a:rPr lang="en-US" sz="2400" spc="-20" dirty="0"/>
              <a:t> </a:t>
            </a:r>
            <a:r>
              <a:rPr lang="en-US" sz="2400" dirty="0"/>
              <a:t>price</a:t>
            </a:r>
            <a:r>
              <a:rPr lang="en-US" sz="2400" spc="-15" dirty="0"/>
              <a:t> </a:t>
            </a:r>
            <a:r>
              <a:rPr lang="en-US" sz="2400" dirty="0"/>
              <a:t>of</a:t>
            </a:r>
            <a:r>
              <a:rPr lang="en-US" sz="2400" spc="-20" dirty="0"/>
              <a:t> </a:t>
            </a:r>
            <a:r>
              <a:rPr lang="en-US" sz="2400" dirty="0"/>
              <a:t>the</a:t>
            </a:r>
            <a:r>
              <a:rPr lang="en-US" sz="2400" spc="-30" dirty="0"/>
              <a:t> </a:t>
            </a:r>
            <a:r>
              <a:rPr lang="en-US" sz="2400" spc="-10" dirty="0"/>
              <a:t>product</a:t>
            </a:r>
            <a:endParaRPr lang="en-US" sz="2400" dirty="0"/>
          </a:p>
          <a:p>
            <a:pPr marL="307340" indent="-228600">
              <a:lnSpc>
                <a:spcPct val="90000"/>
              </a:lnSpc>
              <a:buFont typeface="Arial" panose="020B0604020202020204" pitchFamily="34" charset="0"/>
              <a:buChar char="•"/>
              <a:tabLst>
                <a:tab pos="307340" algn="l"/>
                <a:tab pos="307975" algn="l"/>
              </a:tabLst>
            </a:pPr>
            <a:r>
              <a:rPr lang="en-US" sz="2400" dirty="0"/>
              <a:t>Product</a:t>
            </a:r>
            <a:r>
              <a:rPr lang="en-US" sz="2400" spc="-60" dirty="0"/>
              <a:t> </a:t>
            </a:r>
            <a:r>
              <a:rPr lang="en-US" sz="2400" dirty="0"/>
              <a:t>procurement</a:t>
            </a:r>
            <a:r>
              <a:rPr lang="en-US" sz="2400" spc="-40" dirty="0"/>
              <a:t> </a:t>
            </a:r>
            <a:r>
              <a:rPr lang="en-US" sz="2400" dirty="0"/>
              <a:t>SLA:</a:t>
            </a:r>
            <a:r>
              <a:rPr lang="en-US" sz="2400" spc="-45" dirty="0"/>
              <a:t> </a:t>
            </a:r>
            <a:r>
              <a:rPr lang="en-US" sz="2400" dirty="0"/>
              <a:t>Time</a:t>
            </a:r>
            <a:r>
              <a:rPr lang="en-US" sz="2400" spc="-45" dirty="0"/>
              <a:t> </a:t>
            </a:r>
            <a:r>
              <a:rPr lang="en-US" sz="2400" dirty="0"/>
              <a:t>typically</a:t>
            </a:r>
            <a:r>
              <a:rPr lang="en-US" sz="2400" spc="-40" dirty="0"/>
              <a:t> </a:t>
            </a:r>
            <a:r>
              <a:rPr lang="en-US" sz="2400" dirty="0"/>
              <a:t>taken</a:t>
            </a:r>
            <a:r>
              <a:rPr lang="en-US" sz="2400" spc="-35" dirty="0"/>
              <a:t> </a:t>
            </a:r>
            <a:r>
              <a:rPr lang="en-US" sz="2400" dirty="0"/>
              <a:t>to</a:t>
            </a:r>
            <a:r>
              <a:rPr lang="en-US" sz="2400" spc="-50" dirty="0"/>
              <a:t> </a:t>
            </a:r>
            <a:r>
              <a:rPr lang="en-US" sz="2400" dirty="0"/>
              <a:t>procure</a:t>
            </a:r>
            <a:r>
              <a:rPr lang="en-US" sz="2400" spc="-40" dirty="0"/>
              <a:t> </a:t>
            </a:r>
            <a:r>
              <a:rPr lang="en-US" sz="2400" dirty="0"/>
              <a:t>the</a:t>
            </a:r>
            <a:r>
              <a:rPr lang="en-US" sz="2400" spc="-35" dirty="0"/>
              <a:t> </a:t>
            </a:r>
            <a:r>
              <a:rPr lang="en-US" sz="2400" spc="-10" dirty="0"/>
              <a:t>product</a:t>
            </a:r>
            <a:endParaRPr lang="en-US" sz="2400" dirty="0"/>
          </a:p>
          <a:p>
            <a:pPr indent="-228600">
              <a:lnSpc>
                <a:spcPct val="90000"/>
              </a:lnSpc>
              <a:spcBef>
                <a:spcPts val="40"/>
              </a:spcBef>
              <a:buClr>
                <a:srgbClr val="333333"/>
              </a:buClr>
              <a:buFont typeface="Arial" panose="020B0604020202020204" pitchFamily="34" charset="0"/>
              <a:buChar char="•"/>
            </a:pPr>
            <a:endParaRPr lang="en-US" sz="2400" dirty="0"/>
          </a:p>
          <a:p>
            <a:pPr marL="83185" indent="-228600">
              <a:lnSpc>
                <a:spcPct val="90000"/>
              </a:lnSpc>
              <a:buFont typeface="Arial" panose="020B0604020202020204" pitchFamily="34" charset="0"/>
              <a:buChar char="•"/>
            </a:pPr>
            <a:r>
              <a:rPr lang="en-US" sz="2400" dirty="0"/>
              <a:t>Other</a:t>
            </a:r>
            <a:r>
              <a:rPr lang="en-US" sz="2400" spc="-25" dirty="0"/>
              <a:t> </a:t>
            </a:r>
            <a:r>
              <a:rPr lang="en-US" sz="2400" spc="-20" dirty="0"/>
              <a:t>Data</a:t>
            </a:r>
            <a:endParaRPr lang="en-US" sz="2400" dirty="0"/>
          </a:p>
          <a:p>
            <a:pPr marL="369570" lvl="1" indent="-228600">
              <a:lnSpc>
                <a:spcPct val="90000"/>
              </a:lnSpc>
              <a:spcBef>
                <a:spcPts val="170"/>
              </a:spcBef>
              <a:buFont typeface="Arial" panose="020B0604020202020204" pitchFamily="34" charset="0"/>
              <a:buChar char="•"/>
              <a:tabLst>
                <a:tab pos="369570" algn="l"/>
                <a:tab pos="370205" algn="l"/>
              </a:tabLst>
            </a:pPr>
            <a:r>
              <a:rPr lang="en-US" sz="2400" dirty="0"/>
              <a:t>Monthly</a:t>
            </a:r>
            <a:r>
              <a:rPr lang="en-US" sz="2400" spc="-15" dirty="0"/>
              <a:t> </a:t>
            </a:r>
            <a:r>
              <a:rPr lang="en-US" sz="2400" dirty="0"/>
              <a:t>spends</a:t>
            </a:r>
            <a:r>
              <a:rPr lang="en-US" sz="2400" spc="-25" dirty="0"/>
              <a:t> </a:t>
            </a:r>
            <a:r>
              <a:rPr lang="en-US" sz="2400" dirty="0"/>
              <a:t>on</a:t>
            </a:r>
            <a:r>
              <a:rPr lang="en-US" sz="2400" spc="-15" dirty="0"/>
              <a:t> </a:t>
            </a:r>
            <a:r>
              <a:rPr lang="en-US" sz="2400" dirty="0"/>
              <a:t>various</a:t>
            </a:r>
            <a:r>
              <a:rPr lang="en-US" sz="2400" spc="-20" dirty="0"/>
              <a:t> </a:t>
            </a:r>
            <a:r>
              <a:rPr lang="en-US" sz="2400" dirty="0"/>
              <a:t>advertising</a:t>
            </a:r>
            <a:r>
              <a:rPr lang="en-US" sz="2400" spc="-20" dirty="0"/>
              <a:t> </a:t>
            </a:r>
            <a:r>
              <a:rPr lang="en-US" sz="2400" spc="-10" dirty="0"/>
              <a:t>channels</a:t>
            </a:r>
            <a:endParaRPr lang="en-US" sz="2400" dirty="0"/>
          </a:p>
          <a:p>
            <a:pPr marL="369570" lvl="1" indent="-228600">
              <a:lnSpc>
                <a:spcPct val="90000"/>
              </a:lnSpc>
              <a:buFont typeface="Arial" panose="020B0604020202020204" pitchFamily="34" charset="0"/>
              <a:buChar char="•"/>
              <a:tabLst>
                <a:tab pos="369570" algn="l"/>
                <a:tab pos="370205" algn="l"/>
              </a:tabLst>
            </a:pPr>
            <a:r>
              <a:rPr lang="en-US" sz="2400" dirty="0"/>
              <a:t>Days</a:t>
            </a:r>
            <a:r>
              <a:rPr lang="en-US" sz="2400" spc="-30" dirty="0"/>
              <a:t> </a:t>
            </a:r>
            <a:r>
              <a:rPr lang="en-US" sz="2400" dirty="0"/>
              <a:t>when</a:t>
            </a:r>
            <a:r>
              <a:rPr lang="en-US" sz="2400" spc="-20" dirty="0"/>
              <a:t> </a:t>
            </a:r>
            <a:r>
              <a:rPr lang="en-US" sz="2400" dirty="0"/>
              <a:t>there</a:t>
            </a:r>
            <a:r>
              <a:rPr lang="en-US" sz="2400" spc="-20" dirty="0"/>
              <a:t> </a:t>
            </a:r>
            <a:r>
              <a:rPr lang="en-US" sz="2400" dirty="0"/>
              <a:t>was</a:t>
            </a:r>
            <a:r>
              <a:rPr lang="en-US" sz="2400" spc="-30" dirty="0"/>
              <a:t> </a:t>
            </a:r>
            <a:r>
              <a:rPr lang="en-US" sz="2400" dirty="0"/>
              <a:t>any</a:t>
            </a:r>
            <a:r>
              <a:rPr lang="en-US" sz="2400" spc="-25" dirty="0"/>
              <a:t> </a:t>
            </a:r>
            <a:r>
              <a:rPr lang="en-US" sz="2400" dirty="0"/>
              <a:t>special</a:t>
            </a:r>
            <a:r>
              <a:rPr lang="en-US" sz="2400" spc="-25" dirty="0"/>
              <a:t> </a:t>
            </a:r>
            <a:r>
              <a:rPr lang="en-US" sz="2400" spc="-20" dirty="0"/>
              <a:t>sale</a:t>
            </a:r>
            <a:endParaRPr lang="en-US" sz="2400" dirty="0"/>
          </a:p>
          <a:p>
            <a:pPr marL="369570" lvl="1" indent="-228600">
              <a:lnSpc>
                <a:spcPct val="90000"/>
              </a:lnSpc>
              <a:buFont typeface="Arial" panose="020B0604020202020204" pitchFamily="34" charset="0"/>
              <a:buChar char="•"/>
              <a:tabLst>
                <a:tab pos="369570" algn="l"/>
                <a:tab pos="370205" algn="l"/>
              </a:tabLst>
            </a:pPr>
            <a:r>
              <a:rPr lang="en-US" sz="2400" dirty="0"/>
              <a:t>Monthly</a:t>
            </a:r>
            <a:r>
              <a:rPr lang="en-US" sz="2400" spc="-25" dirty="0"/>
              <a:t> </a:t>
            </a:r>
            <a:r>
              <a:rPr lang="en-US" sz="2400" dirty="0"/>
              <a:t>NPS</a:t>
            </a:r>
            <a:r>
              <a:rPr lang="en-US" sz="2400" spc="-25" dirty="0"/>
              <a:t> </a:t>
            </a:r>
            <a:r>
              <a:rPr lang="en-US" sz="2400" dirty="0"/>
              <a:t>score</a:t>
            </a:r>
            <a:r>
              <a:rPr lang="en-US" sz="2400" spc="-15" dirty="0"/>
              <a:t> </a:t>
            </a:r>
            <a:r>
              <a:rPr lang="en-US" sz="2400" dirty="0"/>
              <a:t>–</a:t>
            </a:r>
            <a:r>
              <a:rPr lang="en-US" sz="2400" spc="-20" dirty="0"/>
              <a:t> </a:t>
            </a:r>
            <a:r>
              <a:rPr lang="en-US" sz="2400" dirty="0"/>
              <a:t>this</a:t>
            </a:r>
            <a:r>
              <a:rPr lang="en-US" sz="2400" spc="-10" dirty="0"/>
              <a:t> </a:t>
            </a:r>
            <a:r>
              <a:rPr lang="en-US" sz="2400" dirty="0"/>
              <a:t>may</a:t>
            </a:r>
            <a:r>
              <a:rPr lang="en-US" sz="2400" spc="-20" dirty="0"/>
              <a:t> </a:t>
            </a:r>
            <a:r>
              <a:rPr lang="en-US" sz="2400" dirty="0"/>
              <a:t>work</a:t>
            </a:r>
            <a:r>
              <a:rPr lang="en-US" sz="2400" spc="-30" dirty="0"/>
              <a:t> </a:t>
            </a:r>
            <a:r>
              <a:rPr lang="en-US" sz="2400" dirty="0"/>
              <a:t>as</a:t>
            </a:r>
            <a:r>
              <a:rPr lang="en-US" sz="2400" spc="-20" dirty="0"/>
              <a:t> </a:t>
            </a:r>
            <a:r>
              <a:rPr lang="en-US" sz="2400" dirty="0"/>
              <a:t>a</a:t>
            </a:r>
            <a:r>
              <a:rPr lang="en-US" sz="2400" spc="-25" dirty="0"/>
              <a:t> </a:t>
            </a:r>
            <a:r>
              <a:rPr lang="en-US" sz="2400" dirty="0"/>
              <a:t>proxy</a:t>
            </a:r>
            <a:r>
              <a:rPr lang="en-US" sz="2400" spc="-25" dirty="0"/>
              <a:t> </a:t>
            </a:r>
            <a:r>
              <a:rPr lang="en-US" sz="2400" dirty="0"/>
              <a:t>to</a:t>
            </a:r>
            <a:r>
              <a:rPr lang="en-US" sz="2400" spc="-30" dirty="0"/>
              <a:t> </a:t>
            </a:r>
            <a:r>
              <a:rPr lang="en-US" sz="2400" dirty="0"/>
              <a:t>‘voice</a:t>
            </a:r>
            <a:r>
              <a:rPr lang="en-US" sz="2400" spc="-5" dirty="0"/>
              <a:t> </a:t>
            </a:r>
            <a:r>
              <a:rPr lang="en-US" sz="2400" dirty="0"/>
              <a:t>of</a:t>
            </a:r>
            <a:r>
              <a:rPr lang="en-US" sz="2400" spc="-25" dirty="0"/>
              <a:t> </a:t>
            </a:r>
            <a:r>
              <a:rPr lang="en-US" sz="2400" spc="-10" dirty="0"/>
              <a:t>customer’</a:t>
            </a:r>
            <a:endParaRPr lang="en-US" sz="2400" dirty="0"/>
          </a:p>
          <a:p>
            <a:pPr indent="-228600">
              <a:lnSpc>
                <a:spcPct val="90000"/>
              </a:lnSpc>
              <a:spcBef>
                <a:spcPts val="10"/>
              </a:spcBef>
              <a:buFont typeface="Arial" panose="020B0604020202020204" pitchFamily="34" charset="0"/>
              <a:buChar char="•"/>
            </a:pPr>
            <a:endParaRPr lang="en-US" sz="2400" dirty="0"/>
          </a:p>
          <a:p>
            <a:pPr marL="12700" indent="-228600">
              <a:lnSpc>
                <a:spcPct val="90000"/>
              </a:lnSpc>
              <a:buFont typeface="Arial" panose="020B0604020202020204" pitchFamily="34" charset="0"/>
              <a:buChar char="•"/>
            </a:pPr>
            <a:r>
              <a:rPr lang="en-US" sz="2400" dirty="0"/>
              <a:t>As</a:t>
            </a:r>
            <a:r>
              <a:rPr lang="en-US" sz="2400" spc="-30" dirty="0"/>
              <a:t> </a:t>
            </a:r>
            <a:r>
              <a:rPr lang="en-US" sz="2400" dirty="0"/>
              <a:t>per</a:t>
            </a:r>
            <a:r>
              <a:rPr lang="en-US" sz="2400" spc="-15" dirty="0"/>
              <a:t> </a:t>
            </a:r>
            <a:r>
              <a:rPr lang="en-US" sz="2400" dirty="0"/>
              <a:t>the</a:t>
            </a:r>
            <a:r>
              <a:rPr lang="en-US" sz="2400" spc="-15" dirty="0"/>
              <a:t> </a:t>
            </a:r>
            <a:r>
              <a:rPr lang="en-US" sz="2400" dirty="0"/>
              <a:t>instruction</a:t>
            </a:r>
            <a:r>
              <a:rPr lang="en-US" sz="2400" spc="10" dirty="0"/>
              <a:t> </a:t>
            </a:r>
            <a:r>
              <a:rPr lang="en-US" sz="2400" dirty="0"/>
              <a:t>data</a:t>
            </a:r>
            <a:r>
              <a:rPr lang="en-US" sz="2400" spc="-15" dirty="0"/>
              <a:t> </a:t>
            </a:r>
            <a:r>
              <a:rPr lang="en-US" sz="2400" dirty="0"/>
              <a:t>used</a:t>
            </a:r>
            <a:r>
              <a:rPr lang="en-US" sz="2400" spc="-20" dirty="0"/>
              <a:t> </a:t>
            </a:r>
            <a:r>
              <a:rPr lang="en-US" sz="2400" dirty="0"/>
              <a:t>from</a:t>
            </a:r>
            <a:r>
              <a:rPr lang="en-US" sz="2400" spc="-10" dirty="0"/>
              <a:t> </a:t>
            </a:r>
            <a:r>
              <a:rPr lang="en-US" sz="2400" b="1" dirty="0"/>
              <a:t>July</a:t>
            </a:r>
            <a:r>
              <a:rPr lang="en-US" sz="2400" b="1" spc="-40" dirty="0"/>
              <a:t> </a:t>
            </a:r>
            <a:r>
              <a:rPr lang="en-US" sz="2400" b="1" dirty="0"/>
              <a:t>2015</a:t>
            </a:r>
            <a:r>
              <a:rPr lang="en-US" sz="2400" b="1" spc="-10" dirty="0"/>
              <a:t> </a:t>
            </a:r>
            <a:r>
              <a:rPr lang="en-US" sz="2400" b="1" dirty="0"/>
              <a:t>to</a:t>
            </a:r>
            <a:r>
              <a:rPr lang="en-US" sz="2400" b="1" spc="-25" dirty="0"/>
              <a:t> </a:t>
            </a:r>
            <a:r>
              <a:rPr lang="en-US" sz="2400" b="1" dirty="0"/>
              <a:t>June</a:t>
            </a:r>
            <a:r>
              <a:rPr lang="en-US" sz="2400" b="1" spc="-35" dirty="0"/>
              <a:t> </a:t>
            </a:r>
            <a:r>
              <a:rPr lang="en-US" sz="2400" b="1" spc="-10" dirty="0"/>
              <a:t>2016</a:t>
            </a:r>
            <a:r>
              <a:rPr lang="en-US" sz="2400" spc="-10" dirty="0"/>
              <a:t>.</a:t>
            </a:r>
            <a:endParaRPr lang="en-US" sz="2400" dirty="0"/>
          </a:p>
        </p:txBody>
      </p:sp>
      <p:sp>
        <p:nvSpPr>
          <p:cNvPr id="6" name="Footer Placeholder 5">
            <a:extLst>
              <a:ext uri="{FF2B5EF4-FFF2-40B4-BE49-F238E27FC236}">
                <a16:creationId xmlns:a16="http://schemas.microsoft.com/office/drawing/2014/main" id="{AB73112D-CED3-8ECB-B42D-02DFB8158720}"/>
              </a:ext>
            </a:extLst>
          </p:cNvPr>
          <p:cNvSpPr>
            <a:spLocks noGrp="1"/>
          </p:cNvSpPr>
          <p:nvPr>
            <p:ph type="ftr" sz="quarter" idx="11"/>
          </p:nvPr>
        </p:nvSpPr>
        <p:spPr/>
        <p:txBody>
          <a:bodyPr/>
          <a:lstStyle/>
          <a:p>
            <a:r>
              <a:rPr lang="en-CA"/>
              <a:t>Marketing Mix Modeling- Capstone</a:t>
            </a:r>
          </a:p>
        </p:txBody>
      </p:sp>
      <p:sp>
        <p:nvSpPr>
          <p:cNvPr id="7" name="Slide Number Placeholder 6">
            <a:extLst>
              <a:ext uri="{FF2B5EF4-FFF2-40B4-BE49-F238E27FC236}">
                <a16:creationId xmlns:a16="http://schemas.microsoft.com/office/drawing/2014/main" id="{9F1903DB-9325-5BDC-6C04-2DBB895FF058}"/>
              </a:ext>
            </a:extLst>
          </p:cNvPr>
          <p:cNvSpPr>
            <a:spLocks noGrp="1"/>
          </p:cNvSpPr>
          <p:nvPr>
            <p:ph type="sldNum" sz="quarter" idx="12"/>
          </p:nvPr>
        </p:nvSpPr>
        <p:spPr/>
        <p:txBody>
          <a:bodyPr/>
          <a:lstStyle/>
          <a:p>
            <a:fld id="{1581FBB4-B099-45EC-822B-7C834F3BB19D}" type="slidenum">
              <a:rPr lang="en-CA" smtClean="0"/>
              <a:t>4</a:t>
            </a:fld>
            <a:endParaRPr lang="en-CA"/>
          </a:p>
        </p:txBody>
      </p:sp>
    </p:spTree>
    <p:extLst>
      <p:ext uri="{BB962C8B-B14F-4D97-AF65-F5344CB8AC3E}">
        <p14:creationId xmlns:p14="http://schemas.microsoft.com/office/powerpoint/2010/main" val="253122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2" name="Rectangle 13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4" name="Freeform: Shape 13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6" name="Rectangle 13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8" name="Rectangle 13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0" name="Freeform: Shape 13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52" name="Isosceles Triangle 13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4" name="Isosceles Triangle 13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AEF2193-E448-7E4F-AB87-BCCA6F905C36}"/>
              </a:ext>
            </a:extLst>
          </p:cNvPr>
          <p:cNvGrpSpPr/>
          <p:nvPr/>
        </p:nvGrpSpPr>
        <p:grpSpPr>
          <a:xfrm>
            <a:off x="1274291" y="643466"/>
            <a:ext cx="9643418" cy="5571065"/>
            <a:chOff x="1193468" y="2071795"/>
            <a:chExt cx="11052719" cy="6385227"/>
          </a:xfrm>
        </p:grpSpPr>
        <p:grpSp>
          <p:nvGrpSpPr>
            <p:cNvPr id="1312" name="Group"/>
            <p:cNvGrpSpPr/>
            <p:nvPr/>
          </p:nvGrpSpPr>
          <p:grpSpPr>
            <a:xfrm>
              <a:off x="4596585" y="3103474"/>
              <a:ext cx="4014831" cy="4003852"/>
              <a:chOff x="-1" y="-1"/>
              <a:chExt cx="4014827" cy="4003850"/>
            </a:xfrm>
          </p:grpSpPr>
          <p:sp>
            <p:nvSpPr>
              <p:cNvPr id="1308" name="Shape"/>
              <p:cNvSpPr/>
              <p:nvPr/>
            </p:nvSpPr>
            <p:spPr>
              <a:xfrm>
                <a:off x="656" y="2149"/>
                <a:ext cx="2007905" cy="2001030"/>
              </a:xfrm>
              <a:custGeom>
                <a:avLst/>
                <a:gdLst/>
                <a:ahLst/>
                <a:cxnLst>
                  <a:cxn ang="0">
                    <a:pos x="wd2" y="hd2"/>
                  </a:cxn>
                  <a:cxn ang="5400000">
                    <a:pos x="wd2" y="hd2"/>
                  </a:cxn>
                  <a:cxn ang="10800000">
                    <a:pos x="wd2" y="hd2"/>
                  </a:cxn>
                  <a:cxn ang="16200000">
                    <a:pos x="wd2" y="hd2"/>
                  </a:cxn>
                </a:cxnLst>
                <a:rect l="0" t="0" r="r" b="b"/>
                <a:pathLst>
                  <a:path w="21257" h="21577" extrusionOk="0">
                    <a:moveTo>
                      <a:pt x="4174" y="0"/>
                    </a:moveTo>
                    <a:cubicBezTo>
                      <a:pt x="3015" y="-23"/>
                      <a:pt x="1855" y="452"/>
                      <a:pt x="1027" y="1400"/>
                    </a:cubicBezTo>
                    <a:cubicBezTo>
                      <a:pt x="-342" y="2966"/>
                      <a:pt x="-343" y="5328"/>
                      <a:pt x="1025" y="6894"/>
                    </a:cubicBezTo>
                    <a:lnTo>
                      <a:pt x="2933" y="8842"/>
                    </a:lnTo>
                    <a:cubicBezTo>
                      <a:pt x="3152" y="9071"/>
                      <a:pt x="3285" y="9369"/>
                      <a:pt x="3308" y="9688"/>
                    </a:cubicBezTo>
                    <a:cubicBezTo>
                      <a:pt x="3328" y="9970"/>
                      <a:pt x="3262" y="10254"/>
                      <a:pt x="3118" y="10495"/>
                    </a:cubicBezTo>
                    <a:cubicBezTo>
                      <a:pt x="2138" y="12163"/>
                      <a:pt x="1386" y="13957"/>
                      <a:pt x="881" y="15830"/>
                    </a:cubicBezTo>
                    <a:cubicBezTo>
                      <a:pt x="376" y="17702"/>
                      <a:pt x="124" y="19636"/>
                      <a:pt x="130" y="21577"/>
                    </a:cubicBezTo>
                    <a:lnTo>
                      <a:pt x="10608" y="21577"/>
                    </a:lnTo>
                    <a:cubicBezTo>
                      <a:pt x="10592" y="18572"/>
                      <a:pt x="11808" y="15697"/>
                      <a:pt x="13963" y="13645"/>
                    </a:cubicBezTo>
                    <a:cubicBezTo>
                      <a:pt x="15939" y="11763"/>
                      <a:pt x="18552" y="10728"/>
                      <a:pt x="21257" y="10754"/>
                    </a:cubicBezTo>
                    <a:lnTo>
                      <a:pt x="21257" y="48"/>
                    </a:lnTo>
                    <a:cubicBezTo>
                      <a:pt x="19366" y="41"/>
                      <a:pt x="17482" y="292"/>
                      <a:pt x="15658" y="797"/>
                    </a:cubicBezTo>
                    <a:cubicBezTo>
                      <a:pt x="13750" y="1325"/>
                      <a:pt x="11924" y="2126"/>
                      <a:pt x="10235" y="3172"/>
                    </a:cubicBezTo>
                    <a:cubicBezTo>
                      <a:pt x="9996" y="3303"/>
                      <a:pt x="9721" y="3351"/>
                      <a:pt x="9453" y="3311"/>
                    </a:cubicBezTo>
                    <a:cubicBezTo>
                      <a:pt x="9177" y="3269"/>
                      <a:pt x="8924" y="3135"/>
                      <a:pt x="8730" y="2931"/>
                    </a:cubicBezTo>
                    <a:lnTo>
                      <a:pt x="6719" y="971"/>
                    </a:lnTo>
                    <a:cubicBezTo>
                      <a:pt x="5975" y="339"/>
                      <a:pt x="5075" y="19"/>
                      <a:pt x="4174" y="0"/>
                    </a:cubicBezTo>
                    <a:close/>
                    <a:moveTo>
                      <a:pt x="4123" y="1082"/>
                    </a:moveTo>
                    <a:cubicBezTo>
                      <a:pt x="4902" y="1082"/>
                      <a:pt x="5682" y="1384"/>
                      <a:pt x="6276" y="1990"/>
                    </a:cubicBezTo>
                    <a:cubicBezTo>
                      <a:pt x="7465" y="3201"/>
                      <a:pt x="7465" y="5165"/>
                      <a:pt x="6276" y="6376"/>
                    </a:cubicBezTo>
                    <a:cubicBezTo>
                      <a:pt x="5087" y="7587"/>
                      <a:pt x="3161" y="7587"/>
                      <a:pt x="1972" y="6376"/>
                    </a:cubicBezTo>
                    <a:cubicBezTo>
                      <a:pt x="783" y="5165"/>
                      <a:pt x="783" y="3201"/>
                      <a:pt x="1972" y="1990"/>
                    </a:cubicBezTo>
                    <a:cubicBezTo>
                      <a:pt x="2566" y="1384"/>
                      <a:pt x="3344" y="1082"/>
                      <a:pt x="4123" y="1082"/>
                    </a:cubicBezTo>
                    <a:close/>
                  </a:path>
                </a:pathLst>
              </a:custGeom>
              <a:solidFill>
                <a:schemeClr val="accent1"/>
              </a:solidFill>
              <a:ln w="3175" cap="flat">
                <a:noFill/>
                <a:miter lim="400000"/>
              </a:ln>
              <a:effectLst/>
            </p:spPr>
            <p:txBody>
              <a:bodyPr wrap="square" lIns="0" tIns="0" rIns="0" bIns="0" numCol="1" anchor="ctr">
                <a:noAutofit/>
              </a:bodyPr>
              <a:lstStyle/>
              <a:p>
                <a:pPr>
                  <a:defRPr sz="2200" b="0">
                    <a:solidFill>
                      <a:srgbClr val="FFFFFF"/>
                    </a:solidFill>
                    <a:latin typeface="+mn-lt"/>
                    <a:ea typeface="+mn-ea"/>
                    <a:cs typeface="+mn-cs"/>
                    <a:sym typeface="Helvetica Neue Medium"/>
                  </a:defRPr>
                </a:pPr>
                <a:endParaRPr sz="1547"/>
              </a:p>
            </p:txBody>
          </p:sp>
          <p:sp>
            <p:nvSpPr>
              <p:cNvPr id="1309" name="Shape"/>
              <p:cNvSpPr/>
              <p:nvPr/>
            </p:nvSpPr>
            <p:spPr>
              <a:xfrm>
                <a:off x="2000621" y="-1"/>
                <a:ext cx="2014205" cy="1996315"/>
              </a:xfrm>
              <a:custGeom>
                <a:avLst/>
                <a:gdLst/>
                <a:ahLst/>
                <a:cxnLst>
                  <a:cxn ang="0">
                    <a:pos x="wd2" y="hd2"/>
                  </a:cxn>
                  <a:cxn ang="5400000">
                    <a:pos x="wd2" y="hd2"/>
                  </a:cxn>
                  <a:cxn ang="10800000">
                    <a:pos x="wd2" y="hd2"/>
                  </a:cxn>
                  <a:cxn ang="16200000">
                    <a:pos x="wd2" y="hd2"/>
                  </a:cxn>
                </a:cxnLst>
                <a:rect l="0" t="0" r="r" b="b"/>
                <a:pathLst>
                  <a:path w="21189" h="21598" extrusionOk="0">
                    <a:moveTo>
                      <a:pt x="17137" y="0"/>
                    </a:moveTo>
                    <a:cubicBezTo>
                      <a:pt x="16113" y="2"/>
                      <a:pt x="15090" y="402"/>
                      <a:pt x="14305" y="1199"/>
                    </a:cubicBezTo>
                    <a:lnTo>
                      <a:pt x="12513" y="2978"/>
                    </a:lnTo>
                    <a:cubicBezTo>
                      <a:pt x="12300" y="3154"/>
                      <a:pt x="12045" y="3268"/>
                      <a:pt x="11774" y="3304"/>
                    </a:cubicBezTo>
                    <a:cubicBezTo>
                      <a:pt x="11482" y="3342"/>
                      <a:pt x="11185" y="3291"/>
                      <a:pt x="10921" y="3157"/>
                    </a:cubicBezTo>
                    <a:cubicBezTo>
                      <a:pt x="9330" y="2174"/>
                      <a:pt x="7620" y="1413"/>
                      <a:pt x="5834" y="895"/>
                    </a:cubicBezTo>
                    <a:cubicBezTo>
                      <a:pt x="3936" y="344"/>
                      <a:pt x="1972" y="73"/>
                      <a:pt x="0" y="88"/>
                    </a:cubicBezTo>
                    <a:lnTo>
                      <a:pt x="14" y="10811"/>
                    </a:lnTo>
                    <a:cubicBezTo>
                      <a:pt x="2713" y="10787"/>
                      <a:pt x="5317" y="11831"/>
                      <a:pt x="7290" y="13726"/>
                    </a:cubicBezTo>
                    <a:cubicBezTo>
                      <a:pt x="9413" y="15764"/>
                      <a:pt x="10628" y="18611"/>
                      <a:pt x="10647" y="21598"/>
                    </a:cubicBezTo>
                    <a:lnTo>
                      <a:pt x="21009" y="21582"/>
                    </a:lnTo>
                    <a:cubicBezTo>
                      <a:pt x="21012" y="19698"/>
                      <a:pt x="20776" y="17821"/>
                      <a:pt x="20305" y="16001"/>
                    </a:cubicBezTo>
                    <a:cubicBezTo>
                      <a:pt x="19818" y="14122"/>
                      <a:pt x="19085" y="12318"/>
                      <a:pt x="18128" y="10640"/>
                    </a:cubicBezTo>
                    <a:cubicBezTo>
                      <a:pt x="17937" y="10330"/>
                      <a:pt x="17869" y="9958"/>
                      <a:pt x="17936" y="9597"/>
                    </a:cubicBezTo>
                    <a:cubicBezTo>
                      <a:pt x="17984" y="9334"/>
                      <a:pt x="18103" y="9089"/>
                      <a:pt x="18279" y="8892"/>
                    </a:cubicBezTo>
                    <a:lnTo>
                      <a:pt x="20114" y="6978"/>
                    </a:lnTo>
                    <a:cubicBezTo>
                      <a:pt x="21600" y="5327"/>
                      <a:pt x="21537" y="2758"/>
                      <a:pt x="19973" y="1185"/>
                    </a:cubicBezTo>
                    <a:cubicBezTo>
                      <a:pt x="19184" y="392"/>
                      <a:pt x="18161" y="-2"/>
                      <a:pt x="17137" y="0"/>
                    </a:cubicBezTo>
                    <a:close/>
                    <a:moveTo>
                      <a:pt x="17050" y="1087"/>
                    </a:moveTo>
                    <a:cubicBezTo>
                      <a:pt x="17824" y="1087"/>
                      <a:pt x="18599" y="1393"/>
                      <a:pt x="19190" y="2000"/>
                    </a:cubicBezTo>
                    <a:cubicBezTo>
                      <a:pt x="20371" y="3215"/>
                      <a:pt x="20371" y="5184"/>
                      <a:pt x="19190" y="6399"/>
                    </a:cubicBezTo>
                    <a:cubicBezTo>
                      <a:pt x="18008" y="7613"/>
                      <a:pt x="16092" y="7613"/>
                      <a:pt x="14911" y="6399"/>
                    </a:cubicBezTo>
                    <a:cubicBezTo>
                      <a:pt x="13729" y="5184"/>
                      <a:pt x="13729" y="3215"/>
                      <a:pt x="14911" y="2000"/>
                    </a:cubicBezTo>
                    <a:cubicBezTo>
                      <a:pt x="15501" y="1393"/>
                      <a:pt x="16276" y="1087"/>
                      <a:pt x="17050" y="1087"/>
                    </a:cubicBezTo>
                    <a:close/>
                  </a:path>
                </a:pathLst>
              </a:custGeom>
              <a:solidFill>
                <a:schemeClr val="accent2"/>
              </a:solidFill>
              <a:ln w="3175" cap="flat">
                <a:noFill/>
                <a:miter lim="400000"/>
              </a:ln>
              <a:effectLst/>
            </p:spPr>
            <p:txBody>
              <a:bodyPr wrap="square" lIns="0" tIns="0" rIns="0" bIns="0" numCol="1" anchor="ctr">
                <a:noAutofit/>
              </a:bodyPr>
              <a:lstStyle/>
              <a:p>
                <a:pPr>
                  <a:defRPr sz="2200" b="0">
                    <a:solidFill>
                      <a:srgbClr val="FFFFFF"/>
                    </a:solidFill>
                    <a:latin typeface="+mn-lt"/>
                    <a:ea typeface="+mn-ea"/>
                    <a:cs typeface="+mn-cs"/>
                    <a:sym typeface="Helvetica Neue Medium"/>
                  </a:defRPr>
                </a:pPr>
                <a:endParaRPr sz="1547"/>
              </a:p>
            </p:txBody>
          </p:sp>
          <p:sp>
            <p:nvSpPr>
              <p:cNvPr id="1310" name="Shape"/>
              <p:cNvSpPr/>
              <p:nvPr/>
            </p:nvSpPr>
            <p:spPr>
              <a:xfrm>
                <a:off x="2005626" y="1991258"/>
                <a:ext cx="2007529" cy="2012591"/>
              </a:xfrm>
              <a:custGeom>
                <a:avLst/>
                <a:gdLst/>
                <a:ahLst/>
                <a:cxnLst>
                  <a:cxn ang="0">
                    <a:pos x="wd2" y="hd2"/>
                  </a:cxn>
                  <a:cxn ang="5400000">
                    <a:pos x="wd2" y="hd2"/>
                  </a:cxn>
                  <a:cxn ang="10800000">
                    <a:pos x="wd2" y="hd2"/>
                  </a:cxn>
                  <a:cxn ang="16200000">
                    <a:pos x="wd2" y="hd2"/>
                  </a:cxn>
                </a:cxnLst>
                <a:rect l="0" t="0" r="r" b="b"/>
                <a:pathLst>
                  <a:path w="21204" h="21192" extrusionOk="0">
                    <a:moveTo>
                      <a:pt x="21057" y="0"/>
                    </a:moveTo>
                    <a:lnTo>
                      <a:pt x="10634" y="4"/>
                    </a:lnTo>
                    <a:cubicBezTo>
                      <a:pt x="10639" y="2603"/>
                      <a:pt x="9686" y="5112"/>
                      <a:pt x="7953" y="7054"/>
                    </a:cubicBezTo>
                    <a:cubicBezTo>
                      <a:pt x="5933" y="9319"/>
                      <a:pt x="3040" y="10620"/>
                      <a:pt x="0" y="10630"/>
                    </a:cubicBezTo>
                    <a:lnTo>
                      <a:pt x="10" y="21052"/>
                    </a:lnTo>
                    <a:cubicBezTo>
                      <a:pt x="1990" y="21046"/>
                      <a:pt x="3959" y="20766"/>
                      <a:pt x="5861" y="20218"/>
                    </a:cubicBezTo>
                    <a:cubicBezTo>
                      <a:pt x="7541" y="19734"/>
                      <a:pt x="9156" y="19046"/>
                      <a:pt x="10667" y="18169"/>
                    </a:cubicBezTo>
                    <a:cubicBezTo>
                      <a:pt x="11000" y="17941"/>
                      <a:pt x="11411" y="17859"/>
                      <a:pt x="11806" y="17941"/>
                    </a:cubicBezTo>
                    <a:cubicBezTo>
                      <a:pt x="12073" y="17997"/>
                      <a:pt x="12318" y="18125"/>
                      <a:pt x="12515" y="18312"/>
                    </a:cubicBezTo>
                    <a:lnTo>
                      <a:pt x="14528" y="20234"/>
                    </a:lnTo>
                    <a:cubicBezTo>
                      <a:pt x="16144" y="21600"/>
                      <a:pt x="18544" y="21494"/>
                      <a:pt x="20033" y="19990"/>
                    </a:cubicBezTo>
                    <a:cubicBezTo>
                      <a:pt x="21546" y="18462"/>
                      <a:pt x="21600" y="16020"/>
                      <a:pt x="20155" y="14427"/>
                    </a:cubicBezTo>
                    <a:lnTo>
                      <a:pt x="18154" y="12386"/>
                    </a:lnTo>
                    <a:cubicBezTo>
                      <a:pt x="17987" y="12195"/>
                      <a:pt x="17883" y="11957"/>
                      <a:pt x="17857" y="11706"/>
                    </a:cubicBezTo>
                    <a:cubicBezTo>
                      <a:pt x="17827" y="11411"/>
                      <a:pt x="17905" y="11116"/>
                      <a:pt x="18076" y="10874"/>
                    </a:cubicBezTo>
                    <a:cubicBezTo>
                      <a:pt x="19026" y="9269"/>
                      <a:pt x="19762" y="7549"/>
                      <a:pt x="20265" y="5755"/>
                    </a:cubicBezTo>
                    <a:cubicBezTo>
                      <a:pt x="20790" y="3881"/>
                      <a:pt x="21056" y="1945"/>
                      <a:pt x="21057" y="0"/>
                    </a:cubicBezTo>
                    <a:close/>
                    <a:moveTo>
                      <a:pt x="17088" y="14041"/>
                    </a:moveTo>
                    <a:cubicBezTo>
                      <a:pt x="17866" y="14041"/>
                      <a:pt x="18641" y="14336"/>
                      <a:pt x="19235" y="14927"/>
                    </a:cubicBezTo>
                    <a:cubicBezTo>
                      <a:pt x="20421" y="16109"/>
                      <a:pt x="20421" y="18028"/>
                      <a:pt x="19235" y="19210"/>
                    </a:cubicBezTo>
                    <a:cubicBezTo>
                      <a:pt x="18048" y="20393"/>
                      <a:pt x="16126" y="20393"/>
                      <a:pt x="14940" y="19210"/>
                    </a:cubicBezTo>
                    <a:cubicBezTo>
                      <a:pt x="13754" y="18028"/>
                      <a:pt x="13754" y="16109"/>
                      <a:pt x="14940" y="14927"/>
                    </a:cubicBezTo>
                    <a:cubicBezTo>
                      <a:pt x="15533" y="14336"/>
                      <a:pt x="16311" y="14041"/>
                      <a:pt x="17088" y="14041"/>
                    </a:cubicBezTo>
                    <a:close/>
                  </a:path>
                </a:pathLst>
              </a:custGeom>
              <a:solidFill>
                <a:schemeClr val="accent3"/>
              </a:solidFill>
              <a:ln w="3175" cap="flat">
                <a:noFill/>
                <a:miter lim="400000"/>
              </a:ln>
              <a:effectLst/>
            </p:spPr>
            <p:txBody>
              <a:bodyPr wrap="square" lIns="0" tIns="0" rIns="0" bIns="0" numCol="1" anchor="ctr">
                <a:noAutofit/>
              </a:bodyPr>
              <a:lstStyle/>
              <a:p>
                <a:pPr>
                  <a:defRPr sz="2200" b="0">
                    <a:solidFill>
                      <a:srgbClr val="FFFFFF"/>
                    </a:solidFill>
                    <a:latin typeface="+mn-lt"/>
                    <a:ea typeface="+mn-ea"/>
                    <a:cs typeface="+mn-cs"/>
                    <a:sym typeface="Helvetica Neue Medium"/>
                  </a:defRPr>
                </a:pPr>
                <a:endParaRPr sz="1547"/>
              </a:p>
            </p:txBody>
          </p:sp>
          <p:sp>
            <p:nvSpPr>
              <p:cNvPr id="1311" name="Shape"/>
              <p:cNvSpPr/>
              <p:nvPr/>
            </p:nvSpPr>
            <p:spPr>
              <a:xfrm>
                <a:off x="-1" y="1997092"/>
                <a:ext cx="2008362" cy="2004803"/>
              </a:xfrm>
              <a:custGeom>
                <a:avLst/>
                <a:gdLst/>
                <a:ahLst/>
                <a:cxnLst>
                  <a:cxn ang="0">
                    <a:pos x="wd2" y="hd2"/>
                  </a:cxn>
                  <a:cxn ang="5400000">
                    <a:pos x="wd2" y="hd2"/>
                  </a:cxn>
                  <a:cxn ang="10800000">
                    <a:pos x="wd2" y="hd2"/>
                  </a:cxn>
                  <a:cxn ang="16200000">
                    <a:pos x="wd2" y="hd2"/>
                  </a:cxn>
                </a:cxnLst>
                <a:rect l="0" t="0" r="r" b="b"/>
                <a:pathLst>
                  <a:path w="21226" h="21168" extrusionOk="0">
                    <a:moveTo>
                      <a:pt x="10572" y="0"/>
                    </a:moveTo>
                    <a:lnTo>
                      <a:pt x="100" y="10"/>
                    </a:lnTo>
                    <a:cubicBezTo>
                      <a:pt x="138" y="1903"/>
                      <a:pt x="417" y="3783"/>
                      <a:pt x="929" y="5606"/>
                    </a:cubicBezTo>
                    <a:cubicBezTo>
                      <a:pt x="1446" y="7444"/>
                      <a:pt x="2196" y="9208"/>
                      <a:pt x="3162" y="10856"/>
                    </a:cubicBezTo>
                    <a:cubicBezTo>
                      <a:pt x="3317" y="11121"/>
                      <a:pt x="3374" y="11433"/>
                      <a:pt x="3321" y="11737"/>
                    </a:cubicBezTo>
                    <a:cubicBezTo>
                      <a:pt x="3271" y="12027"/>
                      <a:pt x="3124" y="12292"/>
                      <a:pt x="2904" y="12488"/>
                    </a:cubicBezTo>
                    <a:lnTo>
                      <a:pt x="794" y="14701"/>
                    </a:lnTo>
                    <a:cubicBezTo>
                      <a:pt x="-374" y="16280"/>
                      <a:pt x="-240" y="18466"/>
                      <a:pt x="1111" y="19891"/>
                    </a:cubicBezTo>
                    <a:cubicBezTo>
                      <a:pt x="2572" y="21430"/>
                      <a:pt x="4966" y="21600"/>
                      <a:pt x="6629" y="20282"/>
                    </a:cubicBezTo>
                    <a:lnTo>
                      <a:pt x="8787" y="18187"/>
                    </a:lnTo>
                    <a:cubicBezTo>
                      <a:pt x="8998" y="17996"/>
                      <a:pt x="9266" y="17879"/>
                      <a:pt x="9550" y="17852"/>
                    </a:cubicBezTo>
                    <a:cubicBezTo>
                      <a:pt x="9812" y="17827"/>
                      <a:pt x="10076" y="17881"/>
                      <a:pt x="10306" y="18007"/>
                    </a:cubicBezTo>
                    <a:cubicBezTo>
                      <a:pt x="11950" y="19011"/>
                      <a:pt x="13725" y="19781"/>
                      <a:pt x="15582" y="20296"/>
                    </a:cubicBezTo>
                    <a:cubicBezTo>
                      <a:pt x="17420" y="20805"/>
                      <a:pt x="19319" y="21059"/>
                      <a:pt x="21226" y="21051"/>
                    </a:cubicBezTo>
                    <a:lnTo>
                      <a:pt x="21226" y="10639"/>
                    </a:lnTo>
                    <a:cubicBezTo>
                      <a:pt x="18414" y="10611"/>
                      <a:pt x="15724" y="9485"/>
                      <a:pt x="13733" y="7502"/>
                    </a:cubicBezTo>
                    <a:cubicBezTo>
                      <a:pt x="11736" y="5512"/>
                      <a:pt x="10601" y="2818"/>
                      <a:pt x="10572" y="0"/>
                    </a:cubicBezTo>
                    <a:close/>
                    <a:moveTo>
                      <a:pt x="4145" y="14039"/>
                    </a:moveTo>
                    <a:cubicBezTo>
                      <a:pt x="4922" y="14039"/>
                      <a:pt x="5701" y="14335"/>
                      <a:pt x="6294" y="14928"/>
                    </a:cubicBezTo>
                    <a:cubicBezTo>
                      <a:pt x="7481" y="16114"/>
                      <a:pt x="7481" y="18035"/>
                      <a:pt x="6294" y="19221"/>
                    </a:cubicBezTo>
                    <a:cubicBezTo>
                      <a:pt x="5107" y="20407"/>
                      <a:pt x="3182" y="20407"/>
                      <a:pt x="1995" y="19221"/>
                    </a:cubicBezTo>
                    <a:cubicBezTo>
                      <a:pt x="808" y="18035"/>
                      <a:pt x="808" y="16114"/>
                      <a:pt x="1995" y="14928"/>
                    </a:cubicBezTo>
                    <a:cubicBezTo>
                      <a:pt x="2589" y="14335"/>
                      <a:pt x="3367" y="14039"/>
                      <a:pt x="4145" y="14039"/>
                    </a:cubicBezTo>
                    <a:close/>
                  </a:path>
                </a:pathLst>
              </a:custGeom>
              <a:solidFill>
                <a:schemeClr val="accent4"/>
              </a:solidFill>
              <a:ln w="3175" cap="flat">
                <a:noFill/>
                <a:miter lim="400000"/>
              </a:ln>
              <a:effectLst/>
            </p:spPr>
            <p:txBody>
              <a:bodyPr wrap="square" lIns="0" tIns="0" rIns="0" bIns="0" numCol="1" anchor="ctr">
                <a:noAutofit/>
              </a:bodyPr>
              <a:lstStyle/>
              <a:p>
                <a:pPr>
                  <a:defRPr sz="2200" b="0">
                    <a:solidFill>
                      <a:srgbClr val="FFFFFF"/>
                    </a:solidFill>
                    <a:latin typeface="+mn-lt"/>
                    <a:ea typeface="+mn-ea"/>
                    <a:cs typeface="+mn-cs"/>
                    <a:sym typeface="Helvetica Neue Medium"/>
                  </a:defRPr>
                </a:pPr>
                <a:endParaRPr sz="1547"/>
              </a:p>
            </p:txBody>
          </p:sp>
        </p:grpSp>
        <p:sp>
          <p:nvSpPr>
            <p:cNvPr id="1313" name="The Marketing Mix"/>
            <p:cNvSpPr txBox="1"/>
            <p:nvPr/>
          </p:nvSpPr>
          <p:spPr>
            <a:xfrm>
              <a:off x="5898441" y="4500457"/>
              <a:ext cx="1411119" cy="1162439"/>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2400" b="0">
                  <a:solidFill>
                    <a:srgbClr val="2D3640"/>
                  </a:solidFill>
                  <a:latin typeface="Barlow Bold"/>
                  <a:ea typeface="Barlow Bold"/>
                  <a:cs typeface="Barlow Bold"/>
                  <a:sym typeface="Barlow Bold"/>
                </a:defRPr>
              </a:lvl1pPr>
            </a:lstStyle>
            <a:p>
              <a:pPr defTabSz="1133856">
                <a:spcAft>
                  <a:spcPts val="600"/>
                </a:spcAft>
              </a:pPr>
              <a:r>
                <a:rPr sz="2092" b="0" kern="1200">
                  <a:solidFill>
                    <a:schemeClr val="tx1"/>
                  </a:solidFill>
                  <a:latin typeface="Barlow Bold"/>
                  <a:ea typeface="Barlow Bold"/>
                  <a:cs typeface="Barlow Bold"/>
                  <a:sym typeface="Barlow Bold"/>
                </a:rPr>
                <a:t>The Marketing Mix</a:t>
              </a:r>
              <a:endParaRPr sz="1687">
                <a:solidFill>
                  <a:schemeClr val="tx1"/>
                </a:solidFill>
              </a:endParaRPr>
            </a:p>
          </p:txBody>
        </p:sp>
        <p:sp>
          <p:nvSpPr>
            <p:cNvPr id="1314" name="P"/>
            <p:cNvSpPr txBox="1"/>
            <p:nvPr/>
          </p:nvSpPr>
          <p:spPr>
            <a:xfrm>
              <a:off x="4909533" y="3267799"/>
              <a:ext cx="182731" cy="423957"/>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2400" b="0">
                  <a:solidFill>
                    <a:srgbClr val="2D3640"/>
                  </a:solidFill>
                  <a:latin typeface="Barlow Bold"/>
                  <a:ea typeface="Barlow Bold"/>
                  <a:cs typeface="Barlow Bold"/>
                  <a:sym typeface="Barlow Bold"/>
                </a:defRPr>
              </a:lvl1pPr>
            </a:lstStyle>
            <a:p>
              <a:pPr defTabSz="1133856">
                <a:spcAft>
                  <a:spcPts val="600"/>
                </a:spcAft>
              </a:pPr>
              <a:r>
                <a:rPr sz="2092" b="0" kern="1200">
                  <a:solidFill>
                    <a:schemeClr val="tx1"/>
                  </a:solidFill>
                  <a:latin typeface="Barlow Bold"/>
                  <a:ea typeface="Barlow Bold"/>
                  <a:cs typeface="Barlow Bold"/>
                  <a:sym typeface="Barlow Bold"/>
                </a:rPr>
                <a:t>P</a:t>
              </a:r>
              <a:endParaRPr sz="1687">
                <a:solidFill>
                  <a:schemeClr val="tx1"/>
                </a:solidFill>
              </a:endParaRPr>
            </a:p>
          </p:txBody>
        </p:sp>
        <p:sp>
          <p:nvSpPr>
            <p:cNvPr id="1315" name="P"/>
            <p:cNvSpPr txBox="1"/>
            <p:nvPr/>
          </p:nvSpPr>
          <p:spPr>
            <a:xfrm>
              <a:off x="8139072" y="3274571"/>
              <a:ext cx="182731" cy="423957"/>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2400" b="0">
                  <a:solidFill>
                    <a:srgbClr val="2D3640"/>
                  </a:solidFill>
                  <a:latin typeface="Barlow Bold"/>
                  <a:ea typeface="Barlow Bold"/>
                  <a:cs typeface="Barlow Bold"/>
                  <a:sym typeface="Barlow Bold"/>
                </a:defRPr>
              </a:lvl1pPr>
            </a:lstStyle>
            <a:p>
              <a:pPr defTabSz="1133856">
                <a:spcAft>
                  <a:spcPts val="600"/>
                </a:spcAft>
              </a:pPr>
              <a:r>
                <a:rPr sz="2092" b="0" kern="1200">
                  <a:solidFill>
                    <a:schemeClr val="tx1"/>
                  </a:solidFill>
                  <a:latin typeface="Barlow Bold"/>
                  <a:ea typeface="Barlow Bold"/>
                  <a:cs typeface="Barlow Bold"/>
                  <a:sym typeface="Barlow Bold"/>
                </a:rPr>
                <a:t>P</a:t>
              </a:r>
              <a:endParaRPr sz="1687">
                <a:solidFill>
                  <a:schemeClr val="tx1"/>
                </a:solidFill>
              </a:endParaRPr>
            </a:p>
          </p:txBody>
        </p:sp>
        <p:sp>
          <p:nvSpPr>
            <p:cNvPr id="1316" name="P"/>
            <p:cNvSpPr txBox="1"/>
            <p:nvPr/>
          </p:nvSpPr>
          <p:spPr>
            <a:xfrm>
              <a:off x="4909533" y="6490527"/>
              <a:ext cx="182731" cy="423957"/>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2400" b="0">
                  <a:solidFill>
                    <a:srgbClr val="2D3640"/>
                  </a:solidFill>
                  <a:latin typeface="Barlow Bold"/>
                  <a:ea typeface="Barlow Bold"/>
                  <a:cs typeface="Barlow Bold"/>
                  <a:sym typeface="Barlow Bold"/>
                </a:defRPr>
              </a:lvl1pPr>
            </a:lstStyle>
            <a:p>
              <a:pPr defTabSz="1133856">
                <a:spcAft>
                  <a:spcPts val="600"/>
                </a:spcAft>
              </a:pPr>
              <a:r>
                <a:rPr sz="2092" b="0" kern="1200">
                  <a:solidFill>
                    <a:schemeClr val="tx1"/>
                  </a:solidFill>
                  <a:latin typeface="Barlow Bold"/>
                  <a:ea typeface="Barlow Bold"/>
                  <a:cs typeface="Barlow Bold"/>
                  <a:sym typeface="Barlow Bold"/>
                </a:rPr>
                <a:t>P</a:t>
              </a:r>
              <a:endParaRPr sz="1687">
                <a:solidFill>
                  <a:schemeClr val="tx1"/>
                </a:solidFill>
              </a:endParaRPr>
            </a:p>
          </p:txBody>
        </p:sp>
        <p:sp>
          <p:nvSpPr>
            <p:cNvPr id="1317" name="P"/>
            <p:cNvSpPr txBox="1"/>
            <p:nvPr/>
          </p:nvSpPr>
          <p:spPr>
            <a:xfrm>
              <a:off x="8144998" y="6504074"/>
              <a:ext cx="182731" cy="423957"/>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2400" b="0">
                  <a:solidFill>
                    <a:srgbClr val="2D3640"/>
                  </a:solidFill>
                  <a:latin typeface="Barlow Bold"/>
                  <a:ea typeface="Barlow Bold"/>
                  <a:cs typeface="Barlow Bold"/>
                  <a:sym typeface="Barlow Bold"/>
                </a:defRPr>
              </a:lvl1pPr>
            </a:lstStyle>
            <a:p>
              <a:pPr defTabSz="1133856">
                <a:spcAft>
                  <a:spcPts val="600"/>
                </a:spcAft>
              </a:pPr>
              <a:r>
                <a:rPr sz="2092" b="0" kern="1200">
                  <a:solidFill>
                    <a:schemeClr val="tx1"/>
                  </a:solidFill>
                  <a:latin typeface="Barlow Bold"/>
                  <a:ea typeface="Barlow Bold"/>
                  <a:cs typeface="Barlow Bold"/>
                  <a:sym typeface="Barlow Bold"/>
                </a:rPr>
                <a:t>P</a:t>
              </a:r>
              <a:endParaRPr sz="1687">
                <a:solidFill>
                  <a:schemeClr val="tx1"/>
                </a:solidFill>
              </a:endParaRPr>
            </a:p>
          </p:txBody>
        </p:sp>
        <p:sp>
          <p:nvSpPr>
            <p:cNvPr id="1318" name="Product"/>
            <p:cNvSpPr txBox="1"/>
            <p:nvPr/>
          </p:nvSpPr>
          <p:spPr>
            <a:xfrm rot="18900000">
              <a:off x="5054813" y="3960620"/>
              <a:ext cx="1000451" cy="331760"/>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1800" b="0">
                  <a:solidFill>
                    <a:srgbClr val="FFFFFF"/>
                  </a:solidFill>
                  <a:latin typeface="Barlow SemiBold"/>
                  <a:ea typeface="Barlow SemiBold"/>
                  <a:cs typeface="Barlow SemiBold"/>
                  <a:sym typeface="Barlow SemiBold"/>
                </a:defRPr>
              </a:lvl1pPr>
            </a:lstStyle>
            <a:p>
              <a:pPr defTabSz="1133856">
                <a:spcAft>
                  <a:spcPts val="600"/>
                </a:spcAft>
              </a:pPr>
              <a:r>
                <a:rPr sz="1570" b="0" kern="1200">
                  <a:solidFill>
                    <a:srgbClr val="555555"/>
                  </a:solidFill>
                  <a:latin typeface="Barlow SemiBold"/>
                  <a:ea typeface="Barlow SemiBold"/>
                  <a:cs typeface="Barlow SemiBold"/>
                  <a:sym typeface="Barlow SemiBold"/>
                </a:rPr>
                <a:t>Product</a:t>
              </a:r>
              <a:endParaRPr sz="1266">
                <a:solidFill>
                  <a:schemeClr val="bg1"/>
                </a:solidFill>
              </a:endParaRPr>
            </a:p>
          </p:txBody>
        </p:sp>
        <p:sp>
          <p:nvSpPr>
            <p:cNvPr id="1319" name="Promotion"/>
            <p:cNvSpPr txBox="1"/>
            <p:nvPr/>
          </p:nvSpPr>
          <p:spPr>
            <a:xfrm rot="2700000">
              <a:off x="7079966" y="3961332"/>
              <a:ext cx="1199460" cy="331760"/>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1800" b="0">
                  <a:solidFill>
                    <a:srgbClr val="FFFFFF"/>
                  </a:solidFill>
                  <a:latin typeface="Barlow SemiBold"/>
                  <a:ea typeface="Barlow SemiBold"/>
                  <a:cs typeface="Barlow SemiBold"/>
                  <a:sym typeface="Barlow SemiBold"/>
                </a:defRPr>
              </a:lvl1pPr>
            </a:lstStyle>
            <a:p>
              <a:pPr defTabSz="1133856">
                <a:spcAft>
                  <a:spcPts val="600"/>
                </a:spcAft>
              </a:pPr>
              <a:r>
                <a:rPr sz="1570" b="0" kern="1200">
                  <a:solidFill>
                    <a:srgbClr val="555555"/>
                  </a:solidFill>
                  <a:latin typeface="Barlow SemiBold"/>
                  <a:ea typeface="Barlow SemiBold"/>
                  <a:cs typeface="Barlow SemiBold"/>
                  <a:sym typeface="Barlow SemiBold"/>
                </a:rPr>
                <a:t>Promotion</a:t>
              </a:r>
              <a:endParaRPr sz="1266">
                <a:solidFill>
                  <a:schemeClr val="bg1"/>
                </a:solidFill>
              </a:endParaRPr>
            </a:p>
          </p:txBody>
        </p:sp>
        <p:sp>
          <p:nvSpPr>
            <p:cNvPr id="1320" name="Place"/>
            <p:cNvSpPr txBox="1"/>
            <p:nvPr/>
          </p:nvSpPr>
          <p:spPr>
            <a:xfrm rot="8100000">
              <a:off x="7297527" y="5998789"/>
              <a:ext cx="710148" cy="331760"/>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1800" b="0">
                  <a:solidFill>
                    <a:srgbClr val="FFFFFF"/>
                  </a:solidFill>
                  <a:latin typeface="Barlow SemiBold"/>
                  <a:ea typeface="Barlow SemiBold"/>
                  <a:cs typeface="Barlow SemiBold"/>
                  <a:sym typeface="Barlow SemiBold"/>
                </a:defRPr>
              </a:lvl1pPr>
            </a:lstStyle>
            <a:p>
              <a:pPr defTabSz="1133856">
                <a:spcAft>
                  <a:spcPts val="600"/>
                </a:spcAft>
              </a:pPr>
              <a:r>
                <a:rPr sz="1570" b="0" kern="1200">
                  <a:solidFill>
                    <a:srgbClr val="555555"/>
                  </a:solidFill>
                  <a:latin typeface="Barlow SemiBold"/>
                  <a:ea typeface="Barlow SemiBold"/>
                  <a:cs typeface="Barlow SemiBold"/>
                  <a:sym typeface="Barlow SemiBold"/>
                </a:rPr>
                <a:t>Place</a:t>
              </a:r>
              <a:endParaRPr sz="1266">
                <a:solidFill>
                  <a:schemeClr val="bg1"/>
                </a:solidFill>
              </a:endParaRPr>
            </a:p>
          </p:txBody>
        </p:sp>
        <p:sp>
          <p:nvSpPr>
            <p:cNvPr id="1321" name="Price"/>
            <p:cNvSpPr txBox="1"/>
            <p:nvPr/>
          </p:nvSpPr>
          <p:spPr>
            <a:xfrm rot="13500000">
              <a:off x="5321021" y="6019109"/>
              <a:ext cx="656658" cy="331760"/>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sz="1800" b="0">
                  <a:solidFill>
                    <a:srgbClr val="FFFFFF"/>
                  </a:solidFill>
                  <a:latin typeface="Barlow SemiBold"/>
                  <a:ea typeface="Barlow SemiBold"/>
                  <a:cs typeface="Barlow SemiBold"/>
                  <a:sym typeface="Barlow SemiBold"/>
                </a:defRPr>
              </a:lvl1pPr>
            </a:lstStyle>
            <a:p>
              <a:pPr defTabSz="1133856">
                <a:spcAft>
                  <a:spcPts val="600"/>
                </a:spcAft>
              </a:pPr>
              <a:r>
                <a:rPr sz="1570" b="0" kern="1200">
                  <a:solidFill>
                    <a:srgbClr val="555555"/>
                  </a:solidFill>
                  <a:latin typeface="Barlow SemiBold"/>
                  <a:ea typeface="Barlow SemiBold"/>
                  <a:cs typeface="Barlow SemiBold"/>
                  <a:sym typeface="Barlow SemiBold"/>
                </a:rPr>
                <a:t>Price</a:t>
              </a:r>
              <a:endParaRPr sz="1266">
                <a:solidFill>
                  <a:schemeClr val="bg1"/>
                </a:solidFill>
              </a:endParaRPr>
            </a:p>
          </p:txBody>
        </p:sp>
        <p:sp>
          <p:nvSpPr>
            <p:cNvPr id="1326" name="Advertising…"/>
            <p:cNvSpPr/>
            <p:nvPr/>
          </p:nvSpPr>
          <p:spPr>
            <a:xfrm>
              <a:off x="9552845" y="2385984"/>
              <a:ext cx="2581296" cy="189316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p>
              <a:pPr marL="127554" indent="-127554" defTabSz="1133856">
                <a:spcAft>
                  <a:spcPts val="600"/>
                </a:spcAft>
                <a:buClr>
                  <a:schemeClr val="accent2"/>
                </a:buClr>
                <a:buSzPct val="10000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Marketing Channel Investments</a:t>
              </a:r>
            </a:p>
            <a:p>
              <a:pPr marL="354330" indent="-354330" defTabSz="1133856">
                <a:spcAft>
                  <a:spcPts val="600"/>
                </a:spcAft>
                <a:buClr>
                  <a:schemeClr val="accent2"/>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Customer sentiment (NPS)</a:t>
              </a:r>
            </a:p>
            <a:p>
              <a:pPr marL="354330" indent="-354330" defTabSz="1133856">
                <a:spcAft>
                  <a:spcPts val="600"/>
                </a:spcAft>
                <a:buClr>
                  <a:schemeClr val="accent2"/>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Discounts </a:t>
              </a:r>
            </a:p>
            <a:p>
              <a:pPr marL="354330" indent="-354330" defTabSz="1133856">
                <a:spcAft>
                  <a:spcPts val="600"/>
                </a:spcAft>
                <a:buClr>
                  <a:schemeClr val="accent2"/>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Adstock</a:t>
              </a:r>
              <a:endParaRPr sz="1125">
                <a:solidFill>
                  <a:schemeClr val="tx2"/>
                </a:solidFill>
              </a:endParaRPr>
            </a:p>
          </p:txBody>
        </p:sp>
        <p:sp>
          <p:nvSpPr>
            <p:cNvPr id="1327" name="Promotion"/>
            <p:cNvSpPr/>
            <p:nvPr/>
          </p:nvSpPr>
          <p:spPr>
            <a:xfrm>
              <a:off x="9552845" y="2071795"/>
              <a:ext cx="1500166" cy="33176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lgn="l">
                <a:defRPr sz="1800" b="0">
                  <a:solidFill>
                    <a:srgbClr val="2D3640"/>
                  </a:solidFill>
                  <a:latin typeface="Barlow SemiBold"/>
                  <a:ea typeface="Barlow SemiBold"/>
                  <a:cs typeface="Barlow SemiBold"/>
                  <a:sym typeface="Barlow SemiBold"/>
                </a:defRPr>
              </a:lvl1pPr>
            </a:lstStyle>
            <a:p>
              <a:pPr defTabSz="1133856">
                <a:spcAft>
                  <a:spcPts val="600"/>
                </a:spcAft>
              </a:pPr>
              <a:r>
                <a:rPr sz="1570" b="0" kern="1200">
                  <a:solidFill>
                    <a:schemeClr val="tx1"/>
                  </a:solidFill>
                  <a:latin typeface="Barlow SemiBold"/>
                  <a:ea typeface="Barlow SemiBold"/>
                  <a:cs typeface="Barlow SemiBold"/>
                  <a:sym typeface="Barlow SemiBold"/>
                </a:rPr>
                <a:t>Promotion</a:t>
              </a:r>
              <a:endParaRPr sz="1266">
                <a:solidFill>
                  <a:schemeClr val="tx1"/>
                </a:solidFill>
              </a:endParaRPr>
            </a:p>
          </p:txBody>
        </p:sp>
        <p:sp>
          <p:nvSpPr>
            <p:cNvPr id="1329" name="Channels…"/>
            <p:cNvSpPr/>
            <p:nvPr/>
          </p:nvSpPr>
          <p:spPr>
            <a:xfrm>
              <a:off x="9552845" y="6257446"/>
              <a:ext cx="2693342" cy="219957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p>
              <a:pPr marL="354330" indent="-354330" defTabSz="1133856">
                <a:spcAft>
                  <a:spcPts val="600"/>
                </a:spcAft>
                <a:buClr>
                  <a:schemeClr val="accent4"/>
                </a:buClr>
                <a:buSzPct val="125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Pin code </a:t>
              </a:r>
            </a:p>
            <a:p>
              <a:pPr marL="354330" indent="-354330" defTabSz="1133856">
                <a:spcAft>
                  <a:spcPts val="600"/>
                </a:spcAft>
                <a:buClr>
                  <a:schemeClr val="accent4"/>
                </a:buClr>
                <a:buSzPct val="125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Order Payment Type Place (&amp; Time)</a:t>
              </a:r>
            </a:p>
            <a:p>
              <a:pPr marL="354330" indent="-354330" defTabSz="1133856">
                <a:spcAft>
                  <a:spcPts val="600"/>
                </a:spcAft>
                <a:buClr>
                  <a:schemeClr val="accent4"/>
                </a:buClr>
                <a:buSzPct val="125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Week-of-the year– seasonality</a:t>
              </a:r>
            </a:p>
            <a:p>
              <a:pPr marL="354330" indent="-354330" defTabSz="1133856">
                <a:spcAft>
                  <a:spcPts val="600"/>
                </a:spcAft>
                <a:buClr>
                  <a:schemeClr val="accent4"/>
                </a:buClr>
                <a:buSzPct val="125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Holiday/Events-Sale calendar </a:t>
              </a:r>
              <a:endParaRPr sz="1125">
                <a:solidFill>
                  <a:schemeClr val="tx2"/>
                </a:solidFill>
              </a:endParaRPr>
            </a:p>
          </p:txBody>
        </p:sp>
        <p:sp>
          <p:nvSpPr>
            <p:cNvPr id="1330" name="Place"/>
            <p:cNvSpPr/>
            <p:nvPr/>
          </p:nvSpPr>
          <p:spPr>
            <a:xfrm>
              <a:off x="9552845" y="5943256"/>
              <a:ext cx="1000449" cy="33176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lgn="l">
                <a:defRPr sz="1800" b="0">
                  <a:solidFill>
                    <a:srgbClr val="2D3640"/>
                  </a:solidFill>
                  <a:latin typeface="Barlow SemiBold"/>
                  <a:ea typeface="Barlow SemiBold"/>
                  <a:cs typeface="Barlow SemiBold"/>
                  <a:sym typeface="Barlow SemiBold"/>
                </a:defRPr>
              </a:lvl1pPr>
            </a:lstStyle>
            <a:p>
              <a:pPr defTabSz="1133856">
                <a:spcAft>
                  <a:spcPts val="600"/>
                </a:spcAft>
              </a:pPr>
              <a:r>
                <a:rPr sz="1570" b="0" kern="1200">
                  <a:solidFill>
                    <a:schemeClr val="tx1"/>
                  </a:solidFill>
                  <a:latin typeface="Barlow SemiBold"/>
                  <a:ea typeface="Barlow SemiBold"/>
                  <a:cs typeface="Barlow SemiBold"/>
                  <a:sym typeface="Barlow SemiBold"/>
                </a:rPr>
                <a:t>Place</a:t>
              </a:r>
              <a:endParaRPr sz="1266">
                <a:solidFill>
                  <a:schemeClr val="tx1"/>
                </a:solidFill>
              </a:endParaRPr>
            </a:p>
          </p:txBody>
        </p:sp>
        <p:sp>
          <p:nvSpPr>
            <p:cNvPr id="1332" name="Quality…"/>
            <p:cNvSpPr/>
            <p:nvPr/>
          </p:nvSpPr>
          <p:spPr>
            <a:xfrm>
              <a:off x="1193468" y="2391676"/>
              <a:ext cx="2534374" cy="158675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p>
              <a:pPr marL="354330" indent="-354330" defTabSz="1133856">
                <a:spcAft>
                  <a:spcPts val="600"/>
                </a:spcAft>
                <a:buClr>
                  <a:schemeClr val="accent1"/>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 of units sold</a:t>
              </a:r>
            </a:p>
            <a:p>
              <a:pPr marL="354330" indent="-354330" defTabSz="1133856">
                <a:spcAft>
                  <a:spcPts val="600"/>
                </a:spcAft>
                <a:buClr>
                  <a:schemeClr val="accent1"/>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Delivery days and SLAs</a:t>
              </a:r>
            </a:p>
            <a:p>
              <a:pPr marL="354330" indent="-354330" defTabSz="1133856">
                <a:spcAft>
                  <a:spcPts val="600"/>
                </a:spcAft>
                <a:buClr>
                  <a:schemeClr val="accent1"/>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US" sz="1736" kern="1200">
                  <a:solidFill>
                    <a:srgbClr val="51555E"/>
                  </a:solidFill>
                  <a:latin typeface="Barlow Medium"/>
                  <a:ea typeface="+mn-ea"/>
                  <a:cs typeface="+mn-cs"/>
                  <a:sym typeface="Barlow Medium"/>
                </a:rPr>
                <a:t>Categories/sub categories</a:t>
              </a:r>
              <a:endParaRPr sz="1125">
                <a:solidFill>
                  <a:schemeClr val="tx2"/>
                </a:solidFill>
              </a:endParaRPr>
            </a:p>
          </p:txBody>
        </p:sp>
        <p:sp>
          <p:nvSpPr>
            <p:cNvPr id="1333" name="Product"/>
            <p:cNvSpPr/>
            <p:nvPr/>
          </p:nvSpPr>
          <p:spPr>
            <a:xfrm>
              <a:off x="1193468" y="2077485"/>
              <a:ext cx="1000449" cy="33176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lgn="l">
                <a:defRPr sz="1800" b="0">
                  <a:solidFill>
                    <a:srgbClr val="2D3640"/>
                  </a:solidFill>
                  <a:latin typeface="Barlow SemiBold"/>
                  <a:ea typeface="Barlow SemiBold"/>
                  <a:cs typeface="Barlow SemiBold"/>
                  <a:sym typeface="Barlow SemiBold"/>
                </a:defRPr>
              </a:lvl1pPr>
            </a:lstStyle>
            <a:p>
              <a:pPr defTabSz="1133856">
                <a:spcAft>
                  <a:spcPts val="600"/>
                </a:spcAft>
              </a:pPr>
              <a:r>
                <a:rPr sz="1570" b="0" kern="1200">
                  <a:solidFill>
                    <a:schemeClr val="tx1"/>
                  </a:solidFill>
                  <a:latin typeface="Barlow SemiBold"/>
                  <a:ea typeface="Barlow SemiBold"/>
                  <a:cs typeface="Barlow SemiBold"/>
                  <a:sym typeface="Barlow SemiBold"/>
                </a:rPr>
                <a:t>Product</a:t>
              </a:r>
              <a:endParaRPr sz="1266">
                <a:solidFill>
                  <a:schemeClr val="tx1"/>
                </a:solidFill>
              </a:endParaRPr>
            </a:p>
          </p:txBody>
        </p:sp>
        <p:sp>
          <p:nvSpPr>
            <p:cNvPr id="1336" name="Strategy…"/>
            <p:cNvSpPr/>
            <p:nvPr/>
          </p:nvSpPr>
          <p:spPr>
            <a:xfrm>
              <a:off x="1193468" y="6257446"/>
              <a:ext cx="1496129" cy="97394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p>
              <a:pPr marL="354330" indent="-354330" defTabSz="1133856">
                <a:spcAft>
                  <a:spcPts val="600"/>
                </a:spcAft>
                <a:buClr>
                  <a:schemeClr val="accent3"/>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CA" sz="1736" kern="1200" err="1">
                  <a:solidFill>
                    <a:srgbClr val="51555E"/>
                  </a:solidFill>
                  <a:latin typeface="Barlow Medium"/>
                  <a:ea typeface="+mn-ea"/>
                  <a:cs typeface="+mn-cs"/>
                  <a:sym typeface="Barlow Medium"/>
                </a:rPr>
                <a:t>Gmv</a:t>
              </a:r>
              <a:endParaRPr lang="en-CA" sz="1736" kern="1200">
                <a:solidFill>
                  <a:srgbClr val="51555E"/>
                </a:solidFill>
                <a:latin typeface="Barlow Medium"/>
                <a:ea typeface="+mn-ea"/>
                <a:cs typeface="+mn-cs"/>
                <a:sym typeface="Barlow Medium"/>
              </a:endParaRPr>
            </a:p>
            <a:p>
              <a:pPr marL="354330" indent="-354330" defTabSz="1133856">
                <a:spcAft>
                  <a:spcPts val="600"/>
                </a:spcAft>
                <a:buClr>
                  <a:schemeClr val="accent3"/>
                </a:buClr>
                <a:buSzPct val="100000"/>
                <a:buFont typeface="Arial" panose="020B0604020202020204" pitchFamily="34" charset="0"/>
                <a:buChar char="•"/>
                <a:defRPr sz="1600" b="0">
                  <a:solidFill>
                    <a:srgbClr val="8C8F98"/>
                  </a:solidFill>
                  <a:latin typeface="Barlow Medium"/>
                  <a:ea typeface="Barlow Medium"/>
                  <a:cs typeface="Barlow Medium"/>
                  <a:sym typeface="Barlow Medium"/>
                </a:defRPr>
              </a:pPr>
              <a:r>
                <a:rPr lang="en-CA" sz="1736" kern="1200">
                  <a:solidFill>
                    <a:srgbClr val="51555E"/>
                  </a:solidFill>
                  <a:latin typeface="Barlow Medium"/>
                  <a:ea typeface="+mn-ea"/>
                  <a:cs typeface="+mn-cs"/>
                  <a:sym typeface="Barlow Medium"/>
                </a:rPr>
                <a:t>Product </a:t>
              </a:r>
              <a:r>
                <a:rPr lang="en-CA" sz="1736" kern="1200" err="1">
                  <a:solidFill>
                    <a:srgbClr val="51555E"/>
                  </a:solidFill>
                  <a:latin typeface="Barlow Medium"/>
                  <a:ea typeface="+mn-ea"/>
                  <a:cs typeface="+mn-cs"/>
                  <a:sym typeface="Barlow Medium"/>
                </a:rPr>
                <a:t>mrp</a:t>
              </a:r>
              <a:endParaRPr sz="1125">
                <a:solidFill>
                  <a:schemeClr val="tx2"/>
                </a:solidFill>
              </a:endParaRPr>
            </a:p>
          </p:txBody>
        </p:sp>
        <p:sp>
          <p:nvSpPr>
            <p:cNvPr id="1337" name="Price"/>
            <p:cNvSpPr/>
            <p:nvPr/>
          </p:nvSpPr>
          <p:spPr>
            <a:xfrm>
              <a:off x="1193468" y="5943256"/>
              <a:ext cx="1000449" cy="33176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lgn="l">
                <a:defRPr sz="1800" b="0">
                  <a:solidFill>
                    <a:srgbClr val="2D3640"/>
                  </a:solidFill>
                  <a:latin typeface="Barlow SemiBold"/>
                  <a:ea typeface="Barlow SemiBold"/>
                  <a:cs typeface="Barlow SemiBold"/>
                  <a:sym typeface="Barlow SemiBold"/>
                </a:defRPr>
              </a:lvl1pPr>
            </a:lstStyle>
            <a:p>
              <a:pPr defTabSz="1133856">
                <a:spcAft>
                  <a:spcPts val="600"/>
                </a:spcAft>
              </a:pPr>
              <a:r>
                <a:rPr sz="1570" b="0" kern="1200">
                  <a:solidFill>
                    <a:schemeClr val="tx1"/>
                  </a:solidFill>
                  <a:latin typeface="Barlow SemiBold"/>
                  <a:ea typeface="Barlow SemiBold"/>
                  <a:cs typeface="Barlow SemiBold"/>
                  <a:sym typeface="Barlow SemiBold"/>
                </a:rPr>
                <a:t>Price</a:t>
              </a:r>
              <a:endParaRPr sz="1266">
                <a:solidFill>
                  <a:schemeClr val="tx1"/>
                </a:solidFill>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4631" y="470916"/>
            <a:ext cx="4380230" cy="5892165"/>
          </a:xfrm>
          <a:custGeom>
            <a:avLst/>
            <a:gdLst/>
            <a:ahLst/>
            <a:cxnLst/>
            <a:rect l="l" t="t" r="r" b="b"/>
            <a:pathLst>
              <a:path w="4380230" h="5892165">
                <a:moveTo>
                  <a:pt x="4156709" y="0"/>
                </a:moveTo>
                <a:lnTo>
                  <a:pt x="0" y="0"/>
                </a:lnTo>
                <a:lnTo>
                  <a:pt x="0" y="5891784"/>
                </a:lnTo>
                <a:lnTo>
                  <a:pt x="4158106" y="5891784"/>
                </a:lnTo>
                <a:lnTo>
                  <a:pt x="4165473" y="5844146"/>
                </a:lnTo>
                <a:lnTo>
                  <a:pt x="4176776" y="5767870"/>
                </a:lnTo>
                <a:lnTo>
                  <a:pt x="4202938" y="5569331"/>
                </a:lnTo>
                <a:lnTo>
                  <a:pt x="4218051" y="5450078"/>
                </a:lnTo>
                <a:lnTo>
                  <a:pt x="4233799" y="5315686"/>
                </a:lnTo>
                <a:lnTo>
                  <a:pt x="4250690" y="5169204"/>
                </a:lnTo>
                <a:lnTo>
                  <a:pt x="4267454" y="5010023"/>
                </a:lnTo>
                <a:lnTo>
                  <a:pt x="4284472" y="4840478"/>
                </a:lnTo>
                <a:lnTo>
                  <a:pt x="4300347" y="4657725"/>
                </a:lnTo>
                <a:lnTo>
                  <a:pt x="4315587" y="4466463"/>
                </a:lnTo>
                <a:lnTo>
                  <a:pt x="4329303" y="4264279"/>
                </a:lnTo>
                <a:lnTo>
                  <a:pt x="4342510" y="4053586"/>
                </a:lnTo>
                <a:lnTo>
                  <a:pt x="4354830" y="3833876"/>
                </a:lnTo>
                <a:lnTo>
                  <a:pt x="4359275" y="3721227"/>
                </a:lnTo>
                <a:lnTo>
                  <a:pt x="4364101" y="3606165"/>
                </a:lnTo>
                <a:lnTo>
                  <a:pt x="4368673" y="3489452"/>
                </a:lnTo>
                <a:lnTo>
                  <a:pt x="4371721" y="3371977"/>
                </a:lnTo>
                <a:lnTo>
                  <a:pt x="4377182" y="3131058"/>
                </a:lnTo>
                <a:lnTo>
                  <a:pt x="4379087" y="3007614"/>
                </a:lnTo>
                <a:lnTo>
                  <a:pt x="4379087" y="2882900"/>
                </a:lnTo>
                <a:lnTo>
                  <a:pt x="4379976" y="2756916"/>
                </a:lnTo>
                <a:lnTo>
                  <a:pt x="4379087" y="2629789"/>
                </a:lnTo>
                <a:lnTo>
                  <a:pt x="4375404" y="2371979"/>
                </a:lnTo>
                <a:lnTo>
                  <a:pt x="4367783" y="2109216"/>
                </a:lnTo>
                <a:lnTo>
                  <a:pt x="4363212" y="1977263"/>
                </a:lnTo>
                <a:lnTo>
                  <a:pt x="4356734" y="1844039"/>
                </a:lnTo>
                <a:lnTo>
                  <a:pt x="4349115" y="1709674"/>
                </a:lnTo>
                <a:lnTo>
                  <a:pt x="4341749" y="1574673"/>
                </a:lnTo>
                <a:lnTo>
                  <a:pt x="4332351" y="1439799"/>
                </a:lnTo>
                <a:lnTo>
                  <a:pt x="4309745" y="1167892"/>
                </a:lnTo>
                <a:lnTo>
                  <a:pt x="4296664" y="1030478"/>
                </a:lnTo>
                <a:lnTo>
                  <a:pt x="4282440" y="892556"/>
                </a:lnTo>
                <a:lnTo>
                  <a:pt x="4267454" y="756285"/>
                </a:lnTo>
                <a:lnTo>
                  <a:pt x="4249801" y="618236"/>
                </a:lnTo>
                <a:lnTo>
                  <a:pt x="4212335" y="342900"/>
                </a:lnTo>
                <a:lnTo>
                  <a:pt x="4190619" y="205486"/>
                </a:lnTo>
                <a:lnTo>
                  <a:pt x="4168267" y="68707"/>
                </a:lnTo>
                <a:lnTo>
                  <a:pt x="4156709" y="0"/>
                </a:lnTo>
                <a:close/>
              </a:path>
            </a:pathLst>
          </a:custGeom>
          <a:solidFill>
            <a:srgbClr val="404040"/>
          </a:solidFill>
        </p:spPr>
        <p:txBody>
          <a:bodyPr wrap="square" lIns="0" tIns="0" rIns="0" bIns="0" rtlCol="0"/>
          <a:lstStyle/>
          <a:p>
            <a:endParaRPr/>
          </a:p>
        </p:txBody>
      </p:sp>
      <p:sp>
        <p:nvSpPr>
          <p:cNvPr id="3" name="object 3"/>
          <p:cNvSpPr txBox="1"/>
          <p:nvPr/>
        </p:nvSpPr>
        <p:spPr>
          <a:xfrm>
            <a:off x="1068425" y="2992627"/>
            <a:ext cx="2945765" cy="696595"/>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FFFFFF"/>
                </a:solidFill>
                <a:latin typeface="Calibri Light"/>
                <a:cs typeface="Calibri Light"/>
              </a:rPr>
              <a:t>Data</a:t>
            </a:r>
            <a:r>
              <a:rPr sz="4400" b="0" spc="-105" dirty="0">
                <a:solidFill>
                  <a:srgbClr val="FFFFFF"/>
                </a:solidFill>
                <a:latin typeface="Calibri Light"/>
                <a:cs typeface="Calibri Light"/>
              </a:rPr>
              <a:t> </a:t>
            </a:r>
            <a:r>
              <a:rPr sz="4400" b="0" spc="-10" dirty="0">
                <a:solidFill>
                  <a:srgbClr val="FFFFFF"/>
                </a:solidFill>
                <a:latin typeface="Calibri Light"/>
                <a:cs typeface="Calibri Light"/>
              </a:rPr>
              <a:t>Loading</a:t>
            </a:r>
            <a:endParaRPr sz="4400">
              <a:latin typeface="Calibri Light"/>
              <a:cs typeface="Calibri Light"/>
            </a:endParaRPr>
          </a:p>
        </p:txBody>
      </p:sp>
      <p:grpSp>
        <p:nvGrpSpPr>
          <p:cNvPr id="4" name="object 4"/>
          <p:cNvGrpSpPr/>
          <p:nvPr/>
        </p:nvGrpSpPr>
        <p:grpSpPr>
          <a:xfrm>
            <a:off x="5193791" y="473963"/>
            <a:ext cx="6513830" cy="1237615"/>
            <a:chOff x="5193791" y="473963"/>
            <a:chExt cx="6513830" cy="1237615"/>
          </a:xfrm>
        </p:grpSpPr>
        <p:sp>
          <p:nvSpPr>
            <p:cNvPr id="5" name="object 5"/>
            <p:cNvSpPr/>
            <p:nvPr/>
          </p:nvSpPr>
          <p:spPr>
            <a:xfrm>
              <a:off x="5193791" y="473963"/>
              <a:ext cx="6513830" cy="1237615"/>
            </a:xfrm>
            <a:custGeom>
              <a:avLst/>
              <a:gdLst/>
              <a:ahLst/>
              <a:cxnLst/>
              <a:rect l="l" t="t" r="r" b="b"/>
              <a:pathLst>
                <a:path w="6513830" h="1237614">
                  <a:moveTo>
                    <a:pt x="6389878" y="0"/>
                  </a:moveTo>
                  <a:lnTo>
                    <a:pt x="123698" y="0"/>
                  </a:lnTo>
                  <a:lnTo>
                    <a:pt x="75545" y="9719"/>
                  </a:lnTo>
                  <a:lnTo>
                    <a:pt x="36226" y="36226"/>
                  </a:lnTo>
                  <a:lnTo>
                    <a:pt x="9719" y="75545"/>
                  </a:lnTo>
                  <a:lnTo>
                    <a:pt x="0" y="123698"/>
                  </a:lnTo>
                  <a:lnTo>
                    <a:pt x="0" y="1113789"/>
                  </a:lnTo>
                  <a:lnTo>
                    <a:pt x="9719" y="1161942"/>
                  </a:lnTo>
                  <a:lnTo>
                    <a:pt x="36226" y="1201261"/>
                  </a:lnTo>
                  <a:lnTo>
                    <a:pt x="75545" y="1227768"/>
                  </a:lnTo>
                  <a:lnTo>
                    <a:pt x="123698" y="1237488"/>
                  </a:lnTo>
                  <a:lnTo>
                    <a:pt x="6389878" y="1237488"/>
                  </a:lnTo>
                  <a:lnTo>
                    <a:pt x="6438030" y="1227768"/>
                  </a:lnTo>
                  <a:lnTo>
                    <a:pt x="6477349" y="1201261"/>
                  </a:lnTo>
                  <a:lnTo>
                    <a:pt x="6503856" y="1161942"/>
                  </a:lnTo>
                  <a:lnTo>
                    <a:pt x="6513576" y="1113789"/>
                  </a:lnTo>
                  <a:lnTo>
                    <a:pt x="6513576" y="123698"/>
                  </a:lnTo>
                  <a:lnTo>
                    <a:pt x="6503856" y="75545"/>
                  </a:lnTo>
                  <a:lnTo>
                    <a:pt x="6477349" y="36226"/>
                  </a:lnTo>
                  <a:lnTo>
                    <a:pt x="6438030" y="9719"/>
                  </a:lnTo>
                  <a:lnTo>
                    <a:pt x="6389878" y="0"/>
                  </a:lnTo>
                  <a:close/>
                </a:path>
              </a:pathLst>
            </a:custGeom>
            <a:solidFill>
              <a:srgbClr val="EC7C30"/>
            </a:solidFill>
          </p:spPr>
          <p:txBody>
            <a:bodyPr wrap="square" lIns="0" tIns="0" rIns="0" bIns="0" rtlCol="0"/>
            <a:lstStyle/>
            <a:p>
              <a:endParaRPr/>
            </a:p>
          </p:txBody>
        </p:sp>
        <p:sp>
          <p:nvSpPr>
            <p:cNvPr id="6" name="object 6"/>
            <p:cNvSpPr/>
            <p:nvPr/>
          </p:nvSpPr>
          <p:spPr>
            <a:xfrm>
              <a:off x="5581477" y="863323"/>
              <a:ext cx="656590" cy="460375"/>
            </a:xfrm>
            <a:custGeom>
              <a:avLst/>
              <a:gdLst/>
              <a:ahLst/>
              <a:cxnLst/>
              <a:rect l="l" t="t" r="r" b="b"/>
              <a:pathLst>
                <a:path w="656589" h="460375">
                  <a:moveTo>
                    <a:pt x="598595" y="0"/>
                  </a:moveTo>
                  <a:lnTo>
                    <a:pt x="235035" y="343051"/>
                  </a:lnTo>
                  <a:lnTo>
                    <a:pt x="60356" y="164437"/>
                  </a:lnTo>
                  <a:lnTo>
                    <a:pt x="0" y="221849"/>
                  </a:lnTo>
                  <a:lnTo>
                    <a:pt x="232195" y="459994"/>
                  </a:lnTo>
                  <a:lnTo>
                    <a:pt x="293262" y="403292"/>
                  </a:lnTo>
                  <a:lnTo>
                    <a:pt x="656112" y="59537"/>
                  </a:lnTo>
                  <a:lnTo>
                    <a:pt x="598595"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6743445" y="572261"/>
            <a:ext cx="4532630" cy="974725"/>
          </a:xfrm>
          <a:prstGeom prst="rect">
            <a:avLst/>
          </a:prstGeom>
        </p:spPr>
        <p:txBody>
          <a:bodyPr vert="horz" wrap="square" lIns="0" tIns="40005" rIns="0" bIns="0" rtlCol="0">
            <a:spAutoFit/>
          </a:bodyPr>
          <a:lstStyle/>
          <a:p>
            <a:pPr marL="12700" marR="5080">
              <a:lnSpc>
                <a:spcPct val="91600"/>
              </a:lnSpc>
              <a:spcBef>
                <a:spcPts val="315"/>
              </a:spcBef>
            </a:pPr>
            <a:r>
              <a:rPr sz="2200" b="0" dirty="0">
                <a:solidFill>
                  <a:srgbClr val="FFFFFF"/>
                </a:solidFill>
                <a:latin typeface="Calibri"/>
                <a:cs typeface="Calibri"/>
              </a:rPr>
              <a:t>Data</a:t>
            </a:r>
            <a:r>
              <a:rPr sz="2200" b="0" spc="-60" dirty="0">
                <a:solidFill>
                  <a:srgbClr val="FFFFFF"/>
                </a:solidFill>
                <a:latin typeface="Calibri"/>
                <a:cs typeface="Calibri"/>
              </a:rPr>
              <a:t> </a:t>
            </a:r>
            <a:r>
              <a:rPr sz="2200" b="0" dirty="0">
                <a:solidFill>
                  <a:srgbClr val="FFFFFF"/>
                </a:solidFill>
                <a:latin typeface="Calibri"/>
                <a:cs typeface="Calibri"/>
              </a:rPr>
              <a:t>has</a:t>
            </a:r>
            <a:r>
              <a:rPr sz="2200" b="0" spc="-40" dirty="0">
                <a:solidFill>
                  <a:srgbClr val="FFFFFF"/>
                </a:solidFill>
                <a:latin typeface="Calibri"/>
                <a:cs typeface="Calibri"/>
              </a:rPr>
              <a:t> </a:t>
            </a:r>
            <a:r>
              <a:rPr sz="2200" b="0" dirty="0">
                <a:solidFill>
                  <a:srgbClr val="FFFFFF"/>
                </a:solidFill>
                <a:latin typeface="Calibri"/>
                <a:cs typeface="Calibri"/>
              </a:rPr>
              <a:t>been</a:t>
            </a:r>
            <a:r>
              <a:rPr sz="2200" b="0" spc="-55" dirty="0">
                <a:solidFill>
                  <a:srgbClr val="FFFFFF"/>
                </a:solidFill>
                <a:latin typeface="Calibri"/>
                <a:cs typeface="Calibri"/>
              </a:rPr>
              <a:t> </a:t>
            </a:r>
            <a:r>
              <a:rPr sz="2200" b="0" spc="-10" dirty="0">
                <a:solidFill>
                  <a:srgbClr val="FFFFFF"/>
                </a:solidFill>
                <a:latin typeface="Calibri"/>
                <a:cs typeface="Calibri"/>
              </a:rPr>
              <a:t>provided</a:t>
            </a:r>
            <a:r>
              <a:rPr sz="2200" b="0" spc="-50" dirty="0">
                <a:solidFill>
                  <a:srgbClr val="FFFFFF"/>
                </a:solidFill>
                <a:latin typeface="Calibri"/>
                <a:cs typeface="Calibri"/>
              </a:rPr>
              <a:t> </a:t>
            </a:r>
            <a:r>
              <a:rPr sz="2200" b="0" dirty="0">
                <a:solidFill>
                  <a:srgbClr val="FFFFFF"/>
                </a:solidFill>
                <a:latin typeface="Calibri"/>
                <a:cs typeface="Calibri"/>
              </a:rPr>
              <a:t>in</a:t>
            </a:r>
            <a:r>
              <a:rPr sz="2200" b="0" spc="-50" dirty="0">
                <a:solidFill>
                  <a:srgbClr val="FFFFFF"/>
                </a:solidFill>
                <a:latin typeface="Calibri"/>
                <a:cs typeface="Calibri"/>
              </a:rPr>
              <a:t> </a:t>
            </a:r>
            <a:r>
              <a:rPr sz="2200" b="0" dirty="0">
                <a:solidFill>
                  <a:srgbClr val="FFFFFF"/>
                </a:solidFill>
                <a:latin typeface="Calibri"/>
                <a:cs typeface="Calibri"/>
              </a:rPr>
              <a:t>the</a:t>
            </a:r>
            <a:r>
              <a:rPr sz="2200" b="0" spc="-50" dirty="0">
                <a:solidFill>
                  <a:srgbClr val="FFFFFF"/>
                </a:solidFill>
                <a:latin typeface="Calibri"/>
                <a:cs typeface="Calibri"/>
              </a:rPr>
              <a:t> </a:t>
            </a:r>
            <a:r>
              <a:rPr sz="2200" b="0" spc="-10" dirty="0">
                <a:solidFill>
                  <a:srgbClr val="FFFFFF"/>
                </a:solidFill>
                <a:latin typeface="Calibri"/>
                <a:cs typeface="Calibri"/>
              </a:rPr>
              <a:t>following </a:t>
            </a:r>
            <a:r>
              <a:rPr sz="2200" b="0" dirty="0">
                <a:solidFill>
                  <a:srgbClr val="FFFFFF"/>
                </a:solidFill>
                <a:latin typeface="Calibri"/>
                <a:cs typeface="Calibri"/>
              </a:rPr>
              <a:t>files</a:t>
            </a:r>
            <a:r>
              <a:rPr sz="2200" b="0" spc="-60" dirty="0">
                <a:solidFill>
                  <a:srgbClr val="FFFFFF"/>
                </a:solidFill>
                <a:latin typeface="Calibri"/>
                <a:cs typeface="Calibri"/>
              </a:rPr>
              <a:t> </a:t>
            </a:r>
            <a:r>
              <a:rPr sz="2200" b="0" dirty="0">
                <a:solidFill>
                  <a:srgbClr val="FFFFFF"/>
                </a:solidFill>
                <a:latin typeface="Calibri"/>
                <a:cs typeface="Calibri"/>
              </a:rPr>
              <a:t>which</a:t>
            </a:r>
            <a:r>
              <a:rPr sz="2200" b="0" spc="-40" dirty="0">
                <a:solidFill>
                  <a:srgbClr val="FFFFFF"/>
                </a:solidFill>
                <a:latin typeface="Calibri"/>
                <a:cs typeface="Calibri"/>
              </a:rPr>
              <a:t> </a:t>
            </a:r>
            <a:r>
              <a:rPr sz="2200" b="0" dirty="0">
                <a:solidFill>
                  <a:srgbClr val="FFFFFF"/>
                </a:solidFill>
                <a:latin typeface="Calibri"/>
                <a:cs typeface="Calibri"/>
              </a:rPr>
              <a:t>has</a:t>
            </a:r>
            <a:r>
              <a:rPr sz="2200" b="0" spc="-45" dirty="0">
                <a:solidFill>
                  <a:srgbClr val="FFFFFF"/>
                </a:solidFill>
                <a:latin typeface="Calibri"/>
                <a:cs typeface="Calibri"/>
              </a:rPr>
              <a:t> </a:t>
            </a:r>
            <a:r>
              <a:rPr sz="2200" b="0" dirty="0">
                <a:solidFill>
                  <a:srgbClr val="FFFFFF"/>
                </a:solidFill>
                <a:latin typeface="Calibri"/>
                <a:cs typeface="Calibri"/>
              </a:rPr>
              <a:t>been</a:t>
            </a:r>
            <a:r>
              <a:rPr sz="2200" b="0" spc="-55" dirty="0">
                <a:solidFill>
                  <a:srgbClr val="FFFFFF"/>
                </a:solidFill>
                <a:latin typeface="Calibri"/>
                <a:cs typeface="Calibri"/>
              </a:rPr>
              <a:t> </a:t>
            </a:r>
            <a:r>
              <a:rPr sz="2200" b="0" dirty="0">
                <a:solidFill>
                  <a:srgbClr val="FFFFFF"/>
                </a:solidFill>
                <a:latin typeface="Calibri"/>
                <a:cs typeface="Calibri"/>
              </a:rPr>
              <a:t>uploaded</a:t>
            </a:r>
            <a:r>
              <a:rPr sz="2200" b="0" spc="-45" dirty="0">
                <a:solidFill>
                  <a:srgbClr val="FFFFFF"/>
                </a:solidFill>
                <a:latin typeface="Calibri"/>
                <a:cs typeface="Calibri"/>
              </a:rPr>
              <a:t> </a:t>
            </a:r>
            <a:r>
              <a:rPr sz="2200" b="0" dirty="0">
                <a:solidFill>
                  <a:srgbClr val="FFFFFF"/>
                </a:solidFill>
                <a:latin typeface="Calibri"/>
                <a:cs typeface="Calibri"/>
              </a:rPr>
              <a:t>in</a:t>
            </a:r>
            <a:r>
              <a:rPr sz="2200" b="0" spc="-50" dirty="0">
                <a:solidFill>
                  <a:srgbClr val="FFFFFF"/>
                </a:solidFill>
                <a:latin typeface="Calibri"/>
                <a:cs typeface="Calibri"/>
              </a:rPr>
              <a:t> </a:t>
            </a:r>
            <a:r>
              <a:rPr sz="2200" b="0" dirty="0">
                <a:solidFill>
                  <a:srgbClr val="FFFFFF"/>
                </a:solidFill>
                <a:latin typeface="Calibri"/>
                <a:cs typeface="Calibri"/>
              </a:rPr>
              <a:t>the</a:t>
            </a:r>
            <a:r>
              <a:rPr sz="2200" b="0" spc="-50" dirty="0">
                <a:solidFill>
                  <a:srgbClr val="FFFFFF"/>
                </a:solidFill>
                <a:latin typeface="Calibri"/>
                <a:cs typeface="Calibri"/>
              </a:rPr>
              <a:t> </a:t>
            </a:r>
            <a:r>
              <a:rPr sz="2200" b="0" dirty="0">
                <a:solidFill>
                  <a:srgbClr val="FFFFFF"/>
                </a:solidFill>
                <a:latin typeface="Calibri"/>
                <a:cs typeface="Calibri"/>
              </a:rPr>
              <a:t>project</a:t>
            </a:r>
            <a:r>
              <a:rPr sz="2200" b="0" spc="-105" dirty="0">
                <a:solidFill>
                  <a:srgbClr val="FFFFFF"/>
                </a:solidFill>
                <a:latin typeface="Calibri"/>
                <a:cs typeface="Calibri"/>
              </a:rPr>
              <a:t> </a:t>
            </a:r>
            <a:r>
              <a:rPr sz="2200" b="0" dirty="0">
                <a:solidFill>
                  <a:srgbClr val="FFFFFF"/>
                </a:solidFill>
                <a:latin typeface="Calibri"/>
                <a:cs typeface="Calibri"/>
              </a:rPr>
              <a:t>for</a:t>
            </a:r>
            <a:r>
              <a:rPr sz="2200" b="0" spc="-90" dirty="0">
                <a:solidFill>
                  <a:srgbClr val="FFFFFF"/>
                </a:solidFill>
                <a:latin typeface="Calibri"/>
                <a:cs typeface="Calibri"/>
              </a:rPr>
              <a:t> </a:t>
            </a:r>
            <a:r>
              <a:rPr sz="2200" b="0" spc="-10" dirty="0">
                <a:solidFill>
                  <a:srgbClr val="FFFFFF"/>
                </a:solidFill>
                <a:latin typeface="Calibri"/>
                <a:cs typeface="Calibri"/>
              </a:rPr>
              <a:t>analytics.</a:t>
            </a:r>
            <a:endParaRPr sz="2200" dirty="0">
              <a:latin typeface="Calibri"/>
              <a:cs typeface="Calibri"/>
            </a:endParaRPr>
          </a:p>
        </p:txBody>
      </p:sp>
      <p:grpSp>
        <p:nvGrpSpPr>
          <p:cNvPr id="8" name="object 8"/>
          <p:cNvGrpSpPr/>
          <p:nvPr/>
        </p:nvGrpSpPr>
        <p:grpSpPr>
          <a:xfrm>
            <a:off x="5193791" y="2020823"/>
            <a:ext cx="6513830" cy="1237615"/>
            <a:chOff x="5193791" y="2020823"/>
            <a:chExt cx="6513830" cy="1237615"/>
          </a:xfrm>
        </p:grpSpPr>
        <p:sp>
          <p:nvSpPr>
            <p:cNvPr id="9" name="object 9"/>
            <p:cNvSpPr/>
            <p:nvPr/>
          </p:nvSpPr>
          <p:spPr>
            <a:xfrm>
              <a:off x="5193791" y="2020823"/>
              <a:ext cx="6513830" cy="1237615"/>
            </a:xfrm>
            <a:custGeom>
              <a:avLst/>
              <a:gdLst/>
              <a:ahLst/>
              <a:cxnLst/>
              <a:rect l="l" t="t" r="r" b="b"/>
              <a:pathLst>
                <a:path w="6513830" h="1237614">
                  <a:moveTo>
                    <a:pt x="6389878" y="0"/>
                  </a:moveTo>
                  <a:lnTo>
                    <a:pt x="123698" y="0"/>
                  </a:lnTo>
                  <a:lnTo>
                    <a:pt x="75545" y="9719"/>
                  </a:lnTo>
                  <a:lnTo>
                    <a:pt x="36226" y="36226"/>
                  </a:lnTo>
                  <a:lnTo>
                    <a:pt x="9719" y="75545"/>
                  </a:lnTo>
                  <a:lnTo>
                    <a:pt x="0" y="123698"/>
                  </a:lnTo>
                  <a:lnTo>
                    <a:pt x="0" y="1113789"/>
                  </a:lnTo>
                  <a:lnTo>
                    <a:pt x="9719" y="1161942"/>
                  </a:lnTo>
                  <a:lnTo>
                    <a:pt x="36226" y="1201261"/>
                  </a:lnTo>
                  <a:lnTo>
                    <a:pt x="75545" y="1227768"/>
                  </a:lnTo>
                  <a:lnTo>
                    <a:pt x="123698" y="1237488"/>
                  </a:lnTo>
                  <a:lnTo>
                    <a:pt x="6389878" y="1237488"/>
                  </a:lnTo>
                  <a:lnTo>
                    <a:pt x="6438030" y="1227768"/>
                  </a:lnTo>
                  <a:lnTo>
                    <a:pt x="6477349" y="1201261"/>
                  </a:lnTo>
                  <a:lnTo>
                    <a:pt x="6503856" y="1161942"/>
                  </a:lnTo>
                  <a:lnTo>
                    <a:pt x="6513576" y="1113789"/>
                  </a:lnTo>
                  <a:lnTo>
                    <a:pt x="6513576" y="123698"/>
                  </a:lnTo>
                  <a:lnTo>
                    <a:pt x="6503856" y="75545"/>
                  </a:lnTo>
                  <a:lnTo>
                    <a:pt x="6477349" y="36226"/>
                  </a:lnTo>
                  <a:lnTo>
                    <a:pt x="6438030" y="9719"/>
                  </a:lnTo>
                  <a:lnTo>
                    <a:pt x="6389878" y="0"/>
                  </a:lnTo>
                  <a:close/>
                </a:path>
              </a:pathLst>
            </a:custGeom>
            <a:solidFill>
              <a:srgbClr val="A4A4A4"/>
            </a:solidFill>
          </p:spPr>
          <p:txBody>
            <a:bodyPr wrap="square" lIns="0" tIns="0" rIns="0" bIns="0" rtlCol="0"/>
            <a:lstStyle/>
            <a:p>
              <a:endParaRPr/>
            </a:p>
          </p:txBody>
        </p:sp>
        <p:sp>
          <p:nvSpPr>
            <p:cNvPr id="10" name="object 10"/>
            <p:cNvSpPr/>
            <p:nvPr/>
          </p:nvSpPr>
          <p:spPr>
            <a:xfrm>
              <a:off x="5761837" y="2398949"/>
              <a:ext cx="295910" cy="482600"/>
            </a:xfrm>
            <a:custGeom>
              <a:avLst/>
              <a:gdLst/>
              <a:ahLst/>
              <a:cxnLst/>
              <a:rect l="l" t="t" r="r" b="b"/>
              <a:pathLst>
                <a:path w="295910" h="482600">
                  <a:moveTo>
                    <a:pt x="147696" y="0"/>
                  </a:moveTo>
                  <a:lnTo>
                    <a:pt x="78286" y="17188"/>
                  </a:lnTo>
                  <a:lnTo>
                    <a:pt x="24852" y="65208"/>
                  </a:lnTo>
                  <a:lnTo>
                    <a:pt x="0" y="132188"/>
                  </a:lnTo>
                  <a:lnTo>
                    <a:pt x="288" y="168070"/>
                  </a:lnTo>
                  <a:lnTo>
                    <a:pt x="9231" y="203420"/>
                  </a:lnTo>
                  <a:lnTo>
                    <a:pt x="76688" y="352265"/>
                  </a:lnTo>
                  <a:lnTo>
                    <a:pt x="134914" y="474176"/>
                  </a:lnTo>
                  <a:lnTo>
                    <a:pt x="137045" y="479137"/>
                  </a:lnTo>
                  <a:lnTo>
                    <a:pt x="142015" y="481972"/>
                  </a:lnTo>
                  <a:lnTo>
                    <a:pt x="153376" y="481972"/>
                  </a:lnTo>
                  <a:lnTo>
                    <a:pt x="158347" y="479137"/>
                  </a:lnTo>
                  <a:lnTo>
                    <a:pt x="160477" y="474176"/>
                  </a:lnTo>
                  <a:lnTo>
                    <a:pt x="218704" y="352265"/>
                  </a:lnTo>
                  <a:lnTo>
                    <a:pt x="281985" y="212635"/>
                  </a:lnTo>
                  <a:lnTo>
                    <a:pt x="147696" y="212635"/>
                  </a:lnTo>
                  <a:lnTo>
                    <a:pt x="122732" y="207651"/>
                  </a:lnTo>
                  <a:lnTo>
                    <a:pt x="102428" y="194029"/>
                  </a:lnTo>
                  <a:lnTo>
                    <a:pt x="88781" y="173762"/>
                  </a:lnTo>
                  <a:lnTo>
                    <a:pt x="83789" y="148844"/>
                  </a:lnTo>
                  <a:lnTo>
                    <a:pt x="88781" y="123926"/>
                  </a:lnTo>
                  <a:lnTo>
                    <a:pt x="102428" y="103659"/>
                  </a:lnTo>
                  <a:lnTo>
                    <a:pt x="122732" y="90037"/>
                  </a:lnTo>
                  <a:lnTo>
                    <a:pt x="147696" y="85054"/>
                  </a:lnTo>
                  <a:lnTo>
                    <a:pt x="280795" y="85054"/>
                  </a:lnTo>
                  <a:lnTo>
                    <a:pt x="270539" y="65208"/>
                  </a:lnTo>
                  <a:lnTo>
                    <a:pt x="246552" y="37676"/>
                  </a:lnTo>
                  <a:lnTo>
                    <a:pt x="217106" y="17188"/>
                  </a:lnTo>
                  <a:lnTo>
                    <a:pt x="183666" y="4407"/>
                  </a:lnTo>
                  <a:lnTo>
                    <a:pt x="147696" y="0"/>
                  </a:lnTo>
                  <a:close/>
                </a:path>
                <a:path w="295910" h="482600">
                  <a:moveTo>
                    <a:pt x="280795" y="85054"/>
                  </a:moveTo>
                  <a:lnTo>
                    <a:pt x="147696" y="85054"/>
                  </a:lnTo>
                  <a:lnTo>
                    <a:pt x="172659" y="90037"/>
                  </a:lnTo>
                  <a:lnTo>
                    <a:pt x="192963" y="103659"/>
                  </a:lnTo>
                  <a:lnTo>
                    <a:pt x="206610" y="123926"/>
                  </a:lnTo>
                  <a:lnTo>
                    <a:pt x="211603" y="148844"/>
                  </a:lnTo>
                  <a:lnTo>
                    <a:pt x="206610" y="173762"/>
                  </a:lnTo>
                  <a:lnTo>
                    <a:pt x="192963" y="194029"/>
                  </a:lnTo>
                  <a:lnTo>
                    <a:pt x="172659" y="207651"/>
                  </a:lnTo>
                  <a:lnTo>
                    <a:pt x="147696" y="212635"/>
                  </a:lnTo>
                  <a:lnTo>
                    <a:pt x="281985" y="212635"/>
                  </a:lnTo>
                  <a:lnTo>
                    <a:pt x="286161" y="203420"/>
                  </a:lnTo>
                  <a:lnTo>
                    <a:pt x="295103" y="168070"/>
                  </a:lnTo>
                  <a:lnTo>
                    <a:pt x="295392" y="132188"/>
                  </a:lnTo>
                  <a:lnTo>
                    <a:pt x="287159" y="97369"/>
                  </a:lnTo>
                  <a:lnTo>
                    <a:pt x="280795" y="85054"/>
                  </a:lnTo>
                  <a:close/>
                </a:path>
              </a:pathLst>
            </a:custGeom>
            <a:solidFill>
              <a:srgbClr val="FFFFFF"/>
            </a:solidFill>
          </p:spPr>
          <p:txBody>
            <a:bodyPr wrap="square" lIns="0" tIns="0" rIns="0" bIns="0" rtlCol="0"/>
            <a:lstStyle/>
            <a:p>
              <a:endParaRPr/>
            </a:p>
          </p:txBody>
        </p:sp>
      </p:grpSp>
      <p:sp>
        <p:nvSpPr>
          <p:cNvPr id="11" name="object 11"/>
          <p:cNvSpPr txBox="1"/>
          <p:nvPr/>
        </p:nvSpPr>
        <p:spPr>
          <a:xfrm>
            <a:off x="6743445" y="2427223"/>
            <a:ext cx="2827020"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FFFFFF"/>
                </a:solidFill>
                <a:latin typeface="Calibri"/>
                <a:cs typeface="Calibri"/>
              </a:rPr>
              <a:t>ConsumerElectronics.csv</a:t>
            </a:r>
            <a:endParaRPr sz="2200">
              <a:latin typeface="Calibri"/>
              <a:cs typeface="Calibri"/>
            </a:endParaRPr>
          </a:p>
        </p:txBody>
      </p:sp>
      <p:grpSp>
        <p:nvGrpSpPr>
          <p:cNvPr id="12" name="object 12"/>
          <p:cNvGrpSpPr/>
          <p:nvPr/>
        </p:nvGrpSpPr>
        <p:grpSpPr>
          <a:xfrm>
            <a:off x="5193791" y="3567684"/>
            <a:ext cx="6513830" cy="1239520"/>
            <a:chOff x="5193791" y="3567684"/>
            <a:chExt cx="6513830" cy="1239520"/>
          </a:xfrm>
        </p:grpSpPr>
        <p:sp>
          <p:nvSpPr>
            <p:cNvPr id="13" name="object 13"/>
            <p:cNvSpPr/>
            <p:nvPr/>
          </p:nvSpPr>
          <p:spPr>
            <a:xfrm>
              <a:off x="5193791" y="3567684"/>
              <a:ext cx="6513830" cy="1239520"/>
            </a:xfrm>
            <a:custGeom>
              <a:avLst/>
              <a:gdLst/>
              <a:ahLst/>
              <a:cxnLst/>
              <a:rect l="l" t="t" r="r" b="b"/>
              <a:pathLst>
                <a:path w="6513830" h="1239520">
                  <a:moveTo>
                    <a:pt x="6389624" y="0"/>
                  </a:moveTo>
                  <a:lnTo>
                    <a:pt x="123952" y="0"/>
                  </a:lnTo>
                  <a:lnTo>
                    <a:pt x="75705" y="9741"/>
                  </a:lnTo>
                  <a:lnTo>
                    <a:pt x="36306" y="36306"/>
                  </a:lnTo>
                  <a:lnTo>
                    <a:pt x="9741" y="75705"/>
                  </a:lnTo>
                  <a:lnTo>
                    <a:pt x="0" y="123951"/>
                  </a:lnTo>
                  <a:lnTo>
                    <a:pt x="0" y="1115059"/>
                  </a:lnTo>
                  <a:lnTo>
                    <a:pt x="9741" y="1163306"/>
                  </a:lnTo>
                  <a:lnTo>
                    <a:pt x="36306" y="1202705"/>
                  </a:lnTo>
                  <a:lnTo>
                    <a:pt x="75705" y="1229270"/>
                  </a:lnTo>
                  <a:lnTo>
                    <a:pt x="123952" y="1239011"/>
                  </a:lnTo>
                  <a:lnTo>
                    <a:pt x="6389624" y="1239011"/>
                  </a:lnTo>
                  <a:lnTo>
                    <a:pt x="6437870" y="1229270"/>
                  </a:lnTo>
                  <a:lnTo>
                    <a:pt x="6477269" y="1202705"/>
                  </a:lnTo>
                  <a:lnTo>
                    <a:pt x="6503834" y="1163306"/>
                  </a:lnTo>
                  <a:lnTo>
                    <a:pt x="6513576" y="1115059"/>
                  </a:lnTo>
                  <a:lnTo>
                    <a:pt x="6513576" y="123951"/>
                  </a:lnTo>
                  <a:lnTo>
                    <a:pt x="6503834" y="75705"/>
                  </a:lnTo>
                  <a:lnTo>
                    <a:pt x="6477269" y="36306"/>
                  </a:lnTo>
                  <a:lnTo>
                    <a:pt x="6437870" y="9741"/>
                  </a:lnTo>
                  <a:lnTo>
                    <a:pt x="6389624" y="0"/>
                  </a:lnTo>
                  <a:close/>
                </a:path>
              </a:pathLst>
            </a:custGeom>
            <a:solidFill>
              <a:srgbClr val="FFC000"/>
            </a:solidFill>
          </p:spPr>
          <p:txBody>
            <a:bodyPr wrap="square" lIns="0" tIns="0" rIns="0" bIns="0" rtlCol="0"/>
            <a:lstStyle/>
            <a:p>
              <a:endParaRPr/>
            </a:p>
          </p:txBody>
        </p:sp>
        <p:sp>
          <p:nvSpPr>
            <p:cNvPr id="14" name="object 14"/>
            <p:cNvSpPr/>
            <p:nvPr/>
          </p:nvSpPr>
          <p:spPr>
            <a:xfrm>
              <a:off x="5710707" y="3917492"/>
              <a:ext cx="398145" cy="539115"/>
            </a:xfrm>
            <a:custGeom>
              <a:avLst/>
              <a:gdLst/>
              <a:ahLst/>
              <a:cxnLst/>
              <a:rect l="l" t="t" r="r" b="b"/>
              <a:pathLst>
                <a:path w="398145" h="539114">
                  <a:moveTo>
                    <a:pt x="397637" y="368541"/>
                  </a:moveTo>
                  <a:lnTo>
                    <a:pt x="387464" y="386410"/>
                  </a:lnTo>
                  <a:lnTo>
                    <a:pt x="359143" y="401967"/>
                  </a:lnTo>
                  <a:lnTo>
                    <a:pt x="355041" y="403148"/>
                  </a:lnTo>
                  <a:lnTo>
                    <a:pt x="355041" y="459270"/>
                  </a:lnTo>
                  <a:lnTo>
                    <a:pt x="355041" y="476262"/>
                  </a:lnTo>
                  <a:lnTo>
                    <a:pt x="349351" y="481939"/>
                  </a:lnTo>
                  <a:lnTo>
                    <a:pt x="332308" y="481939"/>
                  </a:lnTo>
                  <a:lnTo>
                    <a:pt x="326631" y="476262"/>
                  </a:lnTo>
                  <a:lnTo>
                    <a:pt x="326631" y="459270"/>
                  </a:lnTo>
                  <a:lnTo>
                    <a:pt x="332308" y="453593"/>
                  </a:lnTo>
                  <a:lnTo>
                    <a:pt x="349351" y="453593"/>
                  </a:lnTo>
                  <a:lnTo>
                    <a:pt x="355041" y="459270"/>
                  </a:lnTo>
                  <a:lnTo>
                    <a:pt x="355041" y="403148"/>
                  </a:lnTo>
                  <a:lnTo>
                    <a:pt x="316039" y="414261"/>
                  </a:lnTo>
                  <a:lnTo>
                    <a:pt x="261493" y="422338"/>
                  </a:lnTo>
                  <a:lnTo>
                    <a:pt x="198818" y="425246"/>
                  </a:lnTo>
                  <a:lnTo>
                    <a:pt x="136156" y="422338"/>
                  </a:lnTo>
                  <a:lnTo>
                    <a:pt x="81597" y="414261"/>
                  </a:lnTo>
                  <a:lnTo>
                    <a:pt x="38493" y="401967"/>
                  </a:lnTo>
                  <a:lnTo>
                    <a:pt x="10172" y="386410"/>
                  </a:lnTo>
                  <a:lnTo>
                    <a:pt x="0" y="368541"/>
                  </a:lnTo>
                  <a:lnTo>
                    <a:pt x="0" y="481939"/>
                  </a:lnTo>
                  <a:lnTo>
                    <a:pt x="38493" y="515378"/>
                  </a:lnTo>
                  <a:lnTo>
                    <a:pt x="81597" y="527672"/>
                  </a:lnTo>
                  <a:lnTo>
                    <a:pt x="136156" y="535749"/>
                  </a:lnTo>
                  <a:lnTo>
                    <a:pt x="198818" y="538645"/>
                  </a:lnTo>
                  <a:lnTo>
                    <a:pt x="261493" y="535749"/>
                  </a:lnTo>
                  <a:lnTo>
                    <a:pt x="316039" y="527672"/>
                  </a:lnTo>
                  <a:lnTo>
                    <a:pt x="359143" y="515378"/>
                  </a:lnTo>
                  <a:lnTo>
                    <a:pt x="387464" y="499821"/>
                  </a:lnTo>
                  <a:lnTo>
                    <a:pt x="397637" y="481939"/>
                  </a:lnTo>
                  <a:lnTo>
                    <a:pt x="397637" y="453593"/>
                  </a:lnTo>
                  <a:lnTo>
                    <a:pt x="397637" y="425246"/>
                  </a:lnTo>
                  <a:lnTo>
                    <a:pt x="397637" y="368541"/>
                  </a:lnTo>
                  <a:close/>
                </a:path>
                <a:path w="398145" h="539114">
                  <a:moveTo>
                    <a:pt x="397637" y="226783"/>
                  </a:moveTo>
                  <a:lnTo>
                    <a:pt x="387464" y="244652"/>
                  </a:lnTo>
                  <a:lnTo>
                    <a:pt x="359143" y="260210"/>
                  </a:lnTo>
                  <a:lnTo>
                    <a:pt x="355041" y="261391"/>
                  </a:lnTo>
                  <a:lnTo>
                    <a:pt x="355041" y="317512"/>
                  </a:lnTo>
                  <a:lnTo>
                    <a:pt x="355041" y="334518"/>
                  </a:lnTo>
                  <a:lnTo>
                    <a:pt x="349351" y="340182"/>
                  </a:lnTo>
                  <a:lnTo>
                    <a:pt x="332308" y="340182"/>
                  </a:lnTo>
                  <a:lnTo>
                    <a:pt x="326631" y="334518"/>
                  </a:lnTo>
                  <a:lnTo>
                    <a:pt x="326631" y="317512"/>
                  </a:lnTo>
                  <a:lnTo>
                    <a:pt x="332308" y="311835"/>
                  </a:lnTo>
                  <a:lnTo>
                    <a:pt x="349351" y="311835"/>
                  </a:lnTo>
                  <a:lnTo>
                    <a:pt x="355041" y="317512"/>
                  </a:lnTo>
                  <a:lnTo>
                    <a:pt x="355041" y="261391"/>
                  </a:lnTo>
                  <a:lnTo>
                    <a:pt x="316039" y="272503"/>
                  </a:lnTo>
                  <a:lnTo>
                    <a:pt x="261493" y="280581"/>
                  </a:lnTo>
                  <a:lnTo>
                    <a:pt x="198818" y="283489"/>
                  </a:lnTo>
                  <a:lnTo>
                    <a:pt x="136156" y="280581"/>
                  </a:lnTo>
                  <a:lnTo>
                    <a:pt x="81597" y="272503"/>
                  </a:lnTo>
                  <a:lnTo>
                    <a:pt x="38493" y="260210"/>
                  </a:lnTo>
                  <a:lnTo>
                    <a:pt x="10172" y="244652"/>
                  </a:lnTo>
                  <a:lnTo>
                    <a:pt x="0" y="226783"/>
                  </a:lnTo>
                  <a:lnTo>
                    <a:pt x="0" y="340182"/>
                  </a:lnTo>
                  <a:lnTo>
                    <a:pt x="38493" y="373621"/>
                  </a:lnTo>
                  <a:lnTo>
                    <a:pt x="81597" y="385914"/>
                  </a:lnTo>
                  <a:lnTo>
                    <a:pt x="136156" y="393992"/>
                  </a:lnTo>
                  <a:lnTo>
                    <a:pt x="198818" y="396887"/>
                  </a:lnTo>
                  <a:lnTo>
                    <a:pt x="261493" y="393992"/>
                  </a:lnTo>
                  <a:lnTo>
                    <a:pt x="316039" y="385914"/>
                  </a:lnTo>
                  <a:lnTo>
                    <a:pt x="359143" y="373621"/>
                  </a:lnTo>
                  <a:lnTo>
                    <a:pt x="387464" y="358063"/>
                  </a:lnTo>
                  <a:lnTo>
                    <a:pt x="397637" y="340182"/>
                  </a:lnTo>
                  <a:lnTo>
                    <a:pt x="397637" y="311835"/>
                  </a:lnTo>
                  <a:lnTo>
                    <a:pt x="397637" y="283489"/>
                  </a:lnTo>
                  <a:lnTo>
                    <a:pt x="397637" y="226783"/>
                  </a:lnTo>
                  <a:close/>
                </a:path>
                <a:path w="398145" h="539114">
                  <a:moveTo>
                    <a:pt x="397637" y="85026"/>
                  </a:moveTo>
                  <a:lnTo>
                    <a:pt x="387464" y="102895"/>
                  </a:lnTo>
                  <a:lnTo>
                    <a:pt x="359143" y="118452"/>
                  </a:lnTo>
                  <a:lnTo>
                    <a:pt x="355041" y="119634"/>
                  </a:lnTo>
                  <a:lnTo>
                    <a:pt x="355041" y="175755"/>
                  </a:lnTo>
                  <a:lnTo>
                    <a:pt x="355041" y="192760"/>
                  </a:lnTo>
                  <a:lnTo>
                    <a:pt x="349351" y="198437"/>
                  </a:lnTo>
                  <a:lnTo>
                    <a:pt x="332308" y="198437"/>
                  </a:lnTo>
                  <a:lnTo>
                    <a:pt x="326631" y="192760"/>
                  </a:lnTo>
                  <a:lnTo>
                    <a:pt x="326631" y="175755"/>
                  </a:lnTo>
                  <a:lnTo>
                    <a:pt x="332308" y="170078"/>
                  </a:lnTo>
                  <a:lnTo>
                    <a:pt x="349351" y="170078"/>
                  </a:lnTo>
                  <a:lnTo>
                    <a:pt x="355041" y="175755"/>
                  </a:lnTo>
                  <a:lnTo>
                    <a:pt x="355041" y="119634"/>
                  </a:lnTo>
                  <a:lnTo>
                    <a:pt x="316039" y="130746"/>
                  </a:lnTo>
                  <a:lnTo>
                    <a:pt x="261493" y="138823"/>
                  </a:lnTo>
                  <a:lnTo>
                    <a:pt x="198818" y="141732"/>
                  </a:lnTo>
                  <a:lnTo>
                    <a:pt x="136156" y="138823"/>
                  </a:lnTo>
                  <a:lnTo>
                    <a:pt x="81597" y="130746"/>
                  </a:lnTo>
                  <a:lnTo>
                    <a:pt x="38493" y="118452"/>
                  </a:lnTo>
                  <a:lnTo>
                    <a:pt x="10172" y="102895"/>
                  </a:lnTo>
                  <a:lnTo>
                    <a:pt x="0" y="85026"/>
                  </a:lnTo>
                  <a:lnTo>
                    <a:pt x="0" y="198437"/>
                  </a:lnTo>
                  <a:lnTo>
                    <a:pt x="38493" y="231863"/>
                  </a:lnTo>
                  <a:lnTo>
                    <a:pt x="81597" y="244157"/>
                  </a:lnTo>
                  <a:lnTo>
                    <a:pt x="136156" y="252234"/>
                  </a:lnTo>
                  <a:lnTo>
                    <a:pt x="198818" y="255130"/>
                  </a:lnTo>
                  <a:lnTo>
                    <a:pt x="261493" y="252234"/>
                  </a:lnTo>
                  <a:lnTo>
                    <a:pt x="316039" y="244157"/>
                  </a:lnTo>
                  <a:lnTo>
                    <a:pt x="359143" y="231863"/>
                  </a:lnTo>
                  <a:lnTo>
                    <a:pt x="387464" y="216306"/>
                  </a:lnTo>
                  <a:lnTo>
                    <a:pt x="397637" y="198437"/>
                  </a:lnTo>
                  <a:lnTo>
                    <a:pt x="397637" y="170078"/>
                  </a:lnTo>
                  <a:lnTo>
                    <a:pt x="397637" y="141732"/>
                  </a:lnTo>
                  <a:lnTo>
                    <a:pt x="397637" y="85026"/>
                  </a:lnTo>
                  <a:close/>
                </a:path>
                <a:path w="398145" h="539114">
                  <a:moveTo>
                    <a:pt x="397637" y="56680"/>
                  </a:moveTo>
                  <a:lnTo>
                    <a:pt x="359283" y="23190"/>
                  </a:lnTo>
                  <a:lnTo>
                    <a:pt x="316242" y="10922"/>
                  </a:lnTo>
                  <a:lnTo>
                    <a:pt x="261658" y="2882"/>
                  </a:lnTo>
                  <a:lnTo>
                    <a:pt x="198818" y="0"/>
                  </a:lnTo>
                  <a:lnTo>
                    <a:pt x="135978" y="2882"/>
                  </a:lnTo>
                  <a:lnTo>
                    <a:pt x="81394" y="10922"/>
                  </a:lnTo>
                  <a:lnTo>
                    <a:pt x="38354" y="23190"/>
                  </a:lnTo>
                  <a:lnTo>
                    <a:pt x="10134" y="38760"/>
                  </a:lnTo>
                  <a:lnTo>
                    <a:pt x="0" y="56680"/>
                  </a:lnTo>
                  <a:lnTo>
                    <a:pt x="10134" y="74599"/>
                  </a:lnTo>
                  <a:lnTo>
                    <a:pt x="38354" y="90157"/>
                  </a:lnTo>
                  <a:lnTo>
                    <a:pt x="81394" y="102438"/>
                  </a:lnTo>
                  <a:lnTo>
                    <a:pt x="135978" y="110490"/>
                  </a:lnTo>
                  <a:lnTo>
                    <a:pt x="198818" y="113372"/>
                  </a:lnTo>
                  <a:lnTo>
                    <a:pt x="261658" y="110490"/>
                  </a:lnTo>
                  <a:lnTo>
                    <a:pt x="316242" y="102438"/>
                  </a:lnTo>
                  <a:lnTo>
                    <a:pt x="359283" y="90157"/>
                  </a:lnTo>
                  <a:lnTo>
                    <a:pt x="387502" y="74599"/>
                  </a:lnTo>
                  <a:lnTo>
                    <a:pt x="397637" y="56680"/>
                  </a:lnTo>
                  <a:close/>
                </a:path>
              </a:pathLst>
            </a:custGeom>
            <a:solidFill>
              <a:srgbClr val="FFFFFF"/>
            </a:solidFill>
          </p:spPr>
          <p:txBody>
            <a:bodyPr wrap="square" lIns="0" tIns="0" rIns="0" bIns="0" rtlCol="0"/>
            <a:lstStyle/>
            <a:p>
              <a:endParaRPr/>
            </a:p>
          </p:txBody>
        </p:sp>
      </p:grpSp>
      <p:sp>
        <p:nvSpPr>
          <p:cNvPr id="15" name="object 15"/>
          <p:cNvSpPr txBox="1"/>
          <p:nvPr/>
        </p:nvSpPr>
        <p:spPr>
          <a:xfrm>
            <a:off x="6743445" y="3974972"/>
            <a:ext cx="4373880"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FFFFFF"/>
                </a:solidFill>
                <a:latin typeface="Calibri"/>
                <a:cs typeface="Calibri"/>
              </a:rPr>
              <a:t>Media</a:t>
            </a:r>
            <a:r>
              <a:rPr sz="2200" spc="-55" dirty="0">
                <a:solidFill>
                  <a:srgbClr val="FFFFFF"/>
                </a:solidFill>
                <a:latin typeface="Calibri"/>
                <a:cs typeface="Calibri"/>
              </a:rPr>
              <a:t> </a:t>
            </a:r>
            <a:r>
              <a:rPr sz="2200" dirty="0">
                <a:solidFill>
                  <a:srgbClr val="FFFFFF"/>
                </a:solidFill>
                <a:latin typeface="Calibri"/>
                <a:cs typeface="Calibri"/>
              </a:rPr>
              <a:t>data</a:t>
            </a:r>
            <a:r>
              <a:rPr sz="2200" spc="-60" dirty="0">
                <a:solidFill>
                  <a:srgbClr val="FFFFFF"/>
                </a:solidFill>
                <a:latin typeface="Calibri"/>
                <a:cs typeface="Calibri"/>
              </a:rPr>
              <a:t> </a:t>
            </a:r>
            <a:r>
              <a:rPr sz="2200" dirty="0">
                <a:solidFill>
                  <a:srgbClr val="FFFFFF"/>
                </a:solidFill>
                <a:latin typeface="Calibri"/>
                <a:cs typeface="Calibri"/>
              </a:rPr>
              <a:t>and</a:t>
            </a:r>
            <a:r>
              <a:rPr sz="2200" spc="-60" dirty="0">
                <a:solidFill>
                  <a:srgbClr val="FFFFFF"/>
                </a:solidFill>
                <a:latin typeface="Calibri"/>
                <a:cs typeface="Calibri"/>
              </a:rPr>
              <a:t> </a:t>
            </a:r>
            <a:r>
              <a:rPr sz="2200" dirty="0">
                <a:solidFill>
                  <a:srgbClr val="FFFFFF"/>
                </a:solidFill>
                <a:latin typeface="Calibri"/>
                <a:cs typeface="Calibri"/>
              </a:rPr>
              <a:t>other</a:t>
            </a:r>
            <a:r>
              <a:rPr sz="2200" spc="-65" dirty="0">
                <a:solidFill>
                  <a:srgbClr val="FFFFFF"/>
                </a:solidFill>
                <a:latin typeface="Calibri"/>
                <a:cs typeface="Calibri"/>
              </a:rPr>
              <a:t> </a:t>
            </a:r>
            <a:r>
              <a:rPr sz="2200" spc="-10" dirty="0">
                <a:solidFill>
                  <a:srgbClr val="FFFFFF"/>
                </a:solidFill>
                <a:latin typeface="Calibri"/>
                <a:cs typeface="Calibri"/>
              </a:rPr>
              <a:t>information.xlsx</a:t>
            </a:r>
            <a:endParaRPr sz="2200">
              <a:latin typeface="Calibri"/>
              <a:cs typeface="Calibri"/>
            </a:endParaRPr>
          </a:p>
        </p:txBody>
      </p:sp>
      <p:grpSp>
        <p:nvGrpSpPr>
          <p:cNvPr id="16" name="object 16"/>
          <p:cNvGrpSpPr/>
          <p:nvPr/>
        </p:nvGrpSpPr>
        <p:grpSpPr>
          <a:xfrm>
            <a:off x="5193791" y="5116067"/>
            <a:ext cx="6513830" cy="1237615"/>
            <a:chOff x="5193791" y="5116067"/>
            <a:chExt cx="6513830" cy="1237615"/>
          </a:xfrm>
        </p:grpSpPr>
        <p:sp>
          <p:nvSpPr>
            <p:cNvPr id="17" name="object 17"/>
            <p:cNvSpPr/>
            <p:nvPr/>
          </p:nvSpPr>
          <p:spPr>
            <a:xfrm>
              <a:off x="5193791" y="5116067"/>
              <a:ext cx="6513830" cy="1237615"/>
            </a:xfrm>
            <a:custGeom>
              <a:avLst/>
              <a:gdLst/>
              <a:ahLst/>
              <a:cxnLst/>
              <a:rect l="l" t="t" r="r" b="b"/>
              <a:pathLst>
                <a:path w="6513830" h="1237614">
                  <a:moveTo>
                    <a:pt x="6389878" y="0"/>
                  </a:moveTo>
                  <a:lnTo>
                    <a:pt x="123698" y="0"/>
                  </a:lnTo>
                  <a:lnTo>
                    <a:pt x="75545" y="9719"/>
                  </a:lnTo>
                  <a:lnTo>
                    <a:pt x="36226" y="36226"/>
                  </a:lnTo>
                  <a:lnTo>
                    <a:pt x="9719" y="75545"/>
                  </a:lnTo>
                  <a:lnTo>
                    <a:pt x="0" y="123697"/>
                  </a:lnTo>
                  <a:lnTo>
                    <a:pt x="0" y="1113739"/>
                  </a:lnTo>
                  <a:lnTo>
                    <a:pt x="9719" y="1161910"/>
                  </a:lnTo>
                  <a:lnTo>
                    <a:pt x="36226" y="1201245"/>
                  </a:lnTo>
                  <a:lnTo>
                    <a:pt x="75545" y="1227764"/>
                  </a:lnTo>
                  <a:lnTo>
                    <a:pt x="123698" y="1237487"/>
                  </a:lnTo>
                  <a:lnTo>
                    <a:pt x="6389878" y="1237487"/>
                  </a:lnTo>
                  <a:lnTo>
                    <a:pt x="6438030" y="1227764"/>
                  </a:lnTo>
                  <a:lnTo>
                    <a:pt x="6477349" y="1201245"/>
                  </a:lnTo>
                  <a:lnTo>
                    <a:pt x="6503856" y="1161910"/>
                  </a:lnTo>
                  <a:lnTo>
                    <a:pt x="6513576" y="1113739"/>
                  </a:lnTo>
                  <a:lnTo>
                    <a:pt x="6513576" y="123697"/>
                  </a:lnTo>
                  <a:lnTo>
                    <a:pt x="6503856" y="75545"/>
                  </a:lnTo>
                  <a:lnTo>
                    <a:pt x="6477349" y="36226"/>
                  </a:lnTo>
                  <a:lnTo>
                    <a:pt x="6438030" y="9719"/>
                  </a:lnTo>
                  <a:lnTo>
                    <a:pt x="6389878" y="0"/>
                  </a:lnTo>
                  <a:close/>
                </a:path>
              </a:pathLst>
            </a:custGeom>
            <a:solidFill>
              <a:srgbClr val="5B9BD4"/>
            </a:solidFill>
          </p:spPr>
          <p:txBody>
            <a:bodyPr wrap="square" lIns="0" tIns="0" rIns="0" bIns="0" rtlCol="0"/>
            <a:lstStyle/>
            <a:p>
              <a:endParaRPr/>
            </a:p>
          </p:txBody>
        </p:sp>
        <p:sp>
          <p:nvSpPr>
            <p:cNvPr id="18" name="object 18"/>
            <p:cNvSpPr/>
            <p:nvPr/>
          </p:nvSpPr>
          <p:spPr>
            <a:xfrm>
              <a:off x="5668106" y="5493974"/>
              <a:ext cx="483234" cy="481330"/>
            </a:xfrm>
            <a:custGeom>
              <a:avLst/>
              <a:gdLst/>
              <a:ahLst/>
              <a:cxnLst/>
              <a:rect l="l" t="t" r="r" b="b"/>
              <a:pathLst>
                <a:path w="483235" h="481329">
                  <a:moveTo>
                    <a:pt x="78108" y="0"/>
                  </a:moveTo>
                  <a:lnTo>
                    <a:pt x="21302" y="0"/>
                  </a:lnTo>
                  <a:lnTo>
                    <a:pt x="0" y="289949"/>
                  </a:lnTo>
                  <a:lnTo>
                    <a:pt x="0" y="480892"/>
                  </a:lnTo>
                  <a:lnTo>
                    <a:pt x="482853" y="480892"/>
                  </a:lnTo>
                  <a:lnTo>
                    <a:pt x="482853" y="431388"/>
                  </a:lnTo>
                  <a:lnTo>
                    <a:pt x="56806" y="431388"/>
                  </a:lnTo>
                  <a:lnTo>
                    <a:pt x="56806" y="367741"/>
                  </a:lnTo>
                  <a:lnTo>
                    <a:pt x="482853" y="367741"/>
                  </a:lnTo>
                  <a:lnTo>
                    <a:pt x="482853" y="289949"/>
                  </a:lnTo>
                  <a:lnTo>
                    <a:pt x="99410" y="289949"/>
                  </a:lnTo>
                  <a:lnTo>
                    <a:pt x="78108" y="0"/>
                  </a:lnTo>
                  <a:close/>
                </a:path>
                <a:path w="483235" h="481329">
                  <a:moveTo>
                    <a:pt x="198821" y="367741"/>
                  </a:moveTo>
                  <a:lnTo>
                    <a:pt x="142015" y="367741"/>
                  </a:lnTo>
                  <a:lnTo>
                    <a:pt x="142015" y="431388"/>
                  </a:lnTo>
                  <a:lnTo>
                    <a:pt x="198821" y="431388"/>
                  </a:lnTo>
                  <a:lnTo>
                    <a:pt x="198821" y="367741"/>
                  </a:lnTo>
                  <a:close/>
                </a:path>
                <a:path w="483235" h="481329">
                  <a:moveTo>
                    <a:pt x="340837" y="367741"/>
                  </a:moveTo>
                  <a:lnTo>
                    <a:pt x="284031" y="367741"/>
                  </a:lnTo>
                  <a:lnTo>
                    <a:pt x="284031" y="431388"/>
                  </a:lnTo>
                  <a:lnTo>
                    <a:pt x="340837" y="431388"/>
                  </a:lnTo>
                  <a:lnTo>
                    <a:pt x="340837" y="367741"/>
                  </a:lnTo>
                  <a:close/>
                </a:path>
                <a:path w="483235" h="481329">
                  <a:moveTo>
                    <a:pt x="482853" y="367741"/>
                  </a:moveTo>
                  <a:lnTo>
                    <a:pt x="426046" y="367741"/>
                  </a:lnTo>
                  <a:lnTo>
                    <a:pt x="426046" y="431388"/>
                  </a:lnTo>
                  <a:lnTo>
                    <a:pt x="482853" y="431388"/>
                  </a:lnTo>
                  <a:lnTo>
                    <a:pt x="482853" y="367741"/>
                  </a:lnTo>
                  <a:close/>
                </a:path>
                <a:path w="483235" h="481329">
                  <a:moveTo>
                    <a:pt x="291131" y="190942"/>
                  </a:moveTo>
                  <a:lnTo>
                    <a:pt x="99410" y="289949"/>
                  </a:lnTo>
                  <a:lnTo>
                    <a:pt x="291131" y="289949"/>
                  </a:lnTo>
                  <a:lnTo>
                    <a:pt x="291131" y="190942"/>
                  </a:lnTo>
                  <a:close/>
                </a:path>
                <a:path w="483235" h="481329">
                  <a:moveTo>
                    <a:pt x="482853" y="190942"/>
                  </a:moveTo>
                  <a:lnTo>
                    <a:pt x="291131" y="289949"/>
                  </a:lnTo>
                  <a:lnTo>
                    <a:pt x="482853" y="289949"/>
                  </a:lnTo>
                  <a:lnTo>
                    <a:pt x="482853" y="190942"/>
                  </a:lnTo>
                  <a:close/>
                </a:path>
              </a:pathLst>
            </a:custGeom>
            <a:solidFill>
              <a:srgbClr val="FFFFFF"/>
            </a:solidFill>
          </p:spPr>
          <p:txBody>
            <a:bodyPr wrap="square" lIns="0" tIns="0" rIns="0" bIns="0" rtlCol="0"/>
            <a:lstStyle/>
            <a:p>
              <a:endParaRPr/>
            </a:p>
          </p:txBody>
        </p:sp>
      </p:grpSp>
      <p:sp>
        <p:nvSpPr>
          <p:cNvPr id="19" name="object 19"/>
          <p:cNvSpPr txBox="1"/>
          <p:nvPr/>
        </p:nvSpPr>
        <p:spPr>
          <a:xfrm>
            <a:off x="6743445" y="5522467"/>
            <a:ext cx="2351405" cy="36068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FFFFFF"/>
                </a:solidFill>
                <a:latin typeface="Calibri"/>
                <a:cs typeface="Calibri"/>
              </a:rPr>
              <a:t>Product</a:t>
            </a:r>
            <a:r>
              <a:rPr sz="2200" spc="-65" dirty="0">
                <a:solidFill>
                  <a:srgbClr val="FFFFFF"/>
                </a:solidFill>
                <a:latin typeface="Calibri"/>
                <a:cs typeface="Calibri"/>
              </a:rPr>
              <a:t> </a:t>
            </a:r>
            <a:r>
              <a:rPr sz="2200" spc="-10" dirty="0">
                <a:solidFill>
                  <a:srgbClr val="FFFFFF"/>
                </a:solidFill>
                <a:latin typeface="Calibri"/>
                <a:cs typeface="Calibri"/>
              </a:rPr>
              <a:t>Details.docx</a:t>
            </a:r>
            <a:endParaRPr sz="2200">
              <a:latin typeface="Calibri"/>
              <a:cs typeface="Calibri"/>
            </a:endParaRPr>
          </a:p>
        </p:txBody>
      </p:sp>
      <p:sp>
        <p:nvSpPr>
          <p:cNvPr id="20" name="Footer Placeholder 19">
            <a:extLst>
              <a:ext uri="{FF2B5EF4-FFF2-40B4-BE49-F238E27FC236}">
                <a16:creationId xmlns:a16="http://schemas.microsoft.com/office/drawing/2014/main" id="{CCBD8F6D-0232-43A4-36E6-54EB2882EE41}"/>
              </a:ext>
            </a:extLst>
          </p:cNvPr>
          <p:cNvSpPr>
            <a:spLocks noGrp="1"/>
          </p:cNvSpPr>
          <p:nvPr>
            <p:ph type="ftr" sz="quarter" idx="11"/>
          </p:nvPr>
        </p:nvSpPr>
        <p:spPr/>
        <p:txBody>
          <a:bodyPr/>
          <a:lstStyle/>
          <a:p>
            <a:r>
              <a:rPr lang="en-CA"/>
              <a:t>Marketing Mix Modeling- Capstone</a:t>
            </a:r>
          </a:p>
        </p:txBody>
      </p:sp>
      <p:sp>
        <p:nvSpPr>
          <p:cNvPr id="21" name="Slide Number Placeholder 20">
            <a:extLst>
              <a:ext uri="{FF2B5EF4-FFF2-40B4-BE49-F238E27FC236}">
                <a16:creationId xmlns:a16="http://schemas.microsoft.com/office/drawing/2014/main" id="{5141945A-DD48-C3D0-A0DC-029C4C62285F}"/>
              </a:ext>
            </a:extLst>
          </p:cNvPr>
          <p:cNvSpPr>
            <a:spLocks noGrp="1"/>
          </p:cNvSpPr>
          <p:nvPr>
            <p:ph type="sldNum" sz="quarter" idx="12"/>
          </p:nvPr>
        </p:nvSpPr>
        <p:spPr/>
        <p:txBody>
          <a:bodyPr/>
          <a:lstStyle/>
          <a:p>
            <a:fld id="{1581FBB4-B099-45EC-822B-7C834F3BB19D}" type="slidenum">
              <a:rPr lang="en-CA" smtClean="0"/>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D541269E-EB3C-7062-630A-1BD9CA7A9FEE}"/>
              </a:ext>
            </a:extLst>
          </p:cNvPr>
          <p:cNvSpPr/>
          <p:nvPr/>
        </p:nvSpPr>
        <p:spPr>
          <a:xfrm>
            <a:off x="757084" y="835742"/>
            <a:ext cx="9832258" cy="1130710"/>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•Imputing "\N" value in </a:t>
            </a:r>
            <a:r>
              <a:rPr lang="en-CA" sz="1800" dirty="0" err="1"/>
              <a:t>deliverybdays</a:t>
            </a:r>
            <a:r>
              <a:rPr lang="en-CA" sz="1800" dirty="0"/>
              <a:t> &amp; </a:t>
            </a:r>
            <a:r>
              <a:rPr lang="en-CA" sz="1800" dirty="0" err="1"/>
              <a:t>deliverycdays</a:t>
            </a:r>
            <a:r>
              <a:rPr lang="en-CA" sz="1800" dirty="0"/>
              <a:t> by 0 •Treating incorrect GMV values (where </a:t>
            </a:r>
            <a:r>
              <a:rPr lang="en-CA" sz="1800" dirty="0" err="1"/>
              <a:t>gmv</a:t>
            </a:r>
            <a:r>
              <a:rPr lang="en-CA" sz="1800" dirty="0"/>
              <a:t> &gt; </a:t>
            </a:r>
            <a:r>
              <a:rPr lang="en-CA" sz="1800" dirty="0" err="1"/>
              <a:t>product_mrp</a:t>
            </a:r>
            <a:r>
              <a:rPr lang="en-CA" sz="1800" dirty="0"/>
              <a:t> * units) by imputing the faulty MRP values with GMV/units •Handling Negative values for </a:t>
            </a:r>
            <a:r>
              <a:rPr lang="en-CA" sz="1800" dirty="0" err="1"/>
              <a:t>product_procurement_sla</a:t>
            </a:r>
            <a:r>
              <a:rPr lang="en-CA" sz="1800" dirty="0"/>
              <a:t>, </a:t>
            </a:r>
            <a:r>
              <a:rPr lang="en-CA" sz="1800" dirty="0" err="1"/>
              <a:t>deliverybdays</a:t>
            </a:r>
            <a:r>
              <a:rPr lang="en-CA" sz="1800" dirty="0"/>
              <a:t> &amp; </a:t>
            </a:r>
            <a:r>
              <a:rPr lang="en-CA" sz="1800" dirty="0" err="1"/>
              <a:t>deliverycdays</a:t>
            </a:r>
            <a:r>
              <a:rPr lang="en-CA" sz="1800" dirty="0"/>
              <a:t> by dropping them</a:t>
            </a:r>
            <a:endParaRPr lang="en-CA" sz="1800" dirty="0">
              <a:latin typeface="Calibri"/>
              <a:cs typeface="Calibri"/>
            </a:endParaRPr>
          </a:p>
          <a:p>
            <a:pPr algn="ctr"/>
            <a:endParaRPr lang="en-CA" dirty="0"/>
          </a:p>
        </p:txBody>
      </p:sp>
      <p:sp>
        <p:nvSpPr>
          <p:cNvPr id="4" name="Rectangle: Single Corner Snipped 3">
            <a:extLst>
              <a:ext uri="{FF2B5EF4-FFF2-40B4-BE49-F238E27FC236}">
                <a16:creationId xmlns:a16="http://schemas.microsoft.com/office/drawing/2014/main" id="{79617C55-F6E0-CF1A-E642-03714BCBABD2}"/>
              </a:ext>
            </a:extLst>
          </p:cNvPr>
          <p:cNvSpPr/>
          <p:nvPr/>
        </p:nvSpPr>
        <p:spPr>
          <a:xfrm>
            <a:off x="757084" y="2239297"/>
            <a:ext cx="9832258" cy="899652"/>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converting all column values to lower case, we see that there are around 99283 (6.33%) rows that are duplicates. We went ahead and dropped them</a:t>
            </a:r>
            <a:endParaRPr lang="en-CA" dirty="0"/>
          </a:p>
        </p:txBody>
      </p:sp>
      <p:sp>
        <p:nvSpPr>
          <p:cNvPr id="5" name="Rectangle: Single Corner Snipped 4">
            <a:extLst>
              <a:ext uri="{FF2B5EF4-FFF2-40B4-BE49-F238E27FC236}">
                <a16:creationId xmlns:a16="http://schemas.microsoft.com/office/drawing/2014/main" id="{AFF78D63-8EE5-448C-2FD5-CCFC0A968FE3}"/>
              </a:ext>
            </a:extLst>
          </p:cNvPr>
          <p:cNvSpPr/>
          <p:nvPr/>
        </p:nvSpPr>
        <p:spPr>
          <a:xfrm>
            <a:off x="757084" y="3460956"/>
            <a:ext cx="9832258" cy="1199536"/>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•Initially there weren’t any NULL values in the </a:t>
            </a:r>
            <a:r>
              <a:rPr lang="en-US" dirty="0" err="1"/>
              <a:t>dataframe</a:t>
            </a:r>
            <a:r>
              <a:rPr lang="en-US" dirty="0"/>
              <a:t>. However, there were quite a few Whitespaces present in some of the columns in the </a:t>
            </a:r>
            <a:r>
              <a:rPr lang="en-US" dirty="0" err="1"/>
              <a:t>dataframe</a:t>
            </a:r>
            <a:r>
              <a:rPr lang="en-US" dirty="0"/>
              <a:t> •We first converted these whitespaces to </a:t>
            </a:r>
            <a:r>
              <a:rPr lang="en-US" dirty="0" err="1"/>
              <a:t>NaNs</a:t>
            </a:r>
            <a:r>
              <a:rPr lang="en-US" dirty="0"/>
              <a:t> and the dropped these values</a:t>
            </a:r>
            <a:endParaRPr lang="en-CA" dirty="0"/>
          </a:p>
        </p:txBody>
      </p:sp>
      <p:sp>
        <p:nvSpPr>
          <p:cNvPr id="7" name="Rectangle: Single Corner Snipped 6">
            <a:extLst>
              <a:ext uri="{FF2B5EF4-FFF2-40B4-BE49-F238E27FC236}">
                <a16:creationId xmlns:a16="http://schemas.microsoft.com/office/drawing/2014/main" id="{6EC2EDDC-F8D1-135E-F251-82FBCA2FD968}"/>
              </a:ext>
            </a:extLst>
          </p:cNvPr>
          <p:cNvSpPr/>
          <p:nvPr/>
        </p:nvSpPr>
        <p:spPr>
          <a:xfrm>
            <a:off x="757084" y="5034118"/>
            <a:ext cx="9832258" cy="1322437"/>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•Dropping Columns with Single Unique Value (as it doesn’t add any information to the analysis) •Dropping some of the ‘Id’ Columns which are insignificant to the analysis</a:t>
            </a:r>
            <a:endParaRPr lang="en-CA" dirty="0"/>
          </a:p>
        </p:txBody>
      </p:sp>
      <p:sp>
        <p:nvSpPr>
          <p:cNvPr id="9" name="TextBox 8">
            <a:extLst>
              <a:ext uri="{FF2B5EF4-FFF2-40B4-BE49-F238E27FC236}">
                <a16:creationId xmlns:a16="http://schemas.microsoft.com/office/drawing/2014/main" id="{86C1B9EF-2244-2897-FD53-CBFF8CE27A92}"/>
              </a:ext>
            </a:extLst>
          </p:cNvPr>
          <p:cNvSpPr txBox="1"/>
          <p:nvPr/>
        </p:nvSpPr>
        <p:spPr>
          <a:xfrm>
            <a:off x="511278" y="101232"/>
            <a:ext cx="4701736" cy="461665"/>
          </a:xfrm>
          <a:prstGeom prst="rect">
            <a:avLst/>
          </a:prstGeom>
          <a:noFill/>
        </p:spPr>
        <p:txBody>
          <a:bodyPr wrap="none" rtlCol="0">
            <a:spAutoFit/>
          </a:bodyPr>
          <a:lstStyle/>
          <a:p>
            <a:r>
              <a:rPr lang="en-CA" sz="2400" dirty="0"/>
              <a:t>Data Cleaning and Transformation</a:t>
            </a:r>
          </a:p>
        </p:txBody>
      </p:sp>
      <p:sp>
        <p:nvSpPr>
          <p:cNvPr id="10" name="Footer Placeholder 9">
            <a:extLst>
              <a:ext uri="{FF2B5EF4-FFF2-40B4-BE49-F238E27FC236}">
                <a16:creationId xmlns:a16="http://schemas.microsoft.com/office/drawing/2014/main" id="{C6548CFA-0C48-618C-3CA3-2E6522285668}"/>
              </a:ext>
            </a:extLst>
          </p:cNvPr>
          <p:cNvSpPr>
            <a:spLocks noGrp="1"/>
          </p:cNvSpPr>
          <p:nvPr>
            <p:ph type="ftr" sz="quarter" idx="11"/>
          </p:nvPr>
        </p:nvSpPr>
        <p:spPr/>
        <p:txBody>
          <a:bodyPr/>
          <a:lstStyle/>
          <a:p>
            <a:r>
              <a:rPr lang="en-CA"/>
              <a:t>Marketing Mix Modeling- Capstone</a:t>
            </a:r>
          </a:p>
        </p:txBody>
      </p:sp>
      <p:sp>
        <p:nvSpPr>
          <p:cNvPr id="11" name="Slide Number Placeholder 10">
            <a:extLst>
              <a:ext uri="{FF2B5EF4-FFF2-40B4-BE49-F238E27FC236}">
                <a16:creationId xmlns:a16="http://schemas.microsoft.com/office/drawing/2014/main" id="{4FC06251-6018-3BAA-B9F4-49B598C34DD5}"/>
              </a:ext>
            </a:extLst>
          </p:cNvPr>
          <p:cNvSpPr>
            <a:spLocks noGrp="1"/>
          </p:cNvSpPr>
          <p:nvPr>
            <p:ph type="sldNum" sz="quarter" idx="12"/>
          </p:nvPr>
        </p:nvSpPr>
        <p:spPr/>
        <p:txBody>
          <a:bodyPr/>
          <a:lstStyle/>
          <a:p>
            <a:fld id="{1581FBB4-B099-45EC-822B-7C834F3BB19D}" type="slidenum">
              <a:rPr lang="en-CA" smtClean="0"/>
              <a:t>7</a:t>
            </a:fld>
            <a:endParaRPr lang="en-CA"/>
          </a:p>
        </p:txBody>
      </p:sp>
    </p:spTree>
    <p:extLst>
      <p:ext uri="{BB962C8B-B14F-4D97-AF65-F5344CB8AC3E}">
        <p14:creationId xmlns:p14="http://schemas.microsoft.com/office/powerpoint/2010/main" val="351015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9A5A6580-2D06-2663-70A4-540899FD6D09}"/>
              </a:ext>
            </a:extLst>
          </p:cNvPr>
          <p:cNvSpPr/>
          <p:nvPr/>
        </p:nvSpPr>
        <p:spPr>
          <a:xfrm>
            <a:off x="757085" y="2832919"/>
            <a:ext cx="9832258" cy="1748913"/>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•Merging Order dataset with all other secondary </a:t>
            </a:r>
            <a:r>
              <a:rPr lang="en-US" dirty="0" err="1"/>
              <a:t>dataframes</a:t>
            </a:r>
            <a:r>
              <a:rPr lang="en-US" dirty="0"/>
              <a:t> </a:t>
            </a:r>
          </a:p>
          <a:p>
            <a:pPr algn="ctr"/>
            <a:r>
              <a:rPr lang="en-US" dirty="0"/>
              <a:t>•Extracting 3 separate </a:t>
            </a:r>
            <a:r>
              <a:rPr lang="en-US" dirty="0" err="1"/>
              <a:t>dataframes</a:t>
            </a:r>
            <a:r>
              <a:rPr lang="en-US" dirty="0"/>
              <a:t> for 3 product subcategories - camera accessory</a:t>
            </a:r>
          </a:p>
          <a:p>
            <a:pPr algn="ctr"/>
            <a:r>
              <a:rPr lang="en-US" dirty="0"/>
              <a:t>•Roll Up daily Order Data to Weekly Level by aggregating the numeric variables based on Week# •Scaling and dividing the master </a:t>
            </a:r>
            <a:r>
              <a:rPr lang="en-US" dirty="0" err="1"/>
              <a:t>dataframes</a:t>
            </a:r>
            <a:r>
              <a:rPr lang="en-US" dirty="0"/>
              <a:t> into train and test datasets for all 3 product subcategories </a:t>
            </a:r>
            <a:endParaRPr lang="en-CA" dirty="0"/>
          </a:p>
        </p:txBody>
      </p:sp>
      <p:sp>
        <p:nvSpPr>
          <p:cNvPr id="4" name="Rectangle: Single Corner Snipped 3">
            <a:extLst>
              <a:ext uri="{FF2B5EF4-FFF2-40B4-BE49-F238E27FC236}">
                <a16:creationId xmlns:a16="http://schemas.microsoft.com/office/drawing/2014/main" id="{DF7B177A-E381-E510-47E4-9FEB062FB535}"/>
              </a:ext>
            </a:extLst>
          </p:cNvPr>
          <p:cNvSpPr/>
          <p:nvPr/>
        </p:nvSpPr>
        <p:spPr>
          <a:xfrm>
            <a:off x="757085" y="4980039"/>
            <a:ext cx="9832258" cy="1388806"/>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Binary encoding for categorical variable with 2 levels •One Hot Encoding for categorical variable with multiple levels by creating dummy variables</a:t>
            </a:r>
            <a:endParaRPr lang="en-CA" dirty="0"/>
          </a:p>
        </p:txBody>
      </p:sp>
      <p:sp>
        <p:nvSpPr>
          <p:cNvPr id="8" name="Rectangle: Single Corner Snipped 7">
            <a:extLst>
              <a:ext uri="{FF2B5EF4-FFF2-40B4-BE49-F238E27FC236}">
                <a16:creationId xmlns:a16="http://schemas.microsoft.com/office/drawing/2014/main" id="{5CDA3A11-984E-AE82-CB93-00AE74A343BA}"/>
              </a:ext>
            </a:extLst>
          </p:cNvPr>
          <p:cNvSpPr/>
          <p:nvPr/>
        </p:nvSpPr>
        <p:spPr>
          <a:xfrm>
            <a:off x="757085" y="856636"/>
            <a:ext cx="9832258" cy="1748913"/>
          </a:xfrm>
          <a:prstGeom prst="snip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•Since we have already deleted some records on erroneous grounds, in order that we don't lose any further data, we chose not to delete outlier values Outlier Treatment •For the variables - 'SLA', '</a:t>
            </a:r>
            <a:r>
              <a:rPr lang="en-US" dirty="0" err="1"/>
              <a:t>deliverybdays</a:t>
            </a:r>
            <a:r>
              <a:rPr lang="en-US" dirty="0"/>
              <a:t>', '</a:t>
            </a:r>
            <a:r>
              <a:rPr lang="en-US" dirty="0" err="1"/>
              <a:t>deliverybdays</a:t>
            </a:r>
            <a:r>
              <a:rPr lang="en-US" dirty="0"/>
              <a:t>', '</a:t>
            </a:r>
            <a:r>
              <a:rPr lang="en-US" dirty="0" err="1"/>
              <a:t>gmv</a:t>
            </a:r>
            <a:r>
              <a:rPr lang="en-US" dirty="0"/>
              <a:t>', '</a:t>
            </a:r>
            <a:r>
              <a:rPr lang="en-US" dirty="0" err="1"/>
              <a:t>product_mrp</a:t>
            </a:r>
            <a:r>
              <a:rPr lang="en-US" dirty="0"/>
              <a:t>', '</a:t>
            </a:r>
            <a:r>
              <a:rPr lang="en-US" dirty="0" err="1"/>
              <a:t>list_price</a:t>
            </a:r>
            <a:r>
              <a:rPr lang="en-US" dirty="0"/>
              <a:t>' where outliers are present, we CAPPED the values above 99 percentile to the value corresponding to 99 percentile •Thus the outliers couldn’t affect the predictive model while at the same time there was enough data to build a generalizable model</a:t>
            </a:r>
            <a:endParaRPr lang="en-CA" dirty="0"/>
          </a:p>
        </p:txBody>
      </p:sp>
      <p:sp>
        <p:nvSpPr>
          <p:cNvPr id="5" name="TextBox 4">
            <a:extLst>
              <a:ext uri="{FF2B5EF4-FFF2-40B4-BE49-F238E27FC236}">
                <a16:creationId xmlns:a16="http://schemas.microsoft.com/office/drawing/2014/main" id="{A467195A-FC84-2FF3-E472-4F8F749EAB76}"/>
              </a:ext>
            </a:extLst>
          </p:cNvPr>
          <p:cNvSpPr txBox="1"/>
          <p:nvPr/>
        </p:nvSpPr>
        <p:spPr>
          <a:xfrm>
            <a:off x="757085" y="175440"/>
            <a:ext cx="5593006" cy="461665"/>
          </a:xfrm>
          <a:prstGeom prst="rect">
            <a:avLst/>
          </a:prstGeom>
          <a:noFill/>
        </p:spPr>
        <p:txBody>
          <a:bodyPr wrap="none" rtlCol="0">
            <a:spAutoFit/>
          </a:bodyPr>
          <a:lstStyle/>
          <a:p>
            <a:r>
              <a:rPr lang="en-CA" sz="2400" dirty="0"/>
              <a:t>Data Cleaning and Transformation Cont..</a:t>
            </a:r>
          </a:p>
        </p:txBody>
      </p:sp>
      <p:sp>
        <p:nvSpPr>
          <p:cNvPr id="6" name="Footer Placeholder 5">
            <a:extLst>
              <a:ext uri="{FF2B5EF4-FFF2-40B4-BE49-F238E27FC236}">
                <a16:creationId xmlns:a16="http://schemas.microsoft.com/office/drawing/2014/main" id="{826FDB43-D9E5-62C0-2F33-08DF99C05DA9}"/>
              </a:ext>
            </a:extLst>
          </p:cNvPr>
          <p:cNvSpPr>
            <a:spLocks noGrp="1"/>
          </p:cNvSpPr>
          <p:nvPr>
            <p:ph type="ftr" sz="quarter" idx="11"/>
          </p:nvPr>
        </p:nvSpPr>
        <p:spPr/>
        <p:txBody>
          <a:bodyPr/>
          <a:lstStyle/>
          <a:p>
            <a:r>
              <a:rPr lang="en-CA"/>
              <a:t>Marketing Mix Modeling- Capstone</a:t>
            </a:r>
          </a:p>
        </p:txBody>
      </p:sp>
      <p:sp>
        <p:nvSpPr>
          <p:cNvPr id="7" name="Slide Number Placeholder 6">
            <a:extLst>
              <a:ext uri="{FF2B5EF4-FFF2-40B4-BE49-F238E27FC236}">
                <a16:creationId xmlns:a16="http://schemas.microsoft.com/office/drawing/2014/main" id="{136C9854-54F7-2398-1726-DCD1A3B00ADA}"/>
              </a:ext>
            </a:extLst>
          </p:cNvPr>
          <p:cNvSpPr>
            <a:spLocks noGrp="1"/>
          </p:cNvSpPr>
          <p:nvPr>
            <p:ph type="sldNum" sz="quarter" idx="12"/>
          </p:nvPr>
        </p:nvSpPr>
        <p:spPr/>
        <p:txBody>
          <a:bodyPr/>
          <a:lstStyle/>
          <a:p>
            <a:fld id="{1581FBB4-B099-45EC-822B-7C834F3BB19D}" type="slidenum">
              <a:rPr lang="en-CA" smtClean="0"/>
              <a:t>8</a:t>
            </a:fld>
            <a:endParaRPr lang="en-CA"/>
          </a:p>
        </p:txBody>
      </p:sp>
    </p:spTree>
    <p:extLst>
      <p:ext uri="{BB962C8B-B14F-4D97-AF65-F5344CB8AC3E}">
        <p14:creationId xmlns:p14="http://schemas.microsoft.com/office/powerpoint/2010/main" val="408446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D9865C-3CAF-75B9-EEA0-3E36E8462F9B}"/>
              </a:ext>
            </a:extLst>
          </p:cNvPr>
          <p:cNvPicPr>
            <a:picLocks noChangeAspect="1"/>
          </p:cNvPicPr>
          <p:nvPr/>
        </p:nvPicPr>
        <p:blipFill>
          <a:blip r:embed="rId3"/>
          <a:stretch>
            <a:fillRect/>
          </a:stretch>
        </p:blipFill>
        <p:spPr>
          <a:xfrm>
            <a:off x="278447" y="587478"/>
            <a:ext cx="11635106" cy="5872316"/>
          </a:xfrm>
          <a:prstGeom prst="rect">
            <a:avLst/>
          </a:prstGeom>
        </p:spPr>
      </p:pic>
      <p:sp>
        <p:nvSpPr>
          <p:cNvPr id="4" name="TextBox 3">
            <a:extLst>
              <a:ext uri="{FF2B5EF4-FFF2-40B4-BE49-F238E27FC236}">
                <a16:creationId xmlns:a16="http://schemas.microsoft.com/office/drawing/2014/main" id="{944FB5F7-8922-EBB2-4DE5-DDF3E9C98924}"/>
              </a:ext>
            </a:extLst>
          </p:cNvPr>
          <p:cNvSpPr txBox="1"/>
          <p:nvPr/>
        </p:nvSpPr>
        <p:spPr>
          <a:xfrm>
            <a:off x="206478" y="125813"/>
            <a:ext cx="5418215" cy="461665"/>
          </a:xfrm>
          <a:prstGeom prst="rect">
            <a:avLst/>
          </a:prstGeom>
          <a:noFill/>
        </p:spPr>
        <p:txBody>
          <a:bodyPr wrap="none" rtlCol="0">
            <a:spAutoFit/>
          </a:bodyPr>
          <a:lstStyle/>
          <a:p>
            <a:r>
              <a:rPr lang="en-CA" sz="2400" dirty="0"/>
              <a:t>Feature Engineering and KPI Generation</a:t>
            </a:r>
          </a:p>
        </p:txBody>
      </p:sp>
      <p:sp>
        <p:nvSpPr>
          <p:cNvPr id="5" name="Footer Placeholder 4">
            <a:extLst>
              <a:ext uri="{FF2B5EF4-FFF2-40B4-BE49-F238E27FC236}">
                <a16:creationId xmlns:a16="http://schemas.microsoft.com/office/drawing/2014/main" id="{0B89683E-58F4-364E-CA81-6D40BBEA1D2D}"/>
              </a:ext>
            </a:extLst>
          </p:cNvPr>
          <p:cNvSpPr>
            <a:spLocks noGrp="1"/>
          </p:cNvSpPr>
          <p:nvPr>
            <p:ph type="ftr" sz="quarter" idx="11"/>
          </p:nvPr>
        </p:nvSpPr>
        <p:spPr/>
        <p:txBody>
          <a:bodyPr/>
          <a:lstStyle/>
          <a:p>
            <a:r>
              <a:rPr lang="en-CA"/>
              <a:t>Marketing Mix Modeling- Capstone</a:t>
            </a:r>
          </a:p>
        </p:txBody>
      </p:sp>
      <p:sp>
        <p:nvSpPr>
          <p:cNvPr id="6" name="Slide Number Placeholder 5">
            <a:extLst>
              <a:ext uri="{FF2B5EF4-FFF2-40B4-BE49-F238E27FC236}">
                <a16:creationId xmlns:a16="http://schemas.microsoft.com/office/drawing/2014/main" id="{C62868A4-7D48-E597-D293-A059055C1FFB}"/>
              </a:ext>
            </a:extLst>
          </p:cNvPr>
          <p:cNvSpPr>
            <a:spLocks noGrp="1"/>
          </p:cNvSpPr>
          <p:nvPr>
            <p:ph type="sldNum" sz="quarter" idx="12"/>
          </p:nvPr>
        </p:nvSpPr>
        <p:spPr/>
        <p:txBody>
          <a:bodyPr/>
          <a:lstStyle/>
          <a:p>
            <a:fld id="{1581FBB4-B099-45EC-822B-7C834F3BB19D}" type="slidenum">
              <a:rPr lang="en-CA" smtClean="0"/>
              <a:t>9</a:t>
            </a:fld>
            <a:endParaRPr lang="en-CA"/>
          </a:p>
        </p:txBody>
      </p:sp>
    </p:spTree>
    <p:extLst>
      <p:ext uri="{BB962C8B-B14F-4D97-AF65-F5344CB8AC3E}">
        <p14:creationId xmlns:p14="http://schemas.microsoft.com/office/powerpoint/2010/main" val="3479172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536</TotalTime>
  <Words>1181</Words>
  <Application>Microsoft Office PowerPoint</Application>
  <PresentationFormat>Widescreen</PresentationFormat>
  <Paragraphs>160</Paragraphs>
  <Slides>16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Aptos</vt:lpstr>
      <vt:lpstr>Aptos Display</vt:lpstr>
      <vt:lpstr>Arial</vt:lpstr>
      <vt:lpstr>Barlow</vt:lpstr>
      <vt:lpstr>Barlow Bold</vt:lpstr>
      <vt:lpstr>Barlow Medium</vt:lpstr>
      <vt:lpstr>Barlow SemiBold</vt:lpstr>
      <vt:lpstr>Calibri</vt:lpstr>
      <vt:lpstr>Calibri Light</vt:lpstr>
      <vt:lpstr>Courier New</vt:lpstr>
      <vt:lpstr>Symbol</vt:lpstr>
      <vt:lpstr>Office Theme</vt:lpstr>
      <vt:lpstr>PowerPoint Presentation</vt:lpstr>
      <vt:lpstr>Objective</vt:lpstr>
      <vt:lpstr>Project Framework</vt:lpstr>
      <vt:lpstr>Data Description</vt:lpstr>
      <vt:lpstr>PowerPoint Presentation</vt:lpstr>
      <vt:lpstr>Data has been provided in the following files which has been uploaded in the project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Abhishek Rajendra Mahale</dc:creator>
  <cp:lastModifiedBy>Abhishek Rajendra Mahale</cp:lastModifiedBy>
  <cp:revision>36</cp:revision>
  <dcterms:created xsi:type="dcterms:W3CDTF">2024-04-17T10:58:01Z</dcterms:created>
  <dcterms:modified xsi:type="dcterms:W3CDTF">2024-04-18T07:20:58Z</dcterms:modified>
</cp:coreProperties>
</file>