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embeddedFontLst>
    <p:embeddedFont>
      <p:font typeface="Arial Narrow"/>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ArialNarrow-bold.fntdata"/><Relationship Id="rId16" Type="http://schemas.openxmlformats.org/officeDocument/2006/relationships/font" Target="fonts/ArialNarrow-regular.fntdata"/><Relationship Id="rId5" Type="http://schemas.openxmlformats.org/officeDocument/2006/relationships/slide" Target="slides/slide1.xml"/><Relationship Id="rId19" Type="http://schemas.openxmlformats.org/officeDocument/2006/relationships/font" Target="fonts/ArialNarrow-boldItalic.fntdata"/><Relationship Id="rId6" Type="http://schemas.openxmlformats.org/officeDocument/2006/relationships/slide" Target="slides/slide2.xml"/><Relationship Id="rId18" Type="http://schemas.openxmlformats.org/officeDocument/2006/relationships/font" Target="fonts/ArialNarrow-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b="0" i="0" sz="18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IN" sz="8000" u="none" cap="none" strike="noStrik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github.com/abhishekmahour/Steganography.g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320454" y="1723400"/>
            <a:ext cx="8187440" cy="262933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4000"/>
              <a:buFont typeface="Trebuchet MS"/>
              <a:buNone/>
            </a:pPr>
            <a:r>
              <a:rPr lang="en-IN" sz="4000"/>
              <a:t>             </a:t>
            </a:r>
            <a:br>
              <a:rPr lang="en-IN" sz="4000"/>
            </a:br>
            <a:r>
              <a:rPr lang="en-IN" sz="4000">
                <a:latin typeface="Arial Narrow"/>
                <a:ea typeface="Arial Narrow"/>
                <a:cs typeface="Arial Narrow"/>
                <a:sym typeface="Arial Narrow"/>
              </a:rPr>
              <a:t>           </a:t>
            </a:r>
            <a:r>
              <a:rPr b="1" lang="en-IN" sz="4000">
                <a:latin typeface="Arial Narrow"/>
                <a:ea typeface="Arial Narrow"/>
                <a:cs typeface="Arial Narrow"/>
                <a:sym typeface="Arial Narrow"/>
              </a:rPr>
              <a:t>CAPISTONE PROJECT</a:t>
            </a:r>
            <a:br>
              <a:rPr lang="en-IN" sz="4000">
                <a:latin typeface="Arial Narrow"/>
                <a:ea typeface="Arial Narrow"/>
                <a:cs typeface="Arial Narrow"/>
                <a:sym typeface="Arial Narrow"/>
              </a:rPr>
            </a:br>
            <a:br>
              <a:rPr lang="en-IN" sz="4000">
                <a:latin typeface="Arial Narrow"/>
                <a:ea typeface="Arial Narrow"/>
                <a:cs typeface="Arial Narrow"/>
                <a:sym typeface="Arial Narrow"/>
              </a:rPr>
            </a:br>
            <a:r>
              <a:rPr b="1" lang="en-IN" sz="4000" u="sng">
                <a:latin typeface="Arial Narrow"/>
                <a:ea typeface="Arial Narrow"/>
                <a:cs typeface="Arial Narrow"/>
                <a:sym typeface="Arial Narrow"/>
              </a:rPr>
              <a:t>PROJECT TITLE</a:t>
            </a:r>
            <a:r>
              <a:rPr b="1" lang="en-IN" sz="4000">
                <a:latin typeface="Arial Narrow"/>
                <a:ea typeface="Arial Narrow"/>
                <a:cs typeface="Arial Narrow"/>
                <a:sym typeface="Arial Narrow"/>
              </a:rPr>
              <a:t>: </a:t>
            </a:r>
            <a:r>
              <a:rPr b="1" lang="en-IN" sz="4000" u="sng">
                <a:latin typeface="Arial Narrow"/>
                <a:ea typeface="Arial Narrow"/>
                <a:cs typeface="Arial Narrow"/>
                <a:sym typeface="Arial Narrow"/>
              </a:rPr>
              <a:t>SECURE DATA HIDING IN IMAGE USING STEGANOGRAPHY</a:t>
            </a:r>
            <a:br>
              <a:rPr lang="en-IN" u="sng"/>
            </a:br>
            <a:endParaRPr u="sng"/>
          </a:p>
        </p:txBody>
      </p:sp>
      <p:sp>
        <p:nvSpPr>
          <p:cNvPr id="144" name="Google Shape;144;p18"/>
          <p:cNvSpPr txBox="1"/>
          <p:nvPr>
            <p:ph idx="1" type="subTitle"/>
          </p:nvPr>
        </p:nvSpPr>
        <p:spPr>
          <a:xfrm>
            <a:off x="648651" y="4352731"/>
            <a:ext cx="7366345" cy="184746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SzPct val="80000"/>
              <a:buNone/>
            </a:pPr>
            <a:r>
              <a:rPr b="1" lang="en-IN" sz="2400"/>
              <a:t>Presented BY : ABHISHEK MAHOUR</a:t>
            </a:r>
            <a:endParaRPr/>
          </a:p>
          <a:p>
            <a:pPr indent="0" lvl="0" marL="0" rtl="0" algn="ctr">
              <a:spcBef>
                <a:spcPts val="1000"/>
              </a:spcBef>
              <a:spcAft>
                <a:spcPts val="0"/>
              </a:spcAft>
              <a:buSzPct val="80000"/>
              <a:buNone/>
            </a:pPr>
            <a:r>
              <a:rPr b="1" lang="en-IN" sz="2400"/>
              <a:t>College Name : Feroze Gandhi Institute of Engineering and Technology</a:t>
            </a:r>
            <a:endParaRPr b="1" sz="2400"/>
          </a:p>
          <a:p>
            <a:pPr indent="0" lvl="0" marL="0" rtl="0" algn="ctr">
              <a:spcBef>
                <a:spcPts val="1000"/>
              </a:spcBef>
              <a:spcAft>
                <a:spcPts val="0"/>
              </a:spcAft>
              <a:buSzPct val="80000"/>
              <a:buNone/>
            </a:pPr>
            <a:r>
              <a:rPr b="1" lang="en-IN" sz="2400"/>
              <a:t>Branch : Computer Science &amp; Engineering</a:t>
            </a:r>
            <a:endParaRPr b="1" sz="2400"/>
          </a:p>
          <a:p>
            <a:pPr indent="0" lvl="0" marL="0" rtl="0" algn="ctr">
              <a:spcBef>
                <a:spcPts val="1000"/>
              </a:spcBef>
              <a:spcAft>
                <a:spcPts val="0"/>
              </a:spcAft>
              <a:buSzPct val="79999"/>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FUTURE SCOPE</a:t>
            </a:r>
            <a:endParaRPr/>
          </a:p>
        </p:txBody>
      </p:sp>
      <p:sp>
        <p:nvSpPr>
          <p:cNvPr id="198" name="Google Shape;198;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Font typeface="Arial"/>
              <a:buChar char="•"/>
            </a:pPr>
            <a:r>
              <a:rPr b="1" lang="en-IN" sz="2400"/>
              <a:t>AI-based Steganography:</a:t>
            </a:r>
            <a:r>
              <a:rPr lang="en-IN" sz="2400"/>
              <a:t> Implementing deep learning for more advanced hiding techniques.</a:t>
            </a:r>
            <a:endParaRPr/>
          </a:p>
          <a:p>
            <a:pPr indent="-342900" lvl="0" marL="342900" rtl="0" algn="l">
              <a:spcBef>
                <a:spcPts val="1000"/>
              </a:spcBef>
              <a:spcAft>
                <a:spcPts val="0"/>
              </a:spcAft>
              <a:buSzPts val="1920"/>
              <a:buFont typeface="Arial"/>
              <a:buChar char="•"/>
            </a:pPr>
            <a:r>
              <a:rPr b="1" lang="en-IN" sz="2400"/>
              <a:t>Cloud Integration:</a:t>
            </a:r>
            <a:r>
              <a:rPr lang="en-IN" sz="2400"/>
              <a:t> Securely storing and retrieving steganographic images over cloud platforms.</a:t>
            </a:r>
            <a:endParaRPr/>
          </a:p>
          <a:p>
            <a:pPr indent="-342900" lvl="0" marL="342900" rtl="0" algn="l">
              <a:spcBef>
                <a:spcPts val="1000"/>
              </a:spcBef>
              <a:spcAft>
                <a:spcPts val="0"/>
              </a:spcAft>
              <a:buSzPts val="1920"/>
              <a:buFont typeface="Arial"/>
              <a:buChar char="•"/>
            </a:pPr>
            <a:r>
              <a:rPr b="1" lang="en-IN" sz="2400"/>
              <a:t>Mobile Application:</a:t>
            </a:r>
            <a:r>
              <a:rPr lang="en-IN" sz="2400"/>
              <a:t> Developing an Android/iOS app for real-world usability.</a:t>
            </a:r>
            <a:endParaRPr/>
          </a:p>
          <a:p>
            <a:pPr indent="-342900" lvl="0" marL="342900" rtl="0" algn="l">
              <a:spcBef>
                <a:spcPts val="1000"/>
              </a:spcBef>
              <a:spcAft>
                <a:spcPts val="0"/>
              </a:spcAft>
              <a:buSzPts val="1920"/>
              <a:buFont typeface="Arial"/>
              <a:buChar char="•"/>
            </a:pPr>
            <a:r>
              <a:rPr b="1" lang="en-IN" sz="2400"/>
              <a:t>Advanced Algorithms:</a:t>
            </a:r>
            <a:r>
              <a:rPr lang="en-IN" sz="2400"/>
              <a:t> Exploring techniques like DCT-based steganography for improved robustness against detection.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type="title"/>
          </p:nvPr>
        </p:nvSpPr>
        <p:spPr>
          <a:xfrm>
            <a:off x="1408923" y="2758751"/>
            <a:ext cx="6662057" cy="183191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9600"/>
              <a:buFont typeface="Trebuchet MS"/>
              <a:buNone/>
            </a:pPr>
            <a:r>
              <a:rPr lang="en-IN" sz="96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ctrTitle"/>
          </p:nvPr>
        </p:nvSpPr>
        <p:spPr>
          <a:xfrm>
            <a:off x="1684349" y="438539"/>
            <a:ext cx="7669138" cy="91575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accent1"/>
              </a:buClr>
              <a:buSzPts val="5400"/>
              <a:buFont typeface="Trebuchet MS"/>
              <a:buNone/>
            </a:pPr>
            <a:r>
              <a:rPr lang="en-IN"/>
              <a:t>          </a:t>
            </a:r>
            <a:r>
              <a:rPr lang="en-IN" u="sng"/>
              <a:t>OUTLINE</a:t>
            </a:r>
            <a:endParaRPr/>
          </a:p>
        </p:txBody>
      </p:sp>
      <p:sp>
        <p:nvSpPr>
          <p:cNvPr id="150" name="Google Shape;150;p19"/>
          <p:cNvSpPr txBox="1"/>
          <p:nvPr>
            <p:ph idx="1" type="subTitle"/>
          </p:nvPr>
        </p:nvSpPr>
        <p:spPr>
          <a:xfrm>
            <a:off x="1045028" y="2090057"/>
            <a:ext cx="7501187" cy="463454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1920"/>
              <a:buFont typeface="Arial"/>
              <a:buChar char="•"/>
            </a:pPr>
            <a:r>
              <a:rPr lang="en-IN" sz="2400"/>
              <a:t>PROBLEM STATEMENT</a:t>
            </a:r>
            <a:endParaRPr/>
          </a:p>
          <a:p>
            <a:pPr indent="-285750" lvl="0" marL="285750" rtl="0" algn="l">
              <a:spcBef>
                <a:spcPts val="1000"/>
              </a:spcBef>
              <a:spcAft>
                <a:spcPts val="0"/>
              </a:spcAft>
              <a:buSzPts val="1920"/>
              <a:buFont typeface="Arial"/>
              <a:buChar char="•"/>
            </a:pPr>
            <a:r>
              <a:rPr lang="en-IN" sz="2400"/>
              <a:t>TECHNOLOGY USED</a:t>
            </a:r>
            <a:endParaRPr/>
          </a:p>
          <a:p>
            <a:pPr indent="-285750" lvl="0" marL="285750" rtl="0" algn="l">
              <a:spcBef>
                <a:spcPts val="1000"/>
              </a:spcBef>
              <a:spcAft>
                <a:spcPts val="0"/>
              </a:spcAft>
              <a:buSzPts val="1920"/>
              <a:buFont typeface="Arial"/>
              <a:buChar char="•"/>
            </a:pPr>
            <a:r>
              <a:rPr lang="en-IN" sz="2400"/>
              <a:t>WOW FACTOR</a:t>
            </a:r>
            <a:endParaRPr/>
          </a:p>
          <a:p>
            <a:pPr indent="-285750" lvl="0" marL="285750" rtl="0" algn="l">
              <a:spcBef>
                <a:spcPts val="1000"/>
              </a:spcBef>
              <a:spcAft>
                <a:spcPts val="0"/>
              </a:spcAft>
              <a:buSzPts val="1920"/>
              <a:buFont typeface="Arial"/>
              <a:buChar char="•"/>
            </a:pPr>
            <a:r>
              <a:rPr lang="en-IN" sz="2400"/>
              <a:t>END USERS</a:t>
            </a:r>
            <a:endParaRPr/>
          </a:p>
          <a:p>
            <a:pPr indent="-285750" lvl="0" marL="285750" rtl="0" algn="l">
              <a:spcBef>
                <a:spcPts val="1000"/>
              </a:spcBef>
              <a:spcAft>
                <a:spcPts val="0"/>
              </a:spcAft>
              <a:buSzPts val="1920"/>
              <a:buFont typeface="Arial"/>
              <a:buChar char="•"/>
            </a:pPr>
            <a:r>
              <a:rPr lang="en-IN" sz="2400"/>
              <a:t>RESULT</a:t>
            </a:r>
            <a:endParaRPr/>
          </a:p>
          <a:p>
            <a:pPr indent="-285750" lvl="0" marL="285750" rtl="0" algn="l">
              <a:spcBef>
                <a:spcPts val="1000"/>
              </a:spcBef>
              <a:spcAft>
                <a:spcPts val="0"/>
              </a:spcAft>
              <a:buSzPts val="1920"/>
              <a:buFont typeface="Arial"/>
              <a:buChar char="•"/>
            </a:pPr>
            <a:r>
              <a:rPr lang="en-IN" sz="2400"/>
              <a:t>CONCLUSION</a:t>
            </a:r>
            <a:endParaRPr/>
          </a:p>
          <a:p>
            <a:pPr indent="-285750" lvl="0" marL="285750" rtl="0" algn="l">
              <a:spcBef>
                <a:spcPts val="1000"/>
              </a:spcBef>
              <a:spcAft>
                <a:spcPts val="0"/>
              </a:spcAft>
              <a:buSzPts val="1920"/>
              <a:buFont typeface="Arial"/>
              <a:buChar char="•"/>
            </a:pPr>
            <a:r>
              <a:rPr lang="en-IN" sz="2400"/>
              <a:t>GIT-HUB LINK</a:t>
            </a:r>
            <a:endParaRPr/>
          </a:p>
          <a:p>
            <a:pPr indent="-285750" lvl="0" marL="285750" rtl="0" algn="l">
              <a:spcBef>
                <a:spcPts val="1000"/>
              </a:spcBef>
              <a:spcAft>
                <a:spcPts val="0"/>
              </a:spcAft>
              <a:buSzPts val="1920"/>
              <a:buFont typeface="Arial"/>
              <a:buChar char="•"/>
            </a:pPr>
            <a:r>
              <a:rPr lang="en-IN" sz="2400"/>
              <a:t>FUTURE SCOPE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PROBLEM STATEMENT</a:t>
            </a:r>
            <a:endParaRPr/>
          </a:p>
        </p:txBody>
      </p:sp>
      <p:sp>
        <p:nvSpPr>
          <p:cNvPr id="156" name="Google Shape;156;p20"/>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Char char="►"/>
            </a:pPr>
            <a:r>
              <a:rPr lang="en-IN" sz="2400"/>
              <a:t>With the increase in digital communication, data security has become a major concern. Traditional encryption methods make the data unreadable, but they often attract unwanted attention. Steganography provides an alternative by hiding sensitive information within an image in such a way that it remains unnoticed. This project aims to develop a secure and efficient method for embedding data within an image while maintaining its visual integrity.</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TECHNOLOGY USED</a:t>
            </a:r>
            <a:endParaRPr/>
          </a:p>
        </p:txBody>
      </p:sp>
      <p:sp>
        <p:nvSpPr>
          <p:cNvPr id="162" name="Google Shape;162;p21"/>
          <p:cNvSpPr txBox="1"/>
          <p:nvPr>
            <p:ph idx="1" type="body"/>
          </p:nvPr>
        </p:nvSpPr>
        <p:spPr>
          <a:xfrm>
            <a:off x="677334" y="2160589"/>
            <a:ext cx="9744960"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Font typeface="Arial"/>
              <a:buChar char="•"/>
            </a:pPr>
            <a:r>
              <a:rPr b="1" lang="en-IN" sz="2800"/>
              <a:t>Programming Language:</a:t>
            </a:r>
            <a:r>
              <a:rPr lang="en-IN" sz="2800"/>
              <a:t> Python</a:t>
            </a:r>
            <a:endParaRPr/>
          </a:p>
          <a:p>
            <a:pPr indent="-342900" lvl="0" marL="342900" rtl="0" algn="l">
              <a:spcBef>
                <a:spcPts val="1000"/>
              </a:spcBef>
              <a:spcAft>
                <a:spcPts val="0"/>
              </a:spcAft>
              <a:buSzPts val="2240"/>
              <a:buFont typeface="Arial"/>
              <a:buChar char="•"/>
            </a:pPr>
            <a:r>
              <a:rPr b="1" lang="en-IN" sz="2800"/>
              <a:t>Libraries:</a:t>
            </a:r>
            <a:r>
              <a:rPr lang="en-IN" sz="2800"/>
              <a:t> OpenCV, NumPy, Pillow (PIL)</a:t>
            </a:r>
            <a:endParaRPr/>
          </a:p>
          <a:p>
            <a:pPr indent="-342900" lvl="0" marL="342900" rtl="0" algn="l">
              <a:spcBef>
                <a:spcPts val="1000"/>
              </a:spcBef>
              <a:spcAft>
                <a:spcPts val="0"/>
              </a:spcAft>
              <a:buSzPts val="2240"/>
              <a:buFont typeface="Arial"/>
              <a:buChar char="•"/>
            </a:pPr>
            <a:r>
              <a:rPr b="1" lang="en-IN" sz="2800"/>
              <a:t>Algorithm:</a:t>
            </a:r>
            <a:r>
              <a:rPr lang="en-IN" sz="2800"/>
              <a:t> Least Significant Bit (LSB) Steganography</a:t>
            </a:r>
            <a:endParaRPr/>
          </a:p>
          <a:p>
            <a:pPr indent="-342900" lvl="0" marL="342900" rtl="0" algn="l">
              <a:spcBef>
                <a:spcPts val="1000"/>
              </a:spcBef>
              <a:spcAft>
                <a:spcPts val="0"/>
              </a:spcAft>
              <a:buSzPts val="2240"/>
              <a:buFont typeface="Arial"/>
              <a:buChar char="•"/>
            </a:pPr>
            <a:r>
              <a:rPr b="1" lang="en-IN" sz="2800"/>
              <a:t>Security Measures:</a:t>
            </a:r>
            <a:r>
              <a:rPr lang="en-IN" sz="2800"/>
              <a:t> AES Encryption for additional security layer</a:t>
            </a:r>
            <a:endParaRPr/>
          </a:p>
          <a:p>
            <a:pPr indent="-342900" lvl="0" marL="342900" rtl="0" algn="l">
              <a:spcBef>
                <a:spcPts val="1000"/>
              </a:spcBef>
              <a:spcAft>
                <a:spcPts val="0"/>
              </a:spcAft>
              <a:buSzPts val="2240"/>
              <a:buFont typeface="Arial"/>
              <a:buChar char="•"/>
            </a:pPr>
            <a:r>
              <a:rPr b="1" lang="en-IN" sz="2800"/>
              <a:t>User Interface:</a:t>
            </a:r>
            <a:r>
              <a:rPr lang="en-IN" sz="2800"/>
              <a:t> Tkinter for GUI (optional)</a:t>
            </a:r>
            <a:endParaRPr/>
          </a:p>
          <a:p>
            <a:pPr indent="-200660" lvl="0" marL="342900" rtl="0" algn="l">
              <a:spcBef>
                <a:spcPts val="1000"/>
              </a:spcBef>
              <a:spcAft>
                <a:spcPts val="0"/>
              </a:spcAft>
              <a:buSzPts val="2240"/>
              <a:buNone/>
            </a:pPr>
            <a:r>
              <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WOW FACTOR</a:t>
            </a:r>
            <a:endParaRPr/>
          </a:p>
        </p:txBody>
      </p:sp>
      <p:sp>
        <p:nvSpPr>
          <p:cNvPr id="168" name="Google Shape;168;p2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920"/>
              <a:buFont typeface="Arial"/>
              <a:buChar char="•"/>
            </a:pPr>
            <a:r>
              <a:rPr b="1" lang="en-IN" sz="2400"/>
              <a:t>Dual-layer Security:</a:t>
            </a:r>
            <a:r>
              <a:rPr lang="en-IN" sz="2400"/>
              <a:t> Combines AES encryption with steganography for enhanced data protection.</a:t>
            </a:r>
            <a:endParaRPr/>
          </a:p>
          <a:p>
            <a:pPr indent="-342900" lvl="0" marL="342900" rtl="0" algn="l">
              <a:spcBef>
                <a:spcPts val="1000"/>
              </a:spcBef>
              <a:spcAft>
                <a:spcPts val="0"/>
              </a:spcAft>
              <a:buSzPts val="1920"/>
              <a:buFont typeface="Arial"/>
              <a:buChar char="•"/>
            </a:pPr>
            <a:r>
              <a:rPr b="1" lang="en-IN" sz="2400"/>
              <a:t>Lossless Data Hiding:</a:t>
            </a:r>
            <a:r>
              <a:rPr lang="en-IN" sz="2400"/>
              <a:t> Ensures the image quality remains nearly unchanged after embedding.</a:t>
            </a:r>
            <a:endParaRPr/>
          </a:p>
          <a:p>
            <a:pPr indent="-342900" lvl="0" marL="342900" rtl="0" algn="l">
              <a:spcBef>
                <a:spcPts val="1000"/>
              </a:spcBef>
              <a:spcAft>
                <a:spcPts val="0"/>
              </a:spcAft>
              <a:buSzPts val="1920"/>
              <a:buFont typeface="Arial"/>
              <a:buChar char="•"/>
            </a:pPr>
            <a:r>
              <a:rPr b="1" lang="en-IN" sz="2400"/>
              <a:t>Customizable Payload Size:</a:t>
            </a:r>
            <a:r>
              <a:rPr lang="en-IN" sz="2400"/>
              <a:t> Users can control how much data they want to hide in an image.</a:t>
            </a:r>
            <a:endParaRPr/>
          </a:p>
          <a:p>
            <a:pPr indent="-342900" lvl="0" marL="342900" rtl="0" algn="l">
              <a:spcBef>
                <a:spcPts val="1000"/>
              </a:spcBef>
              <a:spcAft>
                <a:spcPts val="0"/>
              </a:spcAft>
              <a:buSzPts val="1920"/>
              <a:buFont typeface="Arial"/>
              <a:buChar char="•"/>
            </a:pPr>
            <a:r>
              <a:rPr b="1" lang="en-IN" sz="2400"/>
              <a:t>Reversible Process:</a:t>
            </a:r>
            <a:r>
              <a:rPr lang="en-IN" sz="2400"/>
              <a:t> The hidden data can be retrieved without loss or corruption.</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END USERS</a:t>
            </a:r>
            <a:endParaRPr/>
          </a:p>
        </p:txBody>
      </p:sp>
      <p:sp>
        <p:nvSpPr>
          <p:cNvPr id="174" name="Google Shape;174;p2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240"/>
              <a:buFont typeface="Arial"/>
              <a:buChar char="•"/>
            </a:pPr>
            <a:r>
              <a:rPr b="1" lang="en-IN" sz="2800"/>
              <a:t>Cybersecurity Professionals:</a:t>
            </a:r>
            <a:r>
              <a:rPr lang="en-IN" sz="2800"/>
              <a:t> To transmit confidential data without detection.</a:t>
            </a:r>
            <a:endParaRPr/>
          </a:p>
          <a:p>
            <a:pPr indent="-342900" lvl="0" marL="342900" rtl="0" algn="l">
              <a:spcBef>
                <a:spcPts val="1000"/>
              </a:spcBef>
              <a:spcAft>
                <a:spcPts val="0"/>
              </a:spcAft>
              <a:buSzPts val="2240"/>
              <a:buFont typeface="Arial"/>
              <a:buChar char="•"/>
            </a:pPr>
            <a:r>
              <a:rPr b="1" lang="en-IN" sz="2800"/>
              <a:t>Journalists &amp; Activists:</a:t>
            </a:r>
            <a:r>
              <a:rPr lang="en-IN" sz="2800"/>
              <a:t> To safely share sensitive information in hostile environments.</a:t>
            </a:r>
            <a:endParaRPr/>
          </a:p>
          <a:p>
            <a:pPr indent="-342900" lvl="0" marL="342900" rtl="0" algn="l">
              <a:spcBef>
                <a:spcPts val="1000"/>
              </a:spcBef>
              <a:spcAft>
                <a:spcPts val="0"/>
              </a:spcAft>
              <a:buSzPts val="2240"/>
              <a:buFont typeface="Arial"/>
              <a:buChar char="•"/>
            </a:pPr>
            <a:r>
              <a:rPr b="1" lang="en-IN" sz="2800"/>
              <a:t>Government &amp; Defense Agencies:</a:t>
            </a:r>
            <a:r>
              <a:rPr lang="en-IN" sz="2800"/>
              <a:t> For covert communication.</a:t>
            </a:r>
            <a:endParaRPr/>
          </a:p>
          <a:p>
            <a:pPr indent="-342900" lvl="0" marL="342900" rtl="0" algn="l">
              <a:spcBef>
                <a:spcPts val="1000"/>
              </a:spcBef>
              <a:spcAft>
                <a:spcPts val="0"/>
              </a:spcAft>
              <a:buSzPts val="2240"/>
              <a:buFont typeface="Arial"/>
              <a:buChar char="•"/>
            </a:pPr>
            <a:r>
              <a:rPr b="1" lang="en-IN" sz="2800"/>
              <a:t>General Users:</a:t>
            </a:r>
            <a:r>
              <a:rPr lang="en-IN" sz="2800"/>
              <a:t> To protect personal documents and messages.</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lang="en-IN"/>
              <a:t>                    </a:t>
            </a:r>
            <a:r>
              <a:rPr lang="en-IN" sz="4800" u="sng"/>
              <a:t>RESULTS</a:t>
            </a:r>
            <a:endParaRPr/>
          </a:p>
        </p:txBody>
      </p:sp>
      <p:sp>
        <p:nvSpPr>
          <p:cNvPr id="180" name="Google Shape;180;p24"/>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2560"/>
              <a:buChar char="►"/>
            </a:pPr>
            <a:r>
              <a:rPr lang="en-IN" sz="3200"/>
              <a:t>The project successfully hides encrypted data inside an image using LSB steganography. The original and modified images appear nearly identical to the human eye, making detection difficult. The hidden data can be extracted with the correct decryption key, ensuring security and confidentiality.</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CONCLUSION</a:t>
            </a:r>
            <a:endParaRPr/>
          </a:p>
        </p:txBody>
      </p:sp>
      <p:sp>
        <p:nvSpPr>
          <p:cNvPr id="186" name="Google Shape;186;p25"/>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240"/>
              <a:buChar char="►"/>
            </a:pPr>
            <a:r>
              <a:rPr lang="en-IN" sz="2800"/>
              <a:t>The project successfully hides encrypted data inside an image using LSB steganography. The original and modified images appear nearly identical to the human eye, making detection difficult. The hidden data can be extracted with the correct decryption key, ensuring security and confidentiality.</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accent1"/>
              </a:buClr>
              <a:buSzPts val="4800"/>
              <a:buFont typeface="Trebuchet MS"/>
              <a:buNone/>
            </a:pPr>
            <a:r>
              <a:rPr lang="en-IN" sz="4800" u="sng"/>
              <a:t>GIT-HUB LINK</a:t>
            </a:r>
            <a:endParaRPr/>
          </a:p>
        </p:txBody>
      </p:sp>
      <p:sp>
        <p:nvSpPr>
          <p:cNvPr id="192" name="Google Shape;192;p2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rPr lang="en-IN" u="sng">
                <a:solidFill>
                  <a:schemeClr val="hlink"/>
                </a:solidFill>
                <a:hlinkClick r:id="rId3"/>
              </a:rPr>
              <a:t>Steganography</a:t>
            </a:r>
            <a:endParaRPr/>
          </a:p>
          <a:p>
            <a:pPr indent="-251459" lvl="0" marL="342900" rtl="0" algn="l">
              <a:spcBef>
                <a:spcPts val="0"/>
              </a:spcBef>
              <a:spcAft>
                <a:spcPts val="0"/>
              </a:spcAft>
              <a:buSzPts val="1440"/>
              <a:buNone/>
            </a:pPr>
            <a:r>
              <a:t/>
            </a:r>
            <a:endParaRPr/>
          </a:p>
          <a:p>
            <a:pPr indent="-251459" lvl="0" marL="342900" rtl="0" algn="l">
              <a:spcBef>
                <a:spcPts val="0"/>
              </a:spcBef>
              <a:spcAft>
                <a:spcPts val="0"/>
              </a:spcAft>
              <a:buSzPts val="1440"/>
              <a:buNone/>
            </a:pPr>
            <a:r>
              <a:rPr lang="en-IN"/>
              <a:t>URL :- https://github.com/abhishekmahour/Steganography.git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