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  <p:sldId id="269" r:id="rId13"/>
    <p:sldId id="267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B6A5-ED38-4E0D-8AE0-6D9B5E51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828800"/>
            <a:ext cx="8637071" cy="1425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Face recognition with occlusion and orientation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FDCCF-9ACF-4BD4-8122-E354DD529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3310667" cy="977621"/>
          </a:xfrm>
        </p:spPr>
        <p:txBody>
          <a:bodyPr/>
          <a:lstStyle/>
          <a:p>
            <a:r>
              <a:rPr lang="en-IN" dirty="0"/>
              <a:t>Under the guidance of </a:t>
            </a:r>
          </a:p>
          <a:p>
            <a:r>
              <a:rPr lang="en-IN" dirty="0"/>
              <a:t>DR.MRINAL Kanti Das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FDE7EF-BE19-46A5-A508-D683EB9EF349}"/>
              </a:ext>
            </a:extLst>
          </p:cNvPr>
          <p:cNvSpPr txBox="1">
            <a:spLocks/>
          </p:cNvSpPr>
          <p:nvPr/>
        </p:nvSpPr>
        <p:spPr>
          <a:xfrm>
            <a:off x="7744183" y="3584993"/>
            <a:ext cx="3310667" cy="977621"/>
          </a:xfrm>
          <a:prstGeom prst="rect">
            <a:avLst/>
          </a:prstGeom>
        </p:spPr>
        <p:txBody>
          <a:bodyPr vert="horz" lIns="91440" tIns="91440" rIns="91440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Abhishek s Mayya(142302014)</a:t>
            </a:r>
          </a:p>
          <a:p>
            <a:r>
              <a:rPr lang="en-IN" dirty="0"/>
              <a:t>Shreyansh Acharya(142302013)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B13E7B-9BF1-4304-9F55-E54F106E5AEF}"/>
              </a:ext>
            </a:extLst>
          </p:cNvPr>
          <p:cNvSpPr txBox="1">
            <a:spLocks/>
          </p:cNvSpPr>
          <p:nvPr/>
        </p:nvSpPr>
        <p:spPr>
          <a:xfrm>
            <a:off x="2417779" y="1229054"/>
            <a:ext cx="7604762" cy="103005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presentation-group 12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5221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4EF7-9175-4795-8E89-14C2DDAF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- Pretrained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A9E3F-5ACB-49C8-B61F-043A865BE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07764"/>
              </p:ext>
            </p:extLst>
          </p:nvPr>
        </p:nvGraphicFramePr>
        <p:xfrm>
          <a:off x="1451578" y="2356784"/>
          <a:ext cx="10050139" cy="3613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048">
                  <a:extLst>
                    <a:ext uri="{9D8B030D-6E8A-4147-A177-3AD203B41FA5}">
                      <a16:colId xmlns:a16="http://schemas.microsoft.com/office/drawing/2014/main" val="2508596762"/>
                    </a:ext>
                  </a:extLst>
                </a:gridCol>
                <a:gridCol w="3350046">
                  <a:extLst>
                    <a:ext uri="{9D8B030D-6E8A-4147-A177-3AD203B41FA5}">
                      <a16:colId xmlns:a16="http://schemas.microsoft.com/office/drawing/2014/main" val="4254102588"/>
                    </a:ext>
                  </a:extLst>
                </a:gridCol>
                <a:gridCol w="3350045">
                  <a:extLst>
                    <a:ext uri="{9D8B030D-6E8A-4147-A177-3AD203B41FA5}">
                      <a16:colId xmlns:a16="http://schemas.microsoft.com/office/drawing/2014/main" val="236465563"/>
                    </a:ext>
                  </a:extLst>
                </a:gridCol>
              </a:tblGrid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data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853933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94395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305563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central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411369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right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7938144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left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712869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central occlusion+orientation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380562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right occlusion+orientation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064030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left occlusion+orientation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9276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A6DB0E-5F11-4B88-830C-F504AA08AB17}"/>
              </a:ext>
            </a:extLst>
          </p:cNvPr>
          <p:cNvSpPr txBox="1"/>
          <p:nvPr/>
        </p:nvSpPr>
        <p:spPr>
          <a:xfrm>
            <a:off x="1348514" y="1920603"/>
            <a:ext cx="949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used the pretrained VGGFace model for the face recognition.The results are as follows.</a:t>
            </a:r>
          </a:p>
        </p:txBody>
      </p:sp>
    </p:spTree>
    <p:extLst>
      <p:ext uri="{BB962C8B-B14F-4D97-AF65-F5344CB8AC3E}">
        <p14:creationId xmlns:p14="http://schemas.microsoft.com/office/powerpoint/2010/main" val="226672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4EE3-8764-4038-A8E3-09299D76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- trained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EC63F-3D85-4E01-B604-CD4205260E2A}"/>
              </a:ext>
            </a:extLst>
          </p:cNvPr>
          <p:cNvSpPr/>
          <p:nvPr/>
        </p:nvSpPr>
        <p:spPr>
          <a:xfrm>
            <a:off x="1284890" y="1876232"/>
            <a:ext cx="9769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trained one convolution layer of the VGGFace with 400 images from the dataset, then the predictions are done.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D6BEA2-C337-41F6-8DE8-1B443D1D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8" y="2522563"/>
            <a:ext cx="4347882" cy="333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B17ECA-A0FB-4BA7-9C78-B2F08162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17" y="2451395"/>
            <a:ext cx="4611175" cy="34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6E27DE-9011-43AE-B4C7-4C4D62CDF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80390"/>
              </p:ext>
            </p:extLst>
          </p:nvPr>
        </p:nvGraphicFramePr>
        <p:xfrm>
          <a:off x="867810" y="1535454"/>
          <a:ext cx="98091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718">
                  <a:extLst>
                    <a:ext uri="{9D8B030D-6E8A-4147-A177-3AD203B41FA5}">
                      <a16:colId xmlns:a16="http://schemas.microsoft.com/office/drawing/2014/main" val="2007221833"/>
                    </a:ext>
                  </a:extLst>
                </a:gridCol>
                <a:gridCol w="3269718">
                  <a:extLst>
                    <a:ext uri="{9D8B030D-6E8A-4147-A177-3AD203B41FA5}">
                      <a16:colId xmlns:a16="http://schemas.microsoft.com/office/drawing/2014/main" val="738552994"/>
                    </a:ext>
                  </a:extLst>
                </a:gridCol>
                <a:gridCol w="3269718">
                  <a:extLst>
                    <a:ext uri="{9D8B030D-6E8A-4147-A177-3AD203B41FA5}">
                      <a16:colId xmlns:a16="http://schemas.microsoft.com/office/drawing/2014/main" val="3410735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data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9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8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4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central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54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right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47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left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30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central occlusion+orientation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99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right occlusion+orientation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1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left occlusion+orientation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80171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F504BD1-A0EA-476C-84E5-B4B9BA3C2783}"/>
              </a:ext>
            </a:extLst>
          </p:cNvPr>
          <p:cNvSpPr/>
          <p:nvPr/>
        </p:nvSpPr>
        <p:spPr>
          <a:xfrm>
            <a:off x="867810" y="885394"/>
            <a:ext cx="2960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results are as follows.</a:t>
            </a:r>
          </a:p>
        </p:txBody>
      </p:sp>
    </p:spTree>
    <p:extLst>
      <p:ext uri="{BB962C8B-B14F-4D97-AF65-F5344CB8AC3E}">
        <p14:creationId xmlns:p14="http://schemas.microsoft.com/office/powerpoint/2010/main" val="19330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644F-882D-4E6E-B7AC-65C3514B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map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07F8E2-39FF-4098-A217-3426C0ABA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8574" y="2508412"/>
            <a:ext cx="1872956" cy="191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EFA349-5E37-4E4C-ABBF-467772C32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408" y="2508412"/>
            <a:ext cx="9214274" cy="1919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761DAA-CCD4-4DE4-A835-7065540F6EF2}"/>
              </a:ext>
            </a:extLst>
          </p:cNvPr>
          <p:cNvSpPr txBox="1"/>
          <p:nvPr/>
        </p:nvSpPr>
        <p:spPr>
          <a:xfrm>
            <a:off x="421342" y="1853754"/>
            <a:ext cx="109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that the deeper Convolution layers are focusing more on important features of the faces such as eyes , nose etc..</a:t>
            </a:r>
          </a:p>
        </p:txBody>
      </p:sp>
      <p:sp>
        <p:nvSpPr>
          <p:cNvPr id="16" name="AutoShape 10" descr="3.png">
            <a:extLst>
              <a:ext uri="{FF2B5EF4-FFF2-40B4-BE49-F238E27FC236}">
                <a16:creationId xmlns:a16="http://schemas.microsoft.com/office/drawing/2014/main" id="{614CF9A9-D098-49B9-B356-04929D665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559859" cy="15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AutoShape 12" descr="3.png">
            <a:extLst>
              <a:ext uri="{FF2B5EF4-FFF2-40B4-BE49-F238E27FC236}">
                <a16:creationId xmlns:a16="http://schemas.microsoft.com/office/drawing/2014/main" id="{C7BB2727-460C-4EA1-B07B-F1ED62CF8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CE3686-6165-4328-8310-D7159129F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74" y="4427792"/>
            <a:ext cx="1872956" cy="17683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7C0137-74FD-44F0-BB1E-4B3514F26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751" y="4565609"/>
            <a:ext cx="9278931" cy="14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0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7566-7DA6-4E99-949C-6F07AF7D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2F2D-A4B6-4A93-B35C-2D8811E6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GPU Limitations</a:t>
            </a:r>
            <a:r>
              <a:rPr lang="en-US" dirty="0"/>
              <a:t>: We faced challenges in training models with large images due to limitations in GPU capacity, affecting processing speed and scalability.</a:t>
            </a:r>
          </a:p>
          <a:p>
            <a:r>
              <a:rPr lang="en-US" b="1" dirty="0"/>
              <a:t>Quality vs. Size</a:t>
            </a:r>
            <a:r>
              <a:rPr lang="en-US" dirty="0"/>
              <a:t>: Reduction of image size to address GPU constraints led to a trade-off between maintaining quality and preserving crucial facial details necessary for accurate recognition.</a:t>
            </a:r>
          </a:p>
        </p:txBody>
      </p:sp>
    </p:spTree>
    <p:extLst>
      <p:ext uri="{BB962C8B-B14F-4D97-AF65-F5344CB8AC3E}">
        <p14:creationId xmlns:p14="http://schemas.microsoft.com/office/powerpoint/2010/main" val="315430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07CC-4B64-4123-B78A-90DE2692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E4CB-E14D-46ED-A6E5-85409F3B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61068"/>
          </a:xfrm>
        </p:spPr>
        <p:txBody>
          <a:bodyPr/>
          <a:lstStyle/>
          <a:p>
            <a:r>
              <a:rPr lang="en-IN" dirty="0"/>
              <a:t>MTCNN works best for face extraction process.</a:t>
            </a:r>
          </a:p>
          <a:p>
            <a:r>
              <a:rPr lang="en-IN" dirty="0"/>
              <a:t>VGGFace is able to </a:t>
            </a:r>
            <a:r>
              <a:rPr lang="en-US" dirty="0"/>
              <a:t>identify crucial facial characteristics, enhances its accuracy in face recognition tasks.</a:t>
            </a:r>
          </a:p>
          <a:p>
            <a:r>
              <a:rPr lang="en-US" dirty="0"/>
              <a:t>Found that utilizing Register2, which combines both regular and occluded faces, consistently resulted in better accuracy, highlighting the importance of incorporating diverse data in training.</a:t>
            </a:r>
          </a:p>
          <a:p>
            <a:pPr marL="0" lv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68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CEC35-4F81-4D7A-A6D8-76CD0694D611}"/>
              </a:ext>
            </a:extLst>
          </p:cNvPr>
          <p:cNvSpPr/>
          <p:nvPr/>
        </p:nvSpPr>
        <p:spPr>
          <a:xfrm>
            <a:off x="1846730" y="2079829"/>
            <a:ext cx="76737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923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8907-5F47-4C52-8B35-E1F9C927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0CA2-BE3C-47DD-B3C1-C847FE3D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852103"/>
          </a:xfrm>
        </p:spPr>
        <p:txBody>
          <a:bodyPr>
            <a:normAutofit fontScale="92500"/>
          </a:bodyPr>
          <a:lstStyle/>
          <a:p>
            <a:r>
              <a:rPr lang="en-IN" dirty="0"/>
              <a:t>This project aims on enhancing face recognition systems to effectively identify individuals in images focusing more on occlusions and variations in facial orientation.</a:t>
            </a:r>
          </a:p>
          <a:p>
            <a:r>
              <a:rPr lang="en-US" dirty="0"/>
              <a:t>Leveraging existing face detection and recognition models to optimize performance.</a:t>
            </a:r>
          </a:p>
          <a:p>
            <a:r>
              <a:rPr lang="en-IN" dirty="0"/>
              <a:t>The baseline for this project consists of established face detection and recognition models.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Face detection : MTCNN(Multi-task Cascaded Convolutional Networks)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Face recognition : VGG-face</a:t>
            </a:r>
          </a:p>
        </p:txBody>
      </p:sp>
    </p:spTree>
    <p:extLst>
      <p:ext uri="{BB962C8B-B14F-4D97-AF65-F5344CB8AC3E}">
        <p14:creationId xmlns:p14="http://schemas.microsoft.com/office/powerpoint/2010/main" val="390996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C40-690C-4F63-A13B-6FA37018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F9A2-063A-48C8-85CC-1B17371D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use Brazilian face dataset.</a:t>
            </a:r>
          </a:p>
          <a:p>
            <a:r>
              <a:rPr lang="en-IN" dirty="0"/>
              <a:t>Brazilian face database that contains a total of 2800 images, 14 images for each of 200 individuals and also there are 2 seperate frontal images for each of the 200 individuals.</a:t>
            </a:r>
          </a:p>
          <a:p>
            <a:r>
              <a:rPr lang="en-US" dirty="0"/>
              <a:t>Each image of the same individual is consistently labeled with a name that begins with the same number</a:t>
            </a:r>
            <a:r>
              <a:rPr lang="en-IN" dirty="0"/>
              <a:t>,used this as a FaceID.</a:t>
            </a:r>
          </a:p>
        </p:txBody>
      </p:sp>
      <p:pic>
        <p:nvPicPr>
          <p:cNvPr id="4" name="Picture 3" descr="https://fei.edu.br/~cet/examples_variations.jpg">
            <a:extLst>
              <a:ext uri="{FF2B5EF4-FFF2-40B4-BE49-F238E27FC236}">
                <a16:creationId xmlns:a16="http://schemas.microsoft.com/office/drawing/2014/main" id="{F5EF261E-50A1-4FC4-8D4E-B2ADB30FF2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28" y="4271682"/>
            <a:ext cx="9015543" cy="157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2DA1-C8D3-45F9-BD0D-C81B687A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6645"/>
            <a:ext cx="9603275" cy="585010"/>
          </a:xfrm>
        </p:spPr>
        <p:txBody>
          <a:bodyPr/>
          <a:lstStyle/>
          <a:p>
            <a:r>
              <a:rPr lang="en-IN" dirty="0"/>
              <a:t>Face extraction using MTCNN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26F10-9C16-42D8-9DED-6F0AA1ED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MTCNN works best for extracting faces from the image.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F11B2-A212-4D66-A813-10648F85B9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55" y="2686047"/>
            <a:ext cx="2259810" cy="175147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B17C33A-C4A6-455D-981A-82A629F53D13}"/>
              </a:ext>
            </a:extLst>
          </p:cNvPr>
          <p:cNvSpPr/>
          <p:nvPr/>
        </p:nvSpPr>
        <p:spPr>
          <a:xfrm>
            <a:off x="4110541" y="3032141"/>
            <a:ext cx="1689623" cy="105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/>
              <a:t>MTCNN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B6104-3F9E-40BE-88BB-414389150C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61" y="2699383"/>
            <a:ext cx="2375648" cy="1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D4D-E2A5-479D-BFF3-15D07825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occlusion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D30B-1D1A-4DF1-83FE-51FF0934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used two types of occlusions ,central and peripheral(left and right).</a:t>
            </a:r>
          </a:p>
          <a:p>
            <a:r>
              <a:rPr lang="en-US" dirty="0"/>
              <a:t>We introduced occlusions of 5% and 15% by manually setting pixels to zero for  rectangular shape in the images.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Abhishek\AppData\Local\Microsoft\Windows\INetCache\Content.MSO\5BC3DE51.tmp">
            <a:extLst>
              <a:ext uri="{FF2B5EF4-FFF2-40B4-BE49-F238E27FC236}">
                <a16:creationId xmlns:a16="http://schemas.microsoft.com/office/drawing/2014/main" id="{D5A44C6B-06DD-403A-8F73-D38D283123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2"/>
          <a:stretch/>
        </p:blipFill>
        <p:spPr bwMode="auto">
          <a:xfrm>
            <a:off x="650613" y="3366247"/>
            <a:ext cx="1226820" cy="1531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Abhishek\AppData\Local\Microsoft\Windows\INetCache\Content.MSO\5604804A.tmp">
            <a:extLst>
              <a:ext uri="{FF2B5EF4-FFF2-40B4-BE49-F238E27FC236}">
                <a16:creationId xmlns:a16="http://schemas.microsoft.com/office/drawing/2014/main" id="{5DEC9A4E-5DCD-4602-90C8-740380A0B4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3"/>
          <a:stretch/>
        </p:blipFill>
        <p:spPr bwMode="auto">
          <a:xfrm>
            <a:off x="3433931" y="3366247"/>
            <a:ext cx="1325880" cy="1531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Abhishek\AppData\Local\Microsoft\Windows\INetCache\Content.MSO\1F0A9AA6.tmp">
            <a:extLst>
              <a:ext uri="{FF2B5EF4-FFF2-40B4-BE49-F238E27FC236}">
                <a16:creationId xmlns:a16="http://schemas.microsoft.com/office/drawing/2014/main" id="{B1B99285-7ED6-4D65-A84C-DE5F8A613E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0"/>
          <a:stretch/>
        </p:blipFill>
        <p:spPr bwMode="auto">
          <a:xfrm>
            <a:off x="1996552" y="3366247"/>
            <a:ext cx="1318260" cy="1531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Abhishek\AppData\Local\Microsoft\Windows\INetCache\Content.MSO\CBE43D36.tmp">
            <a:extLst>
              <a:ext uri="{FF2B5EF4-FFF2-40B4-BE49-F238E27FC236}">
                <a16:creationId xmlns:a16="http://schemas.microsoft.com/office/drawing/2014/main" id="{2923FE8A-6F0F-40FA-BFD8-86DE8664B39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7"/>
          <a:stretch/>
        </p:blipFill>
        <p:spPr bwMode="auto">
          <a:xfrm>
            <a:off x="6091071" y="3345292"/>
            <a:ext cx="1341120" cy="1552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C:\Users\Abhishek\AppData\Local\Microsoft\Windows\INetCache\Content.MSO\BFD25A4.tmp">
            <a:extLst>
              <a:ext uri="{FF2B5EF4-FFF2-40B4-BE49-F238E27FC236}">
                <a16:creationId xmlns:a16="http://schemas.microsoft.com/office/drawing/2014/main" id="{4666BC82-E023-4D65-BA19-11B4C17A3F9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0"/>
          <a:stretch/>
        </p:blipFill>
        <p:spPr bwMode="auto">
          <a:xfrm>
            <a:off x="4798037" y="3345292"/>
            <a:ext cx="1202690" cy="15525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C:\Users\Abhishek\AppData\Local\Microsoft\Windows\INetCache\Content.MSO\DB9E2F52.tmp">
            <a:extLst>
              <a:ext uri="{FF2B5EF4-FFF2-40B4-BE49-F238E27FC236}">
                <a16:creationId xmlns:a16="http://schemas.microsoft.com/office/drawing/2014/main" id="{FD0707E7-5814-4053-BAF9-A911B5D1E8B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5"/>
          <a:stretch/>
        </p:blipFill>
        <p:spPr bwMode="auto">
          <a:xfrm>
            <a:off x="7565216" y="3366247"/>
            <a:ext cx="1341119" cy="1531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C:\Users\Abhishek\AppData\Local\Microsoft\Windows\INetCache\Content.MSO\DD9536B4.tmp">
            <a:extLst>
              <a:ext uri="{FF2B5EF4-FFF2-40B4-BE49-F238E27FC236}">
                <a16:creationId xmlns:a16="http://schemas.microsoft.com/office/drawing/2014/main" id="{4905405B-62FA-4A9F-B957-BFCBBF3AAC3D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1" r="1"/>
          <a:stretch/>
        </p:blipFill>
        <p:spPr bwMode="auto">
          <a:xfrm>
            <a:off x="9055791" y="3366881"/>
            <a:ext cx="1303020" cy="15309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6CB459-1952-4A31-8DC3-1C0D5AD9D78E}"/>
              </a:ext>
            </a:extLst>
          </p:cNvPr>
          <p:cNvSpPr txBox="1"/>
          <p:nvPr/>
        </p:nvSpPr>
        <p:spPr>
          <a:xfrm>
            <a:off x="582586" y="520068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21CC2-50E0-4530-9322-45670067026E}"/>
              </a:ext>
            </a:extLst>
          </p:cNvPr>
          <p:cNvSpPr txBox="1"/>
          <p:nvPr/>
        </p:nvSpPr>
        <p:spPr>
          <a:xfrm>
            <a:off x="2517654" y="521977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Central occlusion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CE74E-C6D5-4CB3-9A8F-F52CCFC8B4C2}"/>
              </a:ext>
            </a:extLst>
          </p:cNvPr>
          <p:cNvSpPr txBox="1"/>
          <p:nvPr/>
        </p:nvSpPr>
        <p:spPr>
          <a:xfrm>
            <a:off x="5219200" y="521977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Left occlusion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5B20C1-96ED-4973-9829-8CA6B0F2192A}"/>
              </a:ext>
            </a:extLst>
          </p:cNvPr>
          <p:cNvSpPr txBox="1"/>
          <p:nvPr/>
        </p:nvSpPr>
        <p:spPr>
          <a:xfrm>
            <a:off x="8137027" y="519610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Right occlusion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7EA95-9394-4FE0-AD9C-419BFC8E0473}"/>
              </a:ext>
            </a:extLst>
          </p:cNvPr>
          <p:cNvSpPr txBox="1"/>
          <p:nvPr/>
        </p:nvSpPr>
        <p:spPr>
          <a:xfrm>
            <a:off x="8073397" y="48978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4B6E3-077F-4FE4-AF68-07DF338D3895}"/>
              </a:ext>
            </a:extLst>
          </p:cNvPr>
          <p:cNvSpPr txBox="1"/>
          <p:nvPr/>
        </p:nvSpPr>
        <p:spPr>
          <a:xfrm>
            <a:off x="2517654" y="496189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32062-D5DA-4790-8EEE-D5ADE0C00ABC}"/>
              </a:ext>
            </a:extLst>
          </p:cNvPr>
          <p:cNvSpPr txBox="1"/>
          <p:nvPr/>
        </p:nvSpPr>
        <p:spPr>
          <a:xfrm>
            <a:off x="5327340" y="49512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493E28-6688-4DCD-942B-89D3E4368F61}"/>
              </a:ext>
            </a:extLst>
          </p:cNvPr>
          <p:cNvSpPr txBox="1"/>
          <p:nvPr/>
        </p:nvSpPr>
        <p:spPr>
          <a:xfrm>
            <a:off x="3950778" y="499744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71DE4-B09B-44BF-8AD6-16B965CED948}"/>
              </a:ext>
            </a:extLst>
          </p:cNvPr>
          <p:cNvSpPr txBox="1"/>
          <p:nvPr/>
        </p:nvSpPr>
        <p:spPr>
          <a:xfrm>
            <a:off x="6572360" y="498169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8EC2A-C443-4FE5-849C-E22E3BC5B620}"/>
              </a:ext>
            </a:extLst>
          </p:cNvPr>
          <p:cNvSpPr txBox="1"/>
          <p:nvPr/>
        </p:nvSpPr>
        <p:spPr>
          <a:xfrm>
            <a:off x="9532235" y="492392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12305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CF7A-56B2-4C21-907F-B9DD47F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occlusion with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C44B-6BE1-4F76-B293-1436B6B7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introduced occlusions of 15% by manually setting pixels to zero for  rectangular shape in the images with different face orientation.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988DD-342B-47F1-8AA1-702BAE5867AE}"/>
              </a:ext>
            </a:extLst>
          </p:cNvPr>
          <p:cNvSpPr txBox="1"/>
          <p:nvPr/>
        </p:nvSpPr>
        <p:spPr>
          <a:xfrm>
            <a:off x="1485984" y="519660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3A0D6-FD65-4FA7-BD46-C7F07D09EC82}"/>
              </a:ext>
            </a:extLst>
          </p:cNvPr>
          <p:cNvSpPr txBox="1"/>
          <p:nvPr/>
        </p:nvSpPr>
        <p:spPr>
          <a:xfrm>
            <a:off x="3523599" y="522455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Central occlusion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626CE4-4593-40F1-9F50-00BF1AACDDB5}"/>
              </a:ext>
            </a:extLst>
          </p:cNvPr>
          <p:cNvSpPr txBox="1"/>
          <p:nvPr/>
        </p:nvSpPr>
        <p:spPr>
          <a:xfrm>
            <a:off x="5813891" y="525658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Left occlusion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05F91-47F3-45BE-B619-D30072AD5975}"/>
              </a:ext>
            </a:extLst>
          </p:cNvPr>
          <p:cNvSpPr txBox="1"/>
          <p:nvPr/>
        </p:nvSpPr>
        <p:spPr>
          <a:xfrm>
            <a:off x="7994164" y="525899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Right occlusion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24F12-6DDB-4974-9C4C-C367CDD57EE7}"/>
              </a:ext>
            </a:extLst>
          </p:cNvPr>
          <p:cNvSpPr txBox="1"/>
          <p:nvPr/>
        </p:nvSpPr>
        <p:spPr>
          <a:xfrm>
            <a:off x="4089591" y="496189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149344-C394-4D02-8818-2E875C7F8AD9}"/>
              </a:ext>
            </a:extLst>
          </p:cNvPr>
          <p:cNvSpPr txBox="1"/>
          <p:nvPr/>
        </p:nvSpPr>
        <p:spPr>
          <a:xfrm>
            <a:off x="6264860" y="499213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77E016-5A7A-43A0-AD9F-B0B4836E7534}"/>
              </a:ext>
            </a:extLst>
          </p:cNvPr>
          <p:cNvSpPr txBox="1"/>
          <p:nvPr/>
        </p:nvSpPr>
        <p:spPr>
          <a:xfrm>
            <a:off x="8440129" y="499213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15%</a:t>
            </a:r>
          </a:p>
        </p:txBody>
      </p:sp>
      <p:pic>
        <p:nvPicPr>
          <p:cNvPr id="21" name="Picture 20" descr="C:\Users\Abhishek\AppData\Local\Microsoft\Windows\INetCache\Content.MSO\8C781B30.tmp">
            <a:extLst>
              <a:ext uri="{FF2B5EF4-FFF2-40B4-BE49-F238E27FC236}">
                <a16:creationId xmlns:a16="http://schemas.microsoft.com/office/drawing/2014/main" id="{0F6AB8D0-F702-4FDE-AD05-41B6A548E7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6"/>
          <a:stretch/>
        </p:blipFill>
        <p:spPr bwMode="auto">
          <a:xfrm>
            <a:off x="1298016" y="3429000"/>
            <a:ext cx="1701133" cy="16317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 descr="C:\Users\Abhishek\AppData\Local\Microsoft\Windows\INetCache\Content.MSO\27A898BE.tmp">
            <a:extLst>
              <a:ext uri="{FF2B5EF4-FFF2-40B4-BE49-F238E27FC236}">
                <a16:creationId xmlns:a16="http://schemas.microsoft.com/office/drawing/2014/main" id="{6753FB18-D341-4F98-B921-3D7EF54753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3"/>
          <a:stretch/>
        </p:blipFill>
        <p:spPr bwMode="auto">
          <a:xfrm>
            <a:off x="3427286" y="3460779"/>
            <a:ext cx="1832552" cy="15011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C:\Users\Abhishek\AppData\Local\Microsoft\Windows\INetCache\Content.MSO\40DA837C.tmp">
            <a:extLst>
              <a:ext uri="{FF2B5EF4-FFF2-40B4-BE49-F238E27FC236}">
                <a16:creationId xmlns:a16="http://schemas.microsoft.com/office/drawing/2014/main" id="{849F823D-931B-4B5E-A91B-E670ED781E8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0"/>
          <a:stretch/>
        </p:blipFill>
        <p:spPr bwMode="auto">
          <a:xfrm>
            <a:off x="5464175" y="3460779"/>
            <a:ext cx="1832552" cy="150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C:\Users\Abhishek\AppData\Local\Microsoft\Windows\INetCache\Content.MSO\3EBAC2EA.tmp">
            <a:extLst>
              <a:ext uri="{FF2B5EF4-FFF2-40B4-BE49-F238E27FC236}">
                <a16:creationId xmlns:a16="http://schemas.microsoft.com/office/drawing/2014/main" id="{6BBF3CF9-338C-4343-A09C-A40F479A943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1"/>
          <a:stretch/>
        </p:blipFill>
        <p:spPr bwMode="auto">
          <a:xfrm>
            <a:off x="7614584" y="3420814"/>
            <a:ext cx="1986110" cy="1571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221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EA12-B0EA-4217-BE96-95A1400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2FD5-AD70-4E62-A40C-9803B256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015732"/>
            <a:ext cx="10203207" cy="36947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u="sng" dirty="0"/>
              <a:t>Register1</a:t>
            </a:r>
            <a:endParaRPr lang="en-IN" dirty="0"/>
          </a:p>
          <a:p>
            <a:r>
              <a:rPr lang="en-IN" dirty="0"/>
              <a:t>Used 200 frontal faces for creating register, which are passed through MTCNN to extract only the faces.</a:t>
            </a:r>
          </a:p>
          <a:p>
            <a:r>
              <a:rPr lang="en-IN" dirty="0"/>
              <a:t>Then the extracted faces passed through the pretrained VGGFace model to obtain a 512 dimensional face embedding, which will be stored in a dictionary, where the key will be the faceID and the value will be the embedding.</a:t>
            </a:r>
          </a:p>
          <a:p>
            <a:pPr marL="0" indent="0">
              <a:buNone/>
            </a:pPr>
            <a:r>
              <a:rPr lang="en-IN" b="1" u="sng" dirty="0"/>
              <a:t>Register2</a:t>
            </a:r>
          </a:p>
          <a:p>
            <a:r>
              <a:rPr lang="en-IN" dirty="0"/>
              <a:t>Used 200 frontal faces , central occlusion faces, left occlusion faces and right occlusion faces each (in total 4 images for an individual) </a:t>
            </a:r>
          </a:p>
          <a:p>
            <a:r>
              <a:rPr lang="en-IN" dirty="0"/>
              <a:t>These faces passed through the pretrained VGGFace model to obtain </a:t>
            </a:r>
            <a:r>
              <a:rPr lang="en-IN" b="1" dirty="0"/>
              <a:t>four 512 dimensional face embeddings </a:t>
            </a:r>
            <a:r>
              <a:rPr lang="en-IN" dirty="0"/>
              <a:t>for each individuals.</a:t>
            </a:r>
          </a:p>
          <a:p>
            <a:r>
              <a:rPr lang="en-IN" dirty="0"/>
              <a:t>Then the mean of the embeddings for an individual is taken which will be stored in a dictionary,where the key will be the faceID and the value will be the average of embeddings.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endParaRPr lang="en-IN" b="1" u="sng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17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DC6E-6046-4AB3-BB75-672E0AA8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48707"/>
            <a:ext cx="9603275" cy="1049235"/>
          </a:xfrm>
        </p:spPr>
        <p:txBody>
          <a:bodyPr/>
          <a:lstStyle/>
          <a:p>
            <a:r>
              <a:rPr lang="en-IN" dirty="0"/>
              <a:t>Face recognition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6C875-F25C-4613-8747-EFC8A7A2B2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6" b="30507"/>
          <a:stretch/>
        </p:blipFill>
        <p:spPr bwMode="auto">
          <a:xfrm>
            <a:off x="1451579" y="939354"/>
            <a:ext cx="9673621" cy="28975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11282-1C2E-4EDF-A5BC-0002E557938F}"/>
              </a:ext>
            </a:extLst>
          </p:cNvPr>
          <p:cNvSpPr txBox="1"/>
          <p:nvPr/>
        </p:nvSpPr>
        <p:spPr>
          <a:xfrm>
            <a:off x="1451579" y="4123765"/>
            <a:ext cx="9673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Extracted faces from the image using MTCNN.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Created face register(Register1 and Register2).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Embeddings of test images is compared with the face register, face ID of most similar face from register is assigned.</a:t>
            </a:r>
          </a:p>
        </p:txBody>
      </p:sp>
    </p:spTree>
    <p:extLst>
      <p:ext uri="{BB962C8B-B14F-4D97-AF65-F5344CB8AC3E}">
        <p14:creationId xmlns:p14="http://schemas.microsoft.com/office/powerpoint/2010/main" val="96435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C13B-C470-474B-B054-A7DFB4C0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–Pretrained model with register1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ED7B1F-2E76-450E-B5B2-AC6718865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02697"/>
              </p:ext>
            </p:extLst>
          </p:nvPr>
        </p:nvGraphicFramePr>
        <p:xfrm>
          <a:off x="1450975" y="2016125"/>
          <a:ext cx="9604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510576208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726282655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717909786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432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data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data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37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Orientation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58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 central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central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 right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right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15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 left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left occlusion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3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50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145</TotalTime>
  <Words>805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Gallery</vt:lpstr>
      <vt:lpstr>Face recognition with occlusion and orientation</vt:lpstr>
      <vt:lpstr>Project description</vt:lpstr>
      <vt:lpstr>Dataset</vt:lpstr>
      <vt:lpstr>Face extraction using MTCNN</vt:lpstr>
      <vt:lpstr>Applying occlusion</vt:lpstr>
      <vt:lpstr>Applying occlusion with orientation</vt:lpstr>
      <vt:lpstr>Face Register</vt:lpstr>
      <vt:lpstr>Face recognition Model</vt:lpstr>
      <vt:lpstr>Results –Pretrained model with register1</vt:lpstr>
      <vt:lpstr>Comparison - Pretrained model</vt:lpstr>
      <vt:lpstr>Comparison - trained model</vt:lpstr>
      <vt:lpstr>PowerPoint Presentation</vt:lpstr>
      <vt:lpstr>Heat map 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with occlusion and orientation</dc:title>
  <dc:creator>Abhishek</dc:creator>
  <cp:lastModifiedBy>Abhishek</cp:lastModifiedBy>
  <cp:revision>15</cp:revision>
  <dcterms:created xsi:type="dcterms:W3CDTF">2024-05-02T17:44:51Z</dcterms:created>
  <dcterms:modified xsi:type="dcterms:W3CDTF">2024-05-02T20:10:49Z</dcterms:modified>
</cp:coreProperties>
</file>