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.m.lv\Downloads\LVADSUSR_138-Abhishek_Meena-Final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[LVADSUSR_138-Abhishek_Meena-Final .xlsx]Practice!PivotTable10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Practice!$B$3</c:f>
              <c:strCache>
                <c:ptCount val="1"/>
                <c:pt idx="0">
                  <c:v>Sum of LbrCost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Practice!$A$4:$A$9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Practice!$B$4:$B$9</c:f>
              <c:numCache>
                <c:formatCode>General</c:formatCode>
                <c:ptCount val="5"/>
                <c:pt idx="0">
                  <c:v>30858.75</c:v>
                </c:pt>
                <c:pt idx="1">
                  <c:v>31843.75</c:v>
                </c:pt>
                <c:pt idx="2">
                  <c:v>250</c:v>
                </c:pt>
                <c:pt idx="3">
                  <c:v>6695</c:v>
                </c:pt>
                <c:pt idx="4">
                  <c:v>3465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2E-45B3-9CB3-FD01C6FDC2FF}"/>
            </c:ext>
          </c:extLst>
        </c:ser>
        <c:ser>
          <c:idx val="1"/>
          <c:order val="1"/>
          <c:tx>
            <c:strRef>
              <c:f>Practice!$C$3</c:f>
              <c:strCache>
                <c:ptCount val="1"/>
                <c:pt idx="0">
                  <c:v>Sum of LbrFee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Practice!$A$4:$A$9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Practice!$C$4:$C$9</c:f>
              <c:numCache>
                <c:formatCode>General</c:formatCode>
                <c:ptCount val="5"/>
                <c:pt idx="0">
                  <c:v>30858.75</c:v>
                </c:pt>
                <c:pt idx="1">
                  <c:v>31843.75</c:v>
                </c:pt>
                <c:pt idx="2">
                  <c:v>250</c:v>
                </c:pt>
                <c:pt idx="3">
                  <c:v>6695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2E-45B3-9CB3-FD01C6FDC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739808"/>
        <c:axId val="397741248"/>
      </c:barChart>
      <c:catAx>
        <c:axId val="3977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41248"/>
        <c:crosses val="autoZero"/>
        <c:auto val="1"/>
        <c:lblAlgn val="ctr"/>
        <c:lblOffset val="100"/>
        <c:noMultiLvlLbl val="0"/>
      </c:catAx>
      <c:valAx>
        <c:axId val="39774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3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[LVADSUSR_138-Abhishek_Meena-Final.xlsx]Sheet2!PivotTable1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330927384076991E-2"/>
          <c:y val="3.4687591134441531E-2"/>
          <c:w val="0.74913013998250222"/>
          <c:h val="0.84204505686789155"/>
        </c:manualLayout>
      </c:layout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Assess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0">
                  <c:v>46</c:v>
                </c:pt>
                <c:pt idx="1">
                  <c:v>19</c:v>
                </c:pt>
                <c:pt idx="2">
                  <c:v>64</c:v>
                </c:pt>
                <c:pt idx="3">
                  <c:v>18</c:v>
                </c:pt>
                <c:pt idx="4">
                  <c:v>70</c:v>
                </c:pt>
                <c:pt idx="5">
                  <c:v>63</c:v>
                </c:pt>
                <c:pt idx="6">
                  <c:v>67</c:v>
                </c:pt>
                <c:pt idx="7">
                  <c:v>7</c:v>
                </c:pt>
                <c:pt idx="8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2F9-49DE-A9F6-672932E1890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Deliver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0">
                  <c:v>26</c:v>
                </c:pt>
                <c:pt idx="1">
                  <c:v>9</c:v>
                </c:pt>
                <c:pt idx="2">
                  <c:v>49</c:v>
                </c:pt>
                <c:pt idx="3">
                  <c:v>4</c:v>
                </c:pt>
                <c:pt idx="4">
                  <c:v>28</c:v>
                </c:pt>
                <c:pt idx="5">
                  <c:v>33</c:v>
                </c:pt>
                <c:pt idx="6">
                  <c:v>21</c:v>
                </c:pt>
                <c:pt idx="7">
                  <c:v>2</c:v>
                </c:pt>
                <c:pt idx="8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2F9-49DE-A9F6-672932E1890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Install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0">
                  <c:v>16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7</c:v>
                </c:pt>
                <c:pt idx="5">
                  <c:v>17</c:v>
                </c:pt>
                <c:pt idx="6">
                  <c:v>4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2F9-49DE-A9F6-672932E1890A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Repair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23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16</c:v>
                </c:pt>
                <c:pt idx="5">
                  <c:v>8</c:v>
                </c:pt>
                <c:pt idx="6">
                  <c:v>12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2F9-49DE-A9F6-672932E1890A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Replace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Sheet2!$F$5:$F$14</c:f>
              <c:numCache>
                <c:formatCode>General</c:formatCode>
                <c:ptCount val="9"/>
                <c:pt idx="0">
                  <c:v>47</c:v>
                </c:pt>
                <c:pt idx="1">
                  <c:v>17</c:v>
                </c:pt>
                <c:pt idx="2">
                  <c:v>35</c:v>
                </c:pt>
                <c:pt idx="3">
                  <c:v>6</c:v>
                </c:pt>
                <c:pt idx="4">
                  <c:v>50</c:v>
                </c:pt>
                <c:pt idx="5">
                  <c:v>29</c:v>
                </c:pt>
                <c:pt idx="6">
                  <c:v>31</c:v>
                </c:pt>
                <c:pt idx="7">
                  <c:v>7</c:v>
                </c:pt>
                <c:pt idx="8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2F9-49DE-A9F6-672932E18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3970848"/>
        <c:axId val="2003964608"/>
      </c:lineChart>
      <c:catAx>
        <c:axId val="20039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964608"/>
        <c:crosses val="autoZero"/>
        <c:auto val="1"/>
        <c:lblAlgn val="ctr"/>
        <c:lblOffset val="100"/>
        <c:noMultiLvlLbl val="0"/>
      </c:catAx>
      <c:valAx>
        <c:axId val="200396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97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[LVADSUSR_138-Abhishek_Meena-Final.xlsx]Sheet2!PivotTable1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Assess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0">
                  <c:v>46</c:v>
                </c:pt>
                <c:pt idx="1">
                  <c:v>19</c:v>
                </c:pt>
                <c:pt idx="2">
                  <c:v>64</c:v>
                </c:pt>
                <c:pt idx="3">
                  <c:v>18</c:v>
                </c:pt>
                <c:pt idx="4">
                  <c:v>70</c:v>
                </c:pt>
                <c:pt idx="5">
                  <c:v>63</c:v>
                </c:pt>
                <c:pt idx="6">
                  <c:v>67</c:v>
                </c:pt>
                <c:pt idx="7">
                  <c:v>7</c:v>
                </c:pt>
                <c:pt idx="8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072-409E-9305-F5F8A3D6E0C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Deliver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0">
                  <c:v>26</c:v>
                </c:pt>
                <c:pt idx="1">
                  <c:v>9</c:v>
                </c:pt>
                <c:pt idx="2">
                  <c:v>49</c:v>
                </c:pt>
                <c:pt idx="3">
                  <c:v>4</c:v>
                </c:pt>
                <c:pt idx="4">
                  <c:v>28</c:v>
                </c:pt>
                <c:pt idx="5">
                  <c:v>33</c:v>
                </c:pt>
                <c:pt idx="6">
                  <c:v>21</c:v>
                </c:pt>
                <c:pt idx="7">
                  <c:v>2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072-409E-9305-F5F8A3D6E0C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Install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0">
                  <c:v>16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7</c:v>
                </c:pt>
                <c:pt idx="5">
                  <c:v>17</c:v>
                </c:pt>
                <c:pt idx="6">
                  <c:v>4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072-409E-9305-F5F8A3D6E0C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Repair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23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16</c:v>
                </c:pt>
                <c:pt idx="5">
                  <c:v>8</c:v>
                </c:pt>
                <c:pt idx="6">
                  <c:v>12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072-409E-9305-F5F8A3D6E0C0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Replace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Sheet2!$A$5:$A$14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Sheet2!$F$5:$F$14</c:f>
              <c:numCache>
                <c:formatCode>General</c:formatCode>
                <c:ptCount val="9"/>
                <c:pt idx="0">
                  <c:v>47</c:v>
                </c:pt>
                <c:pt idx="1">
                  <c:v>17</c:v>
                </c:pt>
                <c:pt idx="2">
                  <c:v>35</c:v>
                </c:pt>
                <c:pt idx="3">
                  <c:v>6</c:v>
                </c:pt>
                <c:pt idx="4">
                  <c:v>50</c:v>
                </c:pt>
                <c:pt idx="5">
                  <c:v>29</c:v>
                </c:pt>
                <c:pt idx="6">
                  <c:v>31</c:v>
                </c:pt>
                <c:pt idx="7">
                  <c:v>7</c:v>
                </c:pt>
                <c:pt idx="8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072-409E-9305-F5F8A3D6E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052576"/>
        <c:axId val="191041056"/>
      </c:barChart>
      <c:catAx>
        <c:axId val="19105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41056"/>
        <c:crosses val="autoZero"/>
        <c:auto val="1"/>
        <c:lblAlgn val="ctr"/>
        <c:lblOffset val="100"/>
        <c:noMultiLvlLbl val="0"/>
      </c:catAx>
      <c:valAx>
        <c:axId val="19104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[LVADSUSR_138-Abhishek_Meena-Final .xlsx]Practice!PivotTable10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Practice!$B$3</c:f>
              <c:strCache>
                <c:ptCount val="1"/>
                <c:pt idx="0">
                  <c:v>Sum of LbrCost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Practice!$A$4:$A$9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Practice!$B$4:$B$9</c:f>
              <c:numCache>
                <c:formatCode>General</c:formatCode>
                <c:ptCount val="5"/>
                <c:pt idx="0">
                  <c:v>30858.75</c:v>
                </c:pt>
                <c:pt idx="1">
                  <c:v>31843.75</c:v>
                </c:pt>
                <c:pt idx="2">
                  <c:v>250</c:v>
                </c:pt>
                <c:pt idx="3">
                  <c:v>6695</c:v>
                </c:pt>
                <c:pt idx="4">
                  <c:v>3465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789-49F5-8908-A7EEF38D8BCE}"/>
            </c:ext>
          </c:extLst>
        </c:ser>
        <c:ser>
          <c:idx val="1"/>
          <c:order val="1"/>
          <c:tx>
            <c:strRef>
              <c:f>Practice!$C$3</c:f>
              <c:strCache>
                <c:ptCount val="1"/>
                <c:pt idx="0">
                  <c:v>Sum of LbrFee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Practice!$A$4:$A$9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Practice!$C$4:$C$9</c:f>
              <c:numCache>
                <c:formatCode>General</c:formatCode>
                <c:ptCount val="5"/>
                <c:pt idx="0">
                  <c:v>30858.75</c:v>
                </c:pt>
                <c:pt idx="1">
                  <c:v>31843.75</c:v>
                </c:pt>
                <c:pt idx="2">
                  <c:v>250</c:v>
                </c:pt>
                <c:pt idx="3">
                  <c:v>6695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789-49F5-8908-A7EEF38D8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Sheet2!$J$3</c:f>
              <c:strCache>
                <c:ptCount val="1"/>
                <c:pt idx="0">
                  <c:v>Techs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Sheet2!$I$4:$I$14</c:f>
              <c:strCache>
                <c:ptCount val="11"/>
                <c:pt idx="0">
                  <c:v>Cost of parts</c:v>
                </c:pt>
                <c:pt idx="1">
                  <c:v>A00100</c:v>
                </c:pt>
                <c:pt idx="2">
                  <c:v>A00101</c:v>
                </c:pt>
                <c:pt idx="3">
                  <c:v>A00105</c:v>
                </c:pt>
                <c:pt idx="4">
                  <c:v>A00425</c:v>
                </c:pt>
                <c:pt idx="5">
                  <c:v>A00600</c:v>
                </c:pt>
                <c:pt idx="6">
                  <c:v>A00601</c:v>
                </c:pt>
                <c:pt idx="7">
                  <c:v>A00602</c:v>
                </c:pt>
                <c:pt idx="8">
                  <c:v>A00603</c:v>
                </c:pt>
                <c:pt idx="9">
                  <c:v>A01010</c:v>
                </c:pt>
                <c:pt idx="10">
                  <c:v>A01011</c:v>
                </c:pt>
              </c:strCache>
            </c:strRef>
          </c:cat>
          <c:val>
            <c:numRef>
              <c:f>Sheet2!$J$4:$J$14</c:f>
              <c:numCache>
                <c:formatCode>General</c:formatCode>
                <c:ptCount val="11"/>
                <c:pt idx="0">
                  <c:v>1</c:v>
                </c:pt>
                <c:pt idx="2">
                  <c:v>90.041600000000003</c:v>
                </c:pt>
                <c:pt idx="3">
                  <c:v>97.626300000000001</c:v>
                </c:pt>
                <c:pt idx="6">
                  <c:v>6.944</c:v>
                </c:pt>
                <c:pt idx="8">
                  <c:v>86.28</c:v>
                </c:pt>
                <c:pt idx="9">
                  <c:v>146.7174</c:v>
                </c:pt>
                <c:pt idx="1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7-4EE0-9A88-15CDC9DFFE4C}"/>
            </c:ext>
          </c:extLst>
        </c:ser>
        <c:ser>
          <c:idx val="1"/>
          <c:order val="1"/>
          <c:tx>
            <c:strRef>
              <c:f>Sheet2!$K$3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Sheet2!$I$4:$I$14</c:f>
              <c:strCache>
                <c:ptCount val="11"/>
                <c:pt idx="0">
                  <c:v>Cost of parts</c:v>
                </c:pt>
                <c:pt idx="1">
                  <c:v>A00100</c:v>
                </c:pt>
                <c:pt idx="2">
                  <c:v>A00101</c:v>
                </c:pt>
                <c:pt idx="3">
                  <c:v>A00105</c:v>
                </c:pt>
                <c:pt idx="4">
                  <c:v>A00425</c:v>
                </c:pt>
                <c:pt idx="5">
                  <c:v>A00600</c:v>
                </c:pt>
                <c:pt idx="6">
                  <c:v>A00601</c:v>
                </c:pt>
                <c:pt idx="7">
                  <c:v>A00602</c:v>
                </c:pt>
                <c:pt idx="8">
                  <c:v>A00603</c:v>
                </c:pt>
                <c:pt idx="9">
                  <c:v>A01010</c:v>
                </c:pt>
                <c:pt idx="10">
                  <c:v>A01011</c:v>
                </c:pt>
              </c:strCache>
            </c:strRef>
          </c:cat>
          <c:val>
            <c:numRef>
              <c:f>Sheet2!$K$4:$K$14</c:f>
              <c:numCache>
                <c:formatCode>General</c:formatCode>
                <c:ptCount val="11"/>
                <c:pt idx="0">
                  <c:v>2</c:v>
                </c:pt>
                <c:pt idx="1">
                  <c:v>360</c:v>
                </c:pt>
                <c:pt idx="5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E7-4EE0-9A88-15CDC9DFFE4C}"/>
            </c:ext>
          </c:extLst>
        </c:ser>
        <c:ser>
          <c:idx val="2"/>
          <c:order val="2"/>
          <c:tx>
            <c:strRef>
              <c:f>Sheet2!$L$3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Sheet2!$I$4:$I$14</c:f>
              <c:strCache>
                <c:ptCount val="11"/>
                <c:pt idx="0">
                  <c:v>Cost of parts</c:v>
                </c:pt>
                <c:pt idx="1">
                  <c:v>A00100</c:v>
                </c:pt>
                <c:pt idx="2">
                  <c:v>A00101</c:v>
                </c:pt>
                <c:pt idx="3">
                  <c:v>A00105</c:v>
                </c:pt>
                <c:pt idx="4">
                  <c:v>A00425</c:v>
                </c:pt>
                <c:pt idx="5">
                  <c:v>A00600</c:v>
                </c:pt>
                <c:pt idx="6">
                  <c:v>A00601</c:v>
                </c:pt>
                <c:pt idx="7">
                  <c:v>A00602</c:v>
                </c:pt>
                <c:pt idx="8">
                  <c:v>A00603</c:v>
                </c:pt>
                <c:pt idx="9">
                  <c:v>A01010</c:v>
                </c:pt>
                <c:pt idx="10">
                  <c:v>A01011</c:v>
                </c:pt>
              </c:strCache>
            </c:strRef>
          </c:cat>
          <c:val>
            <c:numRef>
              <c:f>Sheet2!$L$4:$L$14</c:f>
              <c:numCache>
                <c:formatCode>General</c:formatCode>
                <c:ptCount val="11"/>
                <c:pt idx="0">
                  <c:v>3</c:v>
                </c:pt>
                <c:pt idx="4">
                  <c:v>821.87300000000005</c:v>
                </c:pt>
                <c:pt idx="7">
                  <c:v>640.42399999999998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E7-4EE0-9A88-15CDC9DFFE4C}"/>
            </c:ext>
          </c:extLst>
        </c:ser>
        <c:ser>
          <c:idx val="3"/>
          <c:order val="3"/>
          <c:tx>
            <c:strRef>
              <c:f>Sheet2!$M$3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Sheet2!$I$4:$I$14</c:f>
              <c:strCache>
                <c:ptCount val="11"/>
                <c:pt idx="0">
                  <c:v>Cost of parts</c:v>
                </c:pt>
                <c:pt idx="1">
                  <c:v>A00100</c:v>
                </c:pt>
                <c:pt idx="2">
                  <c:v>A00101</c:v>
                </c:pt>
                <c:pt idx="3">
                  <c:v>A00105</c:v>
                </c:pt>
                <c:pt idx="4">
                  <c:v>A00425</c:v>
                </c:pt>
                <c:pt idx="5">
                  <c:v>A00600</c:v>
                </c:pt>
                <c:pt idx="6">
                  <c:v>A00601</c:v>
                </c:pt>
                <c:pt idx="7">
                  <c:v>A00602</c:v>
                </c:pt>
                <c:pt idx="8">
                  <c:v>A00603</c:v>
                </c:pt>
                <c:pt idx="9">
                  <c:v>A01010</c:v>
                </c:pt>
                <c:pt idx="10">
                  <c:v>A01011</c:v>
                </c:pt>
              </c:strCache>
            </c:strRef>
          </c:cat>
          <c:val>
            <c:numRef>
              <c:f>Sheet2!$M$4:$M$14</c:f>
              <c:numCache>
                <c:formatCode>General</c:formatCode>
                <c:ptCount val="11"/>
                <c:pt idx="0">
                  <c:v>0</c:v>
                </c:pt>
                <c:pt idx="1">
                  <c:v>360</c:v>
                </c:pt>
                <c:pt idx="2">
                  <c:v>90.041600000000003</c:v>
                </c:pt>
                <c:pt idx="3">
                  <c:v>97.626300000000001</c:v>
                </c:pt>
                <c:pt idx="4">
                  <c:v>821.87300000000005</c:v>
                </c:pt>
                <c:pt idx="5">
                  <c:v>175</c:v>
                </c:pt>
                <c:pt idx="6">
                  <c:v>6.944</c:v>
                </c:pt>
                <c:pt idx="7">
                  <c:v>640.42399999999998</c:v>
                </c:pt>
                <c:pt idx="8">
                  <c:v>86.28</c:v>
                </c:pt>
                <c:pt idx="9">
                  <c:v>146.7174</c:v>
                </c:pt>
                <c:pt idx="1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E7-4EE0-9A88-15CDC9DFF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477680"/>
        <c:axId val="194478160"/>
      </c:barChart>
      <c:catAx>
        <c:axId val="19447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78160"/>
        <c:crosses val="autoZero"/>
        <c:auto val="1"/>
        <c:lblAlgn val="ctr"/>
        <c:lblOffset val="100"/>
        <c:noMultiLvlLbl val="0"/>
      </c:catAx>
      <c:valAx>
        <c:axId val="19447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7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[LVADSUSR_138-Abhishek_Meena-Final .xlsx]Pivot!PivotTable1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Pivot!$A$4:$A$9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Pivot!$B$4:$B$9</c:f>
              <c:numCache>
                <c:formatCode>General</c:formatCode>
                <c:ptCount val="5"/>
                <c:pt idx="0">
                  <c:v>407</c:v>
                </c:pt>
                <c:pt idx="1">
                  <c:v>190</c:v>
                </c:pt>
                <c:pt idx="2">
                  <c:v>63</c:v>
                </c:pt>
                <c:pt idx="3">
                  <c:v>86</c:v>
                </c:pt>
                <c:pt idx="4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6FD2-4CF9-95F6-2C72EEC5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0520400"/>
        <c:axId val="1950519920"/>
      </c:barChart>
      <c:catAx>
        <c:axId val="195052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519920"/>
        <c:crosses val="autoZero"/>
        <c:auto val="1"/>
        <c:lblAlgn val="ctr"/>
        <c:lblOffset val="100"/>
        <c:noMultiLvlLbl val="0"/>
      </c:catAx>
      <c:valAx>
        <c:axId val="195051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52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FB07-D1AD-3D73-62E8-2C1AA94F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760D2-EF6F-8320-DD38-32F1EAC92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846F-4B9F-C905-3124-594A906A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0351-AEAA-8086-A598-7E7D9EF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934C-A4C3-646A-D686-06D67BDB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6A7F-002D-486A-CAC0-5B9C05E6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A774-114A-8DBC-706D-C872609CB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903-B8D8-611E-289D-2718377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2D36-23A3-0851-7554-41E847BD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4E76-122B-471B-11B4-6FF034B1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F96B-96BC-28A1-A373-D98C695F3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1D572-928A-C92C-C235-28B65B6B5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6542-EEA8-4142-1155-9FD35E8F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F3E6-5D95-E1EB-1E49-D137851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1FC9-A60F-D06C-9C58-084A0B11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27C5-5764-85B9-6BE2-583372F5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CA65-5C75-CD10-71A9-170C208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FC77-972B-2CB7-E3CB-08C5C0FD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ACF2-D4EB-3ECC-BD63-02B0F9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E34D-C60E-E255-20D5-384407DA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3AD6-9975-0586-2BBD-BE92E036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9BCB-2D46-29BB-AF60-212FC6E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4DCA-42B5-C555-8EDC-518DFEF5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A250-9FA9-41F6-C201-188E085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C860-EFD2-CBDE-4DAA-2AFED315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F59B-DD90-CA49-4A86-164BDAA5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ECBC-6DC4-25A6-4578-5A8FCE701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EED1-F0D5-EE6E-7D01-F9949653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45C4E-5B08-31C5-AF8E-A18490ED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6363-A3BF-4AB0-F724-11900B2D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316D-1780-54DD-68FC-31EDFAB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A50D-7C59-6242-E7C3-C1B29A8D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0F16-35B3-CBD0-0A8D-B2E0A309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E25C-3230-2ECB-D248-CA37C585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DCA4D-DDC8-F646-34B4-6CF454AE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B3C39-E981-69B3-1C11-2A8A54C7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33548-C42A-382A-C1F1-226BA5DF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13AB-EAD2-83EA-3C2A-FAA923CE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A353C-53CD-BE80-579A-507605D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BC9C-E69A-BB57-DF0E-8385969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653E-5029-EA3C-FE25-382B049B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9434-8459-A95E-29BD-BBCC5A7A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AB360-5B5B-6E7A-7F6B-25FBF695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4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49353-A2D8-8F95-3D35-10B794E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77864-3102-CF0E-201A-986FE86D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1F76-1A48-CED3-78D4-50A08D7B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7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A638-3E3E-CB6C-39BD-D42D84A1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7E16-5FCF-152E-FF4C-86501A21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CC25C-82F8-2921-98FD-94931997B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D60E-D23C-C56E-3A64-E704CAEB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3A14-879B-11D6-23E7-DEE1EF6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BB6F-09FA-0817-B7A6-272D54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350-46B0-8BCE-FBBD-605B96F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83BA4-6802-FCD6-2EC5-796074FC1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8F3F-2ADE-5781-CC34-8458AB2C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0272-30EA-D839-137F-0C7073D3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7C43A-80B8-619E-2A4E-413C71ED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3316-A841-A8C4-F438-DE746A87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1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AF6C7-D761-922F-DB36-FB67C295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874DC-E20E-FD4C-4250-3A2D4C18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64B2-5B81-A6A1-D802-9329D7719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7CDE5-C557-4599-8897-856CEBA17C9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6313-40ED-8C50-846F-EF7675D17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A7D0-820C-33FF-A2A3-437BD443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04E13-D9B4-4D65-855B-F76C75D90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F12B-9551-10AE-6A14-6E2C4550D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315" y="637495"/>
            <a:ext cx="9144000" cy="2387600"/>
          </a:xfrm>
        </p:spPr>
        <p:txBody>
          <a:bodyPr/>
          <a:lstStyle/>
          <a:p>
            <a:r>
              <a:rPr lang="en-US" b="1" i="1" dirty="0"/>
              <a:t>FINAL ASSESSMENT	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4473-4534-3889-CC9F-3AB3791F7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By-Abhishek Meena</a:t>
            </a:r>
          </a:p>
          <a:p>
            <a:r>
              <a:rPr lang="en-US" dirty="0"/>
              <a:t>Employee id- 4346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15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-5(continued)</a:t>
            </a:r>
            <a:endParaRPr lang="en-IN" u="sn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A88F7D-BD2B-4A6C-B911-92BEF738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081062"/>
              </p:ext>
            </p:extLst>
          </p:nvPr>
        </p:nvGraphicFramePr>
        <p:xfrm>
          <a:off x="1584325" y="1690688"/>
          <a:ext cx="8615590" cy="408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937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-6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86" y="2152990"/>
            <a:ext cx="3037114" cy="2552020"/>
          </a:xfrm>
        </p:spPr>
        <p:txBody>
          <a:bodyPr/>
          <a:lstStyle/>
          <a:p>
            <a:r>
              <a:rPr lang="en-IN" dirty="0"/>
              <a:t>Yes, the relation is visible clearly as more the number of techs the higher is the cost of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67C37-6D20-EC51-D8C5-4DAB553A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30" y="1690687"/>
            <a:ext cx="6243956" cy="3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-6 (continued)</a:t>
            </a:r>
            <a:endParaRPr lang="en-IN" u="sn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894ED6-37B1-152A-23BF-B62FD98CB229}"/>
              </a:ext>
            </a:extLst>
          </p:cNvPr>
          <p:cNvGraphicFramePr>
            <a:graphicFrameLocks/>
          </p:cNvGraphicFramePr>
          <p:nvPr/>
        </p:nvGraphicFramePr>
        <p:xfrm>
          <a:off x="1273629" y="1476715"/>
          <a:ext cx="7315201" cy="3904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34A56D-1EB3-0FBC-3152-4E09B7A5129B}"/>
              </a:ext>
            </a:extLst>
          </p:cNvPr>
          <p:cNvSpPr txBox="1"/>
          <p:nvPr/>
        </p:nvSpPr>
        <p:spPr>
          <a:xfrm>
            <a:off x="8839199" y="2242457"/>
            <a:ext cx="309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data represents Tech-1</a:t>
            </a:r>
          </a:p>
          <a:p>
            <a:r>
              <a:rPr lang="en-IN" dirty="0"/>
              <a:t>Orange data represents Tech-2</a:t>
            </a:r>
          </a:p>
          <a:p>
            <a:r>
              <a:rPr lang="en-IN" dirty="0"/>
              <a:t>Green data represents Tech-3</a:t>
            </a:r>
          </a:p>
        </p:txBody>
      </p:sp>
    </p:spTree>
    <p:extLst>
      <p:ext uri="{BB962C8B-B14F-4D97-AF65-F5344CB8AC3E}">
        <p14:creationId xmlns:p14="http://schemas.microsoft.com/office/powerpoint/2010/main" val="18807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- 7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7" y="2152990"/>
            <a:ext cx="3037114" cy="2552020"/>
          </a:xfrm>
        </p:spPr>
        <p:txBody>
          <a:bodyPr/>
          <a:lstStyle/>
          <a:p>
            <a:r>
              <a:rPr lang="en-IN" dirty="0"/>
              <a:t>Assess service is used the most in most of the districts as seen.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66C60-EAEE-6D21-62D8-148B6431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953"/>
            <a:ext cx="6685266" cy="33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– 7(continued)</a:t>
            </a:r>
            <a:endParaRPr lang="en-IN" u="sn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EA2FF2-D792-93F2-9729-C2884AC0C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58388"/>
              </p:ext>
            </p:extLst>
          </p:nvPr>
        </p:nvGraphicFramePr>
        <p:xfrm>
          <a:off x="1600200" y="1690687"/>
          <a:ext cx="8240486" cy="445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401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– 8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FDB53-CF0E-AFD3-BF18-DF175FE4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9" y="1690688"/>
            <a:ext cx="10327449" cy="3142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E96ED-7182-F92E-0051-355EAED3FBD4}"/>
              </a:ext>
            </a:extLst>
          </p:cNvPr>
          <p:cNvSpPr txBox="1"/>
          <p:nvPr/>
        </p:nvSpPr>
        <p:spPr>
          <a:xfrm>
            <a:off x="1284514" y="5257800"/>
            <a:ext cx="1006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Labour rate, Labour Cost and Labour fee with respect to various payment types.</a:t>
            </a:r>
          </a:p>
        </p:txBody>
      </p:sp>
    </p:spTree>
    <p:extLst>
      <p:ext uri="{BB962C8B-B14F-4D97-AF65-F5344CB8AC3E}">
        <p14:creationId xmlns:p14="http://schemas.microsoft.com/office/powerpoint/2010/main" val="193585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– 8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67EFD-3204-2E1C-5650-EC78CF14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91" y="1309687"/>
            <a:ext cx="9261480" cy="5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69ED-260A-C643-3768-2D7473D6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7238-C97A-D205-68D3-181A1BDD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0" y="1467893"/>
            <a:ext cx="12004380" cy="45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3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1690688"/>
            <a:ext cx="4528457" cy="2191204"/>
          </a:xfrm>
        </p:spPr>
        <p:txBody>
          <a:bodyPr/>
          <a:lstStyle/>
          <a:p>
            <a:r>
              <a:rPr lang="en-IN" dirty="0"/>
              <a:t>Displays the amount of work orders by a type of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C7A07-971C-D214-F8C1-7A818314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75" y="1690688"/>
            <a:ext cx="5495620" cy="38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1690688"/>
            <a:ext cx="4528457" cy="2191204"/>
          </a:xfrm>
        </p:spPr>
        <p:txBody>
          <a:bodyPr/>
          <a:lstStyle/>
          <a:p>
            <a:r>
              <a:rPr lang="en-IN" dirty="0"/>
              <a:t>Explains various payment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22FF6-BB52-384F-8CE6-5425FBF9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37" y="1788458"/>
            <a:ext cx="5559063" cy="40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7" y="2152990"/>
            <a:ext cx="3037114" cy="25520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average lead time between request and completion date in descending order with Order id’s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F14E4-C708-B66F-67A8-A0D310B4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27" y="1690688"/>
            <a:ext cx="3037114" cy="45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1690688"/>
            <a:ext cx="4528457" cy="2191204"/>
          </a:xfrm>
        </p:spPr>
        <p:txBody>
          <a:bodyPr/>
          <a:lstStyle/>
          <a:p>
            <a:r>
              <a:rPr lang="en-IN" dirty="0"/>
              <a:t>Gives a glimpse of labour hours and how it affects parts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A6256-E0F8-3F5C-7543-B3220766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23" y="1690688"/>
            <a:ext cx="5488101" cy="33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2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1690688"/>
            <a:ext cx="4528457" cy="2191204"/>
          </a:xfrm>
        </p:spPr>
        <p:txBody>
          <a:bodyPr/>
          <a:lstStyle/>
          <a:p>
            <a:r>
              <a:rPr lang="en-IN" dirty="0"/>
              <a:t>Explains district wise Sum of Labour cost, Parts cost and total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474F-4FD3-78ED-128C-AD3270D7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1647388"/>
            <a:ext cx="5963195" cy="35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1690688"/>
            <a:ext cx="4528457" cy="2191204"/>
          </a:xfrm>
        </p:spPr>
        <p:txBody>
          <a:bodyPr/>
          <a:lstStyle/>
          <a:p>
            <a:r>
              <a:rPr lang="en-IN" dirty="0"/>
              <a:t>Which lead tech is more profitable for the company is mentioned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F6FCB-A97A-FACE-DB59-B480C718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97" y="1799461"/>
            <a:ext cx="5449178" cy="32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62-0C50-111F-2EC5-4ADD0938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explained…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53F5-5C0A-FAF6-8B25-4421B154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3" y="1690688"/>
            <a:ext cx="4528457" cy="2191204"/>
          </a:xfrm>
        </p:spPr>
        <p:txBody>
          <a:bodyPr/>
          <a:lstStyle/>
          <a:p>
            <a:r>
              <a:rPr lang="en-IN" dirty="0"/>
              <a:t>Interactive Slicers to interact with the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08A84-A34B-8387-44ED-9E9997DD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7" y="1329604"/>
            <a:ext cx="3749030" cy="51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4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7" y="2152990"/>
            <a:ext cx="3037114" cy="2552020"/>
          </a:xfrm>
        </p:spPr>
        <p:txBody>
          <a:bodyPr/>
          <a:lstStyle/>
          <a:p>
            <a:r>
              <a:rPr lang="en-IN" dirty="0"/>
              <a:t>Graph explaining average lead time between request and completion date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38A46-745A-D94A-C348-628BFE4F6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627296"/>
              </p:ext>
            </p:extLst>
          </p:nvPr>
        </p:nvGraphicFramePr>
        <p:xfrm>
          <a:off x="761999" y="2057399"/>
          <a:ext cx="6738257" cy="3712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40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- 2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28" y="2512218"/>
            <a:ext cx="4212772" cy="2527867"/>
          </a:xfrm>
        </p:spPr>
        <p:txBody>
          <a:bodyPr>
            <a:normAutofit/>
          </a:bodyPr>
          <a:lstStyle/>
          <a:p>
            <a:r>
              <a:rPr lang="en-IN" dirty="0"/>
              <a:t>We can notice the northwest district has the highest number of rush jobs -45.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815D-292C-272D-3D59-6F76E667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5" y="1939467"/>
            <a:ext cx="4581075" cy="45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- 3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6" y="2533990"/>
            <a:ext cx="3799114" cy="2255724"/>
          </a:xfrm>
        </p:spPr>
        <p:txBody>
          <a:bodyPr>
            <a:normAutofit/>
          </a:bodyPr>
          <a:lstStyle/>
          <a:p>
            <a:r>
              <a:rPr lang="en-IN" dirty="0"/>
              <a:t>From the data, we can notice how average labour hours differ between rush and non-rush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2D072-C980-EBEB-349B-A8388983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12" y="1436542"/>
            <a:ext cx="418205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- 3 (continued)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7" y="2152990"/>
            <a:ext cx="3037114" cy="2552020"/>
          </a:xfrm>
        </p:spPr>
        <p:txBody>
          <a:bodyPr/>
          <a:lstStyle/>
          <a:p>
            <a:r>
              <a:rPr lang="en-IN" dirty="0"/>
              <a:t>Similarly, understood with the help of a graph.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3E471D-8F10-827B-36B4-2C1E2447FB2E}"/>
              </a:ext>
            </a:extLst>
          </p:cNvPr>
          <p:cNvGraphicFramePr>
            <a:graphicFrameLocks/>
          </p:cNvGraphicFramePr>
          <p:nvPr/>
        </p:nvGraphicFramePr>
        <p:xfrm>
          <a:off x="1709057" y="2057400"/>
          <a:ext cx="5486400" cy="321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75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-4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1" y="5180769"/>
            <a:ext cx="8632372" cy="1390800"/>
          </a:xfrm>
        </p:spPr>
        <p:txBody>
          <a:bodyPr/>
          <a:lstStyle/>
          <a:p>
            <a:r>
              <a:rPr lang="en-IN" dirty="0"/>
              <a:t>Types of payments (Accounts, COD, Credits, PO, Warranty) with the respective services are shown in the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538E1-4EE3-4E55-1F6B-4B326D2B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60" y="1595211"/>
            <a:ext cx="942154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-4 (continued)</a:t>
            </a:r>
            <a:endParaRPr lang="en-IN" u="sng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9EF554-292B-7BAF-D392-5A943111EC81}"/>
              </a:ext>
            </a:extLst>
          </p:cNvPr>
          <p:cNvGraphicFramePr>
            <a:graphicFrameLocks/>
          </p:cNvGraphicFramePr>
          <p:nvPr/>
        </p:nvGraphicFramePr>
        <p:xfrm>
          <a:off x="683942" y="1800002"/>
          <a:ext cx="9590313" cy="459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65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F7A-B335-7B41-FFBF-C548022E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Case Study -5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E510-4841-99B8-B1DD-9465B71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7" y="2152990"/>
            <a:ext cx="3037114" cy="2552020"/>
          </a:xfrm>
        </p:spPr>
        <p:txBody>
          <a:bodyPr/>
          <a:lstStyle/>
          <a:p>
            <a:r>
              <a:rPr lang="en-IN" dirty="0"/>
              <a:t>Different payment types with Work Orders mentioned.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96BD8-2A4D-E422-45B1-91194AFE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65" y="1690688"/>
            <a:ext cx="4610140" cy="30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8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329</Words>
  <Application>Microsoft Office PowerPoint</Application>
  <PresentationFormat>Widescreen</PresentationFormat>
  <Paragraphs>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FINAL ASSESSMENT </vt:lpstr>
      <vt:lpstr>Case Study - 1</vt:lpstr>
      <vt:lpstr>Case Study - 1</vt:lpstr>
      <vt:lpstr>Case Study - 2</vt:lpstr>
      <vt:lpstr>Case Study - 3</vt:lpstr>
      <vt:lpstr>Case Study - 3 (continued)</vt:lpstr>
      <vt:lpstr>Case Study -4</vt:lpstr>
      <vt:lpstr>Case Study -4 (continued)</vt:lpstr>
      <vt:lpstr>Case Study -5</vt:lpstr>
      <vt:lpstr>Case Study -5(continued)</vt:lpstr>
      <vt:lpstr>Case Study -6</vt:lpstr>
      <vt:lpstr>Case Study -6 (continued)</vt:lpstr>
      <vt:lpstr>Case Study - 7</vt:lpstr>
      <vt:lpstr>Case Study – 7(continued)</vt:lpstr>
      <vt:lpstr>Case Study – 8</vt:lpstr>
      <vt:lpstr>Case Study – 8</vt:lpstr>
      <vt:lpstr>DASHBOARD</vt:lpstr>
      <vt:lpstr>Dashboard explained…</vt:lpstr>
      <vt:lpstr>Dashboard explained…</vt:lpstr>
      <vt:lpstr>Dashboard explained…</vt:lpstr>
      <vt:lpstr>Dashboard explained…</vt:lpstr>
      <vt:lpstr>Dashboard explained…</vt:lpstr>
      <vt:lpstr>Dashboard explained…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Meena</dc:creator>
  <cp:lastModifiedBy>Abhishek Meena</cp:lastModifiedBy>
  <cp:revision>7</cp:revision>
  <dcterms:created xsi:type="dcterms:W3CDTF">2024-04-02T10:03:38Z</dcterms:created>
  <dcterms:modified xsi:type="dcterms:W3CDTF">2024-04-02T11:20:13Z</dcterms:modified>
</cp:coreProperties>
</file>