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390" r:id="rId2"/>
    <p:sldId id="368" r:id="rId3"/>
    <p:sldId id="366" r:id="rId4"/>
    <p:sldId id="354" r:id="rId5"/>
    <p:sldId id="367" r:id="rId6"/>
    <p:sldId id="406" r:id="rId7"/>
    <p:sldId id="377" r:id="rId8"/>
    <p:sldId id="407" r:id="rId9"/>
    <p:sldId id="372" r:id="rId10"/>
    <p:sldId id="379" r:id="rId11"/>
    <p:sldId id="380" r:id="rId12"/>
    <p:sldId id="381" r:id="rId13"/>
    <p:sldId id="382" r:id="rId14"/>
    <p:sldId id="405" r:id="rId15"/>
    <p:sldId id="384" r:id="rId16"/>
    <p:sldId id="386" r:id="rId17"/>
    <p:sldId id="387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8" r:id="rId28"/>
    <p:sldId id="402" r:id="rId29"/>
    <p:sldId id="403" r:id="rId30"/>
    <p:sldId id="411" r:id="rId31"/>
    <p:sldId id="412" r:id="rId32"/>
    <p:sldId id="413" r:id="rId33"/>
    <p:sldId id="409" r:id="rId34"/>
    <p:sldId id="41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8BA4E-B493-4BD9-B7F8-E8E49634CF7B}" v="5" dt="2024-04-07T14:18:01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0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Meena" userId="9b3f87ae-97b8-4961-a092-f4a45a669099" providerId="ADAL" clId="{4F98BA4E-B493-4BD9-B7F8-E8E49634CF7B}"/>
    <pc:docChg chg="modSld">
      <pc:chgData name="Abhishek Meena" userId="9b3f87ae-97b8-4961-a092-f4a45a669099" providerId="ADAL" clId="{4F98BA4E-B493-4BD9-B7F8-E8E49634CF7B}" dt="2024-04-07T14:18:01.485" v="4" actId="20577"/>
      <pc:docMkLst>
        <pc:docMk/>
      </pc:docMkLst>
      <pc:sldChg chg="modSp modAnim">
        <pc:chgData name="Abhishek Meena" userId="9b3f87ae-97b8-4961-a092-f4a45a669099" providerId="ADAL" clId="{4F98BA4E-B493-4BD9-B7F8-E8E49634CF7B}" dt="2024-04-07T12:43:19.140" v="3" actId="20577"/>
        <pc:sldMkLst>
          <pc:docMk/>
          <pc:sldMk cId="3338617810" sldId="366"/>
        </pc:sldMkLst>
        <pc:spChg chg="mod">
          <ac:chgData name="Abhishek Meena" userId="9b3f87ae-97b8-4961-a092-f4a45a669099" providerId="ADAL" clId="{4F98BA4E-B493-4BD9-B7F8-E8E49634CF7B}" dt="2024-04-07T10:33:26.741" v="0" actId="20577"/>
          <ac:spMkLst>
            <pc:docMk/>
            <pc:sldMk cId="3338617810" sldId="366"/>
            <ac:spMk id="3" creationId="{00000000-0000-0000-0000-000000000000}"/>
          </ac:spMkLst>
        </pc:spChg>
        <pc:spChg chg="mod">
          <ac:chgData name="Abhishek Meena" userId="9b3f87ae-97b8-4961-a092-f4a45a669099" providerId="ADAL" clId="{4F98BA4E-B493-4BD9-B7F8-E8E49634CF7B}" dt="2024-04-07T12:43:18.836" v="2" actId="20577"/>
          <ac:spMkLst>
            <pc:docMk/>
            <pc:sldMk cId="3338617810" sldId="366"/>
            <ac:spMk id="5" creationId="{00000000-0000-0000-0000-000000000000}"/>
          </ac:spMkLst>
        </pc:spChg>
      </pc:sldChg>
      <pc:sldChg chg="modSp">
        <pc:chgData name="Abhishek Meena" userId="9b3f87ae-97b8-4961-a092-f4a45a669099" providerId="ADAL" clId="{4F98BA4E-B493-4BD9-B7F8-E8E49634CF7B}" dt="2024-04-07T14:18:01.485" v="4" actId="20577"/>
        <pc:sldMkLst>
          <pc:docMk/>
          <pc:sldMk cId="1534222568" sldId="380"/>
        </pc:sldMkLst>
        <pc:spChg chg="mod">
          <ac:chgData name="Abhishek Meena" userId="9b3f87ae-97b8-4961-a092-f4a45a669099" providerId="ADAL" clId="{4F98BA4E-B493-4BD9-B7F8-E8E49634CF7B}" dt="2024-04-07T14:18:01.485" v="4" actId="20577"/>
          <ac:spMkLst>
            <pc:docMk/>
            <pc:sldMk cId="1534222568" sldId="38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28: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Heap : </a:t>
            </a:r>
            <a:r>
              <a:rPr lang="en-US" sz="2000" dirty="0">
                <a:solidFill>
                  <a:schemeClr val="tx1"/>
                </a:solidFill>
              </a:rPr>
              <a:t>an important tree data structure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Implementing some</a:t>
            </a:r>
            <a:r>
              <a:rPr lang="en-US" sz="2000" b="1" dirty="0">
                <a:solidFill>
                  <a:srgbClr val="C00000"/>
                </a:solidFill>
              </a:rPr>
              <a:t> special binary tree </a:t>
            </a:r>
            <a:r>
              <a:rPr lang="en-US" sz="2000" dirty="0">
                <a:solidFill>
                  <a:schemeClr val="tx1"/>
                </a:solidFill>
              </a:rPr>
              <a:t>using an </a:t>
            </a:r>
            <a:r>
              <a:rPr lang="en-US" sz="2000" b="1" dirty="0">
                <a:solidFill>
                  <a:srgbClr val="C00000"/>
                </a:solidFill>
              </a:rPr>
              <a:t>array </a:t>
            </a:r>
            <a:r>
              <a:rPr lang="en-US" sz="2000" b="1" dirty="0">
                <a:solidFill>
                  <a:schemeClr val="tx1"/>
                </a:solidFill>
              </a:rPr>
              <a:t>!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Binary heap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b="1" dirty="0"/>
              <a:t>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1276290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satisfying</a:t>
            </a:r>
            <a:r>
              <a:rPr lang="en-US" sz="2000" b="1" dirty="0"/>
              <a:t> heap </a:t>
            </a:r>
            <a:r>
              <a:rPr lang="en-US" sz="2000" dirty="0"/>
              <a:t>property at each node.</a:t>
            </a:r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Implementation </a:t>
            </a:r>
            <a:r>
              <a:rPr lang="en-US" sz="3600" b="1" dirty="0"/>
              <a:t>of a Binary heap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the maximum number of keys at any moment of time,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 we keep </a:t>
                </a:r>
              </a:p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</a:t>
                </a:r>
                <a:r>
                  <a:rPr lang="en-US" sz="2400" dirty="0">
                    <a:solidFill>
                      <a:schemeClr val="tx1"/>
                    </a:solidFill>
                  </a:rPr>
                  <a:t>[]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size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:r>
                  <a:rPr lang="en-US" dirty="0"/>
                  <a:t>an </a:t>
                </a:r>
                <a:r>
                  <a:rPr lang="en-US" b="1" dirty="0"/>
                  <a:t>array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used for storing the binary heap.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11" t="-7692" r="-145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5363" y="3897868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a </a:t>
            </a:r>
            <a:r>
              <a:rPr lang="en-US" b="1" dirty="0"/>
              <a:t>variable</a:t>
            </a:r>
            <a:r>
              <a:rPr lang="en-US" dirty="0"/>
              <a:t> for the total number of keys </a:t>
            </a:r>
            <a:r>
              <a:rPr lang="en-US" b="1" u="sng" dirty="0">
                <a:solidFill>
                  <a:srgbClr val="006C31"/>
                </a:solidFill>
              </a:rPr>
              <a:t>currently</a:t>
            </a:r>
            <a:r>
              <a:rPr lang="en-US" dirty="0"/>
              <a:t> in the heap.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81200"/>
            <a:ext cx="5715000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2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Find_min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Report </a:t>
            </a:r>
            <a:r>
              <a:rPr lang="en-US" sz="2000" b="1" dirty="0"/>
              <a:t>H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6029980"/>
            <a:ext cx="7162800" cy="523220"/>
            <a:chOff x="1066800" y="6029980"/>
            <a:chExt cx="7162800" cy="523220"/>
          </a:xfrm>
        </p:grpSpPr>
        <p:grpSp>
          <p:nvGrpSpPr>
            <p:cNvPr id="73" name="Group 7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6096000"/>
                <a:ext cx="6705600" cy="381000"/>
                <a:chOff x="1524000" y="6096000"/>
                <a:chExt cx="6705600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000" y="6096000"/>
                  <a:ext cx="6705600" cy="381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61952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819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76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33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91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48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05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562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477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34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91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848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600200" y="6107668"/>
                <a:ext cx="535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4    14     9      17   23    21     29    91    37    25    88      33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602998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Think hard on designing efficient algorithm for this operation.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The challenge is: </a:t>
            </a:r>
          </a:p>
          <a:p>
            <a:pPr marL="0" indent="0">
              <a:buNone/>
            </a:pPr>
            <a:r>
              <a:rPr lang="en-US" sz="1800" dirty="0"/>
              <a:t>how to preserve the complete binary tree structure as well as the heap property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6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75" name="Freeform 74"/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8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762896" y="4755963"/>
            <a:ext cx="496826" cy="1035237"/>
            <a:chOff x="4762896" y="4755963"/>
            <a:chExt cx="496826" cy="1035237"/>
          </a:xfrm>
        </p:grpSpPr>
        <p:grpSp>
          <p:nvGrpSpPr>
            <p:cNvPr id="39" name="Group 38"/>
            <p:cNvGrpSpPr/>
            <p:nvPr/>
          </p:nvGrpSpPr>
          <p:grpSpPr>
            <a:xfrm>
              <a:off x="4800600" y="47559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33  14     9      17   23    21     29    91    37    25    88      </a:t>
              </a:r>
            </a:p>
          </p:txBody>
        </p:sp>
      </p:grpSp>
      <p:cxnSp>
        <p:nvCxnSpPr>
          <p:cNvPr id="76" name="Straight Arrow Connector 75"/>
          <p:cNvCxnSpPr>
            <a:endCxn id="46" idx="1"/>
          </p:cNvCxnSpPr>
          <p:nvPr/>
        </p:nvCxnSpPr>
        <p:spPr>
          <a:xfrm>
            <a:off x="4532739" y="2883932"/>
            <a:ext cx="1258461" cy="7297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314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39590" y="6362700"/>
            <a:ext cx="851210" cy="364709"/>
            <a:chOff x="1739590" y="6362700"/>
            <a:chExt cx="851210" cy="364709"/>
          </a:xfrm>
        </p:grpSpPr>
        <p:sp>
          <p:nvSpPr>
            <p:cNvPr id="77" name="Freeform 76"/>
            <p:cNvSpPr/>
            <p:nvPr/>
          </p:nvSpPr>
          <p:spPr>
            <a:xfrm>
              <a:off x="1739590" y="6434254"/>
              <a:ext cx="851210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5"/>
            </p:cNvCxnSpPr>
            <p:nvPr/>
          </p:nvCxnSpPr>
          <p:spPr>
            <a:xfrm flipV="1">
              <a:off x="2574037" y="6362700"/>
              <a:ext cx="16763" cy="23882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1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9   14    33     17   23    21     29    91    37    25    88      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4953000" y="3537466"/>
            <a:ext cx="838200" cy="9583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590800" y="6362701"/>
            <a:ext cx="1360448" cy="364708"/>
            <a:chOff x="1739590" y="6362701"/>
            <a:chExt cx="1360448" cy="364708"/>
          </a:xfrm>
        </p:grpSpPr>
        <p:sp>
          <p:nvSpPr>
            <p:cNvPr id="76" name="Freeform 75"/>
            <p:cNvSpPr/>
            <p:nvPr/>
          </p:nvSpPr>
          <p:spPr>
            <a:xfrm>
              <a:off x="1739590" y="6553200"/>
              <a:ext cx="1360448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5"/>
            </p:cNvCxnSpPr>
            <p:nvPr/>
          </p:nvCxnSpPr>
          <p:spPr>
            <a:xfrm flipV="1">
              <a:off x="3073246" y="6362701"/>
              <a:ext cx="26792" cy="289899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We are done.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no. of operations  performed =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(no. of levels in binary heap)</a:t>
                </a:r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…show it as an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 exercise</a:t>
                </a:r>
                <a:r>
                  <a:rPr lang="en-US" sz="1800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128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9   14    21     17   23    33     29    91    37    25    88      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81000" y="5791200"/>
            <a:ext cx="8305800" cy="523220"/>
            <a:chOff x="381000" y="5791200"/>
            <a:chExt cx="8305800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924800" cy="381000"/>
              <a:chOff x="762000" y="5867400"/>
              <a:chExt cx="79248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9248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71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9   14  21   17   23   33   29  71   37   25   88   41  52   32   76   98   85   47  57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07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1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9   14  21   17   23   33   29  71   37   25   88   41  52   32   76   98   85   47  57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H="1">
            <a:off x="3448248" y="4572703"/>
            <a:ext cx="218976" cy="8374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43400" y="6264692"/>
            <a:ext cx="3810000" cy="364708"/>
            <a:chOff x="-709962" y="6362701"/>
            <a:chExt cx="3810000" cy="364708"/>
          </a:xfrm>
        </p:grpSpPr>
        <p:sp>
          <p:nvSpPr>
            <p:cNvPr id="111" name="Freeform 110"/>
            <p:cNvSpPr/>
            <p:nvPr/>
          </p:nvSpPr>
          <p:spPr>
            <a:xfrm>
              <a:off x="-709962" y="6553200"/>
              <a:ext cx="3810000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25005" y="6362702"/>
              <a:ext cx="75033" cy="28989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-709962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89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Heap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/>
              <a:t> a tree data structure where :</a:t>
            </a:r>
          </a:p>
          <a:p>
            <a:pPr marL="0" indent="0" algn="ctr">
              <a:buNone/>
            </a:pPr>
            <a:r>
              <a:rPr lang="en-US" sz="1800" dirty="0"/>
              <a:t>value stored in  a node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value stored in each of its children.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52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9   14  21   17   23   33   29  71   37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>
            <a:stCxn id="52" idx="2"/>
          </p:cNvCxnSpPr>
          <p:nvPr/>
        </p:nvCxnSpPr>
        <p:spPr>
          <a:xfrm flipH="1">
            <a:off x="3581400" y="3581400"/>
            <a:ext cx="247848" cy="7612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14600" y="6264693"/>
            <a:ext cx="1905000" cy="364707"/>
            <a:chOff x="1195038" y="6362702"/>
            <a:chExt cx="1905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195038" y="6567915"/>
              <a:ext cx="1905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62522" y="6362703"/>
              <a:ext cx="37516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195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7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6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 33   29  71   37   23   88   41  52   32   76   98   85   47  57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419376" y="2438400"/>
            <a:ext cx="509539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371600" y="6264693"/>
            <a:ext cx="1143000" cy="364707"/>
            <a:chOff x="1957038" y="6362702"/>
            <a:chExt cx="1143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957038" y="6567915"/>
              <a:ext cx="1143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77528" y="6362703"/>
              <a:ext cx="22510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5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64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21   17   14   33   29  71   37   23   88   41  52   32   76   98   85   47  57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372048" y="1664732"/>
            <a:ext cx="1160691" cy="72352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90600" y="6264693"/>
            <a:ext cx="381000" cy="364706"/>
            <a:chOff x="1576038" y="6362702"/>
            <a:chExt cx="381000" cy="364706"/>
          </a:xfrm>
        </p:grpSpPr>
        <p:sp>
          <p:nvSpPr>
            <p:cNvPr id="111" name="Freeform 110"/>
            <p:cNvSpPr/>
            <p:nvPr/>
          </p:nvSpPr>
          <p:spPr>
            <a:xfrm>
              <a:off x="1576038" y="6647661"/>
              <a:ext cx="381000" cy="79747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576038" y="6362703"/>
              <a:ext cx="30013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6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Insert(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b="1" dirty="0"/>
                  <a:t>    and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66" t="-8197" r="-45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</a:t>
                </a:r>
                <a:r>
                  <a:rPr lang="en-US" b="1" dirty="0">
                    <a:solidFill>
                      <a:srgbClr val="C00000"/>
                    </a:solidFill>
                  </a:rPr>
                  <a:t>↔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84"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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;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4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uiExpan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remaining operations on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Decrease-key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/>
                  <a:t>): decrease the value of the key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by amount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b="1" dirty="0"/>
                  <a:t>.  </a:t>
                </a:r>
              </a:p>
              <a:p>
                <a:pPr lvl="1"/>
                <a:r>
                  <a:rPr lang="en-US" sz="1600" dirty="0"/>
                  <a:t>Similar to</a:t>
                </a:r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1600" b="1" dirty="0"/>
                  <a:t>(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1600" b="1" dirty="0" err="1"/>
                  <a:t>,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/>
                  <a:t>).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dirty="0"/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</a:p>
              <a:p>
                <a:pPr lvl="1"/>
                <a:r>
                  <a:rPr lang="en-US" sz="1600" dirty="0"/>
                  <a:t>Do it as an exercise</a:t>
                </a:r>
              </a:p>
              <a:p>
                <a:pPr marL="457200" lvl="1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,H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): Merge two heaps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= total number of elements in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and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b="1" dirty="0"/>
                  <a:t>                    (This is because of the array implementation)</a:t>
                </a:r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Other heaps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Fibonacci</a:t>
            </a:r>
            <a:r>
              <a:rPr lang="en-US" sz="2000" b="1" dirty="0"/>
              <a:t> heap </a:t>
            </a:r>
            <a:r>
              <a:rPr lang="en-US" sz="2000" dirty="0"/>
              <a:t>: a </a:t>
            </a:r>
            <a:r>
              <a:rPr lang="en-US" sz="2000" b="1" dirty="0"/>
              <a:t>link</a:t>
            </a:r>
            <a:r>
              <a:rPr lang="en-US" sz="2000" dirty="0"/>
              <a:t> based data structure.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2727"/>
              </p:ext>
            </p:extLst>
          </p:nvPr>
        </p:nvGraphicFramePr>
        <p:xfrm>
          <a:off x="1524000" y="3048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Fibonacci</a:t>
                      </a:r>
                      <a:r>
                        <a:rPr lang="en-US" dirty="0"/>
                        <a:t> 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Find-min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800" dirty="0" err="1"/>
                        <a:t>,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Extract-min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Decrease-key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i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∆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Merge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,H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own Ribbon 2"/>
          <p:cNvSpPr/>
          <p:nvPr/>
        </p:nvSpPr>
        <p:spPr>
          <a:xfrm>
            <a:off x="1066800" y="5562600"/>
            <a:ext cx="7010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Fibonacci Heaps are not part of this course.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can read about them by yourselves.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32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77000" y="3821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583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4964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 </a:t>
            </a:r>
            <a:r>
              <a:rPr lang="en-US" sz="3600" b="1" dirty="0">
                <a:solidFill>
                  <a:srgbClr val="C0000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600200" y="1295400"/>
                <a:ext cx="5638800" cy="4343400"/>
                <a:chOff x="1600200" y="1295400"/>
                <a:chExt cx="5638800" cy="4343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1295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2971800" y="1524000"/>
                  <a:ext cx="1447800" cy="1066800"/>
                  <a:chOff x="2971800" y="2209800"/>
                  <a:chExt cx="1447800" cy="1066800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3155796" y="2209800"/>
                    <a:ext cx="1263804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2971800" y="2971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715107" y="1524000"/>
                  <a:ext cx="1457093" cy="1016652"/>
                  <a:chOff x="4715107" y="2209800"/>
                  <a:chExt cx="1457093" cy="1016652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15107" y="2209800"/>
                    <a:ext cx="1304693" cy="71185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67400" y="2921652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2546163"/>
                  <a:ext cx="730437" cy="1035237"/>
                  <a:chOff x="2286000" y="3231963"/>
                  <a:chExt cx="730437" cy="1035237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286000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>
                    <a:stCxn id="14" idx="3"/>
                    <a:endCxn id="16" idx="0"/>
                  </p:cNvCxnSpPr>
                  <p:nvPr/>
                </p:nvCxnSpPr>
                <p:spPr>
                  <a:xfrm flipH="1">
                    <a:off x="2438400" y="3231963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231963" y="2546163"/>
                  <a:ext cx="719285" cy="1035237"/>
                  <a:chOff x="3231963" y="3231963"/>
                  <a:chExt cx="719285" cy="1035237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3646448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>
                    <a:stCxn id="14" idx="5"/>
                  </p:cNvCxnSpPr>
                  <p:nvPr/>
                </p:nvCxnSpPr>
                <p:spPr>
                  <a:xfrm>
                    <a:off x="3231963" y="3231963"/>
                    <a:ext cx="566885" cy="73043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192752" y="2514600"/>
                  <a:ext cx="730437" cy="1035237"/>
                  <a:chOff x="5192752" y="3200400"/>
                  <a:chExt cx="730437" cy="1035237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5192752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>
                    <a:endCxn id="28" idx="0"/>
                  </p:cNvCxnSpPr>
                  <p:nvPr/>
                </p:nvCxnSpPr>
                <p:spPr>
                  <a:xfrm flipH="1">
                    <a:off x="5345152" y="3200400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138715" y="2514600"/>
                  <a:ext cx="719285" cy="1035237"/>
                  <a:chOff x="6138715" y="3200400"/>
                  <a:chExt cx="719285" cy="1035237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6553200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138715" y="3200400"/>
                    <a:ext cx="5668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828800" y="3536763"/>
                  <a:ext cx="501837" cy="1035237"/>
                  <a:chOff x="1828800" y="4222563"/>
                  <a:chExt cx="501837" cy="1035237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18288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>
                    <a:stCxn id="16" idx="3"/>
                  </p:cNvCxnSpPr>
                  <p:nvPr/>
                </p:nvCxnSpPr>
                <p:spPr>
                  <a:xfrm flipH="1">
                    <a:off x="20127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557315" y="3536763"/>
                  <a:ext cx="414485" cy="1035237"/>
                  <a:chOff x="2557315" y="4222563"/>
                  <a:chExt cx="414485" cy="103523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26670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/>
                  <p:cNvCxnSpPr>
                    <a:endCxn id="34" idx="0"/>
                  </p:cNvCxnSpPr>
                  <p:nvPr/>
                </p:nvCxnSpPr>
                <p:spPr>
                  <a:xfrm>
                    <a:off x="25573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352800" y="3549837"/>
                  <a:ext cx="381000" cy="1022163"/>
                  <a:chOff x="3245037" y="4235637"/>
                  <a:chExt cx="381000" cy="102216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245037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>
                    <a:off x="3384365" y="4235637"/>
                    <a:ext cx="241672" cy="7173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28915" y="3536763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49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7559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1275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54529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>
                    <a:endCxn id="81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68245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6002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4384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Arrow Connector 102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314304" y="4572703"/>
                  <a:ext cx="210144" cy="76129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62496" y="1295400"/>
              <a:ext cx="5752704" cy="4407932"/>
              <a:chOff x="1562496" y="1295400"/>
              <a:chExt cx="5752704" cy="4407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62496" y="1295400"/>
                <a:ext cx="5752704" cy="4407932"/>
                <a:chOff x="1562496" y="1295400"/>
                <a:chExt cx="5752704" cy="4407932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381896" y="12954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2286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209800" y="32766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17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526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91200" y="2209800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21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81600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33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6198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5154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29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5908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37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3150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23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008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88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724400" y="42026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41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248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52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0582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32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8964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76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562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98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943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85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400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47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781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57</a:t>
                  </a: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3162696" y="5334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1000" y="5791200"/>
            <a:ext cx="8103845" cy="523220"/>
            <a:chOff x="381000" y="5791200"/>
            <a:chExt cx="810384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722845" cy="381000"/>
              <a:chOff x="762000" y="5867400"/>
              <a:chExt cx="7722845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646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9   11  21   17   14   33   29  71   37   23   88   41  52   32   76   98   85   47  57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7963296" y="5879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  <a:r>
                  <a:rPr lang="en-US" sz="2000" dirty="0"/>
                  <a:t>Time complexity of building a binary heap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incrementally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log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A binary heap can be built in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Find-min</a:t>
            </a:r>
            <a:r>
              <a:rPr lang="en-US" sz="2000" dirty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Update Operations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CreateHeap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Extract-min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Decrease-key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Merge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0070C0"/>
                </a:solidFill>
              </a:rPr>
              <a:t>,H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52600"/>
            <a:ext cx="5638800" cy="4343400"/>
            <a:chOff x="1600200" y="12954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7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b="1" dirty="0">
                    <a:solidFill>
                      <a:schemeClr val="tx1"/>
                    </a:solidFill>
                  </a:rPr>
                  <a:t>leaves</a:t>
                </a:r>
                <a:r>
                  <a:rPr lang="en-US" dirty="0">
                    <a:solidFill>
                      <a:schemeClr val="tx1"/>
                    </a:solidFill>
                  </a:rPr>
                  <a:t>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600200" y="4997637"/>
            <a:ext cx="1924248" cy="1098363"/>
            <a:chOff x="1600200" y="4997637"/>
            <a:chExt cx="1924248" cy="1098363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5029200"/>
            <a:ext cx="304800" cy="1066800"/>
            <a:chOff x="1981200" y="5029200"/>
            <a:chExt cx="304800" cy="1066800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0200" y="4997637"/>
            <a:ext cx="304800" cy="1098363"/>
            <a:chOff x="1600200" y="4997637"/>
            <a:chExt cx="304800" cy="1098363"/>
          </a:xfrm>
        </p:grpSpPr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4997637"/>
            <a:ext cx="1086048" cy="1098363"/>
            <a:chOff x="2438400" y="4997637"/>
            <a:chExt cx="1086048" cy="1098363"/>
          </a:xfrm>
        </p:grpSpPr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2672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10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time complexity for inserting a leaf node =  ?</a:t>
                </a:r>
              </a:p>
              <a:p>
                <a:pPr marL="0" indent="0">
                  <a:buNone/>
                </a:pPr>
                <a:r>
                  <a:rPr lang="en-US" sz="1800" dirty="0"/>
                  <a:t># 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loud Callout 94"/>
              <p:cNvSpPr/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Ponder over the design of the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algorithm based on this insight.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Can  we </a:t>
            </a:r>
            <a:r>
              <a:rPr lang="en-US" sz="3200" b="1" dirty="0">
                <a:solidFill>
                  <a:srgbClr val="7030A0"/>
                </a:solidFill>
              </a:rPr>
              <a:t>implement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 binary tree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an array </a:t>
            </a:r>
            <a:r>
              <a:rPr lang="en-US" sz="3200" b="1" dirty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 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A complete binary of 12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3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leftmost node </a:t>
                </a:r>
                <a:r>
                  <a:rPr lang="en-US" sz="1800" dirty="0"/>
                  <a:t>at level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 a </a:t>
                </a:r>
                <a:r>
                  <a:rPr lang="en-US" sz="1800" b="1" dirty="0"/>
                  <a:t>node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b="1" dirty="0"/>
                  <a:t> </a:t>
                </a:r>
                <a:r>
                  <a:rPr lang="en-US" sz="1800" dirty="0"/>
                  <a:t>at level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occurring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place from left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6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blipFill rotWithShape="1">
                <a:blip r:embed="rId3"/>
                <a:stretch>
                  <a:fillRect t="-4839" r="-851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blipFill rotWithShape="1">
                <a:blip r:embed="rId4"/>
                <a:stretch>
                  <a:fillRect t="-4839" r="-523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blipFill rotWithShape="1">
                <a:blip r:embed="rId5"/>
                <a:stretch>
                  <a:fillRect t="-4918" r="-408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408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blipFill rotWithShape="1">
                <a:blip r:embed="rId7"/>
                <a:stretch>
                  <a:fillRect t="-4839" r="-476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5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6244" y="5638800"/>
            <a:ext cx="3945156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7548"/>
              <a:gd name="adj2" fmla="val 672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>
                <a:solidFill>
                  <a:srgbClr val="C00000"/>
                </a:solidFill>
              </a:rPr>
              <a:t>label of a node </a:t>
            </a:r>
            <a:r>
              <a:rPr lang="en-US" sz="1600" dirty="0">
                <a:solidFill>
                  <a:schemeClr val="tx1"/>
                </a:solidFill>
              </a:rPr>
              <a:t>and  </a:t>
            </a:r>
            <a:r>
              <a:rPr lang="en-US" sz="1600" dirty="0">
                <a:solidFill>
                  <a:srgbClr val="C00000"/>
                </a:solidFill>
              </a:rPr>
              <a:t>labels of its children ?</a:t>
            </a:r>
          </a:p>
        </p:txBody>
      </p:sp>
    </p:spTree>
    <p:extLst>
      <p:ext uri="{BB962C8B-B14F-4D97-AF65-F5344CB8AC3E}">
        <p14:creationId xmlns:p14="http://schemas.microsoft.com/office/powerpoint/2010/main" val="33898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53" grpId="0"/>
      <p:bldP spid="57" grpId="0"/>
      <p:bldP spid="60" grpId="0"/>
      <p:bldP spid="26" grpId="0" uiExpand="1" animBg="1"/>
      <p:bldP spid="61" grpId="0" uiExpand="1" animBg="1"/>
      <p:bldP spid="62" grpId="0" animBg="1"/>
      <p:bldP spid="64" grpId="0" animBg="1"/>
      <p:bldP spid="58" grpId="0" animBg="1"/>
      <p:bldP spid="58" grpId="1" animBg="1"/>
      <p:bldP spid="59" grpId="0" animBg="1"/>
      <p:bldP spid="59" grpId="1" animBg="1"/>
      <p:bldP spid="43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 be a node with label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left child(v) </a:t>
                </a:r>
                <a:r>
                  <a:rPr lang="en-US" sz="2000" dirty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right child(v) </a:t>
                </a:r>
                <a:r>
                  <a:rPr lang="en-US" sz="2000" dirty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parent(v)      </a:t>
                </a:r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9044" y="49646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23" t="-8333" r="-14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+2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07" t="-8333" r="-14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 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array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relation between a complete binary trees and an array ?</a:t>
            </a:r>
          </a:p>
          <a:p>
            <a:pPr marL="0" indent="0">
              <a:buNone/>
            </a:pPr>
            <a:r>
              <a:rPr lang="en-US" sz="2000" b="1" dirty="0"/>
              <a:t>Answer:  </a:t>
            </a:r>
            <a:r>
              <a:rPr lang="en-US" sz="2000" dirty="0"/>
              <a:t>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2600" y="2057400"/>
            <a:ext cx="5181600" cy="3341132"/>
            <a:chOff x="1752600" y="2057400"/>
            <a:chExt cx="5181600" cy="3341132"/>
          </a:xfrm>
        </p:grpSpPr>
        <p:grpSp>
          <p:nvGrpSpPr>
            <p:cNvPr id="24" name="Group 23"/>
            <p:cNvGrpSpPr/>
            <p:nvPr/>
          </p:nvGrpSpPr>
          <p:grpSpPr>
            <a:xfrm>
              <a:off x="1828800" y="2057400"/>
              <a:ext cx="5029200" cy="3276600"/>
              <a:chOff x="1828800" y="1981200"/>
              <a:chExt cx="50292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>
                  <a:stCxn id="17" idx="3"/>
                  <a:endCxn id="40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1752600" y="2057400"/>
              <a:ext cx="5181600" cy="3341132"/>
              <a:chOff x="1752600" y="2514600"/>
              <a:chExt cx="5181600" cy="33411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381896" y="2514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3505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57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91200" y="34290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81600" y="4431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198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154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08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26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008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62896" y="54218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35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671335" y="5486400"/>
            <a:ext cx="5410200" cy="381000"/>
            <a:chOff x="1524000" y="6096000"/>
            <a:chExt cx="5410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54102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747535" y="549806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41   17     9     57   33      1     70    91    37    25     88     35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09044" y="1981200"/>
            <a:ext cx="5071646" cy="3352800"/>
            <a:chOff x="1609044" y="1981200"/>
            <a:chExt cx="5071646" cy="3352800"/>
          </a:xfrm>
        </p:grpSpPr>
        <p:sp>
          <p:nvSpPr>
            <p:cNvPr id="71" name="TextBox 70"/>
            <p:cNvSpPr txBox="1"/>
            <p:nvPr/>
          </p:nvSpPr>
          <p:spPr>
            <a:xfrm>
              <a:off x="4194114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7000" y="2971800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1                                                      2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60514" y="3974068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3                        4                           5                        6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9044" y="4964668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7              8        9           10           11     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47535" y="5867400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0      1      2      3       4      5      6       7      8       9     10     11</a:t>
            </a:r>
          </a:p>
        </p:txBody>
      </p:sp>
      <p:sp>
        <p:nvSpPr>
          <p:cNvPr id="78" name="Cloud Callout 77"/>
          <p:cNvSpPr/>
          <p:nvPr/>
        </p:nvSpPr>
        <p:spPr>
          <a:xfrm>
            <a:off x="457200" y="2514600"/>
            <a:ext cx="2247884" cy="1010818"/>
          </a:xfrm>
          <a:prstGeom prst="cloudCallout">
            <a:avLst>
              <a:gd name="adj1" fmla="val -33235"/>
              <a:gd name="adj2" fmla="val 823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Advantages ?</a:t>
            </a:r>
          </a:p>
        </p:txBody>
      </p:sp>
      <p:sp>
        <p:nvSpPr>
          <p:cNvPr id="79" name="Down Ribbon 78"/>
          <p:cNvSpPr/>
          <p:nvPr/>
        </p:nvSpPr>
        <p:spPr>
          <a:xfrm>
            <a:off x="152400" y="2438400"/>
            <a:ext cx="2666999" cy="10375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most </a:t>
            </a:r>
            <a:r>
              <a:rPr lang="en-US" dirty="0">
                <a:solidFill>
                  <a:srgbClr val="C00000"/>
                </a:solidFill>
              </a:rPr>
              <a:t>compact</a:t>
            </a:r>
            <a:r>
              <a:rPr lang="en-US" dirty="0">
                <a:solidFill>
                  <a:schemeClr val="tx1"/>
                </a:solidFill>
              </a:rPr>
              <a:t>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659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/>
      <p:bldP spid="77" grpId="0"/>
      <p:bldP spid="78" grpId="0" animBg="1"/>
      <p:bldP spid="78" grpId="1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11438</TotalTime>
  <Words>1715</Words>
  <Application>Microsoft Office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Heap </vt:lpstr>
      <vt:lpstr>Operations on a heap</vt:lpstr>
      <vt:lpstr>Can  we implement  a binary tree using an array ?</vt:lpstr>
      <vt:lpstr>A complete binary tree</vt:lpstr>
      <vt:lpstr>A complete binary tree</vt:lpstr>
      <vt:lpstr>A complete binary tree</vt:lpstr>
      <vt:lpstr>A complete binary tree and array </vt:lpstr>
      <vt:lpstr>Binary heap</vt:lpstr>
      <vt:lpstr>Binary heap</vt:lpstr>
      <vt:lpstr>Implementation of a Binary heap</vt:lpstr>
      <vt:lpstr>Find_min(H)</vt:lpstr>
      <vt:lpstr>Extract_min(H)</vt:lpstr>
      <vt:lpstr>Extract_min(H)</vt:lpstr>
      <vt:lpstr>Extract_min(H)</vt:lpstr>
      <vt:lpstr>Extract_min(H)</vt:lpstr>
      <vt:lpstr>Extract_min(H)</vt:lpstr>
      <vt:lpstr>Insert(x,H)</vt:lpstr>
      <vt:lpstr>Insert(x,H)</vt:lpstr>
      <vt:lpstr>Insert(x,H)</vt:lpstr>
      <vt:lpstr>Insert(x,H)</vt:lpstr>
      <vt:lpstr>Insert(x,H)</vt:lpstr>
      <vt:lpstr>Insert(x,H)</vt:lpstr>
      <vt:lpstr>The remaining operations on Binary heap</vt:lpstr>
      <vt:lpstr>Other heaps</vt:lpstr>
      <vt:lpstr>Building a Binary heap</vt:lpstr>
      <vt:lpstr>Building a Binary heap</vt:lpstr>
      <vt:lpstr>Building a Binary heap incrementally</vt:lpstr>
      <vt:lpstr>Time complexity</vt:lpstr>
      <vt:lpstr>A complete binary tree</vt:lpstr>
      <vt:lpstr>A complete binary tree</vt:lpstr>
      <vt:lpstr>A complete binary tree</vt:lpstr>
      <vt:lpstr>Building a Binary heap incrementally</vt:lpstr>
      <vt:lpstr>Building a Binary heap incrementally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Abhishek Meena</cp:lastModifiedBy>
  <cp:revision>1118</cp:revision>
  <dcterms:created xsi:type="dcterms:W3CDTF">2011-12-03T04:13:03Z</dcterms:created>
  <dcterms:modified xsi:type="dcterms:W3CDTF">2024-04-07T14:18:12Z</dcterms:modified>
</cp:coreProperties>
</file>