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408" r:id="rId3"/>
    <p:sldId id="563" r:id="rId4"/>
    <p:sldId id="392" r:id="rId5"/>
    <p:sldId id="410" r:id="rId6"/>
    <p:sldId id="376" r:id="rId7"/>
    <p:sldId id="394" r:id="rId8"/>
    <p:sldId id="319" r:id="rId9"/>
    <p:sldId id="382" r:id="rId10"/>
    <p:sldId id="393" r:id="rId11"/>
    <p:sldId id="406" r:id="rId12"/>
    <p:sldId id="403" r:id="rId13"/>
    <p:sldId id="404" r:id="rId14"/>
    <p:sldId id="405" r:id="rId15"/>
    <p:sldId id="407" r:id="rId16"/>
    <p:sldId id="386" r:id="rId17"/>
    <p:sldId id="390" r:id="rId18"/>
    <p:sldId id="396" r:id="rId19"/>
    <p:sldId id="391" r:id="rId20"/>
    <p:sldId id="381" r:id="rId21"/>
    <p:sldId id="389" r:id="rId22"/>
    <p:sldId id="387" r:id="rId23"/>
    <p:sldId id="397" r:id="rId24"/>
    <p:sldId id="398" r:id="rId25"/>
    <p:sldId id="399" r:id="rId26"/>
    <p:sldId id="400" r:id="rId27"/>
    <p:sldId id="401" r:id="rId28"/>
    <p:sldId id="380" r:id="rId29"/>
    <p:sldId id="375" r:id="rId30"/>
    <p:sldId id="41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2C006-1005-534C-8655-7811A10776E2}" v="174" dt="2023-08-01T05:25:10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2582" autoAdjust="0"/>
  </p:normalViewPr>
  <p:slideViewPr>
    <p:cSldViewPr>
      <p:cViewPr varScale="1">
        <p:scale>
          <a:sx n="55" d="100"/>
          <a:sy n="55" d="100"/>
        </p:scale>
        <p:origin x="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D9E5CB21-56DE-0942-B28D-6586C1C4315D}"/>
    <pc:docChg chg="undo custSel addSld delSld modSld">
      <pc:chgData name="Raghunath Tewari" userId="2638bdda-d406-4938-a2a6-e4e967acb772" providerId="ADAL" clId="{D9E5CB21-56DE-0942-B28D-6586C1C4315D}" dt="2021-01-13T09:13:05.984" v="62" actId="2696"/>
      <pc:docMkLst>
        <pc:docMk/>
      </pc:docMkLst>
      <pc:sldChg chg="addSp delSp modSp mod">
        <pc:chgData name="Raghunath Tewari" userId="2638bdda-d406-4938-a2a6-e4e967acb772" providerId="ADAL" clId="{D9E5CB21-56DE-0942-B28D-6586C1C4315D}" dt="2021-01-13T06:04:40.414" v="61" actId="20577"/>
        <pc:sldMkLst>
          <pc:docMk/>
          <pc:sldMk cId="1872097685" sldId="274"/>
        </pc:sldMkLst>
        <pc:spChg chg="add del mod">
          <ac:chgData name="Raghunath Tewari" userId="2638bdda-d406-4938-a2a6-e4e967acb772" providerId="ADAL" clId="{D9E5CB21-56DE-0942-B28D-6586C1C4315D}" dt="2021-01-13T06:04:40.414" v="61" actId="20577"/>
          <ac:spMkLst>
            <pc:docMk/>
            <pc:sldMk cId="1872097685" sldId="274"/>
            <ac:spMk id="2" creationId="{00000000-0000-0000-0000-000000000000}"/>
          </ac:spMkLst>
        </pc:spChg>
        <pc:spChg chg="add del mod">
          <ac:chgData name="Raghunath Tewari" userId="2638bdda-d406-4938-a2a6-e4e967acb772" providerId="ADAL" clId="{D9E5CB21-56DE-0942-B28D-6586C1C4315D}" dt="2021-01-13T06:04:14.815" v="57" actId="478"/>
          <ac:spMkLst>
            <pc:docMk/>
            <pc:sldMk cId="1872097685" sldId="274"/>
            <ac:spMk id="6" creationId="{D3A42710-0A8B-7340-ABCB-52C88E96DBBB}"/>
          </ac:spMkLst>
        </pc:spChg>
      </pc:sldChg>
      <pc:sldChg chg="del">
        <pc:chgData name="Raghunath Tewari" userId="2638bdda-d406-4938-a2a6-e4e967acb772" providerId="ADAL" clId="{D9E5CB21-56DE-0942-B28D-6586C1C4315D}" dt="2021-01-13T04:03:55.812" v="54" actId="2696"/>
        <pc:sldMkLst>
          <pc:docMk/>
          <pc:sldMk cId="3474525439" sldId="384"/>
        </pc:sldMkLst>
      </pc:sldChg>
      <pc:sldChg chg="delSp modSp mod delAnim modAnim">
        <pc:chgData name="Raghunath Tewari" userId="2638bdda-d406-4938-a2a6-e4e967acb772" providerId="ADAL" clId="{D9E5CB21-56DE-0942-B28D-6586C1C4315D}" dt="2021-01-13T04:01:05.261" v="49" actId="20577"/>
        <pc:sldMkLst>
          <pc:docMk/>
          <pc:sldMk cId="2869769066" sldId="408"/>
        </pc:sldMkLst>
        <pc:spChg chg="mod">
          <ac:chgData name="Raghunath Tewari" userId="2638bdda-d406-4938-a2a6-e4e967acb772" providerId="ADAL" clId="{D9E5CB21-56DE-0942-B28D-6586C1C4315D}" dt="2021-01-13T04:01:05.261" v="49" actId="20577"/>
          <ac:spMkLst>
            <pc:docMk/>
            <pc:sldMk cId="2869769066" sldId="408"/>
            <ac:spMk id="3" creationId="{00000000-0000-0000-0000-000000000000}"/>
          </ac:spMkLst>
        </pc:spChg>
        <pc:spChg chg="del mod">
          <ac:chgData name="Raghunath Tewari" userId="2638bdda-d406-4938-a2a6-e4e967acb772" providerId="ADAL" clId="{D9E5CB21-56DE-0942-B28D-6586C1C4315D}" dt="2021-01-13T04:00:33.668" v="20" actId="478"/>
          <ac:spMkLst>
            <pc:docMk/>
            <pc:sldMk cId="2869769066" sldId="408"/>
            <ac:spMk id="6" creationId="{00000000-0000-0000-0000-000000000000}"/>
          </ac:spMkLst>
        </pc:spChg>
      </pc:sldChg>
      <pc:sldChg chg="del">
        <pc:chgData name="Raghunath Tewari" userId="2638bdda-d406-4938-a2a6-e4e967acb772" providerId="ADAL" clId="{D9E5CB21-56DE-0942-B28D-6586C1C4315D}" dt="2021-01-13T04:01:29.574" v="50" actId="2696"/>
        <pc:sldMkLst>
          <pc:docMk/>
          <pc:sldMk cId="2391693795" sldId="411"/>
        </pc:sldMkLst>
      </pc:sldChg>
      <pc:sldChg chg="del">
        <pc:chgData name="Raghunath Tewari" userId="2638bdda-d406-4938-a2a6-e4e967acb772" providerId="ADAL" clId="{D9E5CB21-56DE-0942-B28D-6586C1C4315D}" dt="2021-01-13T09:13:05.984" v="62" actId="2696"/>
        <pc:sldMkLst>
          <pc:docMk/>
          <pc:sldMk cId="1769552121" sldId="412"/>
        </pc:sldMkLst>
      </pc:sldChg>
      <pc:sldChg chg="new del">
        <pc:chgData name="Raghunath Tewari" userId="2638bdda-d406-4938-a2a6-e4e967acb772" providerId="ADAL" clId="{D9E5CB21-56DE-0942-B28D-6586C1C4315D}" dt="2021-01-13T04:03:31.356" v="53" actId="2696"/>
        <pc:sldMkLst>
          <pc:docMk/>
          <pc:sldMk cId="1135596541" sldId="414"/>
        </pc:sldMkLst>
      </pc:sldChg>
      <pc:sldChg chg="add">
        <pc:chgData name="Raghunath Tewari" userId="2638bdda-d406-4938-a2a6-e4e967acb772" providerId="ADAL" clId="{D9E5CB21-56DE-0942-B28D-6586C1C4315D}" dt="2021-01-13T04:03:29.456" v="52"/>
        <pc:sldMkLst>
          <pc:docMk/>
          <pc:sldMk cId="2109080457" sldId="563"/>
        </pc:sldMkLst>
      </pc:sldChg>
    </pc:docChg>
  </pc:docChgLst>
  <pc:docChgLst>
    <pc:chgData name="Raghunath Tewari" userId="2638bdda-d406-4938-a2a6-e4e967acb772" providerId="ADAL" clId="{C2A2C006-1005-534C-8655-7811A10776E2}"/>
    <pc:docChg chg="custSel modSld sldOrd">
      <pc:chgData name="Raghunath Tewari" userId="2638bdda-d406-4938-a2a6-e4e967acb772" providerId="ADAL" clId="{C2A2C006-1005-534C-8655-7811A10776E2}" dt="2023-08-01T05:25:10.394" v="178" actId="20577"/>
      <pc:docMkLst>
        <pc:docMk/>
      </pc:docMkLst>
      <pc:sldChg chg="addSp modSp">
        <pc:chgData name="Raghunath Tewari" userId="2638bdda-d406-4938-a2a6-e4e967acb772" providerId="ADAL" clId="{C2A2C006-1005-534C-8655-7811A10776E2}" dt="2023-07-31T04:25:57.619" v="163" actId="767"/>
        <pc:sldMkLst>
          <pc:docMk/>
          <pc:sldMk cId="1872097685" sldId="274"/>
        </pc:sldMkLst>
        <pc:spChg chg="add mod">
          <ac:chgData name="Raghunath Tewari" userId="2638bdda-d406-4938-a2a6-e4e967acb772" providerId="ADAL" clId="{C2A2C006-1005-534C-8655-7811A10776E2}" dt="2023-07-31T04:25:57.619" v="163" actId="767"/>
          <ac:spMkLst>
            <pc:docMk/>
            <pc:sldMk cId="1872097685" sldId="274"/>
            <ac:spMk id="5" creationId="{44C9BDE4-8883-7059-1BFD-8060D518955B}"/>
          </ac:spMkLst>
        </pc:spChg>
      </pc:sldChg>
      <pc:sldChg chg="modSp modAnim">
        <pc:chgData name="Raghunath Tewari" userId="2638bdda-d406-4938-a2a6-e4e967acb772" providerId="ADAL" clId="{C2A2C006-1005-534C-8655-7811A10776E2}" dt="2023-07-31T03:16:16.073" v="161" actId="20577"/>
        <pc:sldMkLst>
          <pc:docMk/>
          <pc:sldMk cId="3808777167" sldId="399"/>
        </pc:sldMkLst>
        <pc:spChg chg="mod">
          <ac:chgData name="Raghunath Tewari" userId="2638bdda-d406-4938-a2a6-e4e967acb772" providerId="ADAL" clId="{C2A2C006-1005-534C-8655-7811A10776E2}" dt="2023-07-31T03:16:16.073" v="161" actId="20577"/>
          <ac:spMkLst>
            <pc:docMk/>
            <pc:sldMk cId="3808777167" sldId="399"/>
            <ac:spMk id="3" creationId="{00000000-0000-0000-0000-000000000000}"/>
          </ac:spMkLst>
        </pc:spChg>
      </pc:sldChg>
      <pc:sldChg chg="modSp modAnim">
        <pc:chgData name="Raghunath Tewari" userId="2638bdda-d406-4938-a2a6-e4e967acb772" providerId="ADAL" clId="{C2A2C006-1005-534C-8655-7811A10776E2}" dt="2023-07-31T03:08:02.002" v="159" actId="20577"/>
        <pc:sldMkLst>
          <pc:docMk/>
          <pc:sldMk cId="2890245858" sldId="407"/>
        </pc:sldMkLst>
        <pc:spChg chg="mod">
          <ac:chgData name="Raghunath Tewari" userId="2638bdda-d406-4938-a2a6-e4e967acb772" providerId="ADAL" clId="{C2A2C006-1005-534C-8655-7811A10776E2}" dt="2023-07-31T03:08:02.002" v="159" actId="20577"/>
          <ac:spMkLst>
            <pc:docMk/>
            <pc:sldMk cId="2890245858" sldId="407"/>
            <ac:spMk id="3" creationId="{00000000-0000-0000-0000-000000000000}"/>
          </ac:spMkLst>
        </pc:spChg>
      </pc:sldChg>
      <pc:sldChg chg="delSp modSp mod modAnim">
        <pc:chgData name="Raghunath Tewari" userId="2638bdda-d406-4938-a2a6-e4e967acb772" providerId="ADAL" clId="{C2A2C006-1005-534C-8655-7811A10776E2}" dt="2023-08-01T05:25:10.394" v="178" actId="20577"/>
        <pc:sldMkLst>
          <pc:docMk/>
          <pc:sldMk cId="2869769066" sldId="408"/>
        </pc:sldMkLst>
        <pc:spChg chg="mod">
          <ac:chgData name="Raghunath Tewari" userId="2638bdda-d406-4938-a2a6-e4e967acb772" providerId="ADAL" clId="{C2A2C006-1005-534C-8655-7811A10776E2}" dt="2023-07-31T03:01:23.391" v="150" actId="1076"/>
          <ac:spMkLst>
            <pc:docMk/>
            <pc:sldMk cId="2869769066" sldId="408"/>
            <ac:spMk id="2" creationId="{00000000-0000-0000-0000-000000000000}"/>
          </ac:spMkLst>
        </pc:spChg>
        <pc:spChg chg="mod">
          <ac:chgData name="Raghunath Tewari" userId="2638bdda-d406-4938-a2a6-e4e967acb772" providerId="ADAL" clId="{C2A2C006-1005-534C-8655-7811A10776E2}" dt="2023-08-01T05:25:10.394" v="178" actId="20577"/>
          <ac:spMkLst>
            <pc:docMk/>
            <pc:sldMk cId="2869769066" sldId="408"/>
            <ac:spMk id="3" creationId="{00000000-0000-0000-0000-000000000000}"/>
          </ac:spMkLst>
        </pc:spChg>
        <pc:spChg chg="del">
          <ac:chgData name="Raghunath Tewari" userId="2638bdda-d406-4938-a2a6-e4e967acb772" providerId="ADAL" clId="{C2A2C006-1005-534C-8655-7811A10776E2}" dt="2023-07-30T11:25:38.567" v="5" actId="478"/>
          <ac:spMkLst>
            <pc:docMk/>
            <pc:sldMk cId="2869769066" sldId="408"/>
            <ac:spMk id="5" creationId="{00000000-0000-0000-0000-000000000000}"/>
          </ac:spMkLst>
        </pc:spChg>
      </pc:sldChg>
      <pc:sldChg chg="ord">
        <pc:chgData name="Raghunath Tewari" userId="2638bdda-d406-4938-a2a6-e4e967acb772" providerId="ADAL" clId="{C2A2C006-1005-534C-8655-7811A10776E2}" dt="2023-07-31T03:18:54.699" v="162" actId="20578"/>
        <pc:sldMkLst>
          <pc:docMk/>
          <pc:sldMk cId="2109080457" sldId="5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E4F05-5415-44CC-8939-3236CFC6FFD0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B789-A2E1-4F16-AE55-D9160ED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950-CEBC-4D31-9B19-82E7E5455EAF}" type="datetime1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582-9047-48FC-8151-920739470CC7}" type="datetime1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6085-A27D-419D-99B4-E5652E14C965}" type="datetime1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6095-4887-435D-A31D-C2CAE87D93F3}" type="datetime1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D39-D0C6-40FF-9B87-0004A223D45B}" type="datetime1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40E6-8D9B-4C54-AB72-59C904E69E1A}" type="datetime1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7FB-D3B5-4D92-AC51-86553364AD06}" type="datetime1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5389-FFAF-458D-944F-1279BEDA3683}" type="datetime1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FF6-B902-4EE4-8D5F-3ED914F7A0EC}" type="datetime1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702-43E5-4A0D-BB36-707BBBDD729A}" type="datetime1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DF00-047B-4830-AA93-A29BBFE4F52A}" type="datetime1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791B-D819-46D4-BCD6-0F88CB3B9EBD}" type="datetime1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nakb@cse.iitk.ac.in" TargetMode="External"/><Relationship Id="rId2" Type="http://schemas.openxmlformats.org/officeDocument/2006/relationships/hyperlink" Target="mailto:rtewari@cse.iitk.ac.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b="1" dirty="0">
                <a:solidFill>
                  <a:srgbClr val="7030A0"/>
                </a:solidFill>
              </a:rPr>
              <a:t>(ESO207)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An </a:t>
            </a:r>
            <a:r>
              <a:rPr lang="en-US" sz="2400" b="1" dirty="0">
                <a:solidFill>
                  <a:srgbClr val="002060"/>
                </a:solidFill>
              </a:rPr>
              <a:t>overview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002060"/>
                </a:solidFill>
              </a:rPr>
              <a:t>motivation</a:t>
            </a:r>
            <a:r>
              <a:rPr lang="en-US" sz="2400" dirty="0">
                <a:solidFill>
                  <a:srgbClr val="002060"/>
                </a:solidFill>
              </a:rPr>
              <a:t> for the course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some </a:t>
            </a:r>
            <a:r>
              <a:rPr lang="en-US" sz="2400" b="1" dirty="0">
                <a:solidFill>
                  <a:srgbClr val="002060"/>
                </a:solidFill>
              </a:rPr>
              <a:t>concrete</a:t>
            </a:r>
            <a:r>
              <a:rPr lang="en-US" sz="2400" dirty="0">
                <a:solidFill>
                  <a:srgbClr val="002060"/>
                </a:solidFill>
              </a:rPr>
              <a:t> examples.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BDE4-8883-7059-1BFD-8060D518955B}"/>
              </a:ext>
            </a:extLst>
          </p:cNvPr>
          <p:cNvSpPr txBox="1"/>
          <p:nvPr/>
        </p:nvSpPr>
        <p:spPr>
          <a:xfrm>
            <a:off x="10011508" y="5509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543800" cy="1752600"/>
          </a:xfrm>
        </p:spPr>
        <p:txBody>
          <a:bodyPr/>
          <a:lstStyle/>
          <a:p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we have Processors running at </a:t>
            </a:r>
            <a:r>
              <a:rPr lang="en-US" sz="28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gigahertz</a:t>
            </a: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10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838200" y="1143000"/>
            <a:ext cx="7620000" cy="2133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Why should we care for </a:t>
            </a:r>
            <a:r>
              <a:rPr lang="en-US" sz="24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Efficient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Algorithms  </a:t>
            </a:r>
          </a:p>
        </p:txBody>
      </p:sp>
    </p:spTree>
    <p:extLst>
      <p:ext uri="{BB962C8B-B14F-4D97-AF65-F5344CB8AC3E}">
        <p14:creationId xmlns:p14="http://schemas.microsoft.com/office/powerpoint/2010/main" val="224339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Revisiting problems from ESC101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Problem 1: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Fibonacci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−1) +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  </m:t>
                    </m:r>
                  </m:oMath>
                </a14:m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&gt;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≈</m:t>
                    </m:r>
                    <m:r>
                      <a:rPr lang="en-US" sz="2000" b="0" i="1" dirty="0" smtClean="0">
                        <a:latin typeface="Cambria Math"/>
                      </a:rPr>
                      <m:t>𝑎</m:t>
                    </m:r>
                    <m:r>
                      <a:rPr lang="en-US" sz="2000" b="0" i="1" dirty="0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An easy exercise : </a:t>
                </a:r>
                <a:r>
                  <a:rPr lang="en-US" sz="2000" dirty="0"/>
                  <a:t>Using induction or otherwise, show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b="1" dirty="0"/>
                  <a:t>Algorithms you must have implemented </a:t>
                </a:r>
                <a:r>
                  <a:rPr lang="en-US" sz="2000" dirty="0"/>
                  <a:t>for computing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) :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022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/>
                  <a:t>Iterative Algorithm for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IFib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b="1" dirty="0"/>
              <a:t>else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b="1" dirty="0"/>
              <a:t>else</a:t>
            </a:r>
            <a:r>
              <a:rPr lang="en-US" sz="2000" dirty="0"/>
              <a:t> {       </a:t>
            </a:r>
          </a:p>
          <a:p>
            <a:pPr marL="0" indent="0">
              <a:buNone/>
            </a:pPr>
            <a:r>
              <a:rPr lang="en-US" sz="2000" dirty="0"/>
              <a:t>                                  </a:t>
            </a:r>
            <a:r>
              <a:rPr lang="en-US" sz="2000" dirty="0">
                <a:solidFill>
                  <a:srgbClr val="0070C0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>
                <a:sym typeface="Wingdings" pitchFamily="2" charset="2"/>
              </a:rPr>
              <a:t>;  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                </a:t>
            </a:r>
            <a:r>
              <a:rPr lang="en-US" sz="2000" b="1" dirty="0">
                <a:sym typeface="Wingdings" pitchFamily="2" charset="2"/>
              </a:rPr>
              <a:t>For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=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to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dirty="0">
                <a:sym typeface="Wingdings" pitchFamily="2" charset="2"/>
              </a:rPr>
              <a:t>) </a:t>
            </a:r>
            <a:r>
              <a:rPr lang="en-US" sz="2000" b="1" dirty="0">
                <a:sym typeface="Wingdings" pitchFamily="2" charset="2"/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                {     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                       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 err="1">
                <a:solidFill>
                  <a:srgbClr val="0070C0"/>
                </a:solidFill>
                <a:sym typeface="Wingdings" pitchFamily="2" charset="2"/>
              </a:rPr>
              <a:t>a+b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                       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return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>
                <a:sym typeface="Wingdings" pitchFamily="2" charset="2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/>
                  <a:t>Recursive algorithm for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{    if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 return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else if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return 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   else return(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n-1</a:t>
            </a:r>
            <a:r>
              <a:rPr lang="en-US" sz="2000" dirty="0"/>
              <a:t>) +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n-2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Homework 1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000" b="1" dirty="0"/>
              <a:t>(compulsory)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Write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</a:t>
                </a:r>
                <a:r>
                  <a:rPr lang="en-US" sz="2000" dirty="0"/>
                  <a:t> program for the following problem: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    a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: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long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long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(64 bit integer).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Output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mod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𝟐𝟎𝟐𝟑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60815"/>
                  </p:ext>
                </p:extLst>
              </p:nvPr>
            </p:nvGraphicFramePr>
            <p:xfrm>
              <a:off x="1371600" y="4038136"/>
              <a:ext cx="6096000" cy="175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Taken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 Rfib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Largest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IFib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060815"/>
                  </p:ext>
                </p:extLst>
              </p:nvPr>
            </p:nvGraphicFramePr>
            <p:xfrm>
              <a:off x="1371600" y="4038136"/>
              <a:ext cx="6096000" cy="17530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032000"/>
                    <a:gridCol w="2032000"/>
                    <a:gridCol w="2032000"/>
                  </a:tblGrid>
                  <a:tr h="63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Taken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701" t="-4808" r="-99701" b="-1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00" t="-4808" b="-176923"/>
                          </a:stretch>
                        </a:blipFill>
                      </a:tcPr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3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815868" y="4724400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 minute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5868" y="50292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/>
              <a:t> minutes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5868" y="54102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60</a:t>
            </a:r>
            <a:r>
              <a:rPr lang="en-US" dirty="0"/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2890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Problem 2:   </a:t>
            </a:r>
            <a:br>
              <a:rPr lang="en-US" sz="2800" b="1" dirty="0"/>
            </a:br>
            <a:r>
              <a:rPr lang="en-US" sz="2800" b="1" dirty="0">
                <a:solidFill>
                  <a:srgbClr val="7030A0"/>
                </a:solidFill>
              </a:rPr>
              <a:t>Subset-sum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Input:</a:t>
                </a:r>
                <a:r>
                  <a:rPr lang="en-US" sz="2400" dirty="0"/>
                  <a:t> </a:t>
                </a:r>
                <a:r>
                  <a:rPr lang="en-US" sz="2000" dirty="0"/>
                  <a:t>An array </a:t>
                </a:r>
                <a:r>
                  <a:rPr lang="en-US" sz="2400" b="1" dirty="0"/>
                  <a:t>A</a:t>
                </a:r>
                <a:r>
                  <a:rPr lang="en-US" sz="2000" dirty="0"/>
                  <a:t> storing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numbers, and a number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Output: </a:t>
                </a:r>
                <a:r>
                  <a:rPr lang="en-US" sz="2000" dirty="0"/>
                  <a:t>Determine if there is a subset of numbers from </a:t>
                </a:r>
                <a:r>
                  <a:rPr lang="en-US" sz="2400" b="1" dirty="0"/>
                  <a:t>A</a:t>
                </a:r>
                <a:r>
                  <a:rPr lang="en-US" sz="2000" dirty="0"/>
                  <a:t> whose sum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The fastest existing algorithm till date : </a:t>
                </a:r>
              </a:p>
              <a:p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000" dirty="0"/>
                  <a:t>Time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dirty="0"/>
                  <a:t>Time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𝟏𝟐𝟎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</a:t>
                </a:r>
                <a:r>
                  <a:rPr lang="en-US" sz="2000" dirty="0"/>
                  <a:t>on the </a:t>
                </a:r>
                <a:r>
                  <a:rPr lang="en-US" sz="2000" u="sng" dirty="0"/>
                  <a:t>fastest existing </a:t>
                </a:r>
                <a:r>
                  <a:rPr lang="en-US" sz="2000" dirty="0"/>
                  <a:t>computer.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647665"/>
                  </p:ext>
                </p:extLst>
              </p:nvPr>
            </p:nvGraphicFramePr>
            <p:xfrm>
              <a:off x="1219200" y="2362200"/>
              <a:ext cx="6096000" cy="381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208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9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647665"/>
                  </p:ext>
                </p:extLst>
              </p:nvPr>
            </p:nvGraphicFramePr>
            <p:xfrm>
              <a:off x="1219200" y="2362200"/>
              <a:ext cx="6096000" cy="381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65" r="-9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065" r="-8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065" r="-7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065" r="-6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065" r="-5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000" t="-8065" r="-4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0000"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85800" y="22860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2400" y="2373868"/>
                <a:ext cx="62228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123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373868"/>
                <a:ext cx="62228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153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05200" y="4888468"/>
            <a:ext cx="16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 least </a:t>
            </a:r>
            <a:r>
              <a:rPr lang="en-US" b="1" dirty="0">
                <a:solidFill>
                  <a:srgbClr val="C00000"/>
                </a:solidFill>
              </a:rPr>
              <a:t>an year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4937" y="5263376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 least </a:t>
            </a:r>
            <a:r>
              <a:rPr lang="en-US" b="1" dirty="0">
                <a:solidFill>
                  <a:srgbClr val="C00000"/>
                </a:solidFill>
              </a:rPr>
              <a:t>1000 years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40805" y="2373868"/>
                <a:ext cx="62228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805" y="2373868"/>
                <a:ext cx="62228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1153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29019" y="4038600"/>
                <a:ext cx="1780231" cy="3796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instructions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19" y="4038600"/>
                <a:ext cx="1780231" cy="379656"/>
              </a:xfrm>
              <a:prstGeom prst="rect">
                <a:avLst/>
              </a:prstGeom>
              <a:blipFill rotWithShape="1">
                <a:blip r:embed="rId6"/>
                <a:stretch>
                  <a:fillRect t="-3125" r="-6122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 animBg="1"/>
      <p:bldP spid="7" grpId="1" animBg="1"/>
      <p:bldP spid="8" grpId="0"/>
      <p:bldP spid="9" grpId="0"/>
      <p:bldP spid="10" grpId="0" animBg="1"/>
      <p:bldP spid="10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Problem 3:   </a:t>
            </a:r>
            <a:br>
              <a:rPr lang="en-US" sz="2800" b="1" dirty="0"/>
            </a:br>
            <a:r>
              <a:rPr lang="en-US" sz="2800" b="1" dirty="0">
                <a:solidFill>
                  <a:srgbClr val="7030A0"/>
                </a:solidFill>
              </a:rPr>
              <a:t>Sorting</a:t>
            </a:r>
            <a:r>
              <a:rPr lang="en-US" sz="28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Input:</a:t>
            </a:r>
            <a:r>
              <a:rPr lang="en-US" sz="2400" dirty="0"/>
              <a:t> </a:t>
            </a:r>
            <a:r>
              <a:rPr lang="en-US" sz="2000" dirty="0"/>
              <a:t>An array </a:t>
            </a:r>
            <a:r>
              <a:rPr lang="en-US" sz="2400" b="1" dirty="0"/>
              <a:t>A</a:t>
            </a:r>
            <a:r>
              <a:rPr lang="en-US" sz="2000" dirty="0"/>
              <a:t> storing 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numbers.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Output:</a:t>
            </a:r>
            <a:r>
              <a:rPr lang="en-US" sz="2400" dirty="0"/>
              <a:t> </a:t>
            </a:r>
            <a:r>
              <a:rPr lang="en-US" sz="2000" dirty="0"/>
              <a:t>Sorted </a:t>
            </a:r>
            <a:r>
              <a:rPr lang="en-US" sz="2400" b="1" dirty="0"/>
              <a:t>A</a:t>
            </a:r>
            <a:endParaRPr lang="en-US" sz="20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 fact: 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u="sng" dirty="0"/>
              <a:t>significant fraction</a:t>
            </a:r>
            <a:r>
              <a:rPr lang="en-US" sz="1800" dirty="0"/>
              <a:t> of the code of all the software is for </a:t>
            </a:r>
            <a:r>
              <a:rPr lang="en-US" sz="1800" u="sng" dirty="0"/>
              <a:t>sorting or searching only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To sort </a:t>
            </a:r>
            <a:r>
              <a:rPr lang="en-US" sz="2000" b="1" dirty="0">
                <a:solidFill>
                  <a:srgbClr val="0070C0"/>
                </a:solidFill>
              </a:rPr>
              <a:t>10 million </a:t>
            </a:r>
            <a:r>
              <a:rPr lang="en-US" sz="2000" dirty="0"/>
              <a:t>numbers on the present day computers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Selection sort </a:t>
            </a:r>
            <a:r>
              <a:rPr lang="en-US" sz="2000" dirty="0"/>
              <a:t>will take at least </a:t>
            </a:r>
            <a:r>
              <a:rPr lang="en-US" sz="2000" u="sng" dirty="0"/>
              <a:t>a few hours.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Merge sort </a:t>
            </a:r>
            <a:r>
              <a:rPr lang="en-US" sz="2000" dirty="0"/>
              <a:t>will take only </a:t>
            </a:r>
            <a:r>
              <a:rPr lang="en-US" sz="2000" u="sng" dirty="0"/>
              <a:t>a few seconds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Quick sort </a:t>
            </a:r>
            <a:r>
              <a:rPr lang="en-US" sz="2000" dirty="0"/>
              <a:t>will take  ???   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How to design efficient algorithm for a problem ?</a:t>
            </a:r>
            <a:br>
              <a:rPr lang="en-US" sz="3200" b="1" dirty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b="1" dirty="0"/>
              <a:t>Design of </a:t>
            </a:r>
            <a:r>
              <a:rPr lang="en-US" sz="2400" b="1" dirty="0">
                <a:solidFill>
                  <a:srgbClr val="7030A0"/>
                </a:solidFill>
                <a:latin typeface="Century Gothic" pitchFamily="34" charset="0"/>
              </a:rPr>
              <a:t>algorithms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data structures </a:t>
            </a:r>
            <a:r>
              <a:rPr lang="en-US" sz="2400" b="1" dirty="0"/>
              <a:t>is also</a:t>
            </a:r>
          </a:p>
          <a:p>
            <a:pPr marL="0" indent="0">
              <a:buNone/>
            </a:pPr>
            <a:r>
              <a:rPr lang="en-US" sz="2400" b="1" dirty="0"/>
              <a:t>				an Art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Requires: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Creativity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Hard work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Practice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Perseverance  </a:t>
            </a:r>
            <a:r>
              <a:rPr lang="en-US" sz="2200" dirty="0"/>
              <a:t>(most important)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88" y="1676400"/>
            <a:ext cx="356347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many practically relevant problems for which there does not exist any efficient algorithm till date </a:t>
            </a:r>
            <a:r>
              <a:rPr lang="en-US" sz="2000" dirty="0">
                <a:sym typeface="Wingdings" pitchFamily="2" charset="2"/>
              </a:rPr>
              <a:t></a:t>
            </a:r>
            <a:r>
              <a:rPr lang="en-US" sz="2000" dirty="0"/>
              <a:t>. (How to deal with them ?)</a:t>
            </a:r>
          </a:p>
          <a:p>
            <a:endParaRPr lang="en-US" sz="2000" dirty="0"/>
          </a:p>
          <a:p>
            <a:r>
              <a:rPr lang="en-US" sz="2000" dirty="0"/>
              <a:t>Efficient algorithms are </a:t>
            </a:r>
            <a:r>
              <a:rPr lang="en-US" sz="2000" u="sng" dirty="0"/>
              <a:t>important for theoretical as well as practical </a:t>
            </a:r>
            <a:r>
              <a:rPr lang="en-US" sz="2000" dirty="0"/>
              <a:t>purposes.</a:t>
            </a:r>
          </a:p>
          <a:p>
            <a:endParaRPr lang="en-US" sz="2000" dirty="0"/>
          </a:p>
          <a:p>
            <a:r>
              <a:rPr lang="en-US" sz="2000" u="sng" dirty="0"/>
              <a:t>Algorithm design is an art </a:t>
            </a:r>
            <a:r>
              <a:rPr lang="en-US" sz="2000" dirty="0"/>
              <a:t>which demands a lot of creativity, intuition, and perseverance.</a:t>
            </a:r>
          </a:p>
          <a:p>
            <a:endParaRPr lang="en-US" sz="2000" dirty="0"/>
          </a:p>
          <a:p>
            <a:r>
              <a:rPr lang="en-US" sz="2000" dirty="0"/>
              <a:t> More and more applications in real life require efficient algorithms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Search engines like </a:t>
            </a:r>
            <a:r>
              <a:rPr lang="en-US" sz="2000" b="1" dirty="0">
                <a:solidFill>
                  <a:srgbClr val="7030A0"/>
                </a:solidFill>
              </a:rPr>
              <a:t>Google </a:t>
            </a:r>
            <a:r>
              <a:rPr lang="en-US" sz="2000" dirty="0">
                <a:solidFill>
                  <a:srgbClr val="002060"/>
                </a:solidFill>
              </a:rPr>
              <a:t>exploits many clever algorithms.</a:t>
            </a: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Some Information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dirty="0">
                <a:sym typeface="Wingdings" pitchFamily="2" charset="2"/>
              </a:rPr>
              <a:t>ESO207/ESO207A: Data Structures and Algorithms</a:t>
            </a:r>
            <a:br>
              <a:rPr lang="en-US" sz="4000" dirty="0">
                <a:sym typeface="Wingdings" pitchFamily="2" charset="2"/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Course Website:</a:t>
            </a:r>
            <a:r>
              <a:rPr lang="en-US" sz="3000" dirty="0"/>
              <a:t> </a:t>
            </a:r>
            <a:r>
              <a:rPr lang="en-US" sz="3000" dirty="0" err="1"/>
              <a:t>moodle.cse.iitk.ac.in</a:t>
            </a:r>
            <a:endParaRPr lang="en-US" sz="3000" dirty="0"/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  <a:sym typeface="Wingdings" pitchFamily="2" charset="2"/>
              </a:rPr>
              <a:t>Instructor email:</a:t>
            </a:r>
            <a:r>
              <a:rPr lang="en-US" sz="3000" dirty="0"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  <a:hlinkClick r:id="rId2"/>
              </a:rPr>
              <a:t>rtewari@cse.iitk.ac.in</a:t>
            </a:r>
            <a:endParaRPr lang="en-US" sz="3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  <a:sym typeface="Wingdings" pitchFamily="2" charset="2"/>
              </a:rPr>
              <a:t>TA in-charge:</a:t>
            </a:r>
            <a:r>
              <a:rPr lang="en-US" sz="3000" dirty="0">
                <a:sym typeface="Wingdings" pitchFamily="2" charset="2"/>
              </a:rPr>
              <a:t> Ronak Bhadra (</a:t>
            </a:r>
            <a:r>
              <a:rPr lang="en-US" sz="3000" dirty="0">
                <a:sym typeface="Wingdings" pitchFamily="2" charset="2"/>
                <a:hlinkClick r:id="rId3"/>
              </a:rPr>
              <a:t>ronakb@cse.iitk.ac.in</a:t>
            </a:r>
            <a:r>
              <a:rPr lang="en-US" sz="3000">
                <a:sym typeface="Wingdings" pitchFamily="2" charset="2"/>
              </a:rPr>
              <a:t>)</a:t>
            </a:r>
            <a:endParaRPr lang="en-US" sz="3000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</a:t>
            </a:r>
            <a:endParaRPr lang="en-US" sz="2800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Given</a:t>
            </a:r>
            <a:r>
              <a:rPr lang="en-US" sz="2000" dirty="0"/>
              <a:t>: a telephone directory storing telephone no. of  </a:t>
            </a:r>
            <a:r>
              <a:rPr lang="en-US" sz="2000" b="1" dirty="0">
                <a:solidFill>
                  <a:srgbClr val="0070C0"/>
                </a:solidFill>
              </a:rPr>
              <a:t>hundred million </a:t>
            </a:r>
            <a:r>
              <a:rPr lang="en-US" sz="2000" dirty="0"/>
              <a:t>persons.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Aim:</a:t>
            </a:r>
            <a:r>
              <a:rPr lang="en-US" sz="2000" dirty="0"/>
              <a:t> to answer a sequence of </a:t>
            </a:r>
            <a:r>
              <a:rPr lang="en-US" sz="2000" b="1" dirty="0"/>
              <a:t>queries</a:t>
            </a:r>
            <a:r>
              <a:rPr lang="en-US" sz="2000" dirty="0"/>
              <a:t> of the form</a:t>
            </a:r>
          </a:p>
          <a:p>
            <a:pPr marL="0" indent="0">
              <a:buNone/>
            </a:pPr>
            <a:r>
              <a:rPr lang="en-US" sz="2000" dirty="0"/>
              <a:t>                         </a:t>
            </a:r>
            <a:r>
              <a:rPr lang="en-US" sz="2000" i="1" dirty="0"/>
              <a:t>“what is the phone number of a given person ?”.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Solution 1 :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/>
              <a:t>Keep the directory in an array. </a:t>
            </a:r>
          </a:p>
          <a:p>
            <a:pPr marL="0" indent="0">
              <a:buNone/>
            </a:pPr>
            <a:r>
              <a:rPr lang="en-US" sz="1800" dirty="0"/>
              <a:t>do </a:t>
            </a:r>
            <a:r>
              <a:rPr lang="en-US" sz="1800" b="1" u="sng" dirty="0">
                <a:solidFill>
                  <a:srgbClr val="7030A0"/>
                </a:solidFill>
              </a:rPr>
              <a:t>sequential search </a:t>
            </a:r>
            <a:r>
              <a:rPr lang="en-US" sz="1800" dirty="0"/>
              <a:t>for each query.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Solution 2:  </a:t>
            </a: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/>
              <a:t>Keep the directory in an array, and </a:t>
            </a:r>
            <a:r>
              <a:rPr lang="en-US" sz="1800" b="1" u="sng" dirty="0">
                <a:solidFill>
                  <a:srgbClr val="7030A0"/>
                </a:solidFill>
              </a:rPr>
              <a:t>sort it </a:t>
            </a:r>
            <a:r>
              <a:rPr lang="en-US" sz="1800" dirty="0"/>
              <a:t>according to names, </a:t>
            </a:r>
          </a:p>
          <a:p>
            <a:pPr marL="0" indent="0">
              <a:buNone/>
            </a:pPr>
            <a:r>
              <a:rPr lang="en-US" sz="1800" dirty="0"/>
              <a:t>do </a:t>
            </a:r>
            <a:r>
              <a:rPr lang="en-US" sz="1800" b="1" u="sng" dirty="0">
                <a:solidFill>
                  <a:srgbClr val="7030A0"/>
                </a:solidFill>
              </a:rPr>
              <a:t>binary search</a:t>
            </a:r>
            <a:r>
              <a:rPr lang="en-US" sz="1800" u="sng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for each query.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88305" y="4126468"/>
            <a:ext cx="42027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Time </a:t>
            </a:r>
            <a:r>
              <a:rPr lang="en-US" b="1" dirty="0"/>
              <a:t>per query:</a:t>
            </a:r>
            <a:r>
              <a:rPr lang="en-US" dirty="0"/>
              <a:t> around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1/10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dirty="0"/>
              <a:t>of a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second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867400"/>
            <a:ext cx="43795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Time </a:t>
            </a:r>
            <a:r>
              <a:rPr lang="en-US" b="1" dirty="0"/>
              <a:t>per query: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less than </a:t>
            </a:r>
            <a:r>
              <a:rPr lang="en-US" b="1" dirty="0">
                <a:solidFill>
                  <a:srgbClr val="0070C0"/>
                </a:solidFill>
              </a:rPr>
              <a:t>100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nanoseconds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Aim</a:t>
            </a:r>
            <a:r>
              <a:rPr lang="en-US" sz="3600" b="1" dirty="0"/>
              <a:t> of a data structure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To </a:t>
            </a:r>
            <a:r>
              <a:rPr lang="en-US" sz="2000" u="sng" dirty="0"/>
              <a:t>store/organize</a:t>
            </a:r>
            <a:r>
              <a:rPr lang="en-US" sz="2000" dirty="0"/>
              <a:t> a given data in the memory of computer so that </a:t>
            </a:r>
          </a:p>
          <a:p>
            <a:pPr marL="0" indent="0">
              <a:buNone/>
            </a:pPr>
            <a:r>
              <a:rPr lang="en-US" sz="2000" dirty="0"/>
              <a:t>each subsequent operation (query/update) can be performed quickly ?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Range-Minima </a:t>
            </a:r>
            <a:r>
              <a:rPr lang="en-US" dirty="0"/>
              <a:t>Problem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A Motivating example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to realize the </a:t>
            </a:r>
            <a:r>
              <a:rPr lang="en-US" sz="2400" b="1" u="sng" dirty="0">
                <a:solidFill>
                  <a:srgbClr val="002060"/>
                </a:solidFill>
              </a:rPr>
              <a:t>importance</a:t>
            </a:r>
            <a:r>
              <a:rPr lang="en-US" sz="2400" b="1" dirty="0">
                <a:solidFill>
                  <a:srgbClr val="002060"/>
                </a:solidFill>
              </a:rPr>
              <a:t> of 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748218" cy="978932"/>
            <a:chOff x="3276600" y="4495800"/>
            <a:chExt cx="748218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06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5334000" y="5181600"/>
            <a:ext cx="882742" cy="990600"/>
            <a:chOff x="5334000" y="4495800"/>
            <a:chExt cx="882742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  <m:r>
                          <a:rPr lang="en-US" i="1" dirty="0" smtClean="0">
                            <a:latin typeface="Cambria Math"/>
                          </a:rPr>
                          <m:t>=11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Left Brace 31"/>
          <p:cNvSpPr/>
          <p:nvPr/>
        </p:nvSpPr>
        <p:spPr>
          <a:xfrm rot="5400000">
            <a:off x="4343398" y="3276598"/>
            <a:ext cx="472637" cy="242296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  5    1    8  19   0   -1  30 99  -6  10   2  40  27 44  67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124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: 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 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: report the smallest element from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 one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queries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124200"/>
              </a:xfrm>
              <a:blipFill rotWithShape="1">
                <a:blip r:embed="rId4"/>
                <a:stretch>
                  <a:fillRect l="-741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13567" y="3897868"/>
                <a:ext cx="2387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 = </a:t>
                </a:r>
                <a:r>
                  <a:rPr lang="en-US" b="1" dirty="0"/>
                  <a:t>-6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567" y="3897868"/>
                <a:ext cx="238796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96" t="-8197" r="-33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uiExpand="1" build="p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Applications: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400" b="1" dirty="0"/>
              <a:t>Computational geometry</a:t>
            </a:r>
          </a:p>
          <a:p>
            <a:endParaRPr lang="en-US" sz="2400" b="1" dirty="0"/>
          </a:p>
          <a:p>
            <a:r>
              <a:rPr lang="en-US" sz="2400" b="1" dirty="0"/>
              <a:t>String matching</a:t>
            </a:r>
          </a:p>
          <a:p>
            <a:endParaRPr lang="en-US" sz="2400" b="1" dirty="0"/>
          </a:p>
          <a:p>
            <a:r>
              <a:rPr lang="en-US" sz="2400" b="1" dirty="0"/>
              <a:t>As an efficient subroutine in a variety of algorithms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Solution 1: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Answer each query in a brute force manner using </a:t>
            </a:r>
            <a:r>
              <a:rPr lang="en-US" sz="2000" b="1" dirty="0"/>
              <a:t>A</a:t>
            </a:r>
            <a:r>
              <a:rPr lang="en-US" sz="2000" dirty="0"/>
              <a:t> itself.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1800" b="1" dirty="0"/>
              <a:t>Range-minima-trivial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 err="1"/>
              <a:t>,</a:t>
            </a:r>
            <a:r>
              <a:rPr lang="en-US" sz="1800" dirty="0" err="1">
                <a:solidFill>
                  <a:srgbClr val="0070C0"/>
                </a:solidFill>
              </a:rPr>
              <a:t>j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{     temp 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>
                <a:sym typeface="Wingdings" pitchFamily="2" charset="2"/>
              </a:rPr>
              <a:t>+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min 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>
                <a:sym typeface="Wingdings" pitchFamily="2" charset="2"/>
              </a:rPr>
              <a:t>];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While</a:t>
            </a:r>
            <a:r>
              <a:rPr lang="en-US" sz="1800" dirty="0"/>
              <a:t>(temp &lt;= </a:t>
            </a:r>
            <a:r>
              <a:rPr lang="en-US" sz="1800" dirty="0">
                <a:solidFill>
                  <a:srgbClr val="0070C0"/>
                </a:solidFill>
              </a:rPr>
              <a:t>j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{    </a:t>
            </a:r>
            <a:r>
              <a:rPr lang="en-US" sz="1800" b="1" dirty="0"/>
              <a:t>if</a:t>
            </a:r>
            <a:r>
              <a:rPr lang="en-US" sz="1800" dirty="0"/>
              <a:t> (min &gt; </a:t>
            </a:r>
            <a:r>
              <a:rPr lang="en-US" sz="1800" b="1" dirty="0"/>
              <a:t>A</a:t>
            </a:r>
            <a:r>
              <a:rPr lang="en-US" sz="1800" dirty="0"/>
              <a:t>[temp]) </a:t>
            </a:r>
          </a:p>
          <a:p>
            <a:pPr marL="0" indent="0">
              <a:buNone/>
            </a:pPr>
            <a:r>
              <a:rPr lang="en-US" sz="1800" dirty="0"/>
              <a:t>                  min 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[temp];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  temp temp+1;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return min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Time </a:t>
            </a:r>
            <a:r>
              <a:rPr lang="en-US" sz="2000" b="1" dirty="0">
                <a:sym typeface="Wingdings" pitchFamily="2" charset="2"/>
              </a:rPr>
              <a:t>taken to answer a query: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26</a:t>
            </a:fld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4419600" y="2590800"/>
            <a:ext cx="4419600" cy="990600"/>
          </a:xfrm>
          <a:prstGeom prst="ribbon2">
            <a:avLst>
              <a:gd name="adj1" fmla="val 16667"/>
              <a:gd name="adj2" fmla="val 69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for answering </a:t>
            </a:r>
            <a:r>
              <a:rPr lang="en-US" b="1" dirty="0">
                <a:solidFill>
                  <a:schemeClr val="tx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 queries: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5650468"/>
            <a:ext cx="17571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few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milliseconds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324600" y="3886200"/>
            <a:ext cx="685800" cy="6477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7322" y="2971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few hours</a:t>
            </a:r>
          </a:p>
        </p:txBody>
      </p:sp>
    </p:spTree>
    <p:extLst>
      <p:ext uri="{BB962C8B-B14F-4D97-AF65-F5344CB8AC3E}">
        <p14:creationId xmlns:p14="http://schemas.microsoft.com/office/powerpoint/2010/main" val="13877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371600"/>
                <a:ext cx="8229600" cy="4754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Solution 2: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and store answer for each possible query in a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×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matrix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][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] </a:t>
                </a:r>
                <a:r>
                  <a:rPr lang="en-US" sz="2000" dirty="0"/>
                  <a:t>stores the smallest element from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],…,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Space :</a:t>
                </a:r>
                <a:r>
                  <a:rPr lang="en-US" sz="2000" dirty="0"/>
                  <a:t> </a:t>
                </a:r>
                <a:r>
                  <a:rPr lang="en-US" sz="2000" b="1" dirty="0"/>
                  <a:t>roughly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words.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371600"/>
                <a:ext cx="8229600" cy="4754563"/>
              </a:xfrm>
              <a:blipFill rotWithShape="1">
                <a:blip r:embed="rId2"/>
                <a:stretch>
                  <a:fillRect l="-1111" t="-1795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33400" y="2490160"/>
            <a:ext cx="3733799" cy="2843841"/>
            <a:chOff x="533400" y="2490159"/>
            <a:chExt cx="3733799" cy="2843841"/>
          </a:xfrm>
        </p:grpSpPr>
        <p:grpSp>
          <p:nvGrpSpPr>
            <p:cNvPr id="42" name="Group 41"/>
            <p:cNvGrpSpPr/>
            <p:nvPr/>
          </p:nvGrpSpPr>
          <p:grpSpPr>
            <a:xfrm>
              <a:off x="1252939" y="2490159"/>
              <a:ext cx="3014260" cy="2843841"/>
              <a:chOff x="3733800" y="1728216"/>
              <a:chExt cx="4343400" cy="391058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sp>
        <p:nvSpPr>
          <p:cNvPr id="90" name="Up Ribbon 89"/>
          <p:cNvSpPr/>
          <p:nvPr/>
        </p:nvSpPr>
        <p:spPr>
          <a:xfrm>
            <a:off x="5105400" y="2698044"/>
            <a:ext cx="3505200" cy="9906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Solution 2</a:t>
            </a:r>
            <a:r>
              <a:rPr lang="en-US" b="1" dirty="0">
                <a:solidFill>
                  <a:schemeClr val="tx1"/>
                </a:solidFill>
              </a:rPr>
              <a:t> is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Theoretically </a:t>
            </a:r>
            <a:r>
              <a:rPr lang="en-US" b="1" dirty="0">
                <a:solidFill>
                  <a:srgbClr val="7030A0"/>
                </a:solidFill>
              </a:rPr>
              <a:t>efficient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but practically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impossible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8" name="Smiley Face 87"/>
          <p:cNvSpPr/>
          <p:nvPr/>
        </p:nvSpPr>
        <p:spPr>
          <a:xfrm>
            <a:off x="6553200" y="4419600"/>
            <a:ext cx="685800" cy="6477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5105400" y="3657600"/>
            <a:ext cx="4038600" cy="2057400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Size of 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>
                <a:solidFill>
                  <a:srgbClr val="C00000"/>
                </a:solidFill>
              </a:rPr>
              <a:t> is </a:t>
            </a:r>
            <a:r>
              <a:rPr lang="en-US" sz="1600" b="1" dirty="0">
                <a:solidFill>
                  <a:srgbClr val="C00000"/>
                </a:solidFill>
              </a:rPr>
              <a:t>too large </a:t>
            </a:r>
            <a:r>
              <a:rPr lang="en-US" sz="1600" dirty="0">
                <a:solidFill>
                  <a:srgbClr val="C00000"/>
                </a:solidFill>
              </a:rPr>
              <a:t>to be kept in RAM. So we shall have to keep most of it in the </a:t>
            </a:r>
            <a:r>
              <a:rPr lang="en-US" sz="1600" b="1" dirty="0">
                <a:solidFill>
                  <a:srgbClr val="C00000"/>
                </a:solidFill>
              </a:rPr>
              <a:t>Hard disk drive. </a:t>
            </a:r>
            <a:r>
              <a:rPr lang="en-US" sz="1600" dirty="0">
                <a:solidFill>
                  <a:srgbClr val="C00000"/>
                </a:solidFill>
              </a:rPr>
              <a:t>Hence it will take a few </a:t>
            </a:r>
            <a:r>
              <a:rPr lang="en-US" sz="1600" b="1" dirty="0">
                <a:solidFill>
                  <a:srgbClr val="C00000"/>
                </a:solidFill>
              </a:rPr>
              <a:t>milliseconds per query</a:t>
            </a:r>
            <a:r>
              <a:rPr lang="en-US" sz="1600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998038" y="3172860"/>
            <a:ext cx="158644" cy="1662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9232" y="3048002"/>
            <a:ext cx="2528806" cy="369332"/>
            <a:chOff x="469232" y="3048002"/>
            <a:chExt cx="2528806" cy="369332"/>
          </a:xfrm>
        </p:grpSpPr>
        <p:cxnSp>
          <p:nvCxnSpPr>
            <p:cNvPr id="92" name="Straight Connector 91"/>
            <p:cNvCxnSpPr>
              <a:endCxn id="91" idx="1"/>
            </p:cNvCxnSpPr>
            <p:nvPr/>
          </p:nvCxnSpPr>
          <p:spPr>
            <a:xfrm>
              <a:off x="657181" y="3255981"/>
              <a:ext cx="2340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9232" y="3048002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32" y="3048002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71800" y="1981201"/>
            <a:ext cx="324897" cy="1191658"/>
            <a:chOff x="2971800" y="1981201"/>
            <a:chExt cx="324897" cy="1191658"/>
          </a:xfrm>
        </p:grpSpPr>
        <p:cxnSp>
          <p:nvCxnSpPr>
            <p:cNvPr id="93" name="Straight Connector 92"/>
            <p:cNvCxnSpPr>
              <a:endCxn id="91" idx="0"/>
            </p:cNvCxnSpPr>
            <p:nvPr/>
          </p:nvCxnSpPr>
          <p:spPr>
            <a:xfrm>
              <a:off x="3077361" y="2357048"/>
              <a:ext cx="0" cy="815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71800" y="1981201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1981201"/>
                  <a:ext cx="32489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86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0" grpId="0" animBg="1"/>
      <p:bldP spid="88" grpId="0" animBg="1"/>
      <p:bldP spid="89" grpId="0" animBg="1"/>
      <p:bldP spid="89" grpId="1" animBg="1"/>
      <p:bldP spid="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Question:</a:t>
            </a:r>
            <a:r>
              <a:rPr lang="en-US" sz="2800" dirty="0"/>
              <a:t> </a:t>
            </a:r>
            <a:r>
              <a:rPr lang="en-US" sz="2000" dirty="0"/>
              <a:t>Does there exist a data structure for Range-minima which is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Compact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1800" dirty="0"/>
              <a:t>(nearly </a:t>
            </a:r>
            <a:r>
              <a:rPr lang="en-US" sz="1800" b="1" u="sng" dirty="0"/>
              <a:t>the same size </a:t>
            </a:r>
            <a:r>
              <a:rPr lang="en-US" sz="1800" dirty="0"/>
              <a:t>as the input array A)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Can answer each query efficiently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      </a:t>
            </a:r>
            <a:r>
              <a:rPr lang="en-US" sz="1800" dirty="0"/>
              <a:t>(a few </a:t>
            </a:r>
            <a:r>
              <a:rPr lang="en-US" sz="1800" b="1" dirty="0">
                <a:solidFill>
                  <a:srgbClr val="0070C0"/>
                </a:solidFill>
              </a:rPr>
              <a:t>nanoseconds</a:t>
            </a:r>
            <a:r>
              <a:rPr lang="en-US" sz="1800" dirty="0"/>
              <a:t> per query)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Homework 2:</a:t>
            </a:r>
            <a:r>
              <a:rPr lang="en-US" sz="2800" dirty="0"/>
              <a:t> </a:t>
            </a:r>
            <a:r>
              <a:rPr lang="en-US" sz="2000" dirty="0"/>
              <a:t>Ponder over the above question. </a:t>
            </a:r>
          </a:p>
          <a:p>
            <a:pPr marL="0" indent="0" algn="ctr">
              <a:buNone/>
            </a:pPr>
            <a:r>
              <a:rPr lang="en-US" sz="2000" i="1" dirty="0"/>
              <a:t>(we shall solve it soon)</a:t>
            </a:r>
            <a:endParaRPr lang="en-US" sz="2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to be covered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Elementary Data Structures</a:t>
            </a:r>
          </a:p>
          <a:p>
            <a:pPr lvl="1"/>
            <a:r>
              <a:rPr lang="en-US" sz="2000" dirty="0"/>
              <a:t>Array</a:t>
            </a:r>
            <a:endParaRPr lang="en-US" sz="1100" dirty="0"/>
          </a:p>
          <a:p>
            <a:pPr lvl="1"/>
            <a:r>
              <a:rPr lang="en-US" sz="2000" dirty="0"/>
              <a:t>List </a:t>
            </a:r>
          </a:p>
          <a:p>
            <a:pPr lvl="1"/>
            <a:r>
              <a:rPr lang="en-US" sz="2000" dirty="0"/>
              <a:t>Stack</a:t>
            </a:r>
          </a:p>
          <a:p>
            <a:pPr lvl="1"/>
            <a:r>
              <a:rPr lang="en-US" sz="2000" dirty="0"/>
              <a:t>Queue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Hierarchical Data Structures</a:t>
            </a:r>
          </a:p>
          <a:p>
            <a:pPr lvl="1"/>
            <a:r>
              <a:rPr lang="en-US" sz="2000" dirty="0"/>
              <a:t>Binary Heap</a:t>
            </a:r>
          </a:p>
          <a:p>
            <a:pPr lvl="1"/>
            <a:r>
              <a:rPr lang="en-US" sz="2000" dirty="0"/>
              <a:t>Binary Search Trees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Augmented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29</a:t>
            </a:fld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4953000" y="5029200"/>
            <a:ext cx="2971800" cy="1143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Most fascinating and powerful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5047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E523-1C9E-1C43-B35A-C1D5FF44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Acknowledgment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7AD2-6784-0F46-BCFC-087107F2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Thanks to Prof Surender </a:t>
            </a:r>
            <a:r>
              <a:rPr lang="en-US" dirty="0" err="1"/>
              <a:t>Baswana</a:t>
            </a:r>
            <a:r>
              <a:rPr lang="en-US" dirty="0"/>
              <a:t> for allowing me to use </a:t>
            </a:r>
            <a:r>
              <a:rPr lang="en-US"/>
              <a:t>and modify </a:t>
            </a:r>
            <a:r>
              <a:rPr lang="en-US" dirty="0"/>
              <a:t>his lecture slides.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1A049-0ADC-294A-AF43-4445CCF4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0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Look forward to working with all of you to make this course enjoyable.</a:t>
            </a:r>
          </a:p>
          <a:p>
            <a:endParaRPr lang="en-US" sz="2400" dirty="0"/>
          </a:p>
          <a:p>
            <a:r>
              <a:rPr lang="en-US" sz="2400" dirty="0"/>
              <a:t>This course will be light in contents (no formulas)</a:t>
            </a:r>
          </a:p>
          <a:p>
            <a:pPr marL="0" indent="0">
              <a:buNone/>
            </a:pPr>
            <a:r>
              <a:rPr lang="en-US" sz="2400" dirty="0"/>
              <a:t>     But it will be very demanding too.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case of any difficulty during the course,</a:t>
            </a:r>
          </a:p>
          <a:p>
            <a:pPr marL="0" indent="0">
              <a:buNone/>
            </a:pPr>
            <a:r>
              <a:rPr lang="en-US" sz="2400" dirty="0"/>
              <a:t>	just drop me an email without any delay.</a:t>
            </a:r>
          </a:p>
          <a:p>
            <a:pPr marL="0" indent="0">
              <a:buNone/>
            </a:pPr>
            <a:r>
              <a:rPr lang="en-US" sz="2400" dirty="0"/>
              <a:t>             I shall be happy to help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Prerequisite </a:t>
            </a:r>
            <a:r>
              <a:rPr lang="en-US" sz="3600" b="1" dirty="0"/>
              <a:t>of this course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A good command on Programming in C</a:t>
            </a:r>
          </a:p>
          <a:p>
            <a:pPr lvl="1"/>
            <a:r>
              <a:rPr lang="en-US" sz="2000" dirty="0"/>
              <a:t>Programs involving arrays</a:t>
            </a:r>
          </a:p>
          <a:p>
            <a:pPr lvl="1"/>
            <a:r>
              <a:rPr lang="en-US" sz="2000" dirty="0"/>
              <a:t>Recursion</a:t>
            </a:r>
          </a:p>
          <a:p>
            <a:pPr lvl="1"/>
            <a:r>
              <a:rPr lang="en-US" sz="2000" dirty="0"/>
              <a:t>Linked lists </a:t>
            </a:r>
            <a:r>
              <a:rPr lang="en-US" sz="2000" dirty="0">
                <a:solidFill>
                  <a:srgbClr val="7030A0"/>
                </a:solidFill>
              </a:rPr>
              <a:t>(preferred)</a:t>
            </a: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marL="514350" indent="-457200"/>
            <a:r>
              <a:rPr lang="en-US" sz="2800" b="1" dirty="0">
                <a:solidFill>
                  <a:srgbClr val="002060"/>
                </a:solidFill>
              </a:rPr>
              <a:t>Fascination for solving </a:t>
            </a:r>
            <a:r>
              <a:rPr lang="en-US" sz="2800" b="1" dirty="0">
                <a:solidFill>
                  <a:srgbClr val="FF0000"/>
                </a:solidFill>
              </a:rPr>
              <a:t>Puzzles</a:t>
            </a:r>
          </a:p>
          <a:p>
            <a:pPr marL="514350" indent="-457200"/>
            <a:endParaRPr lang="en-US" sz="2800" b="1" dirty="0">
              <a:solidFill>
                <a:srgbClr val="002060"/>
              </a:solidFill>
            </a:endParaRPr>
          </a:p>
          <a:p>
            <a:pPr marL="5715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Salient features </a:t>
            </a:r>
            <a:r>
              <a:rPr lang="en-US" sz="3600" b="1" dirty="0"/>
              <a:t>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/>
          </a:p>
          <a:p>
            <a:r>
              <a:rPr lang="en-US" sz="2400" b="1" dirty="0">
                <a:solidFill>
                  <a:srgbClr val="0070C0"/>
                </a:solidFill>
              </a:rPr>
              <a:t>Every concept</a:t>
            </a:r>
          </a:p>
          <a:p>
            <a:pPr marL="0" indent="0">
              <a:buNone/>
            </a:pPr>
            <a:r>
              <a:rPr lang="en-US" sz="2400" dirty="0"/>
              <a:t>                     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Solving each problem 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</a:p>
          <a:p>
            <a:pPr marL="0" indent="0">
              <a:buNone/>
            </a:pPr>
            <a:r>
              <a:rPr lang="en-US" sz="1800" dirty="0"/>
              <a:t>      solution will emerge naturally if we ask </a:t>
            </a:r>
          </a:p>
          <a:p>
            <a:pPr marL="0" indent="0">
              <a:buNone/>
            </a:pPr>
            <a:r>
              <a:rPr lang="en-US" sz="1800" b="1" dirty="0"/>
              <a:t>                     right set of questions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            and then try to find their </a:t>
            </a:r>
            <a:r>
              <a:rPr lang="en-US" sz="1800" b="1" dirty="0"/>
              <a:t>answers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… so that finally it is a concept/solution derived by </a:t>
            </a:r>
            <a:r>
              <a:rPr lang="en-US" sz="1800" u="sng" dirty="0"/>
              <a:t>you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and not a concept from some scientist/book/teacher.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209800"/>
            <a:ext cx="3543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u="sng" dirty="0"/>
              <a:t>We</a:t>
            </a:r>
            <a:r>
              <a:rPr lang="en-US" dirty="0"/>
              <a:t> shall </a:t>
            </a:r>
            <a:r>
              <a:rPr lang="en-US" b="1" u="sng" dirty="0"/>
              <a:t>re-invent</a:t>
            </a:r>
            <a:r>
              <a:rPr lang="en-US" dirty="0"/>
              <a:t> in the class itself.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3124200"/>
            <a:ext cx="31465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Through discussion</a:t>
            </a:r>
            <a:r>
              <a:rPr lang="en-US" b="1" dirty="0"/>
              <a:t> in the class</a:t>
            </a:r>
            <a:r>
              <a:rPr lang="en-US" dirty="0"/>
              <a:t>.</a:t>
            </a:r>
          </a:p>
        </p:txBody>
      </p:sp>
      <p:sp>
        <p:nvSpPr>
          <p:cNvPr id="7" name="Down Ribbon 6"/>
          <p:cNvSpPr/>
          <p:nvPr/>
        </p:nvSpPr>
        <p:spPr>
          <a:xfrm>
            <a:off x="2971800" y="5864352"/>
            <a:ext cx="2667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Isn’t that nice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Let us open a desktop/laptop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1172645" cy="106124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5200"/>
            <a:ext cx="1476695" cy="97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5075569"/>
            <a:ext cx="1371600" cy="124903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659197" y="1515147"/>
            <a:ext cx="5332403" cy="1524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2425" y="3303639"/>
              <a:ext cx="205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A processor (CPU) 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1400" y="4953000"/>
            <a:ext cx="5410200" cy="1524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124" y="4804827"/>
              <a:ext cx="4629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                     </a:t>
              </a:r>
              <a:r>
                <a:rPr lang="en-US" b="1" dirty="0">
                  <a:solidFill>
                    <a:srgbClr val="002060"/>
                  </a:solidFill>
                </a:rPr>
                <a:t>External Memory </a:t>
              </a:r>
              <a:r>
                <a:rPr lang="en-US" b="1" dirty="0">
                  <a:solidFill>
                    <a:srgbClr val="0070C0"/>
                  </a:solidFill>
                </a:rPr>
                <a:t>(Hard Disk Drive)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9197" y="3276600"/>
            <a:ext cx="5332403" cy="1447800"/>
            <a:chOff x="3659197" y="3276600"/>
            <a:chExt cx="5332403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2403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1879" y="3505200"/>
              <a:ext cx="4101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                   Internal memory (</a:t>
              </a:r>
              <a:r>
                <a:rPr lang="en-US" b="1" dirty="0">
                  <a:solidFill>
                    <a:srgbClr val="0070C0"/>
                  </a:solidFill>
                </a:rPr>
                <a:t>RAM)</a:t>
              </a:r>
              <a:r>
                <a:rPr lang="en-US" dirty="0">
                  <a:solidFill>
                    <a:srgbClr val="0070C0"/>
                  </a:solidFill>
                </a:rPr>
                <a:t>   </a:t>
              </a:r>
              <a:r>
                <a:rPr lang="en-US" dirty="0"/>
                <a:t> </a:t>
              </a:r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981201" y="2895600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905000" y="4497324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2233422"/>
            <a:ext cx="451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speed</a:t>
            </a:r>
            <a:r>
              <a:rPr lang="en-US" dirty="0"/>
              <a:t> = few GHz</a:t>
            </a:r>
          </a:p>
          <a:p>
            <a:r>
              <a:rPr lang="en-US" dirty="0"/>
              <a:t>(a few </a:t>
            </a:r>
            <a:r>
              <a:rPr lang="en-US" b="1" dirty="0">
                <a:solidFill>
                  <a:srgbClr val="7030A0"/>
                </a:solidFill>
              </a:rPr>
              <a:t>nanoseconds</a:t>
            </a:r>
            <a:r>
              <a:rPr lang="en-US" dirty="0"/>
              <a:t> to execute an instruction)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9169" y="3877270"/>
            <a:ext cx="52348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size</a:t>
            </a:r>
            <a:r>
              <a:rPr lang="en-US" sz="1600" dirty="0"/>
              <a:t> = a few GB  (Stores a billion bytes/words)</a:t>
            </a:r>
          </a:p>
          <a:p>
            <a:r>
              <a:rPr lang="en-US" sz="1600" b="1" dirty="0"/>
              <a:t>speed</a:t>
            </a:r>
            <a:r>
              <a:rPr lang="en-US" sz="1600" dirty="0"/>
              <a:t> = a few GHz( a few </a:t>
            </a:r>
            <a:r>
              <a:rPr lang="en-US" sz="1600" b="1" dirty="0">
                <a:solidFill>
                  <a:srgbClr val="7030A0"/>
                </a:solidFill>
              </a:rPr>
              <a:t>nanoseconds </a:t>
            </a:r>
            <a:r>
              <a:rPr lang="en-US" sz="1600" dirty="0"/>
              <a:t>to read a byte/word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5386626"/>
            <a:ext cx="46467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600" b="1" dirty="0"/>
              <a:t>size</a:t>
            </a:r>
            <a:r>
              <a:rPr lang="en-US" sz="1600" dirty="0"/>
              <a:t> = a few </a:t>
            </a:r>
            <a:r>
              <a:rPr lang="en-US" sz="1600" dirty="0" err="1"/>
              <a:t>tera</a:t>
            </a:r>
            <a:r>
              <a:rPr lang="en-US" sz="1600" dirty="0"/>
              <a:t> bytes</a:t>
            </a:r>
          </a:p>
          <a:p>
            <a:r>
              <a:rPr lang="en-US" sz="1600" dirty="0"/>
              <a:t> </a:t>
            </a:r>
            <a:r>
              <a:rPr lang="en-US" sz="1600" b="1" dirty="0"/>
              <a:t>speed</a:t>
            </a:r>
            <a:r>
              <a:rPr lang="en-US" sz="1600" dirty="0"/>
              <a:t>  :  seek time =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miliseconds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transfer rate= around </a:t>
            </a:r>
            <a:r>
              <a:rPr lang="en-US" sz="1600" b="1" dirty="0"/>
              <a:t>billion</a:t>
            </a:r>
            <a:r>
              <a:rPr lang="en-US" sz="1600" dirty="0"/>
              <a:t> bits per second</a:t>
            </a:r>
          </a:p>
        </p:txBody>
      </p:sp>
    </p:spTree>
    <p:extLst>
      <p:ext uri="{BB962C8B-B14F-4D97-AF65-F5344CB8AC3E}">
        <p14:creationId xmlns:p14="http://schemas.microsoft.com/office/powerpoint/2010/main" val="39691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1" grpId="0" animBg="1"/>
      <p:bldP spid="5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 simplifying assumption 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/>
              <a:t>(for the rest of the lecture)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 takes around a few </a:t>
            </a:r>
            <a:r>
              <a:rPr lang="en-US" sz="2400" b="1" dirty="0">
                <a:solidFill>
                  <a:srgbClr val="7030A0"/>
                </a:solidFill>
              </a:rPr>
              <a:t>nanoseconds</a:t>
            </a:r>
            <a:r>
              <a:rPr lang="en-US" sz="2400" dirty="0"/>
              <a:t> to execute an instruction.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/>
              <a:t>(This assumption is </a:t>
            </a:r>
            <a:r>
              <a:rPr lang="en-US" sz="2000" b="1" i="1" u="sng" dirty="0"/>
              <a:t>well supported </a:t>
            </a:r>
            <a:r>
              <a:rPr lang="en-US" sz="2000" i="1" dirty="0"/>
              <a:t>by the modern day computers)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Efficient Algorithms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What is an algorithm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Definition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finite sequence</a:t>
            </a:r>
            <a:r>
              <a:rPr lang="en-US" sz="2400" dirty="0"/>
              <a:t> of </a:t>
            </a:r>
            <a:r>
              <a:rPr lang="en-US" sz="2400" b="1" dirty="0"/>
              <a:t>well defined instructions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required to </a:t>
            </a:r>
            <a:r>
              <a:rPr lang="en-US" sz="2400" u="sng" dirty="0"/>
              <a:t>solve</a:t>
            </a:r>
            <a:r>
              <a:rPr lang="en-US" sz="2400" dirty="0"/>
              <a:t> a given computational problem.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prime objective of the course: </a:t>
            </a:r>
          </a:p>
          <a:p>
            <a:pPr marL="0" indent="0" algn="ctr">
              <a:buNone/>
            </a:pPr>
            <a:r>
              <a:rPr lang="en-US" sz="2400" dirty="0"/>
              <a:t>Design of </a:t>
            </a:r>
            <a:r>
              <a:rPr lang="en-US" sz="2400" b="1" dirty="0">
                <a:solidFill>
                  <a:srgbClr val="7030A0"/>
                </a:solidFill>
              </a:rPr>
              <a:t>efficient</a:t>
            </a:r>
            <a:r>
              <a:rPr lang="en-US" sz="2400" b="1" dirty="0"/>
              <a:t> </a:t>
            </a:r>
            <a:r>
              <a:rPr lang="en-US" sz="2400" dirty="0"/>
              <a:t>algorithms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</TotalTime>
  <Words>1523</Words>
  <Application>Microsoft Macintosh PowerPoint</Application>
  <PresentationFormat>On-screen Show (4:3)</PresentationFormat>
  <Paragraphs>329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Office Theme</vt:lpstr>
      <vt:lpstr>Data Structures and Algorithms (ESO207) </vt:lpstr>
      <vt:lpstr>Some Information ESO207/ESO207A: Data Structures and Algorithms </vt:lpstr>
      <vt:lpstr>Acknowledgment</vt:lpstr>
      <vt:lpstr>Prerequisite of this course</vt:lpstr>
      <vt:lpstr>Salient features of the course</vt:lpstr>
      <vt:lpstr>Let us open a desktop/laptop</vt:lpstr>
      <vt:lpstr>A simplifying assumption  (for the rest of the lecture)</vt:lpstr>
      <vt:lpstr>PowerPoint Presentation</vt:lpstr>
      <vt:lpstr>What is an algorithm ?</vt:lpstr>
      <vt:lpstr>PowerPoint Presentation</vt:lpstr>
      <vt:lpstr>Revisiting problems from ESC101</vt:lpstr>
      <vt:lpstr>Problem 1: Fibonacci numbers </vt:lpstr>
      <vt:lpstr>Iterative Algorithm for F(n)</vt:lpstr>
      <vt:lpstr>Recursive algorithm for F(n)</vt:lpstr>
      <vt:lpstr>Homework 1 (compulsory)</vt:lpstr>
      <vt:lpstr>Problem 2:    Subset-sum problem</vt:lpstr>
      <vt:lpstr>Problem 3:    Sorting </vt:lpstr>
      <vt:lpstr>How to design efficient algorithm for a problem ? </vt:lpstr>
      <vt:lpstr>Summary of Algorithms</vt:lpstr>
      <vt:lpstr>PowerPoint Presentation</vt:lpstr>
      <vt:lpstr>An Example </vt:lpstr>
      <vt:lpstr>Aim of a data structure ?</vt:lpstr>
      <vt:lpstr>Range-Minima Problem</vt:lpstr>
      <vt:lpstr>Range-Minima Problem</vt:lpstr>
      <vt:lpstr>Range-Minima Problem</vt:lpstr>
      <vt:lpstr>Range-Minima Problem</vt:lpstr>
      <vt:lpstr>Range-Minima Problem</vt:lpstr>
      <vt:lpstr>Range-Minima Problem</vt:lpstr>
      <vt:lpstr>Data structures to be covered in this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379</cp:revision>
  <dcterms:created xsi:type="dcterms:W3CDTF">2011-12-03T04:13:03Z</dcterms:created>
  <dcterms:modified xsi:type="dcterms:W3CDTF">2023-08-01T05:25:13Z</dcterms:modified>
</cp:coreProperties>
</file>