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418" r:id="rId2"/>
    <p:sldId id="439" r:id="rId3"/>
    <p:sldId id="433" r:id="rId4"/>
    <p:sldId id="440" r:id="rId5"/>
    <p:sldId id="443" r:id="rId6"/>
    <p:sldId id="444" r:id="rId7"/>
    <p:sldId id="445" r:id="rId8"/>
    <p:sldId id="435" r:id="rId9"/>
    <p:sldId id="446" r:id="rId10"/>
    <p:sldId id="436" r:id="rId11"/>
    <p:sldId id="437" r:id="rId12"/>
    <p:sldId id="447" r:id="rId13"/>
    <p:sldId id="419" r:id="rId14"/>
    <p:sldId id="411" r:id="rId15"/>
    <p:sldId id="412" r:id="rId16"/>
    <p:sldId id="430" r:id="rId17"/>
    <p:sldId id="424" r:id="rId18"/>
    <p:sldId id="425" r:id="rId19"/>
    <p:sldId id="422" r:id="rId20"/>
    <p:sldId id="426" r:id="rId21"/>
    <p:sldId id="423" r:id="rId22"/>
    <p:sldId id="427" r:id="rId23"/>
    <p:sldId id="416" r:id="rId24"/>
    <p:sldId id="429" r:id="rId25"/>
    <p:sldId id="414" r:id="rId26"/>
    <p:sldId id="415" r:id="rId27"/>
    <p:sldId id="431" r:id="rId28"/>
    <p:sldId id="43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1981" autoAdjust="0"/>
  </p:normalViewPr>
  <p:slideViewPr>
    <p:cSldViewPr>
      <p:cViewPr varScale="1">
        <p:scale>
          <a:sx n="100" d="100"/>
          <a:sy n="100" d="100"/>
        </p:scale>
        <p:origin x="19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5ECF7C50-D51D-8840-A110-7FCBD24E8EF8}"/>
    <pc:docChg chg="delSld">
      <pc:chgData name="Raghunath Tewari" userId="2638bdda-d406-4938-a2a6-e4e967acb772" providerId="ADAL" clId="{5ECF7C50-D51D-8840-A110-7FCBD24E8EF8}" dt="2023-08-28T06:03:29.673" v="0" actId="2696"/>
      <pc:docMkLst>
        <pc:docMk/>
      </pc:docMkLst>
      <pc:sldChg chg="del">
        <pc:chgData name="Raghunath Tewari" userId="2638bdda-d406-4938-a2a6-e4e967acb772" providerId="ADAL" clId="{5ECF7C50-D51D-8840-A110-7FCBD24E8EF8}" dt="2023-08-28T06:03:29.673" v="0" actId="2696"/>
        <pc:sldMkLst>
          <pc:docMk/>
          <pc:sldMk cId="4130751991" sldId="434"/>
        </pc:sldMkLst>
      </pc:sldChg>
    </pc:docChg>
  </pc:docChgLst>
  <pc:docChgLst>
    <pc:chgData name="Raghunath Tewari" userId="2638bdda-d406-4938-a2a6-e4e967acb772" providerId="ADAL" clId="{3C0131F9-5036-DC4D-B613-FD0B0701E4B7}"/>
    <pc:docChg chg="custSel modSld">
      <pc:chgData name="Raghunath Tewari" userId="2638bdda-d406-4938-a2a6-e4e967acb772" providerId="ADAL" clId="{3C0131F9-5036-DC4D-B613-FD0B0701E4B7}" dt="2023-08-02T04:07:07.214" v="47" actId="20577"/>
      <pc:docMkLst>
        <pc:docMk/>
      </pc:docMkLst>
      <pc:sldChg chg="modSp">
        <pc:chgData name="Raghunath Tewari" userId="2638bdda-d406-4938-a2a6-e4e967acb772" providerId="ADAL" clId="{3C0131F9-5036-DC4D-B613-FD0B0701E4B7}" dt="2023-08-02T03:56:28.411" v="11" actId="20577"/>
        <pc:sldMkLst>
          <pc:docMk/>
          <pc:sldMk cId="1542713575" sldId="436"/>
        </pc:sldMkLst>
        <pc:spChg chg="mod">
          <ac:chgData name="Raghunath Tewari" userId="2638bdda-d406-4938-a2a6-e4e967acb772" providerId="ADAL" clId="{3C0131F9-5036-DC4D-B613-FD0B0701E4B7}" dt="2023-08-02T03:56:28.411" v="11" actId="20577"/>
          <ac:spMkLst>
            <pc:docMk/>
            <pc:sldMk cId="1542713575" sldId="436"/>
            <ac:spMk id="58" creationId="{00000000-0000-0000-0000-000000000000}"/>
          </ac:spMkLst>
        </pc:spChg>
      </pc:sldChg>
      <pc:sldChg chg="modSp mod">
        <pc:chgData name="Raghunath Tewari" userId="2638bdda-d406-4938-a2a6-e4e967acb772" providerId="ADAL" clId="{3C0131F9-5036-DC4D-B613-FD0B0701E4B7}" dt="2023-08-02T04:07:07.214" v="47" actId="20577"/>
        <pc:sldMkLst>
          <pc:docMk/>
          <pc:sldMk cId="1027880852" sldId="437"/>
        </pc:sldMkLst>
        <pc:spChg chg="mod">
          <ac:chgData name="Raghunath Tewari" userId="2638bdda-d406-4938-a2a6-e4e967acb772" providerId="ADAL" clId="{3C0131F9-5036-DC4D-B613-FD0B0701E4B7}" dt="2023-08-02T04:07:07.214" v="47" actId="20577"/>
          <ac:spMkLst>
            <pc:docMk/>
            <pc:sldMk cId="1027880852" sldId="437"/>
            <ac:spMk id="3" creationId="{00000000-0000-0000-0000-000000000000}"/>
          </ac:spMkLst>
        </pc:spChg>
      </pc:sldChg>
      <pc:sldChg chg="modSp modAnim">
        <pc:chgData name="Raghunath Tewari" userId="2638bdda-d406-4938-a2a6-e4e967acb772" providerId="ADAL" clId="{3C0131F9-5036-DC4D-B613-FD0B0701E4B7}" dt="2023-08-02T03:51:09.402" v="6" actId="20577"/>
        <pc:sldMkLst>
          <pc:docMk/>
          <pc:sldMk cId="2259058480" sldId="443"/>
        </pc:sldMkLst>
        <pc:spChg chg="mod">
          <ac:chgData name="Raghunath Tewari" userId="2638bdda-d406-4938-a2a6-e4e967acb772" providerId="ADAL" clId="{3C0131F9-5036-DC4D-B613-FD0B0701E4B7}" dt="2023-08-02T03:51:09.402" v="6" actId="20577"/>
          <ac:spMkLst>
            <pc:docMk/>
            <pc:sldMk cId="2259058480" sldId="443"/>
            <ac:spMk id="2" creationId="{00000000-0000-0000-0000-000000000000}"/>
          </ac:spMkLst>
        </pc:spChg>
        <pc:spChg chg="mod">
          <ac:chgData name="Raghunath Tewari" userId="2638bdda-d406-4938-a2a6-e4e967acb772" providerId="ADAL" clId="{3C0131F9-5036-DC4D-B613-FD0B0701E4B7}" dt="2023-08-01T05:30:38.450" v="3" actId="20577"/>
          <ac:spMkLst>
            <pc:docMk/>
            <pc:sldMk cId="2259058480" sldId="443"/>
            <ac:spMk id="3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9BCE329C-FF4E-AC47-8FA2-9044E50F1027}"/>
    <pc:docChg chg="undo custSel modSld">
      <pc:chgData name="Raghunath Tewari" userId="2638bdda-d406-4938-a2a6-e4e967acb772" providerId="ADAL" clId="{9BCE329C-FF4E-AC47-8FA2-9044E50F1027}" dt="2021-01-14T04:21:12.420" v="130" actId="20577"/>
      <pc:docMkLst>
        <pc:docMk/>
      </pc:docMkLst>
      <pc:sldChg chg="modSp mod">
        <pc:chgData name="Raghunath Tewari" userId="2638bdda-d406-4938-a2a6-e4e967acb772" providerId="ADAL" clId="{9BCE329C-FF4E-AC47-8FA2-9044E50F1027}" dt="2021-01-14T04:12:33.797" v="5" actId="20577"/>
        <pc:sldMkLst>
          <pc:docMk/>
          <pc:sldMk cId="3763997737" sldId="418"/>
        </pc:sldMkLst>
        <pc:spChg chg="mod">
          <ac:chgData name="Raghunath Tewari" userId="2638bdda-d406-4938-a2a6-e4e967acb772" providerId="ADAL" clId="{9BCE329C-FF4E-AC47-8FA2-9044E50F1027}" dt="2021-01-14T04:12:33.797" v="5" actId="20577"/>
          <ac:spMkLst>
            <pc:docMk/>
            <pc:sldMk cId="3763997737" sldId="418"/>
            <ac:spMk id="2" creationId="{00000000-0000-0000-0000-000000000000}"/>
          </ac:spMkLst>
        </pc:spChg>
      </pc:sldChg>
      <pc:sldChg chg="delSp modSp mod delAnim modAnim">
        <pc:chgData name="Raghunath Tewari" userId="2638bdda-d406-4938-a2a6-e4e967acb772" providerId="ADAL" clId="{9BCE329C-FF4E-AC47-8FA2-9044E50F1027}" dt="2021-01-14T04:21:12.420" v="130" actId="20577"/>
        <pc:sldMkLst>
          <pc:docMk/>
          <pc:sldMk cId="1673448065" sldId="438"/>
        </pc:sldMkLst>
        <pc:spChg chg="mod">
          <ac:chgData name="Raghunath Tewari" userId="2638bdda-d406-4938-a2a6-e4e967acb772" providerId="ADAL" clId="{9BCE329C-FF4E-AC47-8FA2-9044E50F1027}" dt="2021-01-14T04:21:12.420" v="130" actId="20577"/>
          <ac:spMkLst>
            <pc:docMk/>
            <pc:sldMk cId="1673448065" sldId="438"/>
            <ac:spMk id="3" creationId="{00000000-0000-0000-0000-000000000000}"/>
          </ac:spMkLst>
        </pc:spChg>
        <pc:spChg chg="del">
          <ac:chgData name="Raghunath Tewari" userId="2638bdda-d406-4938-a2a6-e4e967acb772" providerId="ADAL" clId="{9BCE329C-FF4E-AC47-8FA2-9044E50F1027}" dt="2021-01-14T04:21:07.403" v="118" actId="478"/>
          <ac:spMkLst>
            <pc:docMk/>
            <pc:sldMk cId="1673448065" sldId="438"/>
            <ac:spMk id="6" creationId="{00000000-0000-0000-0000-000000000000}"/>
          </ac:spMkLst>
        </pc:spChg>
      </pc:sldChg>
      <pc:sldChg chg="modSp modAnim">
        <pc:chgData name="Raghunath Tewari" userId="2638bdda-d406-4938-a2a6-e4e967acb772" providerId="ADAL" clId="{9BCE329C-FF4E-AC47-8FA2-9044E50F1027}" dt="2021-01-14T04:13:10.441" v="26" actId="20577"/>
        <pc:sldMkLst>
          <pc:docMk/>
          <pc:sldMk cId="3515172352" sldId="440"/>
        </pc:sldMkLst>
        <pc:spChg chg="mod">
          <ac:chgData name="Raghunath Tewari" userId="2638bdda-d406-4938-a2a6-e4e967acb772" providerId="ADAL" clId="{9BCE329C-FF4E-AC47-8FA2-9044E50F1027}" dt="2021-01-14T04:13:10.441" v="26" actId="20577"/>
          <ac:spMkLst>
            <pc:docMk/>
            <pc:sldMk cId="3515172352" sldId="440"/>
            <ac:spMk id="3" creationId="{00000000-0000-0000-0000-000000000000}"/>
          </ac:spMkLst>
        </pc:spChg>
      </pc:sldChg>
      <pc:sldChg chg="addSp delSp modSp mod addAnim delAnim">
        <pc:chgData name="Raghunath Tewari" userId="2638bdda-d406-4938-a2a6-e4e967acb772" providerId="ADAL" clId="{9BCE329C-FF4E-AC47-8FA2-9044E50F1027}" dt="2021-01-14T04:15:33.351" v="117" actId="20577"/>
        <pc:sldMkLst>
          <pc:docMk/>
          <pc:sldMk cId="2259058480" sldId="443"/>
        </pc:sldMkLst>
        <pc:spChg chg="add del mod">
          <ac:chgData name="Raghunath Tewari" userId="2638bdda-d406-4938-a2a6-e4e967acb772" providerId="ADAL" clId="{9BCE329C-FF4E-AC47-8FA2-9044E50F1027}" dt="2021-01-14T04:15:33.351" v="117" actId="20577"/>
          <ac:spMkLst>
            <pc:docMk/>
            <pc:sldMk cId="2259058480" sldId="443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01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1430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Lecture 2: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</a:rPr>
                  <a:t>Model of computation 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</a:rPr>
                  <a:t>Efficient algorithm for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mod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.</a:t>
                </a:r>
              </a:p>
              <a:p>
                <a:pPr algn="l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533400" y="37171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How is an instruction executed?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8" name="Content Placeholder 57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Decoding instruction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fetching the operands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performing arithmetic/logical 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storing the result back </a:t>
            </a:r>
          </a:p>
          <a:p>
            <a:pPr marL="0" indent="0">
              <a:buNone/>
            </a:pPr>
            <a:r>
              <a:rPr lang="en-US" sz="2000" dirty="0"/>
              <a:t>        into RAM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Each instruction takes a </a:t>
            </a:r>
            <a:r>
              <a:rPr lang="en-US" sz="2000" u="sng" dirty="0"/>
              <a:t>few cycles (clock ticks) </a:t>
            </a:r>
            <a:r>
              <a:rPr lang="en-US" sz="2000" dirty="0"/>
              <a:t>to get executed.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1752600"/>
            <a:ext cx="4343400" cy="388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728216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1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6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05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34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5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33800" y="1981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2209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2438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3800" y="2667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2895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3352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33800" y="3581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810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4038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3800" y="4267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33800" y="4495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4724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33800" y="4953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33800" y="5181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33800" y="5410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62600" y="5715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2400" y="419100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52" name="Freeform 51"/>
          <p:cNvSpPr/>
          <p:nvPr/>
        </p:nvSpPr>
        <p:spPr>
          <a:xfrm>
            <a:off x="96644" y="3278458"/>
            <a:ext cx="2341756" cy="836342"/>
          </a:xfrm>
          <a:custGeom>
            <a:avLst/>
            <a:gdLst>
              <a:gd name="connsiteX0" fmla="*/ 0 w 2341756"/>
              <a:gd name="connsiteY0" fmla="*/ 0 h 836342"/>
              <a:gd name="connsiteX1" fmla="*/ 992458 w 2341756"/>
              <a:gd name="connsiteY1" fmla="*/ 0 h 836342"/>
              <a:gd name="connsiteX2" fmla="*/ 1204332 w 2341756"/>
              <a:gd name="connsiteY2" fmla="*/ 234176 h 836342"/>
              <a:gd name="connsiteX3" fmla="*/ 1382751 w 2341756"/>
              <a:gd name="connsiteY3" fmla="*/ 0 h 836342"/>
              <a:gd name="connsiteX4" fmla="*/ 2341756 w 2341756"/>
              <a:gd name="connsiteY4" fmla="*/ 0 h 836342"/>
              <a:gd name="connsiteX5" fmla="*/ 1795346 w 2341756"/>
              <a:gd name="connsiteY5" fmla="*/ 836342 h 836342"/>
              <a:gd name="connsiteX6" fmla="*/ 713678 w 2341756"/>
              <a:gd name="connsiteY6" fmla="*/ 836342 h 836342"/>
              <a:gd name="connsiteX7" fmla="*/ 0 w 2341756"/>
              <a:gd name="connsiteY7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756" h="836342">
                <a:moveTo>
                  <a:pt x="0" y="0"/>
                </a:moveTo>
                <a:lnTo>
                  <a:pt x="992458" y="0"/>
                </a:lnTo>
                <a:lnTo>
                  <a:pt x="1204332" y="234176"/>
                </a:lnTo>
                <a:lnTo>
                  <a:pt x="1382751" y="0"/>
                </a:lnTo>
                <a:lnTo>
                  <a:pt x="2341756" y="0"/>
                </a:lnTo>
                <a:lnTo>
                  <a:pt x="1795346" y="836342"/>
                </a:lnTo>
                <a:lnTo>
                  <a:pt x="713678" y="836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228600" y="2590796"/>
            <a:ext cx="3505200" cy="685803"/>
            <a:chOff x="228600" y="2286000"/>
            <a:chExt cx="3505200" cy="990600"/>
          </a:xfrm>
        </p:grpSpPr>
        <p:sp>
          <p:nvSpPr>
            <p:cNvPr id="54" name="Bent-Up Arrow 53"/>
            <p:cNvSpPr/>
            <p:nvPr/>
          </p:nvSpPr>
          <p:spPr>
            <a:xfrm rot="10800000">
              <a:off x="228600" y="2286000"/>
              <a:ext cx="3505200" cy="990600"/>
            </a:xfrm>
            <a:prstGeom prst="bentUpArrow">
              <a:avLst>
                <a:gd name="adj1" fmla="val 18246"/>
                <a:gd name="adj2" fmla="val 171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Bent-Up Arrow 54"/>
            <p:cNvSpPr/>
            <p:nvPr/>
          </p:nvSpPr>
          <p:spPr>
            <a:xfrm rot="10800000">
              <a:off x="1676397" y="2726268"/>
              <a:ext cx="2057402" cy="550329"/>
            </a:xfrm>
            <a:prstGeom prst="bentUpArrow">
              <a:avLst>
                <a:gd name="adj1" fmla="val 24750"/>
                <a:gd name="adj2" fmla="val 26063"/>
                <a:gd name="adj3" fmla="val 331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Bent-Up Arrow 55"/>
          <p:cNvSpPr/>
          <p:nvPr/>
        </p:nvSpPr>
        <p:spPr>
          <a:xfrm rot="5400000">
            <a:off x="2187479" y="3254279"/>
            <a:ext cx="685800" cy="2406841"/>
          </a:xfrm>
          <a:prstGeom prst="bent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5334000" y="2438400"/>
            <a:ext cx="1600200" cy="685800"/>
            <a:chOff x="5334000" y="2209800"/>
            <a:chExt cx="1600200" cy="685800"/>
          </a:xfrm>
        </p:grpSpPr>
        <p:sp>
          <p:nvSpPr>
            <p:cNvPr id="60" name="Rectangle 59"/>
            <p:cNvSpPr/>
            <p:nvPr/>
          </p:nvSpPr>
          <p:spPr>
            <a:xfrm>
              <a:off x="5334000" y="22098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5600" y="26670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4876800" y="4495800"/>
            <a:ext cx="2286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1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uiExpand="1" build="p"/>
      <p:bldP spid="52" grpId="0" animBg="1"/>
      <p:bldP spid="56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word RAM </a:t>
            </a:r>
            <a:r>
              <a:rPr lang="en-US" sz="3600" b="1" dirty="0"/>
              <a:t>model of computation: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Characteristics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Word (can be a number, name)  is the </a:t>
            </a:r>
            <a:r>
              <a:rPr lang="en-US" sz="2000" b="1" u="sng" dirty="0">
                <a:solidFill>
                  <a:srgbClr val="C00000"/>
                </a:solidFill>
              </a:rPr>
              <a:t>basic storage</a:t>
            </a:r>
            <a:r>
              <a:rPr lang="en-US" sz="2000" dirty="0"/>
              <a:t> unit of RAM. Word is a collection of few bytes.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Each word is stored in </a:t>
            </a:r>
            <a:r>
              <a:rPr lang="en-US" sz="2000" b="1" u="sng" dirty="0">
                <a:solidFill>
                  <a:srgbClr val="C00000"/>
                </a:solidFill>
              </a:rPr>
              <a:t>binary format</a:t>
            </a:r>
            <a:r>
              <a:rPr lang="en-US" sz="2000" dirty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RAM can be viewed as a huge array of words.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Any arbitrary location of RAM can be </a:t>
            </a:r>
            <a:r>
              <a:rPr lang="en-US" sz="2000" b="1" u="sng" dirty="0">
                <a:solidFill>
                  <a:srgbClr val="C00000"/>
                </a:solidFill>
              </a:rPr>
              <a:t>accessed</a:t>
            </a:r>
            <a:r>
              <a:rPr lang="en-US" sz="2000" dirty="0"/>
              <a:t> in the same time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000" dirty="0"/>
              <a:t>      </a:t>
            </a:r>
            <a:r>
              <a:rPr lang="en-US" sz="2000" b="1" u="sng" dirty="0">
                <a:solidFill>
                  <a:srgbClr val="C00000"/>
                </a:solidFill>
              </a:rPr>
              <a:t>irrespective</a:t>
            </a:r>
            <a:r>
              <a:rPr lang="en-US" sz="2000" dirty="0"/>
              <a:t> of the location.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Data as well as Program </a:t>
            </a:r>
            <a:r>
              <a:rPr lang="en-US" sz="2000" b="1" u="sng" dirty="0">
                <a:solidFill>
                  <a:srgbClr val="C00000"/>
                </a:solidFill>
              </a:rPr>
              <a:t>reside fully </a:t>
            </a:r>
            <a:r>
              <a:rPr lang="en-US" sz="2000" dirty="0"/>
              <a:t> in RAM</a:t>
            </a:r>
            <a:r>
              <a:rPr lang="en-US" sz="2000"/>
              <a:t>. </a:t>
            </a: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Each arithmetic or logical operation </a:t>
            </a:r>
            <a:r>
              <a:rPr lang="en-US" sz="2000" dirty="0">
                <a:solidFill>
                  <a:srgbClr val="002060"/>
                </a:solidFill>
              </a:rPr>
              <a:t>(+,-,*,/,or, </a:t>
            </a:r>
            <a:r>
              <a:rPr lang="en-US" sz="2000" dirty="0" err="1">
                <a:solidFill>
                  <a:srgbClr val="002060"/>
                </a:solidFill>
              </a:rPr>
              <a:t>xor</a:t>
            </a:r>
            <a:r>
              <a:rPr lang="en-US" sz="2000" dirty="0">
                <a:solidFill>
                  <a:srgbClr val="002060"/>
                </a:solidFill>
              </a:rPr>
              <a:t>,…</a:t>
            </a:r>
            <a:r>
              <a:rPr lang="en-US" sz="2000" dirty="0"/>
              <a:t>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000" dirty="0"/>
              <a:t>       involving a </a:t>
            </a:r>
            <a:r>
              <a:rPr lang="en-US" sz="2000" u="sng" dirty="0"/>
              <a:t>constant</a:t>
            </a:r>
            <a:r>
              <a:rPr lang="en-US" sz="2000" dirty="0"/>
              <a:t> number of words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000" dirty="0"/>
              <a:t>       takes </a:t>
            </a:r>
            <a:r>
              <a:rPr lang="en-US" sz="2000" b="1" u="sng" dirty="0">
                <a:solidFill>
                  <a:srgbClr val="C00000"/>
                </a:solidFill>
              </a:rPr>
              <a:t>a constant number of cycles (steps) </a:t>
            </a:r>
            <a:r>
              <a:rPr lang="en-US" sz="2000" dirty="0"/>
              <a:t>by the CPU.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774D3-E1F5-4845-858D-3A2D05DE0E3C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Efficiency</a:t>
            </a:r>
            <a:r>
              <a:rPr lang="en-US" sz="3600" b="1" dirty="0"/>
              <a:t> of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Question</a:t>
            </a:r>
            <a:r>
              <a:rPr lang="en-US" sz="2400" dirty="0"/>
              <a:t>:  How to measure time taken by an algorithm 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Number of instructions taken in </a:t>
            </a:r>
            <a:r>
              <a:rPr lang="en-US" sz="2400" b="1" dirty="0">
                <a:solidFill>
                  <a:srgbClr val="C00000"/>
                </a:solidFill>
              </a:rPr>
              <a:t>word RAM </a:t>
            </a:r>
            <a:r>
              <a:rPr lang="en-US" sz="2400" dirty="0"/>
              <a:t>model.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152400" y="3657600"/>
            <a:ext cx="4495800" cy="1295400"/>
          </a:xfrm>
          <a:prstGeom prst="cloudCallout">
            <a:avLst>
              <a:gd name="adj1" fmla="val -20833"/>
              <a:gd name="adj2" fmla="val 750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about the influence of  so many other parameters 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7006" y="4829206"/>
            <a:ext cx="375211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Multitasking  due to 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7006" y="4090542"/>
            <a:ext cx="2683042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Architecture : 32 versus 64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7006" y="4459874"/>
            <a:ext cx="351929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Code optimization due to Compiler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7006" y="3745160"/>
            <a:ext cx="42369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Variation in the time of various instructions</a:t>
            </a:r>
          </a:p>
        </p:txBody>
      </p:sp>
      <p:sp>
        <p:nvSpPr>
          <p:cNvPr id="12" name="Down Ribbon 11"/>
          <p:cNvSpPr/>
          <p:nvPr/>
        </p:nvSpPr>
        <p:spPr>
          <a:xfrm>
            <a:off x="1828800" y="4275208"/>
            <a:ext cx="5761247" cy="105879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shall judge the influence, if any, of these parameters through experiments.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76870" y="5709424"/>
            <a:ext cx="493975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Who knows, these factors might have </a:t>
            </a:r>
          </a:p>
          <a:p>
            <a:pPr algn="ctr"/>
            <a:r>
              <a:rPr lang="en-US" dirty="0"/>
              <a:t>little or negligible impact on most of algorithms.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6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Homework 1 from Lecture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Computing </a:t>
                </a:r>
                <a:r>
                  <a:rPr lang="en-US" b="1" dirty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mod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Iterative Algorithm for</a:t>
                </a:r>
                <a:r>
                  <a:rPr lang="en-US" sz="4000" dirty="0"/>
                  <a:t>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b="1" dirty="0">
                    <a:solidFill>
                      <a:srgbClr val="7030A0"/>
                    </a:solidFill>
                  </a:rPr>
                  <a:t>) </a:t>
                </a:r>
                <a:r>
                  <a:rPr lang="en-US" sz="4000" b="1" dirty="0"/>
                  <a:t>mod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4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b="1" dirty="0">
                    <a:solidFill>
                      <a:srgbClr val="7030A0"/>
                    </a:solidFill>
                  </a:rPr>
                  <a:t>IFib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{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{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		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 </a:t>
                </a:r>
                <a:r>
                  <a:rPr lang="en-US" sz="2000" dirty="0">
                    <a:sym typeface="Wingdings" pitchFamily="2" charset="2"/>
                  </a:rPr>
                  <a:t>mod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		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sz="2000" b="1" dirty="0">
                    <a:sym typeface="Wingdings" pitchFamily="2" charset="2"/>
                  </a:rPr>
                  <a:t>Let us calculate the 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number of instructions </a:t>
                </a:r>
                <a:r>
                  <a:rPr lang="en-US" sz="2000" b="1" dirty="0">
                    <a:sym typeface="Wingdings" pitchFamily="2" charset="2"/>
                  </a:rPr>
                  <a:t>executed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1852" t="-1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82051" y="2144752"/>
            <a:ext cx="1823549" cy="1066800"/>
            <a:chOff x="4357340" y="2144752"/>
            <a:chExt cx="1823549" cy="1066800"/>
          </a:xfrm>
        </p:grpSpPr>
        <p:sp>
          <p:nvSpPr>
            <p:cNvPr id="7" name="Right Brace 6"/>
            <p:cNvSpPr/>
            <p:nvPr/>
          </p:nvSpPr>
          <p:spPr>
            <a:xfrm>
              <a:off x="4357340" y="2144752"/>
              <a:ext cx="381000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24400" y="2514600"/>
              <a:ext cx="1456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instructions</a:t>
              </a:r>
            </a:p>
          </p:txBody>
        </p:sp>
      </p:grpSp>
      <p:sp>
        <p:nvSpPr>
          <p:cNvPr id="10" name="Left Arrow 9"/>
          <p:cNvSpPr/>
          <p:nvPr/>
        </p:nvSpPr>
        <p:spPr>
          <a:xfrm>
            <a:off x="4355592" y="3211552"/>
            <a:ext cx="2883408" cy="44604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n-1 iterations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91844" y="3733800"/>
            <a:ext cx="3032956" cy="914400"/>
            <a:chOff x="4371280" y="2144752"/>
            <a:chExt cx="3032956" cy="914400"/>
          </a:xfrm>
        </p:grpSpPr>
        <p:sp>
          <p:nvSpPr>
            <p:cNvPr id="12" name="Right Brace 11"/>
            <p:cNvSpPr/>
            <p:nvPr/>
          </p:nvSpPr>
          <p:spPr>
            <a:xfrm>
              <a:off x="4371280" y="2144752"/>
              <a:ext cx="367060" cy="9144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2385020"/>
              <a:ext cx="2679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instructions per iteration</a:t>
              </a:r>
            </a:p>
          </p:txBody>
        </p:sp>
      </p:grpSp>
      <p:sp>
        <p:nvSpPr>
          <p:cNvPr id="14" name="Left Arrow 13"/>
          <p:cNvSpPr/>
          <p:nvPr/>
        </p:nvSpPr>
        <p:spPr>
          <a:xfrm>
            <a:off x="4419600" y="5421352"/>
            <a:ext cx="2883408" cy="44604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final instruction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orizontal Scroll 14"/>
              <p:cNvSpPr/>
              <p:nvPr/>
            </p:nvSpPr>
            <p:spPr>
              <a:xfrm>
                <a:off x="5334000" y="1143000"/>
                <a:ext cx="3276600" cy="1033272"/>
              </a:xfrm>
              <a:prstGeom prst="horizontalScroll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Total number of instructions= </a:t>
                </a:r>
                <a:r>
                  <a:rPr lang="en-US" dirty="0">
                    <a:solidFill>
                      <a:srgbClr val="0070C0"/>
                    </a:solidFill>
                  </a:rPr>
                  <a:t>4+3(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-1)+1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Horizontal Scrol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143000"/>
                <a:ext cx="3276600" cy="1033272"/>
              </a:xfrm>
              <a:prstGeom prst="horizontalScroll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79326" y="1600200"/>
                <a:ext cx="66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≈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3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26" y="1600200"/>
                <a:ext cx="66152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559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6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4" grpId="0" animBg="1"/>
      <p:bldP spid="15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Recursive algorithm for </a:t>
            </a:r>
            <a:r>
              <a:rPr lang="en-US" sz="4000" b="1" dirty="0">
                <a:solidFill>
                  <a:srgbClr val="7030A0"/>
                </a:solidFill>
              </a:rPr>
              <a:t>F(</a:t>
            </a:r>
            <a:r>
              <a:rPr lang="en-US" sz="4000" b="1" dirty="0">
                <a:solidFill>
                  <a:srgbClr val="0070C0"/>
                </a:solidFill>
              </a:rPr>
              <a:t>n</a:t>
            </a:r>
            <a:r>
              <a:rPr lang="en-US" sz="4000" b="1" dirty="0">
                <a:solidFill>
                  <a:srgbClr val="7030A0"/>
                </a:solidFill>
              </a:rPr>
              <a:t>) </a:t>
            </a:r>
            <a:r>
              <a:rPr lang="en-US" sz="4000" b="1" dirty="0"/>
              <a:t>mod </a:t>
            </a:r>
            <a:r>
              <a:rPr lang="en-US" sz="4000" b="1" dirty="0">
                <a:solidFill>
                  <a:srgbClr val="0070C0"/>
                </a:solidFill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sz="2000" dirty="0"/>
                  <a:t>{   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else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else return((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) mod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Let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denote the 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number of instructions </a:t>
                </a:r>
                <a:r>
                  <a:rPr lang="en-US" sz="2000" b="1" dirty="0">
                    <a:sym typeface="Wingdings" pitchFamily="2" charset="2"/>
                  </a:rPr>
                  <a:t>executed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endParaRPr lang="en-IN" sz="2000" dirty="0"/>
              </a:p>
              <a:p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b="1" dirty="0">
                    <a:sym typeface="Wingdings" pitchFamily="2" charset="2"/>
                  </a:rPr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;   </a:t>
                </a:r>
              </a:p>
              <a:p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b="1" dirty="0">
                    <a:sym typeface="Wingdings" pitchFamily="2" charset="2"/>
                  </a:rPr>
                  <a:t>; </a:t>
                </a:r>
              </a:p>
              <a:p>
                <a:r>
                  <a:rPr lang="en-US" sz="2000" dirty="0">
                    <a:sym typeface="Wingdings" pitchFamily="2" charset="2"/>
                  </a:rPr>
                  <a:t>For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 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)+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 +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4</a:t>
                </a:r>
              </a:p>
              <a:p>
                <a:endParaRPr lang="en-US" sz="20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u="sng" dirty="0"/>
                  <a:t>Observation 1: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)&gt;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−2)/2</m:t>
                        </m:r>
                      </m:sup>
                    </m:sSup>
                  </m:oMath>
                </a14:m>
                <a:r>
                  <a:rPr lang="en-US" sz="2000" b="1" dirty="0"/>
                  <a:t>!!!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852" t="-1575" b="-9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Algorithms for </a:t>
                </a:r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mod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# instructions by </a:t>
                </a:r>
                <a:r>
                  <a:rPr lang="en-US" sz="2400" b="1" dirty="0"/>
                  <a:t>Recursive</a:t>
                </a:r>
                <a:r>
                  <a:rPr lang="en-US" sz="2400" dirty="0"/>
                  <a:t> algorithm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RFib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):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C00000"/>
                    </a:solidFill>
                  </a:rPr>
                  <a:t>exponential</a:t>
                </a:r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  <a:endParaRPr lang="en-US" sz="2400" dirty="0"/>
              </a:p>
              <a:p>
                <a:r>
                  <a:rPr lang="en-US" sz="2400" dirty="0"/>
                  <a:t># instructions by </a:t>
                </a:r>
                <a:r>
                  <a:rPr lang="en-US" sz="2400" b="1" dirty="0"/>
                  <a:t>Iterative</a:t>
                </a:r>
                <a:r>
                  <a:rPr lang="en-US" sz="2400" dirty="0"/>
                  <a:t> algorithm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IFib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):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/>
                  <a:t>(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linear</a:t>
                </a:r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/>
                  <a:t>: Can we compute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/>
                  <a:t>mod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quickly ?             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3"/>
                <a:stretch>
                  <a:fillRect l="-109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400" y="4114800"/>
            <a:ext cx="6257290" cy="990600"/>
            <a:chOff x="1676400" y="3505200"/>
            <a:chExt cx="6257290" cy="990600"/>
          </a:xfrm>
        </p:grpSpPr>
        <p:sp>
          <p:nvSpPr>
            <p:cNvPr id="5" name="Smiley Face 4"/>
            <p:cNvSpPr/>
            <p:nvPr/>
          </p:nvSpPr>
          <p:spPr>
            <a:xfrm>
              <a:off x="4343400" y="3505200"/>
              <a:ext cx="609600" cy="5334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76400" y="4126468"/>
                  <a:ext cx="6257290" cy="369332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None of them works for entire range of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long </a:t>
                  </a:r>
                  <a:r>
                    <a:rPr lang="en-US" b="1" dirty="0" err="1">
                      <a:solidFill>
                        <a:srgbClr val="C00000"/>
                      </a:solidFill>
                    </a:rPr>
                    <a:t>long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b="1" dirty="0" err="1">
                      <a:solidFill>
                        <a:srgbClr val="C00000"/>
                      </a:solidFill>
                    </a:rPr>
                    <a:t>int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dirty="0"/>
                    <a:t>and </a:t>
                  </a:r>
                  <a:r>
                    <a:rPr lang="en-US" b="1" dirty="0" err="1">
                      <a:solidFill>
                        <a:srgbClr val="C00000"/>
                      </a:solidFill>
                    </a:rPr>
                    <a:t>int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4126468"/>
                  <a:ext cx="62572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80" t="-8197" r="-68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8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>
              <a:xfrm>
                <a:off x="228600" y="2130425"/>
                <a:ext cx="8763000" cy="1470025"/>
              </a:xfrm>
            </p:spPr>
            <p:txBody>
              <a:bodyPr/>
              <a:lstStyle/>
              <a:p>
                <a:r>
                  <a:rPr lang="en-US" sz="4000" b="1" dirty="0"/>
                  <a:t>How to compute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</a:t>
                </a:r>
                <a:r>
                  <a:rPr lang="en-US" sz="4000" b="1" dirty="0"/>
                  <a:t>mod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4000" b="1" dirty="0"/>
                  <a:t>quickly ?</a:t>
                </a:r>
                <a:endParaRPr lang="en-US" sz="40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28600" y="2130425"/>
                <a:ext cx="8763000" cy="147002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696200" cy="1752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… need some better insight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warm-up example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How good are your programming skills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Compute</a:t>
                </a:r>
                <a:r>
                  <a:rPr lang="en-US" sz="4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4000" b="1" i="0" smtClean="0">
                        <a:latin typeface="Cambria Math"/>
                      </a:rPr>
                      <m:t>𝐦𝐨𝐝</m:t>
                    </m:r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br>
                  <a:rPr lang="en-IN" sz="4000" dirty="0">
                    <a:solidFill>
                      <a:srgbClr val="0070C0"/>
                    </a:solidFill>
                  </a:rPr>
                </a:br>
                <a:endParaRPr lang="en-IN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Problem</a:t>
                </a:r>
                <a:r>
                  <a:rPr lang="en-US" sz="2400" dirty="0"/>
                  <a:t>: Given three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/>
                  <a:t>,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If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) return 1;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else {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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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×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 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return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}</a:t>
                </a:r>
              </a:p>
              <a:p>
                <a:pPr marL="0" indent="0">
                  <a:buNone/>
                </a:pPr>
                <a:r>
                  <a:rPr lang="en-US" sz="2400" dirty="0"/>
                  <a:t>  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1111" t="-979" r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048000" y="1676400"/>
                <a:ext cx="3733800" cy="762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 smtClean="0">
                                  <a:solidFill>
                                    <a:schemeClr val="tx1"/>
                                  </a:solidFill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76400"/>
                <a:ext cx="3733800" cy="7620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253651" y="3048000"/>
            <a:ext cx="1825509" cy="2133600"/>
            <a:chOff x="4357340" y="2144752"/>
            <a:chExt cx="1991986" cy="1066800"/>
          </a:xfrm>
        </p:grpSpPr>
        <p:sp>
          <p:nvSpPr>
            <p:cNvPr id="8" name="Right Brace 7"/>
            <p:cNvSpPr/>
            <p:nvPr/>
          </p:nvSpPr>
          <p:spPr>
            <a:xfrm>
              <a:off x="4357340" y="2144752"/>
              <a:ext cx="381000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24399" y="2514600"/>
              <a:ext cx="1624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instructions</a:t>
              </a:r>
            </a:p>
            <a:p>
              <a:r>
                <a:rPr lang="en-US" dirty="0"/>
                <a:t>excluding  the</a:t>
              </a:r>
            </a:p>
            <a:p>
              <a:r>
                <a:rPr lang="en-US" b="1" dirty="0"/>
                <a:t>Recursive</a:t>
              </a:r>
              <a:r>
                <a:rPr lang="en-US" dirty="0"/>
                <a:t>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96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Recap of the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baseline="30000" dirty="0"/>
              <a:t>st</a:t>
            </a:r>
            <a:r>
              <a:rPr lang="en-US" dirty="0"/>
              <a:t> Lecture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Compute</a:t>
                </a:r>
                <a:r>
                  <a:rPr lang="en-US" sz="4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4000" b="1" i="0" smtClean="0">
                        <a:latin typeface="Cambria Math"/>
                      </a:rPr>
                      <m:t>𝐦𝐨𝐝</m:t>
                    </m:r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br>
                  <a:rPr lang="en-IN" sz="4000" dirty="0">
                    <a:solidFill>
                      <a:srgbClr val="0070C0"/>
                    </a:solidFill>
                  </a:rPr>
                </a:br>
                <a:endParaRPr lang="en-IN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Problem</a:t>
                </a:r>
                <a:r>
                  <a:rPr lang="en-US" sz="2400" dirty="0"/>
                  <a:t>: Given three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/>
                  <a:t>,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);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);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                       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3"/>
                <a:stretch>
                  <a:fillRect l="-1111" t="-902" r="-1333" b="-2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048000" y="1676400"/>
                <a:ext cx="3733800" cy="762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 smtClean="0">
                                  <a:solidFill>
                                    <a:schemeClr val="tx1"/>
                                  </a:solidFill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76400"/>
                <a:ext cx="3733800" cy="7620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Arrow 4"/>
          <p:cNvSpPr/>
          <p:nvPr/>
        </p:nvSpPr>
        <p:spPr>
          <a:xfrm>
            <a:off x="1281684" y="2895600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1281684" y="3777996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1281684" y="4692396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/>
          <p:cNvGrpSpPr/>
          <p:nvPr/>
        </p:nvGrpSpPr>
        <p:grpSpPr>
          <a:xfrm>
            <a:off x="1295400" y="5273802"/>
            <a:ext cx="152400" cy="593598"/>
            <a:chOff x="1295400" y="5273802"/>
            <a:chExt cx="152400" cy="593598"/>
          </a:xfrm>
        </p:grpSpPr>
        <p:sp>
          <p:nvSpPr>
            <p:cNvPr id="12" name="Oval 11"/>
            <p:cNvSpPr/>
            <p:nvPr/>
          </p:nvSpPr>
          <p:spPr>
            <a:xfrm>
              <a:off x="1295400" y="52738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1295400" y="55024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1295400" y="57310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3581400" y="3581400"/>
                <a:ext cx="5486400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No. of instructions  executed by </a:t>
                </a:r>
                <a:r>
                  <a:rPr lang="en-US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      </a:t>
                </a:r>
                <a:r>
                  <a:rPr lang="en-US" dirty="0">
                    <a:solidFill>
                      <a:srgbClr val="C00000"/>
                    </a:solidFill>
                  </a:rPr>
                  <a:t>?   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581400"/>
                <a:ext cx="5486400" cy="914400"/>
              </a:xfrm>
              <a:prstGeom prst="roundRect">
                <a:avLst/>
              </a:prstGeom>
              <a:blipFill rotWithShape="1">
                <a:blip r:embed="rId5"/>
                <a:stretch>
                  <a:fillRect r="-15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412570" y="3821668"/>
                <a:ext cx="50283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570" y="3821668"/>
                <a:ext cx="50283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61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1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Compute</a:t>
                </a:r>
                <a:r>
                  <a:rPr lang="en-US" sz="4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4000" b="1" i="0" smtClean="0">
                        <a:latin typeface="Cambria Math"/>
                      </a:rPr>
                      <m:t>𝐦𝐨𝐝</m:t>
                    </m:r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br>
                  <a:rPr lang="en-IN" sz="4000" dirty="0">
                    <a:solidFill>
                      <a:srgbClr val="0070C0"/>
                    </a:solidFill>
                  </a:rPr>
                </a:br>
                <a:endParaRPr lang="en-IN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Problem</a:t>
                </a:r>
                <a:r>
                  <a:rPr lang="en-US" sz="2400" dirty="0"/>
                  <a:t>: Given three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/>
                  <a:t>,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If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) return 1;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     </a:t>
                </a:r>
                <a:r>
                  <a:rPr lang="en-US" sz="2400" dirty="0"/>
                  <a:t>else {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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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×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 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if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 2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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×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 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return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}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 rotWithShape="1">
                <a:blip r:embed="rId3"/>
                <a:stretch>
                  <a:fillRect l="-1111" t="-914" r="-1333" b="-1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048000" y="1524000"/>
                <a:ext cx="5562600" cy="1447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𝐞𝐯𝐞𝐧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𝐨𝐝𝐝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524000"/>
                <a:ext cx="5562600" cy="1447800"/>
              </a:xfrm>
              <a:prstGeom prst="roundRect">
                <a:avLst/>
              </a:prstGeom>
              <a:blipFill rotWithShape="1">
                <a:blip r:embed="rId4"/>
                <a:stretch>
                  <a:fillRect r="-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2039149"/>
                <a:ext cx="1735860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039149"/>
                <a:ext cx="1735860" cy="475451"/>
              </a:xfrm>
              <a:prstGeom prst="rect">
                <a:avLst/>
              </a:prstGeom>
              <a:blipFill rotWithShape="1">
                <a:blip r:embed="rId5"/>
                <a:stretch>
                  <a:fillRect t="-7692" r="-6667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7200" y="2438400"/>
                <a:ext cx="2155526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/>
                        <m:t>×</m:t>
                      </m:r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438400"/>
                <a:ext cx="2155526" cy="475451"/>
              </a:xfrm>
              <a:prstGeom prst="rect">
                <a:avLst/>
              </a:prstGeom>
              <a:blipFill rotWithShape="1">
                <a:blip r:embed="rId6"/>
                <a:stretch>
                  <a:fillRect t="-7692" r="-5085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391400" y="3505200"/>
            <a:ext cx="1825509" cy="2133600"/>
            <a:chOff x="4357340" y="2144752"/>
            <a:chExt cx="1991986" cy="1066800"/>
          </a:xfrm>
        </p:grpSpPr>
        <p:sp>
          <p:nvSpPr>
            <p:cNvPr id="9" name="Right Brace 8"/>
            <p:cNvSpPr/>
            <p:nvPr/>
          </p:nvSpPr>
          <p:spPr>
            <a:xfrm>
              <a:off x="4357340" y="2144752"/>
              <a:ext cx="381000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399" y="2514600"/>
              <a:ext cx="1624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instructions</a:t>
              </a:r>
            </a:p>
            <a:p>
              <a:r>
                <a:rPr lang="en-US" dirty="0"/>
                <a:t>excluding  the</a:t>
              </a:r>
            </a:p>
            <a:p>
              <a:r>
                <a:rPr lang="en-US" b="1" dirty="0"/>
                <a:t>Recursive</a:t>
              </a:r>
              <a:r>
                <a:rPr lang="en-US" dirty="0"/>
                <a:t>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4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Compute</a:t>
                </a:r>
                <a:r>
                  <a:rPr lang="en-US" sz="4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4000" b="1" i="0" smtClean="0">
                        <a:latin typeface="Cambria Math"/>
                      </a:rPr>
                      <m:t>𝐦𝐨𝐝</m:t>
                    </m:r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br>
                  <a:rPr lang="en-IN" sz="4000" dirty="0">
                    <a:solidFill>
                      <a:srgbClr val="0070C0"/>
                    </a:solidFill>
                  </a:rPr>
                </a:br>
                <a:endParaRPr lang="en-IN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Problem</a:t>
                </a:r>
                <a:r>
                  <a:rPr lang="en-US" sz="2400" dirty="0"/>
                  <a:t>: Given three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/>
                  <a:t>,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/4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         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           </a:t>
                </a:r>
                <a:endParaRPr lang="en-IN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 rotWithShape="1">
                <a:blip r:embed="rId3"/>
                <a:stretch>
                  <a:fillRect l="-1111" t="-914" r="-1333" b="-13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048000" y="1524000"/>
                <a:ext cx="5562600" cy="1447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𝐞𝐯𝐞𝐧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𝐨𝐝𝐝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524000"/>
                <a:ext cx="5562600" cy="1447800"/>
              </a:xfrm>
              <a:prstGeom prst="roundRect">
                <a:avLst/>
              </a:prstGeom>
              <a:blipFill rotWithShape="1">
                <a:blip r:embed="rId4"/>
                <a:stretch>
                  <a:fillRect r="-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2039149"/>
                <a:ext cx="1735860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039149"/>
                <a:ext cx="1735860" cy="475451"/>
              </a:xfrm>
              <a:prstGeom prst="rect">
                <a:avLst/>
              </a:prstGeom>
              <a:blipFill rotWithShape="1">
                <a:blip r:embed="rId5"/>
                <a:stretch>
                  <a:fillRect t="-7692" r="-6667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7200" y="2438400"/>
                <a:ext cx="2155526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/>
                        <m:t>×</m:t>
                      </m:r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438400"/>
                <a:ext cx="2155526" cy="475451"/>
              </a:xfrm>
              <a:prstGeom prst="rect">
                <a:avLst/>
              </a:prstGeom>
              <a:blipFill rotWithShape="1">
                <a:blip r:embed="rId6"/>
                <a:stretch>
                  <a:fillRect t="-7692" r="-5085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1281684" y="3352800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1281684" y="4235196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295400" y="5121402"/>
            <a:ext cx="152400" cy="593598"/>
            <a:chOff x="1295400" y="5273802"/>
            <a:chExt cx="152400" cy="593598"/>
          </a:xfrm>
        </p:grpSpPr>
        <p:sp>
          <p:nvSpPr>
            <p:cNvPr id="12" name="Oval 11"/>
            <p:cNvSpPr/>
            <p:nvPr/>
          </p:nvSpPr>
          <p:spPr>
            <a:xfrm>
              <a:off x="1295400" y="52738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1295400" y="55024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1295400" y="57310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3200400" y="4572000"/>
                <a:ext cx="5851128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No. of instructions  executed by </a:t>
                </a:r>
                <a:r>
                  <a:rPr lang="en-US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? </a:t>
                </a:r>
                <a:r>
                  <a:rPr lang="en-US" dirty="0">
                    <a:solidFill>
                      <a:schemeClr val="tx1"/>
                    </a:solidFill>
                  </a:rPr>
                  <a:t>       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72000"/>
                <a:ext cx="5851128" cy="914400"/>
              </a:xfrm>
              <a:prstGeom prst="roundRect">
                <a:avLst/>
              </a:prstGeom>
              <a:blipFill rotWithShape="1">
                <a:blip r:embed="rId7"/>
                <a:stretch>
                  <a:fillRect r="-57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31570" y="4876800"/>
                <a:ext cx="1019958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5 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70" y="4876800"/>
                <a:ext cx="101995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18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23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Efficient Algorithm for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</a:t>
                </a:r>
                <a:r>
                  <a:rPr lang="en-US" sz="4000" b="1" dirty="0"/>
                  <a:t>mod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4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l="-549" r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Idea 1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b="1" dirty="0"/>
                  <a:t>:  </a:t>
                </a:r>
                <a:r>
                  <a:rPr lang="en-US" sz="2400" dirty="0"/>
                  <a:t>Can we express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for some constant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Unfortunately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no</a:t>
                </a:r>
                <a:r>
                  <a:rPr lang="en-US" sz="2400" dirty="0"/>
                  <a:t>.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9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Idea 2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76934" y="2057400"/>
            <a:ext cx="1252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000" b="1" dirty="0">
                <a:solidFill>
                  <a:srgbClr val="7030A0"/>
                </a:solidFill>
              </a:rPr>
              <a:t>         1</a:t>
            </a:r>
          </a:p>
          <a:p>
            <a:pPr marL="342900" indent="-342900">
              <a:buAutoNum type="arabicPlain"/>
            </a:pPr>
            <a:endParaRPr lang="en-US" sz="2000" b="1" dirty="0">
              <a:solidFill>
                <a:srgbClr val="7030A0"/>
              </a:solidFill>
            </a:endParaRPr>
          </a:p>
          <a:p>
            <a:pPr marL="342900" indent="-342900">
              <a:buAutoNum type="arabicPlain"/>
            </a:pP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1              0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981200" y="4618672"/>
            <a:ext cx="4572000" cy="1553528"/>
            <a:chOff x="2057400" y="4085272"/>
            <a:chExt cx="4572000" cy="1553528"/>
          </a:xfrm>
        </p:grpSpPr>
        <p:sp>
          <p:nvSpPr>
            <p:cNvPr id="13" name="TextBox 12"/>
            <p:cNvSpPr txBox="1"/>
            <p:nvPr/>
          </p:nvSpPr>
          <p:spPr>
            <a:xfrm>
              <a:off x="3853134" y="4239161"/>
              <a:ext cx="12522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lain"/>
              </a:pPr>
              <a:r>
                <a:rPr lang="en-US" sz="2000" b="1" dirty="0">
                  <a:solidFill>
                    <a:srgbClr val="7030A0"/>
                  </a:solidFill>
                </a:rPr>
                <a:t>         1</a:t>
              </a:r>
            </a:p>
            <a:p>
              <a:pPr marL="342900" indent="-342900">
                <a:buAutoNum type="arabicPlain"/>
              </a:pPr>
              <a:endParaRPr lang="en-US" sz="2000" b="1" dirty="0">
                <a:solidFill>
                  <a:srgbClr val="7030A0"/>
                </a:solidFill>
              </a:endParaRPr>
            </a:p>
            <a:p>
              <a:pPr marL="342900" indent="-342900">
                <a:buAutoNum type="arabicPlain"/>
              </a:pPr>
              <a:endParaRPr lang="en-US" sz="2000" b="1" dirty="0">
                <a:solidFill>
                  <a:srgbClr val="7030A0"/>
                </a:solidFill>
              </a:endParaRPr>
            </a:p>
            <a:p>
              <a:r>
                <a:rPr lang="en-US" sz="2000" b="1" dirty="0">
                  <a:solidFill>
                    <a:srgbClr val="7030A0"/>
                  </a:solidFill>
                </a:rPr>
                <a:t>1              0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057400" y="4085272"/>
              <a:ext cx="4572000" cy="1553528"/>
              <a:chOff x="2819400" y="4343400"/>
              <a:chExt cx="4572000" cy="155352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477000" y="4343400"/>
                <a:ext cx="914400" cy="1477328"/>
                <a:chOff x="5562600" y="4343400"/>
                <a:chExt cx="914400" cy="1477328"/>
              </a:xfrm>
            </p:grpSpPr>
            <p:sp>
              <p:nvSpPr>
                <p:cNvPr id="22" name="Double Bracket 21"/>
                <p:cNvSpPr/>
                <p:nvPr/>
              </p:nvSpPr>
              <p:spPr>
                <a:xfrm>
                  <a:off x="5562600" y="4419600"/>
                  <a:ext cx="914400" cy="1371600"/>
                </a:xfrm>
                <a:prstGeom prst="bracketPair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659892" y="4343400"/>
                  <a:ext cx="566181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   1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     0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819400" y="4419600"/>
                <a:ext cx="990600" cy="1477328"/>
                <a:chOff x="2819400" y="4419600"/>
                <a:chExt cx="990600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819400" y="4419600"/>
                      <a:ext cx="990600" cy="14773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   F</a:t>
                      </a:r>
                      <a:r>
                        <a:rPr lang="en-US" dirty="0"/>
                        <a:t>(</a:t>
                      </a:r>
                      <a14:m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oMath>
                      </a14:m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F</a:t>
                      </a:r>
                      <a:r>
                        <a:rPr lang="en-US" dirty="0"/>
                        <a:t>(</a:t>
                      </a:r>
                      <a14:m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oMath>
                      </a14:m>
                      <a:r>
                        <a:rPr lang="en-US" dirty="0"/>
                        <a:t>)</a:t>
                      </a: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9400" y="4419600"/>
                      <a:ext cx="990600" cy="1477328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l="-4908" t="-2058" r="-7975" b="-53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" name="Double Bracket 20"/>
                <p:cNvSpPr/>
                <p:nvPr/>
              </p:nvSpPr>
              <p:spPr>
                <a:xfrm>
                  <a:off x="2819400" y="4495800"/>
                  <a:ext cx="914400" cy="1371600"/>
                </a:xfrm>
                <a:prstGeom prst="bracketPair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Equal 16"/>
              <p:cNvSpPr/>
              <p:nvPr/>
            </p:nvSpPr>
            <p:spPr>
              <a:xfrm>
                <a:off x="3810000" y="4648200"/>
                <a:ext cx="457200" cy="914400"/>
              </a:xfrm>
              <a:prstGeom prst="mathEqual">
                <a:avLst>
                  <a:gd name="adj1" fmla="val 7666"/>
                  <a:gd name="adj2" fmla="val 117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Double Bracket 17"/>
              <p:cNvSpPr/>
              <p:nvPr/>
            </p:nvSpPr>
            <p:spPr>
              <a:xfrm>
                <a:off x="4495800" y="4419600"/>
                <a:ext cx="1447800" cy="1401128"/>
              </a:xfrm>
              <a:prstGeom prst="bracketPair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Multiply 18"/>
              <p:cNvSpPr/>
              <p:nvPr/>
            </p:nvSpPr>
            <p:spPr>
              <a:xfrm>
                <a:off x="5943600" y="4800600"/>
                <a:ext cx="533400" cy="457200"/>
              </a:xfrm>
              <a:prstGeom prst="mathMultiply">
                <a:avLst>
                  <a:gd name="adj1" fmla="val 6447"/>
                </a:avLst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4038600" y="2057400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0" name="Cloud Callout 29"/>
          <p:cNvSpPr/>
          <p:nvPr/>
        </p:nvSpPr>
        <p:spPr>
          <a:xfrm>
            <a:off x="5867400" y="3382329"/>
            <a:ext cx="3276600" cy="1189672"/>
          </a:xfrm>
          <a:prstGeom prst="cloudCallout">
            <a:avLst>
              <a:gd name="adj1" fmla="val 34866"/>
              <a:gd name="adj2" fmla="val 6508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Unfolding</a:t>
            </a:r>
            <a:r>
              <a:rPr lang="en-US" sz="1600" dirty="0">
                <a:solidFill>
                  <a:schemeClr val="tx1"/>
                </a:solidFill>
              </a:rPr>
              <a:t> the RHS of this equation, we get …</a:t>
            </a:r>
          </a:p>
        </p:txBody>
      </p:sp>
      <p:sp>
        <p:nvSpPr>
          <p:cNvPr id="33" name="Equal 32"/>
          <p:cNvSpPr/>
          <p:nvPr/>
        </p:nvSpPr>
        <p:spPr>
          <a:xfrm>
            <a:off x="2971800" y="2209800"/>
            <a:ext cx="457200" cy="914400"/>
          </a:xfrm>
          <a:prstGeom prst="mathEqual">
            <a:avLst>
              <a:gd name="adj1" fmla="val 7666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Double Bracket 39"/>
          <p:cNvSpPr/>
          <p:nvPr/>
        </p:nvSpPr>
        <p:spPr>
          <a:xfrm>
            <a:off x="3657600" y="1981200"/>
            <a:ext cx="1447800" cy="140112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5105400" y="2362200"/>
            <a:ext cx="533400" cy="457200"/>
          </a:xfrm>
          <a:prstGeom prst="mathMultiply">
            <a:avLst>
              <a:gd name="adj1" fmla="val 6447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981200" y="1981200"/>
            <a:ext cx="972510" cy="1477328"/>
            <a:chOff x="1981200" y="1981200"/>
            <a:chExt cx="972510" cy="1477328"/>
          </a:xfrm>
        </p:grpSpPr>
        <p:sp>
          <p:nvSpPr>
            <p:cNvPr id="32" name="Double Bracket 31"/>
            <p:cNvSpPr/>
            <p:nvPr/>
          </p:nvSpPr>
          <p:spPr>
            <a:xfrm>
              <a:off x="1988634" y="2057400"/>
              <a:ext cx="914400" cy="1371600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981200" y="1981200"/>
                  <a:ext cx="972510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   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1981200"/>
                  <a:ext cx="972510" cy="147732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00" t="-2066" r="-10000" b="-57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638800" y="1951672"/>
            <a:ext cx="972510" cy="1477328"/>
            <a:chOff x="5638800" y="1951672"/>
            <a:chExt cx="972510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638800" y="1951672"/>
                  <a:ext cx="972510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1951672"/>
                  <a:ext cx="972510" cy="147732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000" t="-2058" r="-10000" b="-53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Double Bracket 44"/>
            <p:cNvSpPr/>
            <p:nvPr/>
          </p:nvSpPr>
          <p:spPr>
            <a:xfrm>
              <a:off x="5638800" y="1981200"/>
              <a:ext cx="914400" cy="1371600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29200" y="4431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76800" y="4355068"/>
                <a:ext cx="7785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355068"/>
                <a:ext cx="77854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93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Down Arrow 52"/>
          <p:cNvSpPr/>
          <p:nvPr/>
        </p:nvSpPr>
        <p:spPr>
          <a:xfrm>
            <a:off x="3962400" y="3657600"/>
            <a:ext cx="762000" cy="80867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5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4" grpId="0"/>
      <p:bldP spid="27" grpId="0"/>
      <p:bldP spid="27" grpId="1"/>
      <p:bldP spid="30" grpId="0" animBg="1"/>
      <p:bldP spid="30" grpId="1" animBg="1"/>
      <p:bldP spid="33" grpId="0" animBg="1"/>
      <p:bldP spid="40" grpId="0" animBg="1"/>
      <p:bldP spid="41" grpId="0" animBg="1"/>
      <p:bldP spid="48" grpId="0"/>
      <p:bldP spid="47" grpId="0" animBg="1"/>
      <p:bldP spid="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006C31"/>
                    </a:solidFill>
                  </a:rPr>
                  <a:t>A clever algorithm for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600" dirty="0"/>
                  <a:t>)</a:t>
                </a:r>
                <a:r>
                  <a:rPr lang="en-US" sz="3600" b="1" dirty="0"/>
                  <a:t>mod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>
                    <a:solidFill>
                      <a:srgbClr val="006C31"/>
                    </a:solidFill>
                  </a:rPr>
                  <a:t> 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Clever-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-Fib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{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A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sz="2400" dirty="0"/>
                  <a:t>   </a:t>
                </a:r>
                <a:r>
                  <a:rPr lang="en-US" sz="2400" dirty="0">
                    <a:sym typeface="Wingdings" pitchFamily="2" charset="2"/>
                  </a:rPr>
                  <a:t>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mod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C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  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sz="2400" dirty="0"/>
                  <a:t>  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return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C</m:t>
                    </m:r>
                  </m:oMath>
                </a14:m>
                <a:r>
                  <a:rPr lang="en-US" sz="2400" dirty="0"/>
                  <a:t>[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];        </a:t>
                </a:r>
                <a:r>
                  <a:rPr lang="en-US" sz="1800" dirty="0"/>
                  <a:t>//   the first element of vector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C</m:t>
                    </m:r>
                  </m:oMath>
                </a14:m>
                <a:r>
                  <a:rPr lang="en-US" sz="1800" dirty="0"/>
                  <a:t> stores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/>
                  <a:t>mod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}</a:t>
                </a:r>
                <a:endParaRPr lang="en-US" sz="2400" i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efficiently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 :</a:t>
                </a:r>
                <a:endParaRPr lang="en-US" sz="2000" i="1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1429" t="-1078" b="-246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048000" y="5334000"/>
                <a:ext cx="4800600" cy="9144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Inspiration from Algorithm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000" b="1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334000"/>
                <a:ext cx="4800600" cy="9144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Arrow 5"/>
          <p:cNvSpPr/>
          <p:nvPr/>
        </p:nvSpPr>
        <p:spPr>
          <a:xfrm>
            <a:off x="4355592" y="2209800"/>
            <a:ext cx="2197608" cy="44604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instructions</a:t>
            </a:r>
          </a:p>
        </p:txBody>
      </p:sp>
      <p:sp>
        <p:nvSpPr>
          <p:cNvPr id="7" name="Left Arrow 6"/>
          <p:cNvSpPr/>
          <p:nvPr/>
        </p:nvSpPr>
        <p:spPr>
          <a:xfrm>
            <a:off x="4355592" y="3211552"/>
            <a:ext cx="2197608" cy="44604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4887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006C31"/>
                    </a:solidFill>
                  </a:rPr>
                  <a:t>A clever algorithm for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600" dirty="0"/>
                  <a:t>)</a:t>
                </a:r>
                <a:r>
                  <a:rPr lang="en-US" sz="3600" b="1" dirty="0"/>
                  <a:t>mod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A</m:t>
                    </m:r>
                    <m:r>
                      <a:rPr lang="en-US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 be a 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×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 matrix. 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is even</a:t>
                </a:r>
                <a:r>
                  <a:rPr lang="en-US" sz="2000" dirty="0"/>
                  <a:t>,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=  </a:t>
                </a:r>
                <a:endParaRPr lang="en-US" sz="2400" i="1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is odd,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=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many instructions are required to multiply two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×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dirty="0"/>
                  <a:t>matrices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12 </a:t>
                </a:r>
                <a:r>
                  <a:rPr lang="en-US" sz="2000" i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Number of instructions for computing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 :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Number of instructions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New-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-Fib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:r>
                  <a:rPr lang="en-US" sz="2000" dirty="0">
                    <a:solidFill>
                      <a:srgbClr val="0070C0"/>
                    </a:solidFill>
                  </a:rPr>
                  <a:t>35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−1)</m:t>
                    </m:r>
                  </m:oMath>
                </a14:m>
                <a:r>
                  <a:rPr lang="en-US" sz="2000" dirty="0"/>
                  <a:t>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11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4830763"/>
              </a:xfrm>
              <a:blipFill rotWithShape="1">
                <a:blip r:embed="rId3"/>
                <a:stretch>
                  <a:fillRect l="-1429" t="-1010" b="-46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4985" y="4613309"/>
            <a:ext cx="115929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16 + 16 +3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4589665"/>
            <a:ext cx="105349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           35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38800" y="3962400"/>
            <a:ext cx="1981200" cy="76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38600" y="1682758"/>
                <a:ext cx="1863267" cy="539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682758"/>
                <a:ext cx="1863267" cy="539315"/>
              </a:xfrm>
              <a:prstGeom prst="rect">
                <a:avLst/>
              </a:prstGeom>
              <a:blipFill rotWithShape="1">
                <a:blip r:embed="rId4"/>
                <a:stretch>
                  <a:fillRect t="-6742" r="-10164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87818" y="2222073"/>
                <a:ext cx="2565382" cy="539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×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1">
                        <a:solidFill>
                          <a:srgbClr val="002060"/>
                        </a:solidFill>
                        <a:latin typeface="Cambria Math"/>
                      </a:rPr>
                      <m:t>A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818" y="2222073"/>
                <a:ext cx="2565382" cy="539315"/>
              </a:xfrm>
              <a:prstGeom prst="rect">
                <a:avLst/>
              </a:prstGeom>
              <a:blipFill rotWithShape="1">
                <a:blip r:embed="rId5"/>
                <a:stretch>
                  <a:fillRect t="-10227" r="-7126" b="-32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17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Three 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/>
              <a:t>Which algorithm is the best ?</a:t>
            </a:r>
          </a:p>
          <a:p>
            <a:r>
              <a:rPr lang="en-US" sz="2000" dirty="0"/>
              <a:t>What is the exact base of the exponent in the running time of </a:t>
            </a:r>
            <a:r>
              <a:rPr lang="en-US" sz="2000" b="1" dirty="0" err="1">
                <a:solidFill>
                  <a:srgbClr val="7030A0"/>
                </a:solidFill>
              </a:rPr>
              <a:t>RFib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?</a:t>
            </a:r>
          </a:p>
          <a:p>
            <a:r>
              <a:rPr lang="en-US" sz="2000" dirty="0"/>
              <a:t>Are we justified in ignoring the influence of so many other parameters ?</a:t>
            </a:r>
          </a:p>
          <a:p>
            <a:pPr marL="0" indent="0">
              <a:buNone/>
            </a:pPr>
            <a:r>
              <a:rPr lang="en-US" sz="2000" dirty="0"/>
              <a:t>          (Variation in the time of instructions/Architecture/Code optimization/…)</a:t>
            </a:r>
          </a:p>
          <a:p>
            <a:r>
              <a:rPr lang="en-US" sz="2000" dirty="0"/>
              <a:t>How close to </a:t>
            </a:r>
            <a:r>
              <a:rPr lang="en-US" sz="2000" b="1" u="sng" dirty="0"/>
              <a:t>reality</a:t>
            </a:r>
            <a:r>
              <a:rPr lang="en-US" sz="2000" dirty="0"/>
              <a:t> is the RAM model of computation ?</a:t>
            </a:r>
          </a:p>
          <a:p>
            <a:pPr marL="0" indent="0" algn="ctr">
              <a:buNone/>
            </a:pPr>
            <a:r>
              <a:rPr lang="en-US" sz="2400" b="1" dirty="0"/>
              <a:t>Find out yourself !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991333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4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 for  </a:t>
                          </a:r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</a:rPr>
                            <a:t>F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mod</a:t>
                          </a:r>
                          <a:r>
                            <a:rPr lang="en-US" sz="18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No. of Instructions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986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RFib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−2)/2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10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IterFib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Clever_Algo_Fib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rgbClr val="0070C0"/>
                              </a:solidFill>
                            </a:rPr>
                            <a:t>        35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1800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i="1" dirty="0"/>
                            <a:t> </a:t>
                          </a:r>
                          <a:r>
                            <a:rPr lang="en-US" sz="1800" dirty="0"/>
                            <a:t>+ </a:t>
                          </a:r>
                          <a:r>
                            <a:rPr lang="en-US" sz="1800" dirty="0">
                              <a:solidFill>
                                <a:srgbClr val="0070C0"/>
                              </a:solidFill>
                            </a:rPr>
                            <a:t>11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991333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3124200"/>
                  </a:tblGrid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882" r="-99805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No. of Instructions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298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3448" r="-99805" b="-1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103448" b="-196552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5814" r="-99805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205814" b="-98837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9412" r="-99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3094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5562600" y="2057400"/>
            <a:ext cx="3429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5855283" y="2447645"/>
            <a:ext cx="245051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05800" y="22098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34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Current-state-of-the-art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17B3A-A1E9-47A6-B0A9-B671E1C0B20B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828800"/>
            <a:ext cx="1173163" cy="10620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5200"/>
            <a:ext cx="147637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075238"/>
            <a:ext cx="13716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659188" y="1524000"/>
            <a:ext cx="5332412" cy="1524000"/>
            <a:chOff x="3659197" y="2927350"/>
            <a:chExt cx="5332403" cy="1524000"/>
          </a:xfrm>
        </p:grpSpPr>
        <p:sp>
          <p:nvSpPr>
            <p:cNvPr id="13" name="Left Arrow 12"/>
            <p:cNvSpPr/>
            <p:nvPr/>
          </p:nvSpPr>
          <p:spPr>
            <a:xfrm>
              <a:off x="3659197" y="2927350"/>
              <a:ext cx="5332403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113" name="TextBox 9"/>
            <p:cNvSpPr txBox="1">
              <a:spLocks noChangeArrowheads="1"/>
            </p:cNvSpPr>
            <p:nvPr/>
          </p:nvSpPr>
          <p:spPr bwMode="auto">
            <a:xfrm>
              <a:off x="4040197" y="3329226"/>
              <a:ext cx="4037003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b="1">
                  <a:solidFill>
                    <a:srgbClr val="0070C0"/>
                  </a:solidFill>
                </a:rPr>
                <a:t>A processor (CPU)   </a:t>
              </a:r>
            </a:p>
            <a:p>
              <a:r>
                <a:rPr lang="en-US" sz="1600" b="1"/>
                <a:t>speed</a:t>
              </a:r>
              <a:r>
                <a:rPr lang="en-US" sz="1600"/>
                <a:t> = few GHz</a:t>
              </a:r>
            </a:p>
            <a:p>
              <a:r>
                <a:rPr lang="en-US" sz="1600"/>
                <a:t>(a few </a:t>
              </a:r>
              <a:r>
                <a:rPr lang="en-US" sz="1600" b="1">
                  <a:solidFill>
                    <a:srgbClr val="7030A0"/>
                  </a:solidFill>
                </a:rPr>
                <a:t>nanoseconds</a:t>
              </a:r>
              <a:r>
                <a:rPr lang="en-US" sz="1600"/>
                <a:t> to execute an instruction)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581400" y="4953000"/>
            <a:ext cx="5410200" cy="1524000"/>
            <a:chOff x="2057400" y="4572000"/>
            <a:chExt cx="5410200" cy="1524000"/>
          </a:xfrm>
        </p:grpSpPr>
        <p:sp>
          <p:nvSpPr>
            <p:cNvPr id="19" name="Left Arrow 18"/>
            <p:cNvSpPr/>
            <p:nvPr/>
          </p:nvSpPr>
          <p:spPr>
            <a:xfrm>
              <a:off x="2057400" y="4572000"/>
              <a:ext cx="5410200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111" name="TextBox 11"/>
            <p:cNvSpPr txBox="1">
              <a:spLocks noChangeArrowheads="1"/>
            </p:cNvSpPr>
            <p:nvPr/>
          </p:nvSpPr>
          <p:spPr bwMode="auto">
            <a:xfrm>
              <a:off x="2488124" y="4804827"/>
              <a:ext cx="4735271" cy="1138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b="1">
                  <a:solidFill>
                    <a:srgbClr val="0070C0"/>
                  </a:solidFill>
                </a:rPr>
                <a:t>                     </a:t>
              </a:r>
              <a:r>
                <a:rPr lang="en-US" b="1">
                  <a:solidFill>
                    <a:srgbClr val="002060"/>
                  </a:solidFill>
                </a:rPr>
                <a:t>External Memory </a:t>
              </a:r>
              <a:r>
                <a:rPr lang="en-US" b="1">
                  <a:solidFill>
                    <a:srgbClr val="0070C0"/>
                  </a:solidFill>
                </a:rPr>
                <a:t>(Hard Disk Drive)</a:t>
              </a:r>
            </a:p>
            <a:p>
              <a:r>
                <a:rPr lang="en-US"/>
                <a:t> </a:t>
              </a:r>
              <a:r>
                <a:rPr lang="en-US" sz="1600" b="1"/>
                <a:t>size</a:t>
              </a:r>
              <a:r>
                <a:rPr lang="en-US" sz="1600"/>
                <a:t> = a few tera bytes</a:t>
              </a:r>
            </a:p>
            <a:p>
              <a:r>
                <a:rPr lang="en-US" sz="1600"/>
                <a:t> </a:t>
              </a:r>
              <a:r>
                <a:rPr lang="en-US" sz="1600" b="1"/>
                <a:t>speed</a:t>
              </a:r>
              <a:r>
                <a:rPr lang="en-US" sz="1600"/>
                <a:t>  :  seek time =</a:t>
              </a:r>
              <a:r>
                <a:rPr lang="en-US" sz="1600" b="1">
                  <a:solidFill>
                    <a:srgbClr val="7030A0"/>
                  </a:solidFill>
                </a:rPr>
                <a:t> miliseconds</a:t>
              </a:r>
              <a:r>
                <a:rPr lang="en-US" sz="1600"/>
                <a:t> </a:t>
              </a:r>
            </a:p>
            <a:p>
              <a:r>
                <a:rPr lang="en-US" sz="1600"/>
                <a:t>                 transfer rate= a </a:t>
              </a:r>
              <a:r>
                <a:rPr lang="en-US" sz="1600" b="1"/>
                <a:t>billion</a:t>
              </a:r>
              <a:r>
                <a:rPr lang="en-US" sz="1600"/>
                <a:t> bytes per second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659188" y="3276600"/>
            <a:ext cx="5443537" cy="1447800"/>
            <a:chOff x="3659197" y="3276600"/>
            <a:chExt cx="5443011" cy="1447800"/>
          </a:xfrm>
        </p:grpSpPr>
        <p:sp>
          <p:nvSpPr>
            <p:cNvPr id="17" name="Left Arrow 16"/>
            <p:cNvSpPr/>
            <p:nvPr/>
          </p:nvSpPr>
          <p:spPr>
            <a:xfrm>
              <a:off x="3659197" y="3276600"/>
              <a:ext cx="5331897" cy="14478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109" name="TextBox 10"/>
            <p:cNvSpPr txBox="1">
              <a:spLocks noChangeArrowheads="1"/>
            </p:cNvSpPr>
            <p:nvPr/>
          </p:nvSpPr>
          <p:spPr bwMode="auto">
            <a:xfrm>
              <a:off x="3921879" y="3505200"/>
              <a:ext cx="5180329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b="1"/>
                <a:t>                           Internal memory (</a:t>
              </a:r>
              <a:r>
                <a:rPr lang="en-US" b="1">
                  <a:solidFill>
                    <a:srgbClr val="0070C0"/>
                  </a:solidFill>
                </a:rPr>
                <a:t>RAM)</a:t>
              </a:r>
              <a:r>
                <a:rPr lang="en-US">
                  <a:solidFill>
                    <a:srgbClr val="0070C0"/>
                  </a:solidFill>
                </a:rPr>
                <a:t>   </a:t>
              </a:r>
              <a:r>
                <a:rPr lang="en-US"/>
                <a:t> </a:t>
              </a:r>
            </a:p>
            <a:p>
              <a:r>
                <a:rPr lang="en-US" sz="1600" b="1"/>
                <a:t>size</a:t>
              </a:r>
              <a:r>
                <a:rPr lang="en-US" sz="1600"/>
                <a:t> = a few GB  (Stores few million bytes/words)</a:t>
              </a:r>
            </a:p>
            <a:p>
              <a:r>
                <a:rPr lang="en-US" sz="1600" b="1"/>
                <a:t>speed</a:t>
              </a:r>
              <a:r>
                <a:rPr lang="en-US" sz="1600"/>
                <a:t> = a few GHz(a few </a:t>
              </a:r>
              <a:r>
                <a:rPr lang="en-US" sz="1600" b="1">
                  <a:solidFill>
                    <a:srgbClr val="7030A0"/>
                  </a:solidFill>
                </a:rPr>
                <a:t>nanoseconds </a:t>
              </a:r>
              <a:r>
                <a:rPr lang="en-US" sz="1600"/>
                <a:t>to read a byte/word)</a:t>
              </a:r>
            </a:p>
          </p:txBody>
        </p:sp>
      </p:grpSp>
      <p:sp>
        <p:nvSpPr>
          <p:cNvPr id="3" name="Up-Down Arrow 2"/>
          <p:cNvSpPr/>
          <p:nvPr/>
        </p:nvSpPr>
        <p:spPr>
          <a:xfrm>
            <a:off x="1981200" y="2895600"/>
            <a:ext cx="304800" cy="608013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1905000" y="4497388"/>
            <a:ext cx="304800" cy="608012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for Efficient algorithms</a:t>
            </a:r>
          </a:p>
          <a:p>
            <a:pPr lvl="1"/>
            <a:r>
              <a:rPr lang="en-US" sz="2000" dirty="0"/>
              <a:t>Subset sum problem</a:t>
            </a:r>
          </a:p>
          <a:p>
            <a:pPr lvl="1"/>
            <a:r>
              <a:rPr lang="en-US" sz="2000" dirty="0"/>
              <a:t>Sorting</a:t>
            </a:r>
          </a:p>
          <a:p>
            <a:endParaRPr lang="en-US" sz="2400" dirty="0"/>
          </a:p>
          <a:p>
            <a:r>
              <a:rPr lang="en-US" sz="2400" dirty="0"/>
              <a:t>for Efficient Data Structures</a:t>
            </a:r>
          </a:p>
          <a:p>
            <a:pPr lvl="1"/>
            <a:r>
              <a:rPr lang="en-US" sz="2000" dirty="0"/>
              <a:t>Telephone Directory</a:t>
            </a:r>
          </a:p>
          <a:p>
            <a:pPr lvl="1"/>
            <a:r>
              <a:rPr lang="en-US" sz="2000" dirty="0"/>
              <a:t>Range Minima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7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6C31"/>
                </a:solidFill>
              </a:rPr>
              <a:t>Homework 1</a:t>
            </a:r>
            <a:br>
              <a:rPr lang="en-US" sz="3200" b="1" dirty="0">
                <a:solidFill>
                  <a:srgbClr val="006C31"/>
                </a:solidFill>
              </a:rPr>
            </a:b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b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Write 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</a:t>
                </a:r>
                <a:r>
                  <a:rPr lang="en-US" sz="2000" dirty="0"/>
                  <a:t> program for the following problem: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    a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: 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long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long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int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(64 bit integer).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Output</a:t>
                </a:r>
                <a:r>
                  <a:rPr lang="en-US" sz="2000" dirty="0"/>
                  <a:t>: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mod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𝟐𝟎𝟐𝟑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816304"/>
                  </p:ext>
                </p:extLst>
              </p:nvPr>
            </p:nvGraphicFramePr>
            <p:xfrm>
              <a:off x="1371600" y="4038136"/>
              <a:ext cx="6096000" cy="175306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3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Taken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Largest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800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 Rfib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Largest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IFib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060815"/>
                  </p:ext>
                </p:extLst>
              </p:nvPr>
            </p:nvGraphicFramePr>
            <p:xfrm>
              <a:off x="1371600" y="4038136"/>
              <a:ext cx="6096000" cy="175306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032000"/>
                    <a:gridCol w="2032000"/>
                    <a:gridCol w="2032000"/>
                  </a:tblGrid>
                  <a:tr h="633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Taken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701" t="-4808" r="-99701" b="-1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300" t="-4808" b="-176923"/>
                          </a:stretch>
                        </a:blipFill>
                      </a:tcPr>
                    </a:tc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1815868" y="4724400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/>
              <a:t> minute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5868" y="5029200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10</a:t>
            </a:r>
            <a:r>
              <a:rPr lang="en-US" dirty="0"/>
              <a:t> minutes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5868" y="5410200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60</a:t>
            </a:r>
            <a:r>
              <a:rPr lang="en-US" dirty="0"/>
              <a:t> minutes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2790" y="5888878"/>
            <a:ext cx="534755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Here are the values obtained by executing the program</a:t>
            </a:r>
          </a:p>
          <a:p>
            <a:r>
              <a:rPr lang="en-US" dirty="0"/>
              <a:t>on a typical computer.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4659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5040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4800" y="5421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34496" y="4648200"/>
                <a:ext cx="1220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4.5 </m:t>
                      </m:r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6" y="4648200"/>
                <a:ext cx="122014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6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96000" y="5040868"/>
                <a:ext cx="1317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4.5 </m:t>
                      </m:r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40868"/>
                <a:ext cx="13177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0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6000" y="5421868"/>
                <a:ext cx="1317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2.6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21868"/>
                <a:ext cx="131779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50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413797" y="4832866"/>
            <a:ext cx="176753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Processor: 2.7 GHz</a:t>
            </a:r>
          </a:p>
        </p:txBody>
      </p:sp>
    </p:spTree>
    <p:extLst>
      <p:ext uri="{BB962C8B-B14F-4D97-AF65-F5344CB8AC3E}">
        <p14:creationId xmlns:p14="http://schemas.microsoft.com/office/powerpoint/2010/main" val="22590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5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Inferences</a:t>
            </a:r>
            <a:r>
              <a:rPr lang="en-US" b="1" dirty="0">
                <a:solidFill>
                  <a:srgbClr val="006C31"/>
                </a:solidFill>
              </a:rPr>
              <a:t> </a:t>
            </a:r>
            <a:br>
              <a:rPr lang="en-US" b="1" dirty="0">
                <a:solidFill>
                  <a:srgbClr val="006C31"/>
                </a:solidFill>
              </a:rPr>
            </a:br>
            <a:r>
              <a:rPr lang="en-US" sz="3200" b="1" dirty="0">
                <a:solidFill>
                  <a:srgbClr val="006C31"/>
                </a:solidFill>
              </a:rPr>
              <a:t>from the Homework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Inference for </a:t>
            </a:r>
            <a:r>
              <a:rPr lang="en-US" sz="2000" b="1" dirty="0" err="1">
                <a:solidFill>
                  <a:srgbClr val="7030A0"/>
                </a:solidFill>
              </a:rPr>
              <a:t>RFib</a:t>
            </a:r>
            <a:r>
              <a:rPr lang="en-US" sz="2000" dirty="0"/>
              <a:t> algorithm</a:t>
            </a:r>
          </a:p>
          <a:p>
            <a:pPr lvl="1"/>
            <a:r>
              <a:rPr lang="en-US" sz="1600" dirty="0"/>
              <a:t>Too slow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</a:t>
            </a:r>
            <a:r>
              <a:rPr lang="en-US" sz="16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Inference for </a:t>
            </a:r>
            <a:r>
              <a:rPr lang="en-US" sz="2000" b="1" dirty="0" err="1">
                <a:solidFill>
                  <a:srgbClr val="7030A0"/>
                </a:solidFill>
              </a:rPr>
              <a:t>Ifib</a:t>
            </a:r>
            <a:r>
              <a:rPr lang="en-US" sz="2000" dirty="0"/>
              <a:t> algorithm  :</a:t>
            </a:r>
          </a:p>
          <a:p>
            <a:pPr lvl="1"/>
            <a:r>
              <a:rPr lang="en-US" sz="1600" dirty="0"/>
              <a:t>Faster than </a:t>
            </a:r>
            <a:r>
              <a:rPr lang="en-US" sz="1600" b="1" dirty="0" err="1">
                <a:solidFill>
                  <a:srgbClr val="7030A0"/>
                </a:solidFill>
              </a:rPr>
              <a:t>Rfib</a:t>
            </a:r>
            <a:r>
              <a:rPr lang="en-US" sz="1600" dirty="0"/>
              <a:t>  </a:t>
            </a:r>
          </a:p>
          <a:p>
            <a:pPr lvl="1"/>
            <a:r>
              <a:rPr lang="en-US" sz="1600" dirty="0"/>
              <a:t>But not a solution for the problem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sz="1600" dirty="0">
              <a:solidFill>
                <a:srgbClr val="C0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Efficiency of an algorithm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Time taken to solve a problem may vary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9199" y="4648200"/>
            <a:ext cx="392274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depending upon the algorithm used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2667000" y="5486400"/>
            <a:ext cx="4475970" cy="112389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</a:t>
            </a:r>
            <a:r>
              <a:rPr lang="en-US" dirty="0" err="1">
                <a:solidFill>
                  <a:schemeClr val="tx1"/>
                </a:solidFill>
              </a:rPr>
              <a:t>analyse</a:t>
            </a:r>
            <a:r>
              <a:rPr lang="en-US" dirty="0">
                <a:solidFill>
                  <a:schemeClr val="tx1"/>
                </a:solidFill>
              </a:rPr>
              <a:t> the efficiency of an algorithm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9049" y="3954966"/>
            <a:ext cx="13229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does matter</a:t>
            </a:r>
          </a:p>
        </p:txBody>
      </p:sp>
    </p:spTree>
    <p:extLst>
      <p:ext uri="{BB962C8B-B14F-4D97-AF65-F5344CB8AC3E}">
        <p14:creationId xmlns:p14="http://schemas.microsoft.com/office/powerpoint/2010/main" val="197024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Current-state-of-the-art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17B3A-A1E9-47A6-B0A9-B671E1C0B20B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7625" y="1828800"/>
            <a:ext cx="1173163" cy="10620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3505200"/>
            <a:ext cx="147637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5075238"/>
            <a:ext cx="13716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p-Down Arrow 2"/>
          <p:cNvSpPr/>
          <p:nvPr/>
        </p:nvSpPr>
        <p:spPr>
          <a:xfrm>
            <a:off x="4238625" y="2895600"/>
            <a:ext cx="304800" cy="608013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4162425" y="4497388"/>
            <a:ext cx="304800" cy="608012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2438400" y="2816352"/>
            <a:ext cx="42672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 model of computation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2162" y="3809484"/>
            <a:ext cx="81785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Simple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57228" y="4397267"/>
            <a:ext cx="301999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Close to real world computer</a:t>
            </a:r>
          </a:p>
        </p:txBody>
      </p:sp>
    </p:spTree>
    <p:extLst>
      <p:ext uri="{BB962C8B-B14F-4D97-AF65-F5344CB8AC3E}">
        <p14:creationId xmlns:p14="http://schemas.microsoft.com/office/powerpoint/2010/main" val="29592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" grpId="0" animBg="1"/>
      <p:bldP spid="5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word RAM :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2800" b="1" dirty="0"/>
              <a:t>a model of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752600"/>
            <a:ext cx="4343400" cy="388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word RAM :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2800" b="1" dirty="0"/>
              <a:t>a model of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34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5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2895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3352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33800" y="3581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810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4038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3800" y="4267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62600" y="5715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800" y="1752600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6644" y="3278458"/>
            <a:ext cx="2341756" cy="836342"/>
          </a:xfrm>
          <a:custGeom>
            <a:avLst/>
            <a:gdLst>
              <a:gd name="connsiteX0" fmla="*/ 0 w 2341756"/>
              <a:gd name="connsiteY0" fmla="*/ 0 h 836342"/>
              <a:gd name="connsiteX1" fmla="*/ 992458 w 2341756"/>
              <a:gd name="connsiteY1" fmla="*/ 0 h 836342"/>
              <a:gd name="connsiteX2" fmla="*/ 1204332 w 2341756"/>
              <a:gd name="connsiteY2" fmla="*/ 234176 h 836342"/>
              <a:gd name="connsiteX3" fmla="*/ 1382751 w 2341756"/>
              <a:gd name="connsiteY3" fmla="*/ 0 h 836342"/>
              <a:gd name="connsiteX4" fmla="*/ 2341756 w 2341756"/>
              <a:gd name="connsiteY4" fmla="*/ 0 h 836342"/>
              <a:gd name="connsiteX5" fmla="*/ 1795346 w 2341756"/>
              <a:gd name="connsiteY5" fmla="*/ 836342 h 836342"/>
              <a:gd name="connsiteX6" fmla="*/ 713678 w 2341756"/>
              <a:gd name="connsiteY6" fmla="*/ 836342 h 836342"/>
              <a:gd name="connsiteX7" fmla="*/ 0 w 2341756"/>
              <a:gd name="connsiteY7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756" h="836342">
                <a:moveTo>
                  <a:pt x="0" y="0"/>
                </a:moveTo>
                <a:lnTo>
                  <a:pt x="992458" y="0"/>
                </a:lnTo>
                <a:lnTo>
                  <a:pt x="1204332" y="234176"/>
                </a:lnTo>
                <a:lnTo>
                  <a:pt x="1382751" y="0"/>
                </a:lnTo>
                <a:lnTo>
                  <a:pt x="2341756" y="0"/>
                </a:lnTo>
                <a:lnTo>
                  <a:pt x="1795346" y="836342"/>
                </a:lnTo>
                <a:lnTo>
                  <a:pt x="713678" y="836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-Right Arrow 1"/>
          <p:cNvSpPr/>
          <p:nvPr/>
        </p:nvSpPr>
        <p:spPr>
          <a:xfrm>
            <a:off x="2133600" y="3505200"/>
            <a:ext cx="1600200" cy="53340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105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33800" y="1981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2209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2438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3800" y="2667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362200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733800" y="4267200"/>
            <a:ext cx="1371600" cy="1371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76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1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2400" y="1728216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33800" y="4495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4724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33800" y="4953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33800" y="5181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33800" y="5410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55483" y="4736068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2400" y="419100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35259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 animBg="1"/>
      <p:bldP spid="2" grpId="0" animBg="1"/>
      <p:bldP spid="6" grpId="0"/>
      <p:bldP spid="63" grpId="0" animBg="1"/>
      <p:bldP spid="64" grpId="0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2904</TotalTime>
  <Words>1686</Words>
  <Application>Microsoft Macintosh PowerPoint</Application>
  <PresentationFormat>On-screen Show (4:3)</PresentationFormat>
  <Paragraphs>362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Office Theme</vt:lpstr>
      <vt:lpstr>Data Structures and Algorithms (ESO207) </vt:lpstr>
      <vt:lpstr>Recap of the 1st Lecture</vt:lpstr>
      <vt:lpstr>Current-state-of-the-art computer</vt:lpstr>
      <vt:lpstr>Motivation</vt:lpstr>
      <vt:lpstr>Homework 1 </vt:lpstr>
      <vt:lpstr>Inferences  from the Homework</vt:lpstr>
      <vt:lpstr>Current-state-of-the-art Computer</vt:lpstr>
      <vt:lpstr>word RAM :  a model of computation</vt:lpstr>
      <vt:lpstr>word RAM :  a model of computation</vt:lpstr>
      <vt:lpstr>How is an instruction executed? </vt:lpstr>
      <vt:lpstr>word RAM model of computation: Characteristics</vt:lpstr>
      <vt:lpstr>Efficiency of an algorithm</vt:lpstr>
      <vt:lpstr>Homework 1 from Lecture 1</vt:lpstr>
      <vt:lpstr>Iterative Algorithm for F(n) mod m</vt:lpstr>
      <vt:lpstr>Recursive algorithm for F(n) mod m</vt:lpstr>
      <vt:lpstr>Algorithms for F(n)mod m </vt:lpstr>
      <vt:lpstr>How to compute F(n)mod m quickly ?</vt:lpstr>
      <vt:lpstr>A warm-up example</vt:lpstr>
      <vt:lpstr>Compute x^n mod m </vt:lpstr>
      <vt:lpstr>Compute x^n mod m </vt:lpstr>
      <vt:lpstr>Compute x^n mod m </vt:lpstr>
      <vt:lpstr>Compute x^n mod m </vt:lpstr>
      <vt:lpstr>Efficient Algorithm for F(n)mod m </vt:lpstr>
      <vt:lpstr>Idea 1</vt:lpstr>
      <vt:lpstr>Idea 2</vt:lpstr>
      <vt:lpstr>A clever algorithm for F(n)mod m  </vt:lpstr>
      <vt:lpstr>A clever algorithm for F(n)mod m </vt:lpstr>
      <vt:lpstr>Three algorithms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430</cp:revision>
  <dcterms:created xsi:type="dcterms:W3CDTF">2011-12-03T04:13:03Z</dcterms:created>
  <dcterms:modified xsi:type="dcterms:W3CDTF">2023-08-28T06:03:34Z</dcterms:modified>
</cp:coreProperties>
</file>