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425" r:id="rId2"/>
    <p:sldId id="433" r:id="rId3"/>
    <p:sldId id="427" r:id="rId4"/>
    <p:sldId id="402" r:id="rId5"/>
    <p:sldId id="404" r:id="rId6"/>
    <p:sldId id="435" r:id="rId7"/>
    <p:sldId id="428" r:id="rId8"/>
    <p:sldId id="429" r:id="rId9"/>
    <p:sldId id="399" r:id="rId10"/>
    <p:sldId id="434" r:id="rId11"/>
    <p:sldId id="416" r:id="rId12"/>
    <p:sldId id="408" r:id="rId13"/>
    <p:sldId id="411" r:id="rId14"/>
    <p:sldId id="417" r:id="rId15"/>
    <p:sldId id="418" r:id="rId16"/>
    <p:sldId id="412" r:id="rId17"/>
    <p:sldId id="410" r:id="rId18"/>
    <p:sldId id="413" r:id="rId19"/>
    <p:sldId id="414" r:id="rId20"/>
    <p:sldId id="430" r:id="rId21"/>
    <p:sldId id="423" r:id="rId22"/>
    <p:sldId id="419" r:id="rId23"/>
    <p:sldId id="420" r:id="rId24"/>
    <p:sldId id="43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CEF7A-5E1C-7546-A729-2BFA82B763E0}" v="15" dt="2023-08-04T03:13:05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858B4E8B-270C-194C-A8C7-41389E36E617}"/>
    <pc:docChg chg="delSld modSld">
      <pc:chgData name="Raghunath Tewari" userId="2638bdda-d406-4938-a2a6-e4e967acb772" providerId="ADAL" clId="{858B4E8B-270C-194C-A8C7-41389E36E617}" dt="2021-01-17T15:11:59.025" v="7" actId="20577"/>
      <pc:docMkLst>
        <pc:docMk/>
      </pc:docMkLst>
      <pc:sldChg chg="modSp mod">
        <pc:chgData name="Raghunath Tewari" userId="2638bdda-d406-4938-a2a6-e4e967acb772" providerId="ADAL" clId="{858B4E8B-270C-194C-A8C7-41389E36E617}" dt="2021-01-17T15:10:58.623" v="5" actId="20577"/>
        <pc:sldMkLst>
          <pc:docMk/>
          <pc:sldMk cId="3504205157" sldId="425"/>
        </pc:sldMkLst>
        <pc:spChg chg="mod">
          <ac:chgData name="Raghunath Tewari" userId="2638bdda-d406-4938-a2a6-e4e967acb772" providerId="ADAL" clId="{858B4E8B-270C-194C-A8C7-41389E36E617}" dt="2021-01-17T15:10:58.623" v="5" actId="20577"/>
          <ac:spMkLst>
            <pc:docMk/>
            <pc:sldMk cId="3504205157" sldId="425"/>
            <ac:spMk id="2" creationId="{00000000-0000-0000-0000-000000000000}"/>
          </ac:spMkLst>
        </pc:spChg>
      </pc:sldChg>
      <pc:sldChg chg="del">
        <pc:chgData name="Raghunath Tewari" userId="2638bdda-d406-4938-a2a6-e4e967acb772" providerId="ADAL" clId="{858B4E8B-270C-194C-A8C7-41389E36E617}" dt="2021-01-17T15:11:42.840" v="6" actId="2696"/>
        <pc:sldMkLst>
          <pc:docMk/>
          <pc:sldMk cId="4268533415" sldId="432"/>
        </pc:sldMkLst>
      </pc:sldChg>
      <pc:sldChg chg="modSp modAnim">
        <pc:chgData name="Raghunath Tewari" userId="2638bdda-d406-4938-a2a6-e4e967acb772" providerId="ADAL" clId="{858B4E8B-270C-194C-A8C7-41389E36E617}" dt="2021-01-17T15:11:59.025" v="7" actId="20577"/>
        <pc:sldMkLst>
          <pc:docMk/>
          <pc:sldMk cId="405966586" sldId="433"/>
        </pc:sldMkLst>
        <pc:spChg chg="mod">
          <ac:chgData name="Raghunath Tewari" userId="2638bdda-d406-4938-a2a6-e4e967acb772" providerId="ADAL" clId="{858B4E8B-270C-194C-A8C7-41389E36E617}" dt="2021-01-17T15:11:59.025" v="7" actId="20577"/>
          <ac:spMkLst>
            <pc:docMk/>
            <pc:sldMk cId="405966586" sldId="433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8C1CEF7A-5E1C-7546-A729-2BFA82B763E0}"/>
    <pc:docChg chg="modSld">
      <pc:chgData name="Raghunath Tewari" userId="2638bdda-d406-4938-a2a6-e4e967acb772" providerId="ADAL" clId="{8C1CEF7A-5E1C-7546-A729-2BFA82B763E0}" dt="2023-08-04T03:13:05.397" v="14" actId="166"/>
      <pc:docMkLst>
        <pc:docMk/>
      </pc:docMkLst>
      <pc:sldChg chg="modSp modAnim">
        <pc:chgData name="Raghunath Tewari" userId="2638bdda-d406-4938-a2a6-e4e967acb772" providerId="ADAL" clId="{8C1CEF7A-5E1C-7546-A729-2BFA82B763E0}" dt="2023-08-04T02:31:33.204" v="4" actId="20577"/>
        <pc:sldMkLst>
          <pc:docMk/>
          <pc:sldMk cId="2720355637" sldId="404"/>
        </pc:sldMkLst>
        <pc:spChg chg="mod">
          <ac:chgData name="Raghunath Tewari" userId="2638bdda-d406-4938-a2a6-e4e967acb772" providerId="ADAL" clId="{8C1CEF7A-5E1C-7546-A729-2BFA82B763E0}" dt="2023-08-04T02:31:15.251" v="1" actId="20577"/>
          <ac:spMkLst>
            <pc:docMk/>
            <pc:sldMk cId="2720355637" sldId="404"/>
            <ac:spMk id="3" creationId="{00000000-0000-0000-0000-000000000000}"/>
          </ac:spMkLst>
        </pc:spChg>
        <pc:spChg chg="mod">
          <ac:chgData name="Raghunath Tewari" userId="2638bdda-d406-4938-a2a6-e4e967acb772" providerId="ADAL" clId="{8C1CEF7A-5E1C-7546-A729-2BFA82B763E0}" dt="2023-08-04T02:31:33.204" v="4" actId="20577"/>
          <ac:spMkLst>
            <pc:docMk/>
            <pc:sldMk cId="2720355637" sldId="404"/>
            <ac:spMk id="5" creationId="{00000000-0000-0000-0000-000000000000}"/>
          </ac:spMkLst>
        </pc:spChg>
        <pc:spChg chg="mod">
          <ac:chgData name="Raghunath Tewari" userId="2638bdda-d406-4938-a2a6-e4e967acb772" providerId="ADAL" clId="{8C1CEF7A-5E1C-7546-A729-2BFA82B763E0}" dt="2023-08-04T02:31:05.242" v="0" actId="20577"/>
          <ac:spMkLst>
            <pc:docMk/>
            <pc:sldMk cId="2720355637" sldId="404"/>
            <ac:spMk id="6" creationId="{00000000-0000-0000-0000-000000000000}"/>
          </ac:spMkLst>
        </pc:spChg>
        <pc:spChg chg="mod">
          <ac:chgData name="Raghunath Tewari" userId="2638bdda-d406-4938-a2a6-e4e967acb772" providerId="ADAL" clId="{8C1CEF7A-5E1C-7546-A729-2BFA82B763E0}" dt="2023-08-04T02:31:24.481" v="2" actId="20577"/>
          <ac:spMkLst>
            <pc:docMk/>
            <pc:sldMk cId="2720355637" sldId="404"/>
            <ac:spMk id="22" creationId="{00000000-0000-0000-0000-000000000000}"/>
          </ac:spMkLst>
        </pc:spChg>
      </pc:sldChg>
      <pc:sldChg chg="modSp">
        <pc:chgData name="Raghunath Tewari" userId="2638bdda-d406-4938-a2a6-e4e967acb772" providerId="ADAL" clId="{8C1CEF7A-5E1C-7546-A729-2BFA82B763E0}" dt="2023-08-04T03:13:05.397" v="14" actId="166"/>
        <pc:sldMkLst>
          <pc:docMk/>
          <pc:sldMk cId="1820327445" sldId="411"/>
        </pc:sldMkLst>
        <pc:spChg chg="mod">
          <ac:chgData name="Raghunath Tewari" userId="2638bdda-d406-4938-a2a6-e4e967acb772" providerId="ADAL" clId="{8C1CEF7A-5E1C-7546-A729-2BFA82B763E0}" dt="2023-08-04T03:13:05.397" v="14" actId="166"/>
          <ac:spMkLst>
            <pc:docMk/>
            <pc:sldMk cId="1820327445" sldId="411"/>
            <ac:spMk id="11" creationId="{00000000-0000-0000-0000-000000000000}"/>
          </ac:spMkLst>
        </pc:spChg>
      </pc:sldChg>
      <pc:sldChg chg="modSp modAnim">
        <pc:chgData name="Raghunath Tewari" userId="2638bdda-d406-4938-a2a6-e4e967acb772" providerId="ADAL" clId="{8C1CEF7A-5E1C-7546-A729-2BFA82B763E0}" dt="2023-08-04T02:56:36.746" v="11" actId="20577"/>
        <pc:sldMkLst>
          <pc:docMk/>
          <pc:sldMk cId="1385543162" sldId="413"/>
        </pc:sldMkLst>
        <pc:spChg chg="mod">
          <ac:chgData name="Raghunath Tewari" userId="2638bdda-d406-4938-a2a6-e4e967acb772" providerId="ADAL" clId="{8C1CEF7A-5E1C-7546-A729-2BFA82B763E0}" dt="2023-08-04T02:56:36.746" v="11" actId="20577"/>
          <ac:spMkLst>
            <pc:docMk/>
            <pc:sldMk cId="1385543162" sldId="413"/>
            <ac:spMk id="11" creationId="{00000000-0000-0000-0000-000000000000}"/>
          </ac:spMkLst>
        </pc:spChg>
      </pc:sldChg>
      <pc:sldChg chg="modSp">
        <pc:chgData name="Raghunath Tewari" userId="2638bdda-d406-4938-a2a6-e4e967acb772" providerId="ADAL" clId="{8C1CEF7A-5E1C-7546-A729-2BFA82B763E0}" dt="2023-08-04T03:12:16.219" v="12" actId="166"/>
        <pc:sldMkLst>
          <pc:docMk/>
          <pc:sldMk cId="3767264576" sldId="427"/>
        </pc:sldMkLst>
        <pc:spChg chg="mod">
          <ac:chgData name="Raghunath Tewari" userId="2638bdda-d406-4938-a2a6-e4e967acb772" providerId="ADAL" clId="{8C1CEF7A-5E1C-7546-A729-2BFA82B763E0}" dt="2023-08-04T03:12:16.219" v="12" actId="166"/>
          <ac:spMkLst>
            <pc:docMk/>
            <pc:sldMk cId="3767264576" sldId="427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8/3/23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8/3/23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770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3: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Time complexity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Big</a:t>
            </a:r>
            <a:r>
              <a:rPr lang="en-US" sz="2400" b="1" dirty="0">
                <a:solidFill>
                  <a:schemeClr val="tx2"/>
                </a:solidFill>
              </a:rPr>
              <a:t> “</a:t>
            </a:r>
            <a:r>
              <a:rPr lang="en-US" sz="2400" b="1" dirty="0">
                <a:solidFill>
                  <a:srgbClr val="0070C0"/>
                </a:solidFill>
              </a:rPr>
              <a:t>O</a:t>
            </a:r>
            <a:r>
              <a:rPr lang="en-US" sz="2400" b="1" dirty="0">
                <a:solidFill>
                  <a:schemeClr val="tx2"/>
                </a:solidFill>
              </a:rPr>
              <a:t>” </a:t>
            </a:r>
            <a:r>
              <a:rPr lang="en-US" sz="2400" b="1" dirty="0">
                <a:solidFill>
                  <a:schemeClr val="tx1"/>
                </a:solidFill>
              </a:rPr>
              <a:t>notation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2"/>
                </a:solidFill>
              </a:rPr>
              <a:t>Designing Efficient Algorithm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Maximum sum </a:t>
            </a:r>
            <a:r>
              <a:rPr lang="en-US" sz="2000" b="1" dirty="0" err="1">
                <a:solidFill>
                  <a:srgbClr val="7030A0"/>
                </a:solidFill>
              </a:rPr>
              <a:t>subarray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Problem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Comparing </a:t>
            </a:r>
            <a:r>
              <a:rPr lang="en-US" sz="3600" b="1" dirty="0">
                <a:solidFill>
                  <a:srgbClr val="7030A0"/>
                </a:solidFill>
              </a:rPr>
              <a:t>efficiency</a:t>
            </a:r>
            <a:r>
              <a:rPr lang="en-US" sz="3600" b="1" dirty="0"/>
              <a:t> of two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             Let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dirty="0"/>
                  <a:t>be two algorithms to solve a given problem.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  has time complexity  :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   has time complexity  :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50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/>
                  <a:t> Which one would you prefer based on the </a:t>
                </a:r>
                <a:r>
                  <a:rPr lang="en-US" sz="2000" b="1" u="sng" dirty="0"/>
                  <a:t>efficiency</a:t>
                </a:r>
                <a:r>
                  <a:rPr lang="en-US" sz="2000" dirty="0"/>
                  <a:t> criteria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Answer 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/>
                  <a:t>is more efficient than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B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&lt; 25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B </a:t>
                </a:r>
                <a:r>
                  <a:rPr lang="en-US" sz="2000" dirty="0"/>
                  <a:t>is more efficient than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&gt; 25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334000" y="4264152"/>
            <a:ext cx="3657600" cy="1527048"/>
          </a:xfrm>
          <a:prstGeom prst="cloudCallout">
            <a:avLst>
              <a:gd name="adj1" fmla="val -40955"/>
              <a:gd name="adj2" fmla="val 8805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Time complexity is </a:t>
            </a:r>
            <a:r>
              <a:rPr lang="en-US" b="1" dirty="0">
                <a:solidFill>
                  <a:srgbClr val="C00000"/>
                </a:solidFill>
              </a:rPr>
              <a:t>really</a:t>
            </a:r>
            <a:r>
              <a:rPr lang="en-US" dirty="0">
                <a:solidFill>
                  <a:srgbClr val="C00000"/>
                </a:solidFill>
              </a:rPr>
              <a:t> an issue only when the input is of </a:t>
            </a:r>
            <a:r>
              <a:rPr lang="en-US" u="sng" dirty="0">
                <a:solidFill>
                  <a:srgbClr val="C00000"/>
                </a:solidFill>
              </a:rPr>
              <a:t>large size</a:t>
            </a:r>
          </a:p>
        </p:txBody>
      </p:sp>
    </p:spTree>
    <p:extLst>
      <p:ext uri="{BB962C8B-B14F-4D97-AF65-F5344CB8AC3E}">
        <p14:creationId xmlns:p14="http://schemas.microsoft.com/office/powerpoint/2010/main" val="145424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Rule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400" dirty="0"/>
              <a:t>Compare the </a:t>
            </a:r>
            <a:r>
              <a:rPr lang="en-US" sz="2400" b="1" dirty="0">
                <a:solidFill>
                  <a:srgbClr val="0070C0"/>
                </a:solidFill>
              </a:rPr>
              <a:t>time complexities </a:t>
            </a:r>
            <a:r>
              <a:rPr lang="en-US" sz="2400" dirty="0"/>
              <a:t>of  two algorithms for </a:t>
            </a:r>
          </a:p>
          <a:p>
            <a:pPr marL="0" indent="0" algn="ctr">
              <a:buNone/>
            </a:pPr>
            <a:r>
              <a:rPr lang="en-US" sz="2400" b="1" u="sng" dirty="0"/>
              <a:t>asymptotically large value</a:t>
            </a:r>
            <a:r>
              <a:rPr lang="en-US" sz="2400" dirty="0"/>
              <a:t> of input size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Comparing </a:t>
            </a:r>
            <a:r>
              <a:rPr lang="en-US" sz="3600" b="1" dirty="0">
                <a:solidFill>
                  <a:srgbClr val="7030A0"/>
                </a:solidFill>
              </a:rPr>
              <a:t>efficiency</a:t>
            </a:r>
            <a:r>
              <a:rPr lang="en-US" sz="3600" b="1" dirty="0"/>
              <a:t> of two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 with time complexity 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50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+   125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                             is certainly more efficient than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 with time complexity  :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125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judgment question for you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has time complexity 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1250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Researchers have designed two new algorithms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has time complexity 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10</a:t>
                </a:r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has time complexity 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+ 2000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86000" y="3581400"/>
            <a:ext cx="4038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of </a:t>
            </a:r>
            <a:r>
              <a:rPr lang="en-US" b="1" dirty="0">
                <a:solidFill>
                  <a:srgbClr val="C00000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rgbClr val="C00000"/>
                </a:solidFill>
              </a:rPr>
              <a:t>C </a:t>
            </a:r>
            <a:r>
              <a:rPr lang="en-US" dirty="0">
                <a:solidFill>
                  <a:schemeClr val="tx1"/>
                </a:solidFill>
              </a:rPr>
              <a:t>is an improvement  over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in the </a:t>
            </a:r>
            <a:r>
              <a:rPr lang="en-US" b="1" dirty="0">
                <a:solidFill>
                  <a:schemeClr val="tx1"/>
                </a:solidFill>
              </a:rPr>
              <a:t>true sense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4800600"/>
                <a:ext cx="2274854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𝐟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=  1/5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0600"/>
                <a:ext cx="2274854" cy="781368"/>
              </a:xfrm>
              <a:prstGeom prst="rect">
                <a:avLst/>
              </a:prstGeom>
              <a:blipFill rotWithShape="1">
                <a:blip r:embed="rId3"/>
                <a:stretch>
                  <a:fillRect l="-2413" r="-5630" b="-23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4146" y="4857432"/>
                <a:ext cx="1793953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𝐡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𝐟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=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146" y="4857432"/>
                <a:ext cx="1793953" cy="781368"/>
              </a:xfrm>
              <a:prstGeom prst="rect">
                <a:avLst/>
              </a:prstGeom>
              <a:blipFill rotWithShape="1">
                <a:blip r:embed="rId4"/>
                <a:stretch>
                  <a:fillRect l="-2712" r="-7797"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501068" y="49530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?</a:t>
            </a:r>
          </a:p>
        </p:txBody>
      </p:sp>
      <p:sp>
        <p:nvSpPr>
          <p:cNvPr id="12" name="Down Ribbon 11"/>
          <p:cNvSpPr/>
          <p:nvPr/>
        </p:nvSpPr>
        <p:spPr>
          <a:xfrm>
            <a:off x="2133600" y="5715000"/>
            <a:ext cx="4038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 </a:t>
            </a:r>
            <a:r>
              <a:rPr lang="en-US" dirty="0">
                <a:solidFill>
                  <a:schemeClr val="tx1"/>
                </a:solidFill>
              </a:rPr>
              <a:t>is an improvement  over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in the true sense.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3200" y="4953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203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/>
      <p:bldP spid="8" grpId="0"/>
      <p:bldP spid="10" grpId="0"/>
      <p:bldP spid="10" grpId="1"/>
      <p:bldP spid="12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Rule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400" dirty="0"/>
              <a:t>An algorithm </a:t>
            </a:r>
            <a:r>
              <a:rPr lang="en-US" sz="2400" b="1" dirty="0"/>
              <a:t>X</a:t>
            </a:r>
            <a:r>
              <a:rPr lang="en-US" sz="2400" dirty="0"/>
              <a:t> is superior to another algorithm </a:t>
            </a:r>
            <a:r>
              <a:rPr lang="en-US" sz="2400" b="1" dirty="0"/>
              <a:t>Y</a:t>
            </a:r>
            <a:r>
              <a:rPr lang="en-US" sz="2400" dirty="0"/>
              <a:t> if</a:t>
            </a:r>
          </a:p>
          <a:p>
            <a:pPr marL="0" indent="0" algn="ctr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ratio</a:t>
            </a:r>
            <a:r>
              <a:rPr lang="en-US" sz="2400" dirty="0"/>
              <a:t> of time complexity of </a:t>
            </a:r>
            <a:r>
              <a:rPr lang="en-US" sz="2400" b="1" dirty="0"/>
              <a:t>X</a:t>
            </a:r>
            <a:r>
              <a:rPr lang="en-US" sz="2400" dirty="0"/>
              <a:t> and time complexity of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</a:rPr>
              <a:t>approaches 0</a:t>
            </a:r>
            <a:r>
              <a:rPr lang="en-US" sz="2400" dirty="0"/>
              <a:t> for </a:t>
            </a:r>
            <a:r>
              <a:rPr lang="en-US" sz="2400" u="sng" dirty="0"/>
              <a:t>asymptotically large input size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Some </a:t>
            </a:r>
            <a:r>
              <a:rPr lang="en-US" sz="3600" b="1" dirty="0">
                <a:solidFill>
                  <a:srgbClr val="7030A0"/>
                </a:solidFill>
              </a:rPr>
              <a:t>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has time complexity 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5 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1250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Researchers have designed two new algorithms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has time complexity 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10</a:t>
                </a:r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has time complexity 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+ 2000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</a:t>
                </a:r>
                <a:r>
                  <a:rPr lang="en-US" sz="2000" dirty="0"/>
                  <a:t>multiplicative or additive </a:t>
                </a:r>
                <a:r>
                  <a:rPr lang="en-US" sz="2000" b="1" dirty="0"/>
                  <a:t>Constants</a:t>
                </a:r>
                <a:r>
                  <a:rPr lang="en-US" sz="2000" dirty="0"/>
                  <a:t> do </a:t>
                </a:r>
                <a:r>
                  <a:rPr lang="en-US" sz="2000" b="1" dirty="0"/>
                  <a:t>not</a:t>
                </a:r>
                <a:r>
                  <a:rPr lang="en-US" sz="2000" dirty="0"/>
                  <a:t> play any role</a:t>
                </a:r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2: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The highest order term </a:t>
                </a:r>
                <a:r>
                  <a:rPr lang="en-US" sz="2000" dirty="0"/>
                  <a:t>governs the time complexity asymptotically.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73651" y="1600200"/>
            <a:ext cx="3810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953000" y="2667000"/>
            <a:ext cx="3810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334000" y="3048000"/>
            <a:ext cx="5334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270850" y="3733800"/>
            <a:ext cx="38251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C00000"/>
                </a:solidFill>
              </a:rPr>
              <a:t>C </a:t>
            </a:r>
            <a:r>
              <a:rPr lang="en-US" dirty="0"/>
              <a:t>is</a:t>
            </a:r>
            <a:r>
              <a:rPr lang="en-US" b="1" dirty="0"/>
              <a:t> the most efficient </a:t>
            </a:r>
            <a:r>
              <a:rPr lang="en-US" dirty="0"/>
              <a:t>of 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6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35887" cy="16002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Order</a:t>
            </a:r>
            <a:r>
              <a:rPr lang="en-US" dirty="0"/>
              <a:t> Notations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47800" y="41910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mathematical </a:t>
            </a:r>
            <a:r>
              <a:rPr lang="en-US" sz="2400" b="1" dirty="0"/>
              <a:t>way</a:t>
            </a:r>
            <a:endParaRPr lang="en-IN" sz="2400" b="1" dirty="0"/>
          </a:p>
          <a:p>
            <a:pPr algn="ctr"/>
            <a:r>
              <a:rPr lang="en-US" sz="2400" dirty="0"/>
              <a:t>to capture the </a:t>
            </a:r>
            <a:r>
              <a:rPr lang="en-US" sz="2400" b="1" dirty="0">
                <a:solidFill>
                  <a:srgbClr val="7030A0"/>
                </a:solidFill>
              </a:rPr>
              <a:t>intuitions</a:t>
            </a:r>
            <a:r>
              <a:rPr lang="en-US" sz="2400" dirty="0"/>
              <a:t> developed till now</a:t>
            </a:r>
            <a:r>
              <a:rPr lang="en-IN" sz="2400" dirty="0"/>
              <a:t>.</a:t>
            </a:r>
          </a:p>
          <a:p>
            <a:pPr algn="ctr"/>
            <a:r>
              <a:rPr lang="en-IN" sz="2400" dirty="0"/>
              <a:t>(reflect upon it yourself)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731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</a:rPr>
              <a:t>Order</a:t>
            </a:r>
            <a:r>
              <a:rPr lang="en-US" sz="4000" b="1" dirty="0">
                <a:solidFill>
                  <a:srgbClr val="7030A0"/>
                </a:solidFill>
              </a:rPr>
              <a:t>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Definition:  </a:t>
                </a:r>
                <a:r>
                  <a:rPr lang="en-US" sz="2000" dirty="0"/>
                  <a:t>Let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be any two increasing functions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is said to be </a:t>
                </a:r>
                <a:r>
                  <a:rPr lang="en-US" sz="2000" u="sng" dirty="0"/>
                  <a:t>of the order of</a:t>
                </a:r>
                <a:r>
                  <a:rPr lang="en-US" sz="2000" dirty="0"/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exist constants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≤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  for all </a:t>
                </a:r>
                <a:r>
                  <a:rPr lang="en-US" sz="2000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4830763"/>
              </a:xfrm>
              <a:blipFill rotWithShape="1">
                <a:blip r:embed="rId2"/>
                <a:stretch>
                  <a:fillRect l="-1081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14600" y="2971800"/>
            <a:ext cx="3417849" cy="2743200"/>
            <a:chOff x="2514600" y="2971800"/>
            <a:chExt cx="3417849" cy="2743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14600" y="2971800"/>
              <a:ext cx="0" cy="274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14600" y="5715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3640874" y="3371386"/>
              <a:ext cx="2291575" cy="1505414"/>
            </a:xfrm>
            <a:custGeom>
              <a:avLst/>
              <a:gdLst>
                <a:gd name="connsiteX0" fmla="*/ 0 w 2531327"/>
                <a:gd name="connsiteY0" fmla="*/ 1405053 h 1405053"/>
                <a:gd name="connsiteX1" fmla="*/ 390293 w 2531327"/>
                <a:gd name="connsiteY1" fmla="*/ 1215483 h 1405053"/>
                <a:gd name="connsiteX2" fmla="*/ 1126273 w 2531327"/>
                <a:gd name="connsiteY2" fmla="*/ 936702 h 1405053"/>
                <a:gd name="connsiteX3" fmla="*/ 2118732 w 2531327"/>
                <a:gd name="connsiteY3" fmla="*/ 457200 h 1405053"/>
                <a:gd name="connsiteX4" fmla="*/ 2442117 w 2531327"/>
                <a:gd name="connsiteY4" fmla="*/ 144965 h 1405053"/>
                <a:gd name="connsiteX5" fmla="*/ 2531327 w 2531327"/>
                <a:gd name="connsiteY5" fmla="*/ 0 h 1405053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118732 w 2740731"/>
                <a:gd name="connsiteY3" fmla="*/ 55756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094097 w 2740731"/>
                <a:gd name="connsiteY3" fmla="*/ 46835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0731" h="1505414">
                  <a:moveTo>
                    <a:pt x="0" y="1505414"/>
                  </a:moveTo>
                  <a:cubicBezTo>
                    <a:pt x="101290" y="1449658"/>
                    <a:pt x="202581" y="1393902"/>
                    <a:pt x="390293" y="1315844"/>
                  </a:cubicBezTo>
                  <a:cubicBezTo>
                    <a:pt x="578005" y="1237786"/>
                    <a:pt x="842306" y="1178312"/>
                    <a:pt x="1126273" y="1037063"/>
                  </a:cubicBezTo>
                  <a:cubicBezTo>
                    <a:pt x="1410240" y="895814"/>
                    <a:pt x="1874790" y="600307"/>
                    <a:pt x="2094097" y="468351"/>
                  </a:cubicBezTo>
                  <a:cubicBezTo>
                    <a:pt x="2313404" y="336395"/>
                    <a:pt x="2334345" y="323384"/>
                    <a:pt x="2442117" y="245326"/>
                  </a:cubicBezTo>
                  <a:cubicBezTo>
                    <a:pt x="2549889" y="167268"/>
                    <a:pt x="2730509" y="34382"/>
                    <a:pt x="2740731" y="0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635298" y="2999678"/>
              <a:ext cx="0" cy="271532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800600" y="4126468"/>
                  <a:ext cx="53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126468"/>
                  <a:ext cx="53649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227" t="-8197" r="-1931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3635298" y="2999678"/>
            <a:ext cx="2297151" cy="1661532"/>
            <a:chOff x="3635298" y="2999678"/>
            <a:chExt cx="2297151" cy="1661532"/>
          </a:xfrm>
        </p:grpSpPr>
        <p:sp>
          <p:nvSpPr>
            <p:cNvPr id="15" name="Freeform 14"/>
            <p:cNvSpPr/>
            <p:nvPr/>
          </p:nvSpPr>
          <p:spPr>
            <a:xfrm>
              <a:off x="3635298" y="2999678"/>
              <a:ext cx="2297151" cy="1661532"/>
            </a:xfrm>
            <a:custGeom>
              <a:avLst/>
              <a:gdLst>
                <a:gd name="connsiteX0" fmla="*/ 0 w 2297151"/>
                <a:gd name="connsiteY0" fmla="*/ 1661532 h 1661532"/>
                <a:gd name="connsiteX1" fmla="*/ 278780 w 2297151"/>
                <a:gd name="connsiteY1" fmla="*/ 1260088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1115122 w 2297151"/>
                <a:gd name="connsiteY2" fmla="*/ 869796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151" h="1661532">
                  <a:moveTo>
                    <a:pt x="0" y="1661532"/>
                  </a:moveTo>
                  <a:cubicBezTo>
                    <a:pt x="90139" y="1520283"/>
                    <a:pt x="148682" y="1447801"/>
                    <a:pt x="334536" y="1315845"/>
                  </a:cubicBezTo>
                  <a:cubicBezTo>
                    <a:pt x="520390" y="1183889"/>
                    <a:pt x="866078" y="1003611"/>
                    <a:pt x="1115122" y="869796"/>
                  </a:cubicBezTo>
                  <a:cubicBezTo>
                    <a:pt x="1364166" y="735981"/>
                    <a:pt x="1631795" y="657922"/>
                    <a:pt x="1828800" y="512956"/>
                  </a:cubicBezTo>
                  <a:cubicBezTo>
                    <a:pt x="2025805" y="367990"/>
                    <a:pt x="2205153" y="177490"/>
                    <a:pt x="229715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648200" y="3364468"/>
                  <a:ext cx="7753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c </a:t>
                  </a:r>
                  <a:r>
                    <a:rPr lang="en-US" b="1" dirty="0"/>
                    <a:t>g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364468"/>
                  <a:ext cx="77534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7" t="-8197" r="-1259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2209800" y="57912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u="sng" dirty="0">
                    <a:solidFill>
                      <a:schemeClr val="tx1"/>
                    </a:solidFill>
                  </a:rPr>
                  <a:t>of the order of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 we write </a:t>
                </a:r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))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6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Order</a:t>
            </a:r>
            <a:r>
              <a:rPr lang="en-US" sz="3600" b="1" dirty="0">
                <a:solidFill>
                  <a:srgbClr val="7030A0"/>
                </a:solidFill>
              </a:rPr>
              <a:t> notation :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/>
              <a:t>Examples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20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             =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+60</m:t>
                    </m:r>
                  </m:oMath>
                </a14:m>
                <a:r>
                  <a:rPr lang="en-US" sz="2400" dirty="0"/>
                  <a:t>    =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70C0"/>
                        </a:solidFill>
                      </a:rPr>
                      <m:t>100 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+60</m:t>
                    </m:r>
                    <m:r>
                      <m:rPr>
                        <m:nor/>
                      </m:rPr>
                      <a:rPr lang="en-US" sz="2400" dirty="0"/>
                      <m:t>    =  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C00000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.5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2000</a:t>
                </a:r>
                <a:r>
                  <a:rPr lang="en-US" sz="2400" dirty="0"/>
                  <a:t>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Simple observations: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400" dirty="0"/>
                  <a:t> 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)), then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				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If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)), then </a:t>
                </a:r>
                <a:r>
                  <a:rPr lang="en-US" sz="2000" b="1" dirty="0"/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0070C0"/>
                    </a:solidFill>
                  </a:rPr>
                  <a:t>+</a:t>
                </a:r>
                <a:r>
                  <a:rPr lang="en-US" sz="2000" b="1" dirty="0"/>
                  <a:t> 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</a:p>
              <a:p>
                <a:pPr marL="0" indent="0">
                  <a:buNone/>
                </a:pPr>
                <a:r>
                  <a:rPr lang="en-US" sz="2000" dirty="0"/>
                  <a:t>These observations can be helpful for simplifying time complexity.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 b="-22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77000" y="5024735"/>
                <a:ext cx="961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024735"/>
                <a:ext cx="96167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006" t="-7576" r="-133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77000" y="495300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5955268"/>
            <a:ext cx="39573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Prove these observation as </a:t>
            </a:r>
            <a:r>
              <a:rPr lang="en-US" b="1" dirty="0" err="1">
                <a:solidFill>
                  <a:srgbClr val="006C31"/>
                </a:solidFill>
              </a:rPr>
              <a:t>Homeworks</a:t>
            </a:r>
            <a:endParaRPr lang="en-IN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27590" y="1676400"/>
                <a:ext cx="152561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20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90" y="1676400"/>
                <a:ext cx="152561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55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7590" y="2133600"/>
                <a:ext cx="164262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160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90" y="2133600"/>
                <a:ext cx="16426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516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27590" y="2590800"/>
                <a:ext cx="164262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160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90" y="2590800"/>
                <a:ext cx="164262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516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Down Ribbon 10"/>
              <p:cNvSpPr/>
              <p:nvPr/>
            </p:nvSpPr>
            <p:spPr>
              <a:xfrm>
                <a:off x="4283440" y="2895600"/>
                <a:ext cx="4860561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While analyzing time complexity of an algorithm </a:t>
                </a:r>
                <a:r>
                  <a:rPr lang="en-US" sz="1400" u="sng" dirty="0">
                    <a:solidFill>
                      <a:schemeClr val="tx1"/>
                    </a:solidFill>
                  </a:rPr>
                  <a:t>accurately</a:t>
                </a:r>
                <a:r>
                  <a:rPr lang="en-US" sz="1400" dirty="0">
                    <a:solidFill>
                      <a:schemeClr val="tx1"/>
                    </a:solidFill>
                  </a:rPr>
                  <a:t>, our aim should be to choose the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g</a:t>
                </a:r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) which is NOT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loose</a:t>
                </a:r>
                <a:r>
                  <a:rPr 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Later in the course, we shall refine &amp; extend this notion suitably.</a:t>
                </a:r>
              </a:p>
            </p:txBody>
          </p:sp>
        </mc:Choice>
        <mc:Fallback>
          <p:sp>
            <p:nvSpPr>
              <p:cNvPr id="11" name="Down Ribb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440" y="2895600"/>
                <a:ext cx="4860561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381000" y="2318266"/>
            <a:ext cx="3505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17795" y="21336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Loose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04800" y="3168134"/>
            <a:ext cx="3505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41595" y="298346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Loose</a:t>
            </a:r>
          </a:p>
        </p:txBody>
      </p:sp>
    </p:spTree>
    <p:extLst>
      <p:ext uri="{BB962C8B-B14F-4D97-AF65-F5344CB8AC3E}">
        <p14:creationId xmlns:p14="http://schemas.microsoft.com/office/powerpoint/2010/main" val="13855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  <p:bldP spid="8" grpId="0"/>
      <p:bldP spid="8" grpId="1"/>
      <p:bldP spid="5" grpId="0" animBg="1"/>
      <p:bldP spid="6" grpId="0" animBg="1"/>
      <p:bldP spid="9" grpId="0" animBg="1"/>
      <p:bldP spid="10" grpId="0" animBg="1"/>
      <p:bldP spid="11" grpId="0" animBg="1"/>
      <p:bldP spid="11" grpId="1" animBg="1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neat description of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has time complexity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10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Hence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has time complexity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+ 2000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Hence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r>
                  <a:rPr lang="en-US" sz="2000" dirty="0"/>
                  <a:t>Algorithm for multiplying two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matrices has time complexity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+ 1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6C31"/>
                    </a:solidFill>
                  </a:rPr>
                  <a:t>Homeworks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:</a:t>
                </a:r>
              </a:p>
              <a:p>
                <a:r>
                  <a:rPr lang="en-US" sz="1800" b="1" dirty="0"/>
                  <a:t>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/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. Is </a:t>
                </a:r>
                <a:r>
                  <a:rPr lang="en-US" sz="1800" b="1" dirty="0"/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/>
                  <a:t>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)) ? Give proof. </a:t>
                </a:r>
              </a:p>
              <a:p>
                <a:r>
                  <a:rPr lang="en-US" sz="1800" dirty="0"/>
                  <a:t>What is the time complexity of </a:t>
                </a:r>
                <a:r>
                  <a:rPr lang="en-US" sz="1800" b="1" dirty="0"/>
                  <a:t>selection sort </a:t>
                </a:r>
                <a:r>
                  <a:rPr lang="en-US" sz="1800" dirty="0"/>
                  <a:t>on an array storing n elements ?</a:t>
                </a:r>
              </a:p>
              <a:p>
                <a:r>
                  <a:rPr lang="en-US" sz="1800" dirty="0"/>
                  <a:t>What is the time complexity of </a:t>
                </a:r>
                <a:r>
                  <a:rPr lang="en-US" sz="1800" b="1" dirty="0"/>
                  <a:t>Binary search </a:t>
                </a:r>
                <a:r>
                  <a:rPr lang="en-US" sz="1800" dirty="0"/>
                  <a:t>in a sorted array of n elements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1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3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Three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Which algorithm turned out to be the best ?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968797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4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 for  </a:t>
                          </a:r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</a:rPr>
                            <a:t>F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mod</a:t>
                          </a:r>
                          <a:r>
                            <a:rPr lang="en-US" sz="18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No. Instructions in RAM model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986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RFib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−2)/2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IterFib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Clever_Algo_Fib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0070C0"/>
                              </a:solidFill>
                            </a:rPr>
                            <a:t>        35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/>
                            <a:t> </a:t>
                          </a:r>
                          <a:r>
                            <a:rPr lang="en-US" sz="1800" dirty="0"/>
                            <a:t>+ </a:t>
                          </a:r>
                          <a:r>
                            <a:rPr lang="en-US" sz="1800" dirty="0">
                              <a:solidFill>
                                <a:srgbClr val="0070C0"/>
                              </a:solidFill>
                            </a:rPr>
                            <a:t>11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968797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882" r="-99805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</a:t>
                          </a:r>
                          <a:r>
                            <a:rPr lang="en-US" dirty="0" smtClean="0"/>
                            <a:t>Instructions in RAM model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3448" r="-99805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103448" b="-196552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5814" r="-99805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205814" b="-98837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9412" r="-99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95" t="-3094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ight Arrow 9"/>
          <p:cNvSpPr/>
          <p:nvPr/>
        </p:nvSpPr>
        <p:spPr>
          <a:xfrm>
            <a:off x="348996" y="3200400"/>
            <a:ext cx="1175004" cy="457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334000" y="3810000"/>
            <a:ext cx="1776512" cy="36933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experimentally ?</a:t>
            </a:r>
          </a:p>
        </p:txBody>
      </p:sp>
    </p:spTree>
    <p:extLst>
      <p:ext uri="{BB962C8B-B14F-4D97-AF65-F5344CB8AC3E}">
        <p14:creationId xmlns:p14="http://schemas.microsoft.com/office/powerpoint/2010/main" val="4059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0575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How to Design Efficient Algorithm ?</a:t>
            </a:r>
            <a:endParaRPr lang="en-IN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(This sentence captures precisely the goal of theoretical computer science)</a:t>
            </a:r>
            <a:endParaRPr lang="en-IN" sz="1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Designing an efficient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Facts</a:t>
            </a:r>
            <a:r>
              <a:rPr lang="en-US" sz="2400" b="1" dirty="0"/>
              <a:t> from the world of algorithms: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No formula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for designing efficient algorithms.</a:t>
            </a:r>
          </a:p>
          <a:p>
            <a:pPr marL="514350" indent="-514350">
              <a:buAutoNum type="arabicPeriod"/>
            </a:pPr>
            <a:r>
              <a:rPr lang="en-US" sz="2000" dirty="0"/>
              <a:t>Every new problem demands a </a:t>
            </a:r>
            <a:r>
              <a:rPr lang="en-US" sz="2000" b="1" dirty="0">
                <a:solidFill>
                  <a:srgbClr val="7030A0"/>
                </a:solidFill>
              </a:rPr>
              <a:t>fresh</a:t>
            </a:r>
            <a:r>
              <a:rPr lang="en-US" sz="2000" dirty="0"/>
              <a:t> approach.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Designing an efficient algorithm or data structure requires</a:t>
            </a:r>
          </a:p>
          <a:p>
            <a:pPr marL="914400" lvl="1" indent="-514350">
              <a:buAutoNum type="arabicPeriod"/>
            </a:pPr>
            <a:r>
              <a:rPr lang="en-US" sz="1800" dirty="0"/>
              <a:t>Ability to make </a:t>
            </a:r>
            <a:r>
              <a:rPr lang="en-US" sz="1800" b="1" dirty="0">
                <a:solidFill>
                  <a:srgbClr val="00B050"/>
                </a:solidFill>
              </a:rPr>
              <a:t>key observations</a:t>
            </a:r>
            <a:r>
              <a:rPr lang="en-US" sz="1800" dirty="0"/>
              <a:t>. </a:t>
            </a:r>
          </a:p>
          <a:p>
            <a:pPr marL="914400" lvl="1" indent="-514350">
              <a:buAutoNum type="arabicPeriod"/>
            </a:pPr>
            <a:r>
              <a:rPr lang="en-US" sz="1800" dirty="0"/>
              <a:t>Ability to ask </a:t>
            </a:r>
            <a:r>
              <a:rPr lang="en-US" sz="1800" b="1" dirty="0">
                <a:solidFill>
                  <a:srgbClr val="00B050"/>
                </a:solidFill>
              </a:rPr>
              <a:t>right kind of questions</a:t>
            </a:r>
            <a:r>
              <a:rPr lang="en-US" sz="1800" dirty="0"/>
              <a:t>.</a:t>
            </a:r>
          </a:p>
          <a:p>
            <a:pPr marL="914400" lvl="1" indent="-514350">
              <a:buAutoNum type="arabicPeriod"/>
            </a:pPr>
            <a:r>
              <a:rPr lang="en-US" sz="1800" dirty="0"/>
              <a:t>A </a:t>
            </a:r>
            <a:r>
              <a:rPr lang="en-US" sz="1800" b="1" dirty="0">
                <a:solidFill>
                  <a:srgbClr val="00B050"/>
                </a:solidFill>
              </a:rPr>
              <a:t>positive attitude </a:t>
            </a:r>
            <a:r>
              <a:rPr lang="en-US" sz="1800" dirty="0"/>
              <a:t>and …</a:t>
            </a:r>
          </a:p>
          <a:p>
            <a:pPr marL="914400" lvl="1" indent="-514350">
              <a:buAutoNum type="arabicPeriod"/>
            </a:pPr>
            <a:r>
              <a:rPr lang="en-US" sz="1800" dirty="0"/>
              <a:t>a lot of </a:t>
            </a:r>
            <a:r>
              <a:rPr lang="en-US" sz="1800" b="1" dirty="0">
                <a:solidFill>
                  <a:srgbClr val="7030A0"/>
                </a:solidFill>
              </a:rPr>
              <a:t>perseverance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981200" y="5486400"/>
            <a:ext cx="5562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demonstrate the above facts during this course many times.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Given an array </a:t>
            </a:r>
            <a:r>
              <a:rPr lang="en-US" sz="2000" b="1" dirty="0"/>
              <a:t>A</a:t>
            </a:r>
            <a:r>
              <a:rPr lang="en-US" sz="2000" dirty="0"/>
              <a:t> storing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numbers, </a:t>
            </a:r>
          </a:p>
          <a:p>
            <a:pPr marL="0" indent="0">
              <a:buNone/>
            </a:pPr>
            <a:r>
              <a:rPr lang="en-US" sz="2000" dirty="0"/>
              <a:t>find its </a:t>
            </a:r>
            <a:r>
              <a:rPr lang="en-US" sz="2000" b="1" dirty="0" err="1"/>
              <a:t>subarray</a:t>
            </a:r>
            <a:r>
              <a:rPr lang="en-US" sz="2000" dirty="0"/>
              <a:t> the sum of whose elements is maximum.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3581400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  -5   3   8   2    -4   9   -6   3   -2  -8   3   -5   1    7   -9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22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94314" y="43550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-2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43199" y="4114800"/>
            <a:ext cx="1539433" cy="597932"/>
            <a:chOff x="2743199" y="4114800"/>
            <a:chExt cx="1539433" cy="597932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66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18</a:t>
              </a:r>
            </a:p>
          </p:txBody>
        </p:sp>
      </p:grpSp>
      <p:sp>
        <p:nvSpPr>
          <p:cNvPr id="37" name="Right Brace 36"/>
          <p:cNvSpPr/>
          <p:nvPr/>
        </p:nvSpPr>
        <p:spPr>
          <a:xfrm rot="16200000">
            <a:off x="4435034" y="2819400"/>
            <a:ext cx="304802" cy="121919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16200000">
            <a:off x="6426930" y="3265907"/>
            <a:ext cx="304798" cy="32618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Right Brace 38"/>
          <p:cNvSpPr/>
          <p:nvPr/>
        </p:nvSpPr>
        <p:spPr>
          <a:xfrm rot="5400000">
            <a:off x="5806632" y="3505201"/>
            <a:ext cx="304802" cy="1524000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  <p:bldP spid="30" grpId="0"/>
      <p:bldP spid="31" grpId="0"/>
      <p:bldP spid="37" grpId="0" animBg="1"/>
      <p:bldP spid="38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br>
              <a:rPr lang="en-US" sz="3600" b="1" dirty="0"/>
            </a:br>
            <a:r>
              <a:rPr lang="en-US" sz="3600" b="1" dirty="0"/>
              <a:t>A trivial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/>
              <a:t>A_trivial_algo</a:t>
            </a:r>
            <a:r>
              <a:rPr lang="en-US" sz="2400" b="1" dirty="0"/>
              <a:t>(A)</a:t>
            </a:r>
          </a:p>
          <a:p>
            <a:pPr marL="0" indent="0">
              <a:buNone/>
            </a:pPr>
            <a:r>
              <a:rPr lang="en-US" sz="1800" dirty="0"/>
              <a:t>{</a:t>
            </a:r>
            <a:r>
              <a:rPr lang="en-US" sz="1800" b="1" dirty="0">
                <a:solidFill>
                  <a:srgbClr val="0070C0"/>
                </a:solidFill>
              </a:rPr>
              <a:t> max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b="1" dirty="0">
                <a:sym typeface="Wingdings" pitchFamily="2" charset="2"/>
              </a:rPr>
              <a:t>A</a:t>
            </a:r>
            <a:r>
              <a:rPr lang="en-US" sz="1800" dirty="0">
                <a:sym typeface="Wingdings" pitchFamily="2" charset="2"/>
              </a:rPr>
              <a:t>[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800" dirty="0">
                <a:sym typeface="Wingdings" pitchFamily="2" charset="2"/>
              </a:rPr>
              <a:t>];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For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i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0070C0"/>
                </a:solidFill>
              </a:rPr>
              <a:t>0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j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0070C0"/>
                </a:solidFill>
              </a:rPr>
              <a:t>i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              {     </a:t>
            </a:r>
            <a:r>
              <a:rPr lang="en-US" sz="1800" b="1" dirty="0">
                <a:solidFill>
                  <a:srgbClr val="0070C0"/>
                </a:solidFill>
              </a:rPr>
              <a:t>temp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b="1" dirty="0" err="1"/>
              <a:t>compute_sum</a:t>
            </a:r>
            <a:r>
              <a:rPr lang="en-US" sz="1800" dirty="0"/>
              <a:t>(</a:t>
            </a:r>
            <a:r>
              <a:rPr lang="en-US" sz="1800" dirty="0" err="1"/>
              <a:t>A,</a:t>
            </a:r>
            <a:r>
              <a:rPr lang="en-US" sz="1800" dirty="0" err="1">
                <a:solidFill>
                  <a:srgbClr val="0070C0"/>
                </a:solidFill>
              </a:rPr>
              <a:t>i,j</a:t>
            </a:r>
            <a:r>
              <a:rPr lang="en-US" sz="1800" dirty="0"/>
              <a:t>);  </a:t>
            </a:r>
          </a:p>
          <a:p>
            <a:pPr marL="0" indent="0">
              <a:buNone/>
            </a:pPr>
            <a:r>
              <a:rPr lang="en-US" sz="2400" dirty="0"/>
              <a:t>                 </a:t>
            </a:r>
            <a:r>
              <a:rPr lang="en-US" sz="1800" b="1" dirty="0"/>
              <a:t>if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max</a:t>
            </a:r>
            <a:r>
              <a:rPr lang="en-US" sz="1800" dirty="0"/>
              <a:t>&lt; </a:t>
            </a:r>
            <a:r>
              <a:rPr lang="en-US" sz="1800" b="1" dirty="0">
                <a:solidFill>
                  <a:srgbClr val="0070C0"/>
                </a:solidFill>
              </a:rPr>
              <a:t>temp</a:t>
            </a:r>
            <a:r>
              <a:rPr lang="en-US" sz="1800" dirty="0"/>
              <a:t>  </a:t>
            </a:r>
            <a:r>
              <a:rPr lang="en-US" sz="1800" b="1" dirty="0"/>
              <a:t>then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max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b="1" dirty="0">
                <a:sym typeface="Wingdings" pitchFamily="2" charset="2"/>
              </a:rPr>
              <a:t>temp</a:t>
            </a:r>
            <a:r>
              <a:rPr lang="en-US" sz="18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return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max</a:t>
            </a:r>
            <a:r>
              <a:rPr lang="en-US" sz="18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err="1"/>
              <a:t>compute_sum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0070C0"/>
                </a:solidFill>
              </a:rPr>
              <a:t>i,j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{   </a:t>
            </a:r>
            <a:r>
              <a:rPr lang="en-US" sz="1800" b="1" dirty="0" err="1">
                <a:solidFill>
                  <a:srgbClr val="0070C0"/>
                </a:solidFill>
              </a:rPr>
              <a:t>sum</a:t>
            </a:r>
            <a:r>
              <a:rPr lang="en-US" sz="1800" dirty="0" err="1">
                <a:sym typeface="Wingdings" pitchFamily="2" charset="2"/>
              </a:rPr>
              <a:t></a:t>
            </a:r>
            <a:r>
              <a:rPr lang="en-US" sz="1800" b="1" dirty="0" err="1">
                <a:sym typeface="Wingdings" pitchFamily="2" charset="2"/>
              </a:rPr>
              <a:t>A</a:t>
            </a:r>
            <a:r>
              <a:rPr lang="en-US" sz="1800" dirty="0">
                <a:sym typeface="Wingdings" pitchFamily="2" charset="2"/>
              </a:rPr>
              <a:t>[i];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</a:t>
            </a:r>
            <a:r>
              <a:rPr lang="en-US" sz="1800" b="1" dirty="0">
                <a:sym typeface="Wingdings" pitchFamily="2" charset="2"/>
              </a:rPr>
              <a:t>For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>
                <a:sym typeface="Wingdings" pitchFamily="2" charset="2"/>
              </a:rPr>
              <a:t>=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i+1</a:t>
            </a:r>
            <a:r>
              <a:rPr lang="en-US" sz="1800" dirty="0">
                <a:sym typeface="Wingdings" pitchFamily="2" charset="2"/>
              </a:rPr>
              <a:t> to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1800" dirty="0">
                <a:sym typeface="Wingdings" pitchFamily="2" charset="2"/>
              </a:rPr>
              <a:t>     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b="1" dirty="0" err="1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err="1">
                <a:sym typeface="Wingdings" pitchFamily="2" charset="2"/>
              </a:rPr>
              <a:t>+</a:t>
            </a:r>
            <a:r>
              <a:rPr lang="en-US" sz="1800" b="1" dirty="0" err="1">
                <a:sym typeface="Wingdings" pitchFamily="2" charset="2"/>
              </a:rPr>
              <a:t>A</a:t>
            </a:r>
            <a:r>
              <a:rPr lang="en-US" sz="1800" dirty="0">
                <a:sym typeface="Wingdings" pitchFamily="2" charset="2"/>
              </a:rPr>
              <a:t>[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return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Homework: </a:t>
                </a:r>
                <a:r>
                  <a:rPr lang="en-US" dirty="0">
                    <a:solidFill>
                      <a:schemeClr val="tx1"/>
                    </a:solidFill>
                  </a:rPr>
                  <a:t>Prove that its time complexity is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4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br>
              <a:rPr lang="en-US" sz="3600" b="1" dirty="0"/>
            </a:br>
            <a:r>
              <a:rPr lang="en-US" sz="3600" b="1" dirty="0"/>
              <a:t> 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design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 algorithm for Max-sum </a:t>
                </a:r>
                <a:r>
                  <a:rPr lang="en-US" sz="2000" dirty="0" err="1"/>
                  <a:t>subarray</a:t>
                </a:r>
                <a:r>
                  <a:rPr lang="en-US" sz="2000" dirty="0"/>
                  <a:t> problem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Yes.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90800" y="3657600"/>
            <a:ext cx="487680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Think over it with a fresh mind ….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We shall design it together in the next class…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2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Lesson 1 </a:t>
            </a:r>
            <a:br>
              <a:rPr lang="en-US" sz="3200" b="1" dirty="0"/>
            </a:br>
            <a:r>
              <a:rPr lang="en-US" sz="3200" b="1" dirty="0"/>
              <a:t>from </a:t>
            </a:r>
            <a:r>
              <a:rPr lang="en-US" sz="3200" b="1" dirty="0">
                <a:solidFill>
                  <a:srgbClr val="C00000"/>
                </a:solidFill>
              </a:rPr>
              <a:t>Assignment 1 </a:t>
            </a:r>
            <a:r>
              <a:rPr lang="en-US" sz="3200" b="1" dirty="0">
                <a:solidFill>
                  <a:srgbClr val="7030A0"/>
                </a:solidFill>
              </a:rPr>
              <a:t>?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67400" y="1524000"/>
            <a:ext cx="3200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No. of instructions executed by algorithm in </a:t>
            </a:r>
            <a:r>
              <a:rPr lang="en-US" b="1" dirty="0">
                <a:solidFill>
                  <a:schemeClr val="tx1"/>
                </a:solidFill>
              </a:rPr>
              <a:t>RAM</a:t>
            </a:r>
            <a:r>
              <a:rPr lang="en-US" dirty="0">
                <a:solidFill>
                  <a:schemeClr val="tx1"/>
                </a:solidFill>
              </a:rPr>
              <a:t>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2895600"/>
            <a:ext cx="2667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taken by algorithm in real life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5222" y="2029369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?</a:t>
            </a:r>
            <a:endParaRPr lang="en-IN" sz="4400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rot="20383545">
            <a:off x="3352800" y="2418644"/>
            <a:ext cx="2274286" cy="369332"/>
            <a:chOff x="3352800" y="3135868"/>
            <a:chExt cx="2274286" cy="369332"/>
          </a:xfrm>
        </p:grpSpPr>
        <p:sp>
          <p:nvSpPr>
            <p:cNvPr id="8" name="Equal 7"/>
            <p:cNvSpPr/>
            <p:nvPr/>
          </p:nvSpPr>
          <p:spPr>
            <a:xfrm>
              <a:off x="3352800" y="3200400"/>
              <a:ext cx="609600" cy="30108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2400" y="3135868"/>
              <a:ext cx="166468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Proportional to </a:t>
              </a:r>
              <a:endParaRPr lang="en-IN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6705600" y="4499023"/>
            <a:ext cx="236219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Dependence on input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9600" y="4114800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?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108975">
            <a:off x="2983003" y="4314357"/>
            <a:ext cx="3534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May be different for different input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26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7" grpId="1"/>
      <p:bldP spid="11" grpId="0" animBg="1"/>
      <p:bldP spid="15" grpId="0"/>
      <p:bldP spid="15" grpId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Time complexity </a:t>
            </a:r>
            <a:r>
              <a:rPr lang="en-US" sz="3600" b="1" dirty="0"/>
              <a:t>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Definition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worst case</a:t>
            </a:r>
            <a:r>
              <a:rPr lang="en-US" sz="2000" dirty="0"/>
              <a:t> number of instructions executed </a:t>
            </a:r>
          </a:p>
          <a:p>
            <a:pPr marL="0" indent="0">
              <a:buNone/>
            </a:pPr>
            <a:r>
              <a:rPr lang="en-US" sz="2000" dirty="0"/>
              <a:t>as a </a:t>
            </a:r>
            <a:r>
              <a:rPr lang="en-US" sz="2000" b="1" dirty="0">
                <a:solidFill>
                  <a:srgbClr val="C00000"/>
                </a:solidFill>
              </a:rPr>
              <a:t>function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rgbClr val="C00000"/>
                </a:solidFill>
              </a:rPr>
              <a:t>input </a:t>
            </a:r>
            <a:r>
              <a:rPr lang="en-US" sz="2000" b="1" u="sng" dirty="0">
                <a:solidFill>
                  <a:srgbClr val="C00000"/>
                </a:solidFill>
              </a:rPr>
              <a:t>size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Examples to illustrate</a:t>
            </a:r>
            <a:r>
              <a:rPr lang="en-US" sz="2000" b="1" dirty="0">
                <a:solidFill>
                  <a:srgbClr val="C00000"/>
                </a:solidFill>
              </a:rPr>
              <a:t> input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u="sng" dirty="0">
                <a:solidFill>
                  <a:srgbClr val="C00000"/>
                </a:solidFill>
              </a:rPr>
              <a:t>size 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Homework:</a:t>
            </a:r>
            <a:r>
              <a:rPr lang="en-US" sz="2000" b="1" dirty="0"/>
              <a:t> </a:t>
            </a:r>
            <a:r>
              <a:rPr lang="en-US" sz="2000" dirty="0"/>
              <a:t>What is the time complexity of </a:t>
            </a:r>
            <a:r>
              <a:rPr lang="en-US" sz="2000" b="1" dirty="0" err="1">
                <a:solidFill>
                  <a:srgbClr val="7030A0"/>
                </a:solidFill>
              </a:rPr>
              <a:t>Rfib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IterFib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7030A0"/>
                </a:solidFill>
              </a:rPr>
              <a:t> Clever-</a:t>
            </a:r>
            <a:r>
              <a:rPr lang="en-US" sz="2000" b="1" dirty="0" err="1">
                <a:solidFill>
                  <a:srgbClr val="7030A0"/>
                </a:solidFill>
              </a:rPr>
              <a:t>Algo</a:t>
            </a:r>
            <a:r>
              <a:rPr lang="en-US" sz="2000" b="1" dirty="0">
                <a:solidFill>
                  <a:srgbClr val="7030A0"/>
                </a:solidFill>
              </a:rPr>
              <a:t>-Fib </a:t>
            </a:r>
            <a:r>
              <a:rPr lang="en-US" sz="2000" b="1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2438400"/>
            <a:ext cx="386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(or a parameter defining the input size)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334000" y="3048000"/>
            <a:ext cx="3581400" cy="457200"/>
          </a:xfrm>
          <a:prstGeom prst="borderCallout2">
            <a:avLst>
              <a:gd name="adj1" fmla="val 49693"/>
              <a:gd name="adj2" fmla="val 284"/>
              <a:gd name="adj3" fmla="val 49074"/>
              <a:gd name="adj4" fmla="val -43396"/>
              <a:gd name="adj5" fmla="val -65949"/>
              <a:gd name="adj6" fmla="val -579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number of </a:t>
            </a:r>
            <a:r>
              <a:rPr lang="en-US" b="1" dirty="0">
                <a:solidFill>
                  <a:srgbClr val="0070C0"/>
                </a:solidFill>
              </a:rPr>
              <a:t>bits/bytes/</a:t>
            </a:r>
            <a:r>
              <a:rPr lang="en-US" b="1" dirty="0">
                <a:solidFill>
                  <a:srgbClr val="FF0000"/>
                </a:solidFill>
              </a:rPr>
              <a:t>words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38974"/>
              </p:ext>
            </p:extLst>
          </p:nvPr>
        </p:nvGraphicFramePr>
        <p:xfrm>
          <a:off x="228601" y="4038600"/>
          <a:ext cx="88391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" y="4419600"/>
                <a:ext cx="5535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Computing </a:t>
                </a:r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mod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for </a:t>
                </a:r>
                <a:r>
                  <a:rPr lang="en-US" u="sng" dirty="0"/>
                  <a:t>any positive integers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419600"/>
                <a:ext cx="553587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81" t="-8197" r="-8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" y="4785732"/>
                <a:ext cx="678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Whether an array storing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numbers (</a:t>
                </a:r>
                <a:r>
                  <a:rPr lang="en-US" u="sng" dirty="0"/>
                  <a:t>each stored in a </a:t>
                </a:r>
                <a:r>
                  <a:rPr lang="en-US" b="1" u="sng" dirty="0"/>
                  <a:t>word</a:t>
                </a:r>
                <a:r>
                  <a:rPr lang="en-US" dirty="0"/>
                  <a:t>) is sorted ?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785732"/>
                <a:ext cx="67888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18" t="-8197" r="-8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2400" y="5181600"/>
                <a:ext cx="7566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Whether a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matrix of numbers (</a:t>
                </a:r>
                <a:r>
                  <a:rPr lang="en-US" u="sng" dirty="0"/>
                  <a:t>each stored in a </a:t>
                </a:r>
                <a:r>
                  <a:rPr lang="en-US" b="1" u="sng" dirty="0"/>
                  <a:t>word</a:t>
                </a:r>
                <a:r>
                  <a:rPr lang="en-US" dirty="0"/>
                  <a:t>) contains “</a:t>
                </a:r>
                <a:r>
                  <a:rPr lang="en-US" dirty="0">
                    <a:solidFill>
                      <a:srgbClr val="0070C0"/>
                    </a:solidFill>
                  </a:rPr>
                  <a:t>14</a:t>
                </a:r>
                <a:r>
                  <a:rPr lang="en-US" dirty="0"/>
                  <a:t>” ?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181600"/>
                <a:ext cx="756694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4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37710" y="4442936"/>
                <a:ext cx="2057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bits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710" y="4442936"/>
                <a:ext cx="205723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90" t="-8333" r="-47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64679" y="4812268"/>
                <a:ext cx="898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words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679" y="4812268"/>
                <a:ext cx="89832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351" t="-8197" r="-114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73421" y="5117068"/>
                <a:ext cx="114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dirty="0"/>
                  <a:t> words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421" y="5117068"/>
                <a:ext cx="114197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90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0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Example:</a:t>
            </a:r>
            <a:br>
              <a:rPr lang="en-US" sz="3600" b="1" dirty="0"/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IsSorted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flag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7030A0"/>
                    </a:solidFill>
                  </a:rPr>
                  <a:t>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while(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flag</a:t>
                </a:r>
                <a:r>
                  <a:rPr lang="en-US" sz="2000" dirty="0"/>
                  <a:t>==</a:t>
                </a:r>
                <a:r>
                  <a:rPr lang="en-US" sz="2000" dirty="0">
                    <a:solidFill>
                      <a:srgbClr val="7030A0"/>
                    </a:solidFill>
                  </a:rPr>
                  <a:t>true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	If 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]&lt;</a:t>
                </a:r>
                <a:r>
                  <a:rPr lang="en-US" sz="2000" b="1" dirty="0"/>
                  <a:t> 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])    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flag</a:t>
                </a:r>
                <a:r>
                  <a:rPr lang="en-US" sz="2000" dirty="0" err="1">
                    <a:sym typeface="Wingdings" pitchFamily="2" charset="2"/>
                  </a:rPr>
                  <a:t>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false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flag </a:t>
                </a:r>
                <a:r>
                  <a:rPr lang="en-US" sz="2000" dirty="0"/>
                  <a:t>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400" dirty="0">
                    <a:sym typeface="Wingdings" pitchFamily="2" charset="2"/>
                  </a:rPr>
                  <a:t>                          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Up Ribbon 4"/>
              <p:cNvSpPr/>
              <p:nvPr/>
            </p:nvSpPr>
            <p:spPr>
              <a:xfrm>
                <a:off x="2209800" y="5524500"/>
                <a:ext cx="4876800" cy="5715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Time complexity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5" name="Up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524500"/>
                <a:ext cx="4876800" cy="5715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47910" y="914400"/>
                <a:ext cx="7042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Whether an array </a:t>
                </a:r>
                <a:r>
                  <a:rPr lang="en-US" b="1" dirty="0"/>
                  <a:t>A </a:t>
                </a:r>
                <a:r>
                  <a:rPr lang="en-US" dirty="0"/>
                  <a:t>storing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numbers (</a:t>
                </a:r>
                <a:r>
                  <a:rPr lang="en-US" u="sng" dirty="0"/>
                  <a:t>each stored in a </a:t>
                </a:r>
                <a:r>
                  <a:rPr lang="en-US" b="1" u="sng" dirty="0"/>
                  <a:t>word</a:t>
                </a:r>
                <a:r>
                  <a:rPr lang="en-US" dirty="0"/>
                  <a:t>) is sorted ?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10" y="914400"/>
                <a:ext cx="7042634" cy="369332"/>
              </a:xfrm>
              <a:prstGeom prst="rect">
                <a:avLst/>
              </a:prstGeom>
              <a:blipFill>
                <a:blip r:embed="rId4"/>
                <a:stretch>
                  <a:fillRect l="-72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>
            <a:off x="5899242" y="3276600"/>
            <a:ext cx="282943" cy="9906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3657600" y="2438400"/>
            <a:ext cx="24384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82185" y="2373868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185" y="2373868"/>
                <a:ext cx="80342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Arrow 19"/>
          <p:cNvSpPr/>
          <p:nvPr/>
        </p:nvSpPr>
        <p:spPr>
          <a:xfrm>
            <a:off x="3352800" y="4648200"/>
            <a:ext cx="26670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19800" y="4648200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  <a:endParaRPr lang="en-IN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648200"/>
                <a:ext cx="80342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374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172200" y="3581400"/>
                <a:ext cx="2955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times in the </a:t>
                </a:r>
                <a:r>
                  <a:rPr lang="en-US" u="sng" dirty="0"/>
                  <a:t>worst case</a:t>
                </a:r>
                <a:endParaRPr lang="en-IN" u="sng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581400"/>
                <a:ext cx="2955296" cy="369332"/>
              </a:xfrm>
              <a:prstGeom prst="rect">
                <a:avLst/>
              </a:prstGeom>
              <a:blipFill>
                <a:blip r:embed="rId7"/>
                <a:stretch>
                  <a:fillRect t="-10000" r="-85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Arrow 22"/>
          <p:cNvSpPr/>
          <p:nvPr/>
        </p:nvSpPr>
        <p:spPr>
          <a:xfrm>
            <a:off x="3657600" y="2045732"/>
            <a:ext cx="24384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82185" y="1981200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  <a:endParaRPr lang="en-IN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185" y="1981200"/>
                <a:ext cx="8034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3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17" grpId="0" animBg="1"/>
      <p:bldP spid="18" grpId="0" animBg="1"/>
      <p:bldP spid="19" grpId="0"/>
      <p:bldP spid="20" grpId="0" animBg="1"/>
      <p:bldP spid="21" grpId="0"/>
      <p:bldP spid="22" grpId="0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Example:</a:t>
            </a:r>
            <a:br>
              <a:rPr lang="en-US" sz="3600" b="1" dirty="0"/>
            </a:br>
            <a:r>
              <a:rPr lang="en-US" sz="3200" b="1" dirty="0">
                <a:solidFill>
                  <a:srgbClr val="7030A0"/>
                </a:solidFill>
              </a:rPr>
              <a:t>Time complexity of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Matrix-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mult</a:t>
                </a:r>
                <a:r>
                  <a:rPr lang="en-US" sz="2400" dirty="0"/>
                  <a:t>(</a:t>
                </a:r>
                <a:r>
                  <a:rPr lang="en-US" sz="2400" b="1" dirty="0"/>
                  <a:t>C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dirty="0" err="1" smtClean="0">
                        <a:latin typeface="Cambria Math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],</a:t>
                </a:r>
                <a:r>
                  <a:rPr lang="en-US" sz="2400" b="1" dirty="0"/>
                  <a:t>D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dirty="0" err="1" smtClean="0">
                        <a:latin typeface="Cambria Math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{ 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{          </a:t>
                </a:r>
                <a:r>
                  <a:rPr lang="en-US" sz="2000" b="1" dirty="0"/>
                  <a:t>M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err="1" smtClean="0">
                        <a:latin typeface="Cambria Math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r>
                  <a:rPr lang="en-US" sz="2000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{           </a:t>
                </a:r>
                <a:r>
                  <a:rPr lang="en-US" sz="2000" b="1" dirty="0"/>
                  <a:t>M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err="1" smtClean="0">
                        <a:latin typeface="Cambria Math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M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  <m:r>
                      <a:rPr lang="en-US" sz="2000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+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  <m:r>
                      <a:rPr lang="en-US" sz="2000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]*</a:t>
                </a:r>
                <a:r>
                  <a:rPr lang="en-US" sz="2000" b="1" dirty="0"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𝑘</m:t>
                    </m:r>
                    <m:r>
                      <a:rPr lang="en-US" sz="2000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Return </a:t>
                </a:r>
                <a:r>
                  <a:rPr lang="en-US" sz="2000" b="1" dirty="0">
                    <a:sym typeface="Wingdings" pitchFamily="2" charset="2"/>
                  </a:rPr>
                  <a:t>M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400" dirty="0">
                    <a:sym typeface="Wingdings" pitchFamily="2" charset="2"/>
                  </a:rPr>
                  <a:t>                          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 b="-58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p Ribbon 4"/>
              <p:cNvSpPr/>
              <p:nvPr/>
            </p:nvSpPr>
            <p:spPr>
              <a:xfrm>
                <a:off x="2209800" y="5524500"/>
                <a:ext cx="4876800" cy="5715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Time complexity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Up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524500"/>
                <a:ext cx="4876800" cy="5715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899242" y="2927866"/>
            <a:ext cx="349158" cy="15240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75076" y="3505200"/>
                <a:ext cx="1902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instructions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076" y="3505200"/>
                <a:ext cx="19021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Arrow 8"/>
          <p:cNvSpPr/>
          <p:nvPr/>
        </p:nvSpPr>
        <p:spPr>
          <a:xfrm>
            <a:off x="3124200" y="2133600"/>
            <a:ext cx="2949346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82185" y="2069068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times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185" y="2069068"/>
                <a:ext cx="9044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20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Arrow 9"/>
          <p:cNvSpPr/>
          <p:nvPr/>
        </p:nvSpPr>
        <p:spPr>
          <a:xfrm>
            <a:off x="3657600" y="2438400"/>
            <a:ext cx="24384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82185" y="2373868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times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185" y="2373868"/>
                <a:ext cx="9044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20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Arrow 14"/>
          <p:cNvSpPr/>
          <p:nvPr/>
        </p:nvSpPr>
        <p:spPr>
          <a:xfrm>
            <a:off x="3352800" y="4953000"/>
            <a:ext cx="2667000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19800" y="4888468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888468"/>
                <a:ext cx="80342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37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5223025" y="1444600"/>
            <a:ext cx="32004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element of the matrices occupies one </a:t>
            </a:r>
            <a:r>
              <a:rPr lang="en-US" b="1" dirty="0">
                <a:solidFill>
                  <a:srgbClr val="C00000"/>
                </a:solidFill>
              </a:rPr>
              <a:t>word </a:t>
            </a:r>
            <a:r>
              <a:rPr lang="en-US" dirty="0">
                <a:solidFill>
                  <a:schemeClr val="tx1"/>
                </a:solidFill>
              </a:rPr>
              <a:t>of RAM.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2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/>
      <p:bldP spid="9" grpId="0" animBg="1"/>
      <p:bldP spid="11" grpId="0"/>
      <p:bldP spid="10" grpId="0" animBg="1"/>
      <p:bldP spid="12" grpId="0"/>
      <p:bldP spid="15" grpId="0" animBg="1"/>
      <p:bldP spid="16" grpId="0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Lesson 2 </a:t>
            </a:r>
            <a:r>
              <a:rPr lang="en-US" sz="3200" b="1" dirty="0"/>
              <a:t>learnt from </a:t>
            </a:r>
            <a:r>
              <a:rPr lang="en-US" sz="3200" b="1" dirty="0">
                <a:solidFill>
                  <a:srgbClr val="C00000"/>
                </a:solidFill>
              </a:rPr>
              <a:t>Assignment 1 </a:t>
            </a:r>
            <a:r>
              <a:rPr lang="en-US" sz="3200" b="1" dirty="0">
                <a:solidFill>
                  <a:srgbClr val="7030A0"/>
                </a:solidFill>
              </a:rPr>
              <a:t>?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 would have been the outcome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No. of instructions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Clever_Algo_Fib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−1)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1000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Clever_Algo_Fib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would still be the fastest algorithm ...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106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474614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4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 for  </a:t>
                          </a:r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</a:rPr>
                            <a:t>F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mod</a:t>
                          </a:r>
                          <a:r>
                            <a:rPr lang="en-US" sz="18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986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RFib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−2)/2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IterFib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1032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Clever_Algo_Fib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)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rgbClr val="0070C0"/>
                              </a:solidFill>
                            </a:rPr>
                            <a:t>35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1800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/>
                            <a:t> </a:t>
                          </a:r>
                          <a:r>
                            <a:rPr lang="en-US" sz="1800" dirty="0"/>
                            <a:t>+ </a:t>
                          </a:r>
                          <a:r>
                            <a:rPr lang="en-US" sz="1800" dirty="0">
                              <a:solidFill>
                                <a:srgbClr val="0070C0"/>
                              </a:solidFill>
                            </a:rPr>
                            <a:t>11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474614"/>
                  </p:ext>
                </p:extLst>
              </p:nvPr>
            </p:nvGraphicFramePr>
            <p:xfrm>
              <a:off x="1524000" y="1564639"/>
              <a:ext cx="6248400" cy="20929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3124200"/>
                  </a:tblGrid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882" r="-99805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No. of Instructions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5298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3448" r="-99805" b="-1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95" t="-103448" b="-196552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5814" r="-99805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95" t="-205814" b="-98837"/>
                          </a:stretch>
                        </a:blipFill>
                      </a:tcPr>
                    </a:tc>
                  </a:tr>
                  <a:tr h="521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9412" r="-99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95" t="-3094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76762" y="5029200"/>
                <a:ext cx="2214837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for large value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762" y="5029200"/>
                <a:ext cx="2214837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030" t="-7576" r="-495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95800" y="3135868"/>
            <a:ext cx="5357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0390" y="3135868"/>
            <a:ext cx="652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2117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38400"/>
            <a:ext cx="7772400" cy="1362075"/>
          </a:xfrm>
        </p:spPr>
        <p:txBody>
          <a:bodyPr/>
          <a:lstStyle/>
          <a:p>
            <a:r>
              <a:rPr lang="en-US" sz="3200" dirty="0"/>
              <a:t>Comparing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u="sng" dirty="0">
                <a:solidFill>
                  <a:srgbClr val="7030A0"/>
                </a:solidFill>
              </a:rPr>
              <a:t>Efficiency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of algorithms</a:t>
            </a:r>
            <a:endParaRPr lang="en-IN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2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Comparing </a:t>
            </a:r>
            <a:r>
              <a:rPr lang="en-US" sz="3600" b="1" dirty="0">
                <a:solidFill>
                  <a:srgbClr val="7030A0"/>
                </a:solidFill>
              </a:rPr>
              <a:t>efficiency</a:t>
            </a:r>
            <a:r>
              <a:rPr lang="en-US" sz="3600" b="1" dirty="0"/>
              <a:t> of two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             Let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dirty="0"/>
                  <a:t>be two algorithms to solve a given problem.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  has time complexity  :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   has time complexity  :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  67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+ 400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/>
                  <a:t> Which algorithm is more efficient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800" dirty="0"/>
                  <a:t>Obviously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A </a:t>
                </a:r>
                <a:r>
                  <a:rPr lang="en-US" sz="2800" dirty="0"/>
                  <a:t>is more efficient than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B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3229</TotalTime>
  <Words>1801</Words>
  <Application>Microsoft Macintosh PowerPoint</Application>
  <PresentationFormat>On-screen Show (4:3)</PresentationFormat>
  <Paragraphs>319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Three algorithms </vt:lpstr>
      <vt:lpstr>Lesson 1  from Assignment 1 ?</vt:lpstr>
      <vt:lpstr>Time complexity of an algorithm</vt:lpstr>
      <vt:lpstr>Example:  </vt:lpstr>
      <vt:lpstr>Example: Time complexity of matrix multiplication</vt:lpstr>
      <vt:lpstr>Lesson 2 learnt from Assignment 1 ?</vt:lpstr>
      <vt:lpstr>Comparing Efficiency of algorithms</vt:lpstr>
      <vt:lpstr>Comparing efficiency of two algorithms</vt:lpstr>
      <vt:lpstr>Comparing efficiency of two algorithms</vt:lpstr>
      <vt:lpstr>Rule 1</vt:lpstr>
      <vt:lpstr>Comparing efficiency of two algorithms</vt:lpstr>
      <vt:lpstr>A judgment question for you !</vt:lpstr>
      <vt:lpstr>Rule 2</vt:lpstr>
      <vt:lpstr>Some Observations</vt:lpstr>
      <vt:lpstr>Order Notations   </vt:lpstr>
      <vt:lpstr>Order notation</vt:lpstr>
      <vt:lpstr>Order notation :  Examples</vt:lpstr>
      <vt:lpstr>A neat description of time complexity</vt:lpstr>
      <vt:lpstr>How to Design Efficient Algorithm ?</vt:lpstr>
      <vt:lpstr>Designing an efficient algorithm</vt:lpstr>
      <vt:lpstr>Max-sum subarray problem</vt:lpstr>
      <vt:lpstr>Max-sum subarray problem: A trivial algorithm</vt:lpstr>
      <vt:lpstr>Max-sum subarray problem: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475</cp:revision>
  <dcterms:created xsi:type="dcterms:W3CDTF">2011-12-03T04:13:03Z</dcterms:created>
  <dcterms:modified xsi:type="dcterms:W3CDTF">2023-08-04T03:13:11Z</dcterms:modified>
</cp:coreProperties>
</file>